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32918400" cy="21945600"/>
  <p:notesSz cx="6858000" cy="9144000"/>
  <p:defaultTextStyle>
    <a:defPPr>
      <a:defRPr lang="en-US"/>
    </a:defPPr>
    <a:lvl1pPr marL="0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1pPr>
    <a:lvl2pPr marL="1316736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2pPr>
    <a:lvl3pPr marL="2633472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3pPr>
    <a:lvl4pPr marL="3950208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4pPr>
    <a:lvl5pPr marL="5266944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5pPr>
    <a:lvl6pPr marL="6583680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6pPr>
    <a:lvl7pPr marL="7900416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7pPr>
    <a:lvl8pPr marL="9217152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8pPr>
    <a:lvl9pPr marL="10533888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EFBB"/>
    <a:srgbClr val="D56B8D"/>
    <a:srgbClr val="EFECE4"/>
    <a:srgbClr val="DE7496"/>
    <a:srgbClr val="7FF98B"/>
    <a:srgbClr val="4FF75F"/>
    <a:srgbClr val="00FF00"/>
    <a:srgbClr val="00CC66"/>
    <a:srgbClr val="FF99CC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6C469E-1799-E462-ED27-E5E184DB392F}" v="184" dt="2019-04-12T13:17:06.614"/>
    <p1510:client id="{1357F69A-7F09-C697-4FE6-0A289E6FA8A1}" v="7" dt="2019-04-12T15:00:14.100"/>
    <p1510:client id="{11D57CBB-0B3F-6343-E9B1-893F2C77D846}" v="231" dt="2019-04-12T14:58:36.174"/>
    <p1510:client id="{195ABD1F-A572-E44F-ACB5-7E3243116120}" v="2418" dt="2019-04-12T15:01:19.377"/>
    <p1510:client id="{46ADCCD2-3FE0-B77A-22F8-B99570055FB9}" v="532" dt="2019-04-12T15:00:33.724"/>
    <p1510:client id="{39545690-8D5A-FC67-06C3-25A14D3D5441}" v="1516" dt="2019-04-12T15:00:01.240"/>
    <p1510:client id="{A6D5DEEA-FCF0-D00E-FE3A-061A70DDD4FA}" v="317" dt="2019-04-12T13:07:55.8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94"/>
    <p:restoredTop sz="94700"/>
  </p:normalViewPr>
  <p:slideViewPr>
    <p:cSldViewPr snapToGrid="0" snapToObjects="1">
      <p:cViewPr>
        <p:scale>
          <a:sx n="32" d="100"/>
          <a:sy n="32" d="100"/>
        </p:scale>
        <p:origin x="400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3591562"/>
            <a:ext cx="27980640" cy="7640320"/>
          </a:xfrm>
        </p:spPr>
        <p:txBody>
          <a:bodyPr anchor="b"/>
          <a:lstStyle>
            <a:lvl1pPr algn="ctr">
              <a:defRPr sz="19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11526522"/>
            <a:ext cx="24688800" cy="5298438"/>
          </a:xfrm>
        </p:spPr>
        <p:txBody>
          <a:bodyPr/>
          <a:lstStyle>
            <a:lvl1pPr marL="0" indent="0" algn="ctr">
              <a:buNone/>
              <a:defRPr sz="7680"/>
            </a:lvl1pPr>
            <a:lvl2pPr marL="1463040" indent="0" algn="ctr">
              <a:buNone/>
              <a:defRPr sz="6400"/>
            </a:lvl2pPr>
            <a:lvl3pPr marL="2926080" indent="0" algn="ctr">
              <a:buNone/>
              <a:defRPr sz="5760"/>
            </a:lvl3pPr>
            <a:lvl4pPr marL="4389120" indent="0" algn="ctr">
              <a:buNone/>
              <a:defRPr sz="5120"/>
            </a:lvl4pPr>
            <a:lvl5pPr marL="5852160" indent="0" algn="ctr">
              <a:buNone/>
              <a:defRPr sz="5120"/>
            </a:lvl5pPr>
            <a:lvl6pPr marL="7315200" indent="0" algn="ctr">
              <a:buNone/>
              <a:defRPr sz="5120"/>
            </a:lvl6pPr>
            <a:lvl7pPr marL="8778240" indent="0" algn="ctr">
              <a:buNone/>
              <a:defRPr sz="5120"/>
            </a:lvl7pPr>
            <a:lvl8pPr marL="10241280" indent="0" algn="ctr">
              <a:buNone/>
              <a:defRPr sz="5120"/>
            </a:lvl8pPr>
            <a:lvl9pPr marL="11704320" indent="0" algn="ctr">
              <a:buNone/>
              <a:defRPr sz="51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3D37-BB31-1B44-BCC7-F355866185C6}" type="datetimeFigureOut">
              <a:rPr lang="en-US" smtClean="0"/>
              <a:t>4/12/19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06F7-C1E5-0C45-9CAC-20BCD6F77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23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3D37-BB31-1B44-BCC7-F355866185C6}" type="datetimeFigureOut">
              <a:rPr lang="en-US" smtClean="0"/>
              <a:t>4/12/19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06F7-C1E5-0C45-9CAC-20BCD6F77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259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2" y="1168400"/>
            <a:ext cx="7098030" cy="1859788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2" y="1168400"/>
            <a:ext cx="20882610" cy="1859788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3D37-BB31-1B44-BCC7-F355866185C6}" type="datetimeFigureOut">
              <a:rPr lang="en-US" smtClean="0"/>
              <a:t>4/12/19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06F7-C1E5-0C45-9CAC-20BCD6F77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98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3D37-BB31-1B44-BCC7-F355866185C6}" type="datetimeFigureOut">
              <a:rPr lang="en-US" smtClean="0"/>
              <a:t>4/12/19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06F7-C1E5-0C45-9CAC-20BCD6F77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50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7" y="5471167"/>
            <a:ext cx="28392120" cy="9128758"/>
          </a:xfrm>
        </p:spPr>
        <p:txBody>
          <a:bodyPr anchor="b"/>
          <a:lstStyle>
            <a:lvl1pPr>
              <a:defRPr sz="19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7" y="14686287"/>
            <a:ext cx="28392120" cy="4800598"/>
          </a:xfrm>
        </p:spPr>
        <p:txBody>
          <a:bodyPr/>
          <a:lstStyle>
            <a:lvl1pPr marL="0" indent="0">
              <a:buNone/>
              <a:defRPr sz="7680">
                <a:solidFill>
                  <a:schemeClr val="tx1"/>
                </a:solidFill>
              </a:defRPr>
            </a:lvl1pPr>
            <a:lvl2pPr marL="146304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2pPr>
            <a:lvl3pPr marL="292608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3pPr>
            <a:lvl4pPr marL="438912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4pPr>
            <a:lvl5pPr marL="585216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5pPr>
            <a:lvl6pPr marL="731520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6pPr>
            <a:lvl7pPr marL="877824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7pPr>
            <a:lvl8pPr marL="1024128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8pPr>
            <a:lvl9pPr marL="1170432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3D37-BB31-1B44-BCC7-F355866185C6}" type="datetimeFigureOut">
              <a:rPr lang="en-US" smtClean="0"/>
              <a:t>4/12/19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06F7-C1E5-0C45-9CAC-20BCD6F77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28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5842000"/>
            <a:ext cx="13990320" cy="139242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5842000"/>
            <a:ext cx="13990320" cy="139242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3D37-BB31-1B44-BCC7-F355866185C6}" type="datetimeFigureOut">
              <a:rPr lang="en-US" smtClean="0"/>
              <a:t>4/12/19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06F7-C1E5-0C45-9CAC-20BCD6F77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0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168405"/>
            <a:ext cx="28392120" cy="42418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31" y="5379722"/>
            <a:ext cx="13926024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31" y="8016240"/>
            <a:ext cx="13926024" cy="117906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2" y="5379722"/>
            <a:ext cx="13994608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2" y="8016240"/>
            <a:ext cx="13994608" cy="117906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3D37-BB31-1B44-BCC7-F355866185C6}" type="datetimeFigureOut">
              <a:rPr lang="en-US" smtClean="0"/>
              <a:t>4/12/19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06F7-C1E5-0C45-9CAC-20BCD6F77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32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3D37-BB31-1B44-BCC7-F355866185C6}" type="datetimeFigureOut">
              <a:rPr lang="en-US" smtClean="0"/>
              <a:t>4/12/19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06F7-C1E5-0C45-9CAC-20BCD6F77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87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3D37-BB31-1B44-BCC7-F355866185C6}" type="datetimeFigureOut">
              <a:rPr lang="en-US" smtClean="0"/>
              <a:t>4/12/19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06F7-C1E5-0C45-9CAC-20BCD6F77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16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3040"/>
            <a:ext cx="10617041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3159765"/>
            <a:ext cx="16664940" cy="15595600"/>
          </a:xfrm>
        </p:spPr>
        <p:txBody>
          <a:bodyPr/>
          <a:lstStyle>
            <a:lvl1pPr>
              <a:defRPr sz="10240"/>
            </a:lvl1pPr>
            <a:lvl2pPr>
              <a:defRPr sz="8960"/>
            </a:lvl2pPr>
            <a:lvl3pPr>
              <a:defRPr sz="7680"/>
            </a:lvl3pPr>
            <a:lvl4pPr>
              <a:defRPr sz="6400"/>
            </a:lvl4pPr>
            <a:lvl5pPr>
              <a:defRPr sz="64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6583680"/>
            <a:ext cx="10617041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3D37-BB31-1B44-BCC7-F355866185C6}" type="datetimeFigureOut">
              <a:rPr lang="en-US" smtClean="0"/>
              <a:t>4/12/19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06F7-C1E5-0C45-9CAC-20BCD6F77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483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3040"/>
            <a:ext cx="10617041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94608" y="3159765"/>
            <a:ext cx="16664940" cy="15595600"/>
          </a:xfrm>
        </p:spPr>
        <p:txBody>
          <a:bodyPr anchor="t"/>
          <a:lstStyle>
            <a:lvl1pPr marL="0" indent="0">
              <a:buNone/>
              <a:defRPr sz="10240"/>
            </a:lvl1pPr>
            <a:lvl2pPr marL="1463040" indent="0">
              <a:buNone/>
              <a:defRPr sz="8960"/>
            </a:lvl2pPr>
            <a:lvl3pPr marL="2926080" indent="0">
              <a:buNone/>
              <a:defRPr sz="7680"/>
            </a:lvl3pPr>
            <a:lvl4pPr marL="4389120" indent="0">
              <a:buNone/>
              <a:defRPr sz="6400"/>
            </a:lvl4pPr>
            <a:lvl5pPr marL="5852160" indent="0">
              <a:buNone/>
              <a:defRPr sz="6400"/>
            </a:lvl5pPr>
            <a:lvl6pPr marL="7315200" indent="0">
              <a:buNone/>
              <a:defRPr sz="6400"/>
            </a:lvl6pPr>
            <a:lvl7pPr marL="8778240" indent="0">
              <a:buNone/>
              <a:defRPr sz="6400"/>
            </a:lvl7pPr>
            <a:lvl8pPr marL="10241280" indent="0">
              <a:buNone/>
              <a:defRPr sz="6400"/>
            </a:lvl8pPr>
            <a:lvl9pPr marL="11704320" indent="0">
              <a:buNone/>
              <a:defRPr sz="64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6583680"/>
            <a:ext cx="10617041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3D37-BB31-1B44-BCC7-F355866185C6}" type="datetimeFigureOut">
              <a:rPr lang="en-US" smtClean="0"/>
              <a:t>4/12/19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706F7-C1E5-0C45-9CAC-20BCD6F77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75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1168405"/>
            <a:ext cx="28392120" cy="4241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5842000"/>
            <a:ext cx="28392120" cy="13924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20340325"/>
            <a:ext cx="740664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23D37-BB31-1B44-BCC7-F355866185C6}" type="datetimeFigureOut">
              <a:rPr lang="en-US" smtClean="0"/>
              <a:t>4/12/19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20340325"/>
            <a:ext cx="1110996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20340325"/>
            <a:ext cx="740664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706F7-C1E5-0C45-9CAC-20BCD6F77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05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926080" rtl="0" eaLnBrk="1" latinLnBrk="0" hangingPunct="1">
        <a:lnSpc>
          <a:spcPct val="90000"/>
        </a:lnSpc>
        <a:spcBef>
          <a:spcPct val="0"/>
        </a:spcBef>
        <a:buNone/>
        <a:defRPr sz="1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31520" indent="-731520" algn="l" defTabSz="2926080" rtl="0" eaLnBrk="1" latinLnBrk="0" hangingPunct="1">
        <a:lnSpc>
          <a:spcPct val="90000"/>
        </a:lnSpc>
        <a:spcBef>
          <a:spcPts val="3200"/>
        </a:spcBef>
        <a:buFont typeface="Arial" panose="020B0604020202020204" pitchFamily="34" charset="0"/>
        <a:buChar char="•"/>
        <a:defRPr sz="896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768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51206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804672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95097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24358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1pPr>
      <a:lvl2pPr marL="14630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9260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3pPr>
      <a:lvl4pPr marL="43891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585216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731520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87782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2412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17043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B486464-0A58-E24C-984B-A2B03DDB8C3A}"/>
              </a:ext>
            </a:extLst>
          </p:cNvPr>
          <p:cNvCxnSpPr>
            <a:cxnSpLocks/>
          </p:cNvCxnSpPr>
          <p:nvPr/>
        </p:nvCxnSpPr>
        <p:spPr>
          <a:xfrm>
            <a:off x="20644249" y="449542"/>
            <a:ext cx="0" cy="210312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12C8336-23E5-5D4C-9032-4A380B55F762}"/>
              </a:ext>
            </a:extLst>
          </p:cNvPr>
          <p:cNvCxnSpPr>
            <a:cxnSpLocks/>
          </p:cNvCxnSpPr>
          <p:nvPr/>
        </p:nvCxnSpPr>
        <p:spPr>
          <a:xfrm>
            <a:off x="12289535" y="449274"/>
            <a:ext cx="0" cy="210312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CD13F25-E265-5449-99E8-223BBF14E220}"/>
              </a:ext>
            </a:extLst>
          </p:cNvPr>
          <p:cNvSpPr>
            <a:spLocks noChangeAspect="1"/>
          </p:cNvSpPr>
          <p:nvPr/>
        </p:nvSpPr>
        <p:spPr>
          <a:xfrm>
            <a:off x="457200" y="3560931"/>
            <a:ext cx="32004000" cy="983405"/>
          </a:xfrm>
          <a:prstGeom prst="rect">
            <a:avLst/>
          </a:prstGeom>
          <a:solidFill>
            <a:srgbClr val="DE7496"/>
          </a:solidFill>
          <a:ln w="635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1AD2C2-E58A-E144-99B5-4D2A322B8D1A}"/>
              </a:ext>
            </a:extLst>
          </p:cNvPr>
          <p:cNvSpPr>
            <a:spLocks noChangeAspect="1"/>
          </p:cNvSpPr>
          <p:nvPr/>
        </p:nvSpPr>
        <p:spPr>
          <a:xfrm>
            <a:off x="457200" y="496956"/>
            <a:ext cx="32004000" cy="3107010"/>
          </a:xfrm>
          <a:prstGeom prst="rect">
            <a:avLst/>
          </a:prstGeom>
          <a:solidFill>
            <a:srgbClr val="B0EFBB"/>
          </a:solidFill>
          <a:ln w="635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74727E-6350-E542-A43B-4D022DD11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2802" y="586730"/>
            <a:ext cx="2825697" cy="28648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FAAA1E-A9CA-5040-BABD-8FA89290F481}"/>
              </a:ext>
            </a:extLst>
          </p:cNvPr>
          <p:cNvSpPr txBox="1"/>
          <p:nvPr/>
        </p:nvSpPr>
        <p:spPr>
          <a:xfrm>
            <a:off x="7476687" y="589950"/>
            <a:ext cx="1803703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800" b="1"/>
              <a:t>Millie’s Cold Storage and Manufacturing Facilities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AF5F7B-B868-FF45-93FD-C8DDB46498B4}"/>
              </a:ext>
            </a:extLst>
          </p:cNvPr>
          <p:cNvSpPr txBox="1"/>
          <p:nvPr/>
        </p:nvSpPr>
        <p:spPr>
          <a:xfrm>
            <a:off x="6847795" y="3635273"/>
            <a:ext cx="1922009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00" b="1">
                <a:solidFill>
                  <a:schemeClr val="bg1"/>
                </a:solidFill>
              </a:rPr>
              <a:t>Cream of the Crop Construction</a:t>
            </a:r>
            <a:endParaRPr lang="en-US" sz="5800">
              <a:solidFill>
                <a:schemeClr val="bg1"/>
              </a:solidFill>
            </a:endParaRPr>
          </a:p>
          <a:p>
            <a:pPr algn="ctr"/>
            <a:endParaRPr lang="en-US" sz="580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11DD865-0495-BE4C-AC35-3A84465F0FD2}"/>
              </a:ext>
            </a:extLst>
          </p:cNvPr>
          <p:cNvGrpSpPr/>
          <p:nvPr/>
        </p:nvGrpSpPr>
        <p:grpSpPr>
          <a:xfrm>
            <a:off x="22728272" y="4802190"/>
            <a:ext cx="7664379" cy="907355"/>
            <a:chOff x="474131" y="8098969"/>
            <a:chExt cx="7616929" cy="123019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8710B2F-9284-4A44-AF5E-8E6FF03FB7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4131" y="8589702"/>
              <a:ext cx="7616929" cy="739465"/>
            </a:xfrm>
            <a:prstGeom prst="rect">
              <a:avLst/>
            </a:prstGeom>
            <a:solidFill>
              <a:srgbClr val="DE749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4A35392-80EA-0C44-8CEF-6217C69B7323}"/>
                </a:ext>
              </a:extLst>
            </p:cNvPr>
            <p:cNvSpPr>
              <a:spLocks/>
            </p:cNvSpPr>
            <p:nvPr/>
          </p:nvSpPr>
          <p:spPr>
            <a:xfrm>
              <a:off x="474132" y="8098969"/>
              <a:ext cx="7615466" cy="909158"/>
            </a:xfrm>
            <a:prstGeom prst="rect">
              <a:avLst/>
            </a:prstGeom>
            <a:solidFill>
              <a:srgbClr val="B0EFB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ysClr val="windowText" lastClr="000000"/>
                  </a:solidFill>
                </a:rPr>
                <a:t>Construction Management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824CF09-CBE5-2C40-8639-5CCBCC483C62}"/>
              </a:ext>
            </a:extLst>
          </p:cNvPr>
          <p:cNvGrpSpPr/>
          <p:nvPr/>
        </p:nvGrpSpPr>
        <p:grpSpPr>
          <a:xfrm>
            <a:off x="12922019" y="10573168"/>
            <a:ext cx="7069669" cy="907354"/>
            <a:chOff x="474131" y="8098969"/>
            <a:chExt cx="7616930" cy="1230197"/>
          </a:xfrm>
          <a:solidFill>
            <a:srgbClr val="66FF66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B1F5761-C6FD-E540-9CE6-9C600710D0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4131" y="8589701"/>
              <a:ext cx="7616929" cy="739465"/>
            </a:xfrm>
            <a:prstGeom prst="rect">
              <a:avLst/>
            </a:prstGeom>
            <a:solidFill>
              <a:srgbClr val="DE749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CEF5342-2608-6945-B7DD-FEF31CE2EB7F}"/>
                </a:ext>
              </a:extLst>
            </p:cNvPr>
            <p:cNvSpPr>
              <a:spLocks/>
            </p:cNvSpPr>
            <p:nvPr/>
          </p:nvSpPr>
          <p:spPr>
            <a:xfrm>
              <a:off x="474132" y="8098969"/>
              <a:ext cx="7616929" cy="914400"/>
            </a:xfrm>
            <a:prstGeom prst="rect">
              <a:avLst/>
            </a:prstGeom>
            <a:solidFill>
              <a:srgbClr val="B0EFB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Summary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B1294B-820C-0246-BC13-F265E2DDCC93}"/>
              </a:ext>
            </a:extLst>
          </p:cNvPr>
          <p:cNvGrpSpPr/>
          <p:nvPr/>
        </p:nvGrpSpPr>
        <p:grpSpPr>
          <a:xfrm>
            <a:off x="2783523" y="13453375"/>
            <a:ext cx="7069669" cy="907354"/>
            <a:chOff x="474131" y="8098970"/>
            <a:chExt cx="7616930" cy="1230196"/>
          </a:xfrm>
          <a:solidFill>
            <a:srgbClr val="66FF66"/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A9EDD9A-6C60-5243-9302-7E291DE3FA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4131" y="8589701"/>
              <a:ext cx="7616929" cy="739465"/>
            </a:xfrm>
            <a:prstGeom prst="rect">
              <a:avLst/>
            </a:prstGeom>
            <a:solidFill>
              <a:srgbClr val="DE749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CC69B79-28A2-EA4C-A6C4-C084F1C2C797}"/>
                </a:ext>
              </a:extLst>
            </p:cNvPr>
            <p:cNvSpPr>
              <a:spLocks/>
            </p:cNvSpPr>
            <p:nvPr/>
          </p:nvSpPr>
          <p:spPr>
            <a:xfrm>
              <a:off x="474132" y="8098970"/>
              <a:ext cx="7616929" cy="914400"/>
            </a:xfrm>
            <a:prstGeom prst="rect">
              <a:avLst/>
            </a:prstGeom>
            <a:solidFill>
              <a:srgbClr val="B0EFB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Structural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7E8A6AA-A8E5-F743-B3D8-377EABC71EFD}"/>
              </a:ext>
            </a:extLst>
          </p:cNvPr>
          <p:cNvGrpSpPr/>
          <p:nvPr/>
        </p:nvGrpSpPr>
        <p:grpSpPr>
          <a:xfrm>
            <a:off x="23010166" y="13466683"/>
            <a:ext cx="7069669" cy="907355"/>
            <a:chOff x="474131" y="8098969"/>
            <a:chExt cx="7616930" cy="1230197"/>
          </a:xfrm>
          <a:solidFill>
            <a:srgbClr val="66FF66"/>
          </a:solidFill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79F67CE-9875-1D4E-A3B3-B31B64DA04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4131" y="8589701"/>
              <a:ext cx="7616929" cy="739465"/>
            </a:xfrm>
            <a:prstGeom prst="rect">
              <a:avLst/>
            </a:prstGeom>
            <a:solidFill>
              <a:srgbClr val="DE749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6E62BEA-CD70-4B40-88AC-B86868C48779}"/>
                </a:ext>
              </a:extLst>
            </p:cNvPr>
            <p:cNvSpPr>
              <a:spLocks/>
            </p:cNvSpPr>
            <p:nvPr/>
          </p:nvSpPr>
          <p:spPr>
            <a:xfrm>
              <a:off x="474132" y="8098969"/>
              <a:ext cx="7616929" cy="914400"/>
            </a:xfrm>
            <a:prstGeom prst="rect">
              <a:avLst/>
            </a:prstGeom>
            <a:solidFill>
              <a:srgbClr val="B0EFB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Environmental</a:t>
              </a:r>
            </a:p>
          </p:txBody>
        </p:sp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5688425-A59C-3342-A2E7-540DD735E85A}"/>
              </a:ext>
            </a:extLst>
          </p:cNvPr>
          <p:cNvCxnSpPr>
            <a:cxnSpLocks/>
          </p:cNvCxnSpPr>
          <p:nvPr/>
        </p:nvCxnSpPr>
        <p:spPr>
          <a:xfrm>
            <a:off x="458151" y="457199"/>
            <a:ext cx="0" cy="210312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8302F76-A119-8A4D-8745-08EFFEF3BF28}"/>
              </a:ext>
            </a:extLst>
          </p:cNvPr>
          <p:cNvCxnSpPr>
            <a:cxnSpLocks/>
          </p:cNvCxnSpPr>
          <p:nvPr/>
        </p:nvCxnSpPr>
        <p:spPr>
          <a:xfrm>
            <a:off x="32461200" y="457199"/>
            <a:ext cx="0" cy="210312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4329F3A-BEA4-AB4B-9541-AA061E45F702}"/>
              </a:ext>
            </a:extLst>
          </p:cNvPr>
          <p:cNvCxnSpPr>
            <a:cxnSpLocks/>
          </p:cNvCxnSpPr>
          <p:nvPr/>
        </p:nvCxnSpPr>
        <p:spPr>
          <a:xfrm flipH="1">
            <a:off x="457199" y="21488399"/>
            <a:ext cx="32004000" cy="0"/>
          </a:xfrm>
          <a:prstGeom prst="line">
            <a:avLst/>
          </a:prstGeom>
          <a:ln w="635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BBA76C0-539E-444B-A891-8578E2388C51}"/>
              </a:ext>
            </a:extLst>
          </p:cNvPr>
          <p:cNvCxnSpPr>
            <a:cxnSpLocks/>
          </p:cNvCxnSpPr>
          <p:nvPr/>
        </p:nvCxnSpPr>
        <p:spPr>
          <a:xfrm flipH="1">
            <a:off x="457200" y="457200"/>
            <a:ext cx="320040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7" name="Google Shape;64;p14">
            <a:extLst>
              <a:ext uri="{FF2B5EF4-FFF2-40B4-BE49-F238E27FC236}">
                <a16:creationId xmlns:a16="http://schemas.microsoft.com/office/drawing/2014/main" id="{10044E79-79C0-9E4E-9B07-F427E927D50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7759" y="578272"/>
            <a:ext cx="1902288" cy="2864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3372E3E-A4DD-C04F-8827-EF343CB825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21" t="15715" r="12373" b="7721"/>
          <a:stretch/>
        </p:blipFill>
        <p:spPr>
          <a:xfrm>
            <a:off x="13299095" y="4756085"/>
            <a:ext cx="6404173" cy="4819382"/>
          </a:xfrm>
          <a:prstGeom prst="rect">
            <a:avLst/>
          </a:prstGeom>
          <a:ln w="63500">
            <a:solidFill>
              <a:schemeClr val="dk1"/>
            </a:solidFill>
          </a:ln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F26B2324-C0D6-433A-B0E4-1F2B7C4A79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275"/>
          <a:stretch/>
        </p:blipFill>
        <p:spPr>
          <a:xfrm>
            <a:off x="21059040" y="17875304"/>
            <a:ext cx="5394295" cy="3406683"/>
          </a:xfrm>
          <a:prstGeom prst="rect">
            <a:avLst/>
          </a:prstGeom>
          <a:ln w="4445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8610FF-B1CC-4841-9871-23ECE1DFC92D}"/>
              </a:ext>
            </a:extLst>
          </p:cNvPr>
          <p:cNvSpPr txBox="1"/>
          <p:nvPr/>
        </p:nvSpPr>
        <p:spPr>
          <a:xfrm>
            <a:off x="26707372" y="17956995"/>
            <a:ext cx="5752878" cy="43704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u="sng"/>
              <a:t>Intensive Green Roof</a:t>
            </a:r>
            <a:endParaRPr lang="en-US" sz="3200" b="1" u="sng">
              <a:cs typeface="Calibri"/>
            </a:endParaRPr>
          </a:p>
          <a:p>
            <a:pPr marL="347472" indent="-347472">
              <a:buFont typeface="Arial"/>
              <a:buChar char="•"/>
            </a:pPr>
            <a:r>
              <a:rPr lang="en-US" sz="2600">
                <a:cs typeface="Calibri"/>
              </a:rPr>
              <a:t>16,000 ft</a:t>
            </a:r>
            <a:r>
              <a:rPr lang="en-US" sz="2600" baseline="30000">
                <a:cs typeface="Calibri"/>
              </a:rPr>
              <a:t>2</a:t>
            </a:r>
            <a:r>
              <a:rPr lang="en-US" sz="2600">
                <a:cs typeface="Calibri"/>
              </a:rPr>
              <a:t> total</a:t>
            </a:r>
          </a:p>
          <a:p>
            <a:pPr marL="347472" indent="-347472">
              <a:buFont typeface="Arial"/>
              <a:buChar char="•"/>
            </a:pPr>
            <a:r>
              <a:rPr lang="en-US" sz="2600">
                <a:cs typeface="Calibri"/>
              </a:rPr>
              <a:t>Filters storm water for reuse</a:t>
            </a:r>
          </a:p>
          <a:p>
            <a:pPr marL="347472" indent="-347472">
              <a:buFont typeface="Arial"/>
              <a:buChar char="•"/>
            </a:pPr>
            <a:r>
              <a:rPr lang="en-US" sz="2600">
                <a:cs typeface="Calibri"/>
              </a:rPr>
              <a:t>Reduces HVAC costs for storage</a:t>
            </a:r>
          </a:p>
          <a:p>
            <a:pPr marL="347472" indent="-347472">
              <a:buFont typeface="Arial"/>
              <a:buChar char="•"/>
            </a:pPr>
            <a:r>
              <a:rPr lang="en-US" sz="2600">
                <a:cs typeface="Calibri"/>
              </a:rPr>
              <a:t>Natural filtration for reuse of runoff</a:t>
            </a:r>
          </a:p>
          <a:p>
            <a:pPr marL="347472" indent="-347472">
              <a:buFont typeface="Arial"/>
              <a:buChar char="•"/>
            </a:pPr>
            <a:r>
              <a:rPr lang="en-US" sz="2600">
                <a:cs typeface="Calibri"/>
              </a:rPr>
              <a:t>Accomplishes Millie’s goal for sustainability</a:t>
            </a:r>
            <a:endParaRPr lang="en-US" sz="2600"/>
          </a:p>
          <a:p>
            <a:pPr marL="347472" indent="-347472">
              <a:buFont typeface="Arial"/>
              <a:buChar char="•"/>
            </a:pPr>
            <a:r>
              <a:rPr lang="en-US" sz="2600">
                <a:cs typeface="Calibri"/>
              </a:rPr>
              <a:t>Total cost of </a:t>
            </a:r>
            <a:r>
              <a:rPr lang="en-US" sz="2600" b="1">
                <a:cs typeface="Calibri"/>
              </a:rPr>
              <a:t>$90,000</a:t>
            </a:r>
          </a:p>
          <a:p>
            <a:endParaRPr lang="en-US" sz="3200">
              <a:cs typeface="Calibri"/>
            </a:endParaRPr>
          </a:p>
          <a:p>
            <a:pPr marL="685800" indent="-685800">
              <a:buFont typeface="Arial"/>
              <a:buChar char="•"/>
            </a:pPr>
            <a:endParaRPr lang="en-US" sz="320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D82F2-F5C9-4FA3-8F40-BC43417A7994}"/>
              </a:ext>
            </a:extLst>
          </p:cNvPr>
          <p:cNvSpPr txBox="1"/>
          <p:nvPr/>
        </p:nvSpPr>
        <p:spPr>
          <a:xfrm>
            <a:off x="21046216" y="14676970"/>
            <a:ext cx="6753912" cy="35086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u="sng" dirty="0">
                <a:cs typeface="Calibri"/>
              </a:rPr>
              <a:t>Water Tank</a:t>
            </a:r>
          </a:p>
          <a:p>
            <a:pPr marL="347345" indent="-347345">
              <a:buFont typeface="Arial"/>
              <a:buChar char="•"/>
            </a:pPr>
            <a:r>
              <a:rPr lang="en-US" sz="2600" dirty="0">
                <a:cs typeface="Calibri"/>
              </a:rPr>
              <a:t>Sizing based off monthly demand of 7,750 gal</a:t>
            </a:r>
          </a:p>
          <a:p>
            <a:pPr marL="347345" indent="-347345">
              <a:buFont typeface="Arial"/>
              <a:buChar char="•"/>
            </a:pPr>
            <a:r>
              <a:rPr lang="en-US" sz="2600" dirty="0">
                <a:cs typeface="Calibri"/>
              </a:rPr>
              <a:t>10,000 gal tank was chosen</a:t>
            </a:r>
          </a:p>
          <a:p>
            <a:pPr marL="347345" indent="-347345">
              <a:buFont typeface="Arial"/>
              <a:buChar char="•"/>
            </a:pPr>
            <a:r>
              <a:rPr lang="en-US" sz="2600" dirty="0">
                <a:cs typeface="Calibri"/>
              </a:rPr>
              <a:t>Fiberglass tank</a:t>
            </a:r>
          </a:p>
          <a:p>
            <a:pPr marL="347345" indent="-347345">
              <a:buFont typeface="Arial"/>
              <a:buChar char="•"/>
            </a:pPr>
            <a:r>
              <a:rPr lang="en-US" sz="2600" dirty="0">
                <a:cs typeface="Calibri"/>
              </a:rPr>
              <a:t>Supplies storage facility with sanitary water</a:t>
            </a:r>
          </a:p>
          <a:p>
            <a:pPr marL="347345" indent="-347345">
              <a:buFont typeface="Arial"/>
              <a:buChar char="•"/>
            </a:pPr>
            <a:r>
              <a:rPr lang="en-US" sz="2600" dirty="0">
                <a:cs typeface="Calibri"/>
              </a:rPr>
              <a:t>Total cost of</a:t>
            </a:r>
            <a:r>
              <a:rPr lang="en-US" sz="2600">
                <a:cs typeface="Calibri"/>
              </a:rPr>
              <a:t> </a:t>
            </a:r>
            <a:r>
              <a:rPr lang="en-US" sz="2600" b="1" dirty="0">
                <a:cs typeface="Calibri"/>
              </a:rPr>
              <a:t>$9,900</a:t>
            </a:r>
          </a:p>
          <a:p>
            <a:endParaRPr lang="en-US" sz="2800" dirty="0">
              <a:cs typeface="Calibri"/>
            </a:endParaRPr>
          </a:p>
          <a:p>
            <a:pPr marL="685800" indent="-685800">
              <a:buFont typeface="Arial"/>
              <a:buChar char="•"/>
            </a:pPr>
            <a:endParaRPr lang="en-US" sz="3200" dirty="0">
              <a:cs typeface="Calibri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8F6D55E-0D04-0340-837E-EC9219EA9F1F}"/>
              </a:ext>
            </a:extLst>
          </p:cNvPr>
          <p:cNvGrpSpPr/>
          <p:nvPr/>
        </p:nvGrpSpPr>
        <p:grpSpPr>
          <a:xfrm>
            <a:off x="2783524" y="4760249"/>
            <a:ext cx="7069669" cy="907354"/>
            <a:chOff x="474131" y="8098969"/>
            <a:chExt cx="7616930" cy="1230197"/>
          </a:xfrm>
          <a:solidFill>
            <a:schemeClr val="bg2">
              <a:lumMod val="90000"/>
            </a:schemeClr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835FE6B-AC60-9E44-8593-2A83DEC4F1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4131" y="8589701"/>
              <a:ext cx="7616929" cy="739465"/>
            </a:xfrm>
            <a:prstGeom prst="rect">
              <a:avLst/>
            </a:prstGeom>
            <a:solidFill>
              <a:srgbClr val="D56B8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0F64683-918D-8D4B-9818-6904DF19D254}"/>
                </a:ext>
              </a:extLst>
            </p:cNvPr>
            <p:cNvSpPr>
              <a:spLocks/>
            </p:cNvSpPr>
            <p:nvPr/>
          </p:nvSpPr>
          <p:spPr>
            <a:xfrm>
              <a:off x="474132" y="8098969"/>
              <a:ext cx="7616929" cy="914400"/>
            </a:xfrm>
            <a:prstGeom prst="rect">
              <a:avLst/>
            </a:prstGeom>
            <a:solidFill>
              <a:srgbClr val="B0EFB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Geotechnical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9B4569B5-71F2-7946-8343-C0FDB523CF3E}"/>
              </a:ext>
            </a:extLst>
          </p:cNvPr>
          <p:cNvSpPr txBox="1"/>
          <p:nvPr/>
        </p:nvSpPr>
        <p:spPr>
          <a:xfrm>
            <a:off x="5485551" y="5711661"/>
            <a:ext cx="6295035" cy="70173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u="sng"/>
              <a:t>Footings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/>
              <a:t>24 footings at Cold Storage facility</a:t>
            </a:r>
            <a:endParaRPr lang="en-US" sz="260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/>
              <a:t>4 ft depth of embedment and 10 ft width</a:t>
            </a:r>
            <a:endParaRPr lang="en-US" sz="260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/>
              <a:t>#3 bars at 8 in. spacing in strong moment direction and at 20 in. spacing in weak moment direction</a:t>
            </a:r>
            <a:endParaRPr lang="en-US" sz="260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/>
              <a:t>18 footings at Manufacturing facility</a:t>
            </a:r>
            <a:endParaRPr lang="en-US" sz="2600">
              <a:cs typeface="Calibri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600"/>
              <a:t>4 ft depth of embedment and 10 ft width</a:t>
            </a:r>
            <a:endParaRPr lang="en-US" sz="2600">
              <a:cs typeface="Calibri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600"/>
              <a:t>#3 bars at 25 in. for both facilities</a:t>
            </a:r>
            <a:endParaRPr lang="en-US" sz="2600">
              <a:cs typeface="Calibri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>
              <a:cs typeface="Calibri" panose="020F0502020204030204"/>
            </a:endParaRPr>
          </a:p>
          <a:p>
            <a:pPr algn="just"/>
            <a:r>
              <a:rPr lang="en-US" sz="3200" b="1" u="sng"/>
              <a:t>Parking Lot</a:t>
            </a:r>
            <a:endParaRPr lang="en-US" sz="3200" b="1" u="sng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/>
              <a:t>(45) 9 ft x 18 ft parking spaces</a:t>
            </a:r>
            <a:endParaRPr lang="en-US" sz="260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/>
              <a:t>3 handicap spaces to meet ADA requirements</a:t>
            </a:r>
            <a:endParaRPr lang="en-US" sz="260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/>
              <a:t>1.5 in. surface layer and 4.5 in. base layer</a:t>
            </a:r>
            <a:endParaRPr lang="en-US" sz="260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/>
              <a:t>Turnaround area for loading dock </a:t>
            </a:r>
            <a:endParaRPr lang="en-US" sz="2600">
              <a:cs typeface="Calibri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94B7899-0AA7-AB44-81A5-96921B475FA5}"/>
              </a:ext>
            </a:extLst>
          </p:cNvPr>
          <p:cNvGrpSpPr/>
          <p:nvPr/>
        </p:nvGrpSpPr>
        <p:grpSpPr>
          <a:xfrm>
            <a:off x="802519" y="5822805"/>
            <a:ext cx="4305957" cy="7271639"/>
            <a:chOff x="1119040" y="5822805"/>
            <a:chExt cx="4305957" cy="7271639"/>
          </a:xfrm>
        </p:grpSpPr>
        <p:pic>
          <p:nvPicPr>
            <p:cNvPr id="42" name="Picture 2">
              <a:extLst>
                <a:ext uri="{FF2B5EF4-FFF2-40B4-BE49-F238E27FC236}">
                  <a16:creationId xmlns:a16="http://schemas.microsoft.com/office/drawing/2014/main" id="{C8B0974C-717F-6745-A4E3-A0F58A747F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040" y="9183489"/>
              <a:ext cx="4296612" cy="3910955"/>
            </a:xfrm>
            <a:prstGeom prst="rect">
              <a:avLst/>
            </a:prstGeom>
            <a:noFill/>
            <a:ln w="444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3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5F5275A6-D562-E141-A654-808C1DD98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1506870" y="5444321"/>
              <a:ext cx="3539644" cy="4296611"/>
            </a:xfrm>
            <a:prstGeom prst="rect">
              <a:avLst/>
            </a:prstGeom>
            <a:ln w="44450">
              <a:solidFill>
                <a:schemeClr val="tx1"/>
              </a:solidFill>
            </a:ln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FF72AC1-F2A6-4A0F-880A-C969067C9232}"/>
              </a:ext>
            </a:extLst>
          </p:cNvPr>
          <p:cNvSpPr txBox="1"/>
          <p:nvPr/>
        </p:nvSpPr>
        <p:spPr>
          <a:xfrm>
            <a:off x="12289535" y="9590423"/>
            <a:ext cx="814181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cs typeface="Calibri"/>
              </a:rPr>
              <a:t>Top: Mike Klena, Nathan </a:t>
            </a:r>
            <a:r>
              <a:rPr lang="en-US" sz="2000" err="1">
                <a:cs typeface="Calibri"/>
              </a:rPr>
              <a:t>Crikelair</a:t>
            </a:r>
            <a:r>
              <a:rPr lang="en-US" sz="2000">
                <a:cs typeface="Calibri"/>
              </a:rPr>
              <a:t>, Jordan Walk, Matthew Hanna</a:t>
            </a:r>
          </a:p>
          <a:p>
            <a:pPr algn="ctr"/>
            <a:r>
              <a:rPr lang="en-US" sz="2000">
                <a:cs typeface="Calibri"/>
              </a:rPr>
              <a:t>Bottom: Nicole Bell, Zach </a:t>
            </a:r>
            <a:r>
              <a:rPr lang="en-US" sz="2000" err="1">
                <a:cs typeface="Calibri"/>
              </a:rPr>
              <a:t>Michak</a:t>
            </a:r>
            <a:r>
              <a:rPr lang="en-US" sz="2000">
                <a:cs typeface="Calibri"/>
              </a:rPr>
              <a:t>, Andrew Ricci, Hannah Schell</a:t>
            </a:r>
            <a:endParaRPr lang="en-US" sz="200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2D3CBB6-AC2C-B940-A6C3-33866D2574BA}"/>
              </a:ext>
            </a:extLst>
          </p:cNvPr>
          <p:cNvCxnSpPr/>
          <p:nvPr/>
        </p:nvCxnSpPr>
        <p:spPr>
          <a:xfrm>
            <a:off x="457199" y="13242361"/>
            <a:ext cx="11832336" cy="0"/>
          </a:xfrm>
          <a:prstGeom prst="line">
            <a:avLst/>
          </a:prstGeom>
          <a:ln w="635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95F4CB2-B7EB-7C45-89D3-36A1446524DA}"/>
              </a:ext>
            </a:extLst>
          </p:cNvPr>
          <p:cNvCxnSpPr/>
          <p:nvPr/>
        </p:nvCxnSpPr>
        <p:spPr>
          <a:xfrm>
            <a:off x="20628863" y="13272814"/>
            <a:ext cx="11832336" cy="0"/>
          </a:xfrm>
          <a:prstGeom prst="line">
            <a:avLst/>
          </a:prstGeom>
          <a:ln w="635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DD7D786-F82E-6D40-A9DF-BA18D48C01E1}"/>
              </a:ext>
            </a:extLst>
          </p:cNvPr>
          <p:cNvGrpSpPr/>
          <p:nvPr/>
        </p:nvGrpSpPr>
        <p:grpSpPr>
          <a:xfrm>
            <a:off x="15031998" y="17994531"/>
            <a:ext cx="5453957" cy="3318722"/>
            <a:chOff x="1218128" y="632224"/>
            <a:chExt cx="6388955" cy="3954795"/>
          </a:xfrm>
        </p:grpSpPr>
        <p:pic>
          <p:nvPicPr>
            <p:cNvPr id="55" name="Picture 2" descr="/var/folders/sm/nx7_vdbn2qbbpbzyvk60h14r0000gn/T/com.microsoft.Powerpoint/WebArchiveCopyPasteTempFiles/2Q==">
              <a:extLst>
                <a:ext uri="{FF2B5EF4-FFF2-40B4-BE49-F238E27FC236}">
                  <a16:creationId xmlns:a16="http://schemas.microsoft.com/office/drawing/2014/main" id="{A90A09FC-C42F-4D47-87F8-40D9F8650A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3" t="2248" r="3616" b="2733"/>
            <a:stretch/>
          </p:blipFill>
          <p:spPr bwMode="auto">
            <a:xfrm>
              <a:off x="1218128" y="632224"/>
              <a:ext cx="6388955" cy="3954795"/>
            </a:xfrm>
            <a:prstGeom prst="rect">
              <a:avLst/>
            </a:prstGeom>
            <a:noFill/>
            <a:ln w="444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57949813-02CA-C54A-BB75-58CE186C44B1}"/>
                </a:ext>
              </a:extLst>
            </p:cNvPr>
            <p:cNvCxnSpPr>
              <a:cxnSpLocks/>
            </p:cNvCxnSpPr>
            <p:nvPr/>
          </p:nvCxnSpPr>
          <p:spPr>
            <a:xfrm>
              <a:off x="4337824" y="2571750"/>
              <a:ext cx="349790" cy="224002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45" descr="A close up of a map&#10;&#10;Description automatically generated">
            <a:extLst>
              <a:ext uri="{FF2B5EF4-FFF2-40B4-BE49-F238E27FC236}">
                <a16:creationId xmlns:a16="http://schemas.microsoft.com/office/drawing/2014/main" id="{A335D50B-D01A-3240-915A-018D1A41DE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00869" y="5945416"/>
            <a:ext cx="3109135" cy="7091621"/>
          </a:xfrm>
          <a:prstGeom prst="rect">
            <a:avLst/>
          </a:prstGeom>
          <a:ln w="44450"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72F71B6-E763-4811-BC9B-2E384FE33CDB}"/>
              </a:ext>
            </a:extLst>
          </p:cNvPr>
          <p:cNvSpPr txBox="1"/>
          <p:nvPr/>
        </p:nvSpPr>
        <p:spPr>
          <a:xfrm>
            <a:off x="24353996" y="5799918"/>
            <a:ext cx="7349100" cy="48936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7345" indent="-347345">
              <a:buFont typeface="Arial"/>
              <a:buChar char="•"/>
            </a:pPr>
            <a:r>
              <a:rPr lang="en-US" sz="2600" dirty="0">
                <a:cs typeface="Calibri"/>
              </a:rPr>
              <a:t>Construction </a:t>
            </a:r>
            <a:r>
              <a:rPr lang="en-US" sz="2600">
                <a:cs typeface="Calibri"/>
              </a:rPr>
              <a:t>duration</a:t>
            </a:r>
            <a:r>
              <a:rPr lang="en-US" sz="2600" dirty="0">
                <a:cs typeface="Calibri"/>
              </a:rPr>
              <a:t>:</a:t>
            </a:r>
            <a:endParaRPr lang="en-US" dirty="0"/>
          </a:p>
          <a:p>
            <a:pPr marL="1663700" lvl="1" indent="-347345">
              <a:buFont typeface="Arial"/>
              <a:buChar char="•"/>
            </a:pPr>
            <a:r>
              <a:rPr lang="en-US" sz="2600" dirty="0">
                <a:cs typeface="Calibri"/>
              </a:rPr>
              <a:t>Cold Storage – </a:t>
            </a:r>
            <a:r>
              <a:rPr lang="en-US" sz="2600" b="1" dirty="0">
                <a:cs typeface="Calibri"/>
              </a:rPr>
              <a:t>12 months</a:t>
            </a:r>
            <a:endParaRPr lang="en-US" dirty="0">
              <a:cs typeface="Calibri" panose="020F0502020204030204"/>
            </a:endParaRPr>
          </a:p>
          <a:p>
            <a:pPr marL="1663700" lvl="1" indent="-347345">
              <a:buFont typeface="Arial"/>
              <a:buChar char="•"/>
            </a:pPr>
            <a:r>
              <a:rPr lang="en-US" sz="2600" dirty="0">
                <a:cs typeface="Calibri"/>
              </a:rPr>
              <a:t>Manufacturing – </a:t>
            </a:r>
            <a:r>
              <a:rPr lang="en-US" sz="2600" b="1" dirty="0">
                <a:cs typeface="Calibri"/>
              </a:rPr>
              <a:t>8 months</a:t>
            </a:r>
            <a:endParaRPr lang="en-US" sz="2600" dirty="0">
              <a:cs typeface="Calibri"/>
            </a:endParaRPr>
          </a:p>
          <a:p>
            <a:pPr marL="347345" indent="-347345">
              <a:buFont typeface="Arial"/>
              <a:buChar char="•"/>
            </a:pPr>
            <a:r>
              <a:rPr lang="en-US" sz="2600" dirty="0">
                <a:cs typeface="Calibri"/>
              </a:rPr>
              <a:t>Total cost for project: </a:t>
            </a:r>
            <a:r>
              <a:rPr lang="en-US" sz="2600" b="1" dirty="0">
                <a:cs typeface="Calibri"/>
              </a:rPr>
              <a:t>$1,749,200</a:t>
            </a:r>
          </a:p>
          <a:p>
            <a:pPr marL="1663700" lvl="2" indent="-347345">
              <a:buFont typeface="Arial"/>
              <a:buChar char="•"/>
            </a:pPr>
            <a:r>
              <a:rPr lang="en-US" sz="2600" dirty="0">
                <a:cs typeface="Calibri"/>
              </a:rPr>
              <a:t>Phase 1: </a:t>
            </a:r>
            <a:r>
              <a:rPr lang="en" sz="2600" b="1" dirty="0">
                <a:latin typeface="Roboto"/>
                <a:ea typeface="Roboto"/>
                <a:cs typeface="Roboto"/>
                <a:sym typeface="Roboto"/>
              </a:rPr>
              <a:t>$1,172,200</a:t>
            </a:r>
            <a:endParaRPr lang="en" sz="2600" b="1" dirty="0">
              <a:latin typeface="Roboto"/>
              <a:ea typeface="Roboto"/>
              <a:cs typeface="Roboto"/>
            </a:endParaRPr>
          </a:p>
          <a:p>
            <a:pPr marL="1663700" lvl="2" indent="-347345">
              <a:buFont typeface="Arial"/>
              <a:buChar char="•"/>
            </a:pPr>
            <a:r>
              <a:rPr lang="en-US" sz="2600" dirty="0">
                <a:cs typeface="Calibri"/>
              </a:rPr>
              <a:t>Phase 2: </a:t>
            </a:r>
            <a:r>
              <a:rPr lang="en-US" sz="2600" b="1" dirty="0"/>
              <a:t>$577,000 </a:t>
            </a:r>
            <a:endParaRPr lang="en-US" sz="2600" b="1" dirty="0">
              <a:cs typeface="Calibri"/>
            </a:endParaRPr>
          </a:p>
          <a:p>
            <a:pPr marL="347345" indent="-347345">
              <a:buFont typeface="Arial"/>
              <a:buChar char="•"/>
            </a:pPr>
            <a:r>
              <a:rPr lang="en-US" sz="2600" dirty="0">
                <a:cs typeface="Calibri"/>
              </a:rPr>
              <a:t>Risk </a:t>
            </a:r>
            <a:r>
              <a:rPr lang="en-US" sz="2600">
                <a:cs typeface="Calibri"/>
              </a:rPr>
              <a:t>contingency</a:t>
            </a:r>
            <a:r>
              <a:rPr lang="en-US" sz="2600" dirty="0">
                <a:cs typeface="Calibri"/>
              </a:rPr>
              <a:t>: </a:t>
            </a:r>
            <a:r>
              <a:rPr lang="en-US" sz="2600" b="1" dirty="0">
                <a:cs typeface="Calibri"/>
              </a:rPr>
              <a:t>$43,500</a:t>
            </a:r>
          </a:p>
          <a:p>
            <a:pPr marL="346710" lvl="1" indent="-347345">
              <a:buFont typeface="Arial"/>
              <a:buChar char="•"/>
            </a:pPr>
            <a:r>
              <a:rPr lang="en-US" sz="2600" dirty="0">
                <a:cs typeface="Calibri"/>
              </a:rPr>
              <a:t>Health &amp; Safety plan created with emergency responder details </a:t>
            </a:r>
          </a:p>
          <a:p>
            <a:pPr marL="347345" indent="-347345"/>
            <a:endParaRPr lang="en-US" sz="2600" b="1" dirty="0">
              <a:cs typeface="Calibri"/>
            </a:endParaRPr>
          </a:p>
          <a:p>
            <a:pPr marL="347345" indent="-347345"/>
            <a:endParaRPr lang="en-US" sz="2600" b="1" dirty="0">
              <a:cs typeface="Calibri"/>
            </a:endParaRPr>
          </a:p>
          <a:p>
            <a:pPr marL="347345" indent="-347345"/>
            <a:endParaRPr lang="en-US" sz="2600" b="1" dirty="0">
              <a:cs typeface="Calibri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3075665-AE45-304B-8939-BF0307638E53}"/>
              </a:ext>
            </a:extLst>
          </p:cNvPr>
          <p:cNvSpPr txBox="1"/>
          <p:nvPr/>
        </p:nvSpPr>
        <p:spPr>
          <a:xfrm>
            <a:off x="12417091" y="11644394"/>
            <a:ext cx="8105041" cy="68941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2600"/>
              <a:t>     Millie’s Homemade Ice Cream is rapidly expanding and needs a larger storage capacity. In order to fulfill their needs, we proposed a design for a Cold Storage facility that can hold 100,000 pints, 5,000 1-gal containers, and 3,000 3-gal containers per the owner’s request. The facility is 10,000 ft</a:t>
            </a:r>
            <a:r>
              <a:rPr lang="en-US" sz="2600" baseline="30000"/>
              <a:t>2  </a:t>
            </a:r>
            <a:r>
              <a:rPr lang="en-US" sz="2600"/>
              <a:t>and has 3 identical 60 ft x 33 ft freezers. </a:t>
            </a:r>
            <a:endParaRPr lang="en-US"/>
          </a:p>
          <a:p>
            <a:pPr algn="just"/>
            <a:r>
              <a:rPr lang="en-US" sz="2600"/>
              <a:t>     The site location was selected to be in the Waterfront where there is potential to expand the production by adding a Manufacturing facility. This site was selected to be the best in terms of risk, accessibility, expansiveness, cost, and site parameters. </a:t>
            </a:r>
            <a:endParaRPr lang="en-US" sz="2600">
              <a:cs typeface="Calibri"/>
            </a:endParaRPr>
          </a:p>
          <a:p>
            <a:pPr algn="just"/>
            <a:r>
              <a:rPr lang="en-US" sz="2600"/>
              <a:t>     The Manufacturing facility is an expansion of the Cold Storage facility and will be 6,000 ft</a:t>
            </a:r>
            <a:r>
              <a:rPr lang="en-US" sz="2600" baseline="30000"/>
              <a:t>2</a:t>
            </a:r>
            <a:r>
              <a:rPr lang="en-US" sz="2600"/>
              <a:t>. This building will have 30 employees with multiple offices for logistics personnel. The manufacturing floor was left open for flexible equipment needs. </a:t>
            </a:r>
            <a:endParaRPr lang="en-US" sz="2600">
              <a:cs typeface="Calibri"/>
            </a:endParaRPr>
          </a:p>
          <a:p>
            <a:r>
              <a:rPr lang="en-US" sz="2600"/>
              <a:t>  </a:t>
            </a:r>
            <a:endParaRPr lang="en-US" sz="2600">
              <a:cs typeface="Calibri"/>
            </a:endParaRPr>
          </a:p>
        </p:txBody>
      </p:sp>
      <p:graphicFrame>
        <p:nvGraphicFramePr>
          <p:cNvPr id="60" name="Google Shape;659;p106">
            <a:extLst>
              <a:ext uri="{FF2B5EF4-FFF2-40B4-BE49-F238E27FC236}">
                <a16:creationId xmlns:a16="http://schemas.microsoft.com/office/drawing/2014/main" id="{03AB017E-32E9-0C41-97D2-823B34C01B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070911"/>
              </p:ext>
            </p:extLst>
          </p:nvPr>
        </p:nvGraphicFramePr>
        <p:xfrm>
          <a:off x="29004750" y="9483163"/>
          <a:ext cx="3178815" cy="364851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41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7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691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cap="all" spc="150"/>
                        <a:t>ITEM</a:t>
                      </a:r>
                      <a:endParaRPr sz="1600" b="0" cap="all" spc="150">
                        <a:solidFill>
                          <a:schemeClr val="lt1"/>
                        </a:solidFill>
                      </a:endParaRPr>
                    </a:p>
                  </a:txBody>
                  <a:tcPr marL="53002" marR="53002" marT="53002" marB="530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cap="all" spc="150"/>
                        <a:t>COST</a:t>
                      </a:r>
                      <a:endParaRPr sz="1600" b="0" cap="all" spc="150">
                        <a:solidFill>
                          <a:schemeClr val="lt1"/>
                        </a:solidFill>
                      </a:endParaRPr>
                    </a:p>
                  </a:txBody>
                  <a:tcPr marL="53002" marR="53002" marT="53002" marB="530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67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cap="none" spc="0"/>
                        <a:t>FOUNDATIONS &amp; SLAB</a:t>
                      </a:r>
                      <a:endParaRPr sz="1600" cap="none" spc="0">
                        <a:solidFill>
                          <a:schemeClr val="tx1"/>
                        </a:solidFill>
                      </a:endParaRPr>
                    </a:p>
                  </a:txBody>
                  <a:tcPr marL="53002" marR="53002" marT="53002" marB="530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cap="none" spc="0"/>
                        <a:t>$59,000</a:t>
                      </a:r>
                      <a:endParaRPr sz="1600" cap="none" spc="0">
                        <a:solidFill>
                          <a:schemeClr val="tx1"/>
                        </a:solidFill>
                      </a:endParaRPr>
                    </a:p>
                  </a:txBody>
                  <a:tcPr marL="53002" marR="53002" marT="53002" marB="530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91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cap="none" spc="0"/>
                        <a:t>STRUCTURAL STEEL</a:t>
                      </a:r>
                      <a:endParaRPr sz="1600" cap="none" spc="0">
                        <a:solidFill>
                          <a:schemeClr val="tx1"/>
                        </a:solidFill>
                      </a:endParaRPr>
                    </a:p>
                  </a:txBody>
                  <a:tcPr marL="53002" marR="53002" marT="53002" marB="530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cap="none" spc="0"/>
                        <a:t>$12,700</a:t>
                      </a:r>
                      <a:endParaRPr sz="1600" cap="none" spc="0">
                        <a:solidFill>
                          <a:schemeClr val="tx1"/>
                        </a:solidFill>
                      </a:endParaRPr>
                    </a:p>
                  </a:txBody>
                  <a:tcPr marL="53002" marR="53002" marT="53002" marB="530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91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cap="none" spc="0"/>
                        <a:t>FINISHES</a:t>
                      </a:r>
                      <a:endParaRPr sz="1600" cap="none" spc="0">
                        <a:solidFill>
                          <a:schemeClr val="tx1"/>
                        </a:solidFill>
                      </a:endParaRPr>
                    </a:p>
                  </a:txBody>
                  <a:tcPr marL="53002" marR="53002" marT="53002" marB="530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cap="none" spc="0"/>
                        <a:t>$95,000</a:t>
                      </a:r>
                      <a:endParaRPr sz="1600" cap="none" spc="0">
                        <a:solidFill>
                          <a:schemeClr val="tx1"/>
                        </a:solidFill>
                      </a:endParaRPr>
                    </a:p>
                  </a:txBody>
                  <a:tcPr marL="53002" marR="53002" marT="53002" marB="530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91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cap="none" spc="0"/>
                        <a:t>UTILITIES/TIE INS</a:t>
                      </a:r>
                      <a:endParaRPr sz="1600" cap="none" spc="0">
                        <a:solidFill>
                          <a:schemeClr val="tx1"/>
                        </a:solidFill>
                      </a:endParaRPr>
                    </a:p>
                  </a:txBody>
                  <a:tcPr marL="53002" marR="53002" marT="53002" marB="530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cap="none" spc="0"/>
                        <a:t>$45,000</a:t>
                      </a:r>
                      <a:endParaRPr sz="1600" cap="none" spc="0">
                        <a:solidFill>
                          <a:schemeClr val="tx1"/>
                        </a:solidFill>
                      </a:endParaRPr>
                    </a:p>
                  </a:txBody>
                  <a:tcPr marL="53002" marR="53002" marT="53002" marB="530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91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cap="none" spc="0"/>
                        <a:t>GREEN ROOF</a:t>
                      </a:r>
                      <a:endParaRPr sz="1600" cap="none" spc="0">
                        <a:solidFill>
                          <a:schemeClr val="tx1"/>
                        </a:solidFill>
                      </a:endParaRPr>
                    </a:p>
                  </a:txBody>
                  <a:tcPr marL="53002" marR="53002" marT="53002" marB="530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cap="none" spc="0"/>
                        <a:t>$55,000</a:t>
                      </a:r>
                      <a:endParaRPr sz="1600" cap="none" spc="0">
                        <a:solidFill>
                          <a:schemeClr val="tx1"/>
                        </a:solidFill>
                      </a:endParaRPr>
                    </a:p>
                  </a:txBody>
                  <a:tcPr marL="53002" marR="53002" marT="53002" marB="530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938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cap="none" spc="0"/>
                        <a:t>OVERHEAD &amp; GENERAL CONDITIONS</a:t>
                      </a:r>
                      <a:endParaRPr sz="1600" cap="none" spc="0">
                        <a:solidFill>
                          <a:schemeClr val="tx1"/>
                        </a:solidFill>
                      </a:endParaRPr>
                    </a:p>
                  </a:txBody>
                  <a:tcPr marL="53002" marR="53002" marT="53002" marB="530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cap="none" spc="0"/>
                        <a:t>$339,000</a:t>
                      </a:r>
                      <a:endParaRPr sz="1600" cap="none" spc="0">
                        <a:solidFill>
                          <a:schemeClr val="tx1"/>
                        </a:solidFill>
                      </a:endParaRPr>
                    </a:p>
                  </a:txBody>
                  <a:tcPr marL="53002" marR="53002" marT="53002" marB="530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691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cap="none" spc="0"/>
                        <a:t>RISK CONTINGENCY</a:t>
                      </a:r>
                      <a:endParaRPr sz="1600" cap="none" spc="0">
                        <a:solidFill>
                          <a:schemeClr val="tx1"/>
                        </a:solidFill>
                      </a:endParaRPr>
                    </a:p>
                  </a:txBody>
                  <a:tcPr marL="53002" marR="53002" marT="53002" marB="530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cap="none" spc="0"/>
                        <a:t>$24,000</a:t>
                      </a:r>
                      <a:endParaRPr sz="1600" cap="none" spc="0">
                        <a:solidFill>
                          <a:schemeClr val="tx1"/>
                        </a:solidFill>
                      </a:endParaRPr>
                    </a:p>
                  </a:txBody>
                  <a:tcPr marL="53002" marR="53002" marT="53002" marB="530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1" name="Google Shape;422;p69">
            <a:extLst>
              <a:ext uri="{FF2B5EF4-FFF2-40B4-BE49-F238E27FC236}">
                <a16:creationId xmlns:a16="http://schemas.microsoft.com/office/drawing/2014/main" id="{DB67ADBA-EA96-F94A-9680-9751A619B0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022247"/>
              </p:ext>
            </p:extLst>
          </p:nvPr>
        </p:nvGraphicFramePr>
        <p:xfrm>
          <a:off x="24385784" y="9495678"/>
          <a:ext cx="4400271" cy="3621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8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52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all" spc="150"/>
                        <a:t>ITEM</a:t>
                      </a:r>
                      <a:endParaRPr lang="en-US" sz="1600" b="0" cap="all" spc="150">
                        <a:solidFill>
                          <a:schemeClr val="lt1"/>
                        </a:solidFill>
                      </a:endParaRPr>
                    </a:p>
                  </a:txBody>
                  <a:tcPr marL="104415" marR="104415" marT="104415" marB="104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all" spc="150"/>
                        <a:t>COST</a:t>
                      </a:r>
                      <a:endParaRPr lang="en-US" sz="1600" b="0" cap="all" spc="150">
                        <a:solidFill>
                          <a:schemeClr val="lt1"/>
                        </a:solidFill>
                      </a:endParaRPr>
                    </a:p>
                  </a:txBody>
                  <a:tcPr marL="104415" marR="104415" marT="104415" marB="104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/>
                        <a:t>PARKING LOT </a:t>
                      </a:r>
                      <a:endParaRPr lang="en-US" sz="16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04415" marR="104415" marT="104415" marB="104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cap="none" spc="0"/>
                        <a:t>$72,000</a:t>
                      </a:r>
                      <a:endParaRPr lang="en" sz="16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04415" marR="104415" marT="104415" marB="104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cap="none" spc="0"/>
                        <a:t>FOUNDATIONS &amp; SLAB</a:t>
                      </a:r>
                      <a:endParaRPr lang="en-US" sz="16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04415" marR="104415" marT="104415" marB="104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cap="none" spc="0"/>
                        <a:t>$109,000</a:t>
                      </a:r>
                      <a:endParaRPr lang="en" sz="16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04415" marR="104415" marT="104415" marB="104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/>
                        <a:t>STRUCTURAL STEEL</a:t>
                      </a:r>
                      <a:endParaRPr lang="en-US" sz="16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04415" marR="104415" marT="104415" marB="104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cap="none" spc="0"/>
                        <a:t>$26,640</a:t>
                      </a:r>
                      <a:endParaRPr lang="en" sz="16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04415" marR="104415" marT="104415" marB="104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cap="none" spc="0"/>
                        <a:t>GREEN ROOF (w/ TANK)</a:t>
                      </a:r>
                      <a:endParaRPr lang="en-US" sz="16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04415" marR="104415" marT="104415" marB="104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cap="none" spc="0"/>
                        <a:t>$100,000</a:t>
                      </a:r>
                      <a:endParaRPr lang="en" sz="16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04415" marR="104415" marT="104415" marB="104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/>
                        <a:t>UTILITIES/TIE INS</a:t>
                      </a:r>
                      <a:endParaRPr lang="en-US" sz="16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04415" marR="104415" marT="104415" marB="104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cap="none" spc="0"/>
                        <a:t>$66,000</a:t>
                      </a:r>
                      <a:endParaRPr lang="en" sz="16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04415" marR="104415" marT="104415" marB="104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en-US" sz="1600" cap="none" spc="0"/>
                        <a:t>GENERAL CONDITIONS &amp; OVERHEAD</a:t>
                      </a:r>
                      <a:endParaRPr lang="en-US" sz="16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04415" marR="104415" marT="104415" marB="104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cap="none" spc="0"/>
                        <a:t>$450,000</a:t>
                      </a:r>
                      <a:endParaRPr lang="en" sz="16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04415" marR="104415" marT="104415" marB="104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cap="none" spc="0"/>
                        <a:t>RISK CONTINGENCY</a:t>
                      </a:r>
                      <a:endParaRPr lang="en-US" sz="16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04415" marR="104415" marT="104415" marB="104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cap="none" spc="0"/>
                        <a:t>$43,500</a:t>
                      </a:r>
                      <a:endParaRPr lang="en" sz="16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04415" marR="104415" marT="104415" marB="104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" name="Picture 12" descr="A picture containing indoor, sitting, cup, table&#10;&#10;Description generated with very high confidence">
            <a:extLst>
              <a:ext uri="{FF2B5EF4-FFF2-40B4-BE49-F238E27FC236}">
                <a16:creationId xmlns:a16="http://schemas.microsoft.com/office/drawing/2014/main" id="{12DB6320-566F-4DEA-9947-61C5B72288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06859" y="14553989"/>
            <a:ext cx="3338690" cy="3340710"/>
          </a:xfrm>
          <a:prstGeom prst="rect">
            <a:avLst/>
          </a:prstGeom>
          <a:ln w="44450">
            <a:solidFill>
              <a:schemeClr val="dk1"/>
            </a:solidFill>
          </a:ln>
        </p:spPr>
      </p:pic>
      <p:pic>
        <p:nvPicPr>
          <p:cNvPr id="62" name="Picture 61" descr="A close up of a map&#10;&#10;Description automatically generated">
            <a:extLst>
              <a:ext uri="{FF2B5EF4-FFF2-40B4-BE49-F238E27FC236}">
                <a16:creationId xmlns:a16="http://schemas.microsoft.com/office/drawing/2014/main" id="{DDC39B17-560D-884D-920C-136F8B5860E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954" t="3027" r="29495" b="19742"/>
          <a:stretch/>
        </p:blipFill>
        <p:spPr>
          <a:xfrm>
            <a:off x="12441300" y="18577572"/>
            <a:ext cx="2417372" cy="2308061"/>
          </a:xfrm>
          <a:prstGeom prst="rect">
            <a:avLst/>
          </a:prstGeom>
          <a:ln w="44450">
            <a:solidFill>
              <a:schemeClr val="tx1"/>
            </a:solidFill>
          </a:ln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4C8E3FA-8070-7F47-91A5-0472A1B1B3A4}"/>
              </a:ext>
            </a:extLst>
          </p:cNvPr>
          <p:cNvCxnSpPr>
            <a:cxnSpLocks/>
          </p:cNvCxnSpPr>
          <p:nvPr/>
        </p:nvCxnSpPr>
        <p:spPr>
          <a:xfrm>
            <a:off x="12289535" y="10389749"/>
            <a:ext cx="8339328" cy="0"/>
          </a:xfrm>
          <a:prstGeom prst="line">
            <a:avLst/>
          </a:prstGeom>
          <a:ln w="635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AF15AA22-CB0D-4F46-81BE-7FBAFCA92247}"/>
              </a:ext>
            </a:extLst>
          </p:cNvPr>
          <p:cNvSpPr txBox="1"/>
          <p:nvPr/>
        </p:nvSpPr>
        <p:spPr>
          <a:xfrm>
            <a:off x="809023" y="14484046"/>
            <a:ext cx="11149378" cy="50783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7345" indent="-347345" algn="just"/>
            <a:r>
              <a:rPr lang="en-US" sz="3200" b="1" u="sng"/>
              <a:t>Columns</a:t>
            </a:r>
            <a:endParaRPr lang="en-US" sz="3200" b="1" u="sng">
              <a:cs typeface="Calibri" panose="020F0502020204030204"/>
            </a:endParaRPr>
          </a:p>
          <a:p>
            <a:pPr marL="347345" indent="-347345" algn="just">
              <a:buFont typeface="Arial"/>
              <a:buChar char="•"/>
            </a:pPr>
            <a:r>
              <a:rPr lang="en-US" sz="2600">
                <a:cs typeface="Calibri"/>
              </a:rPr>
              <a:t>24 total columns for the Cold Storage facility</a:t>
            </a:r>
          </a:p>
          <a:p>
            <a:pPr marL="1663700" lvl="2" indent="-347345" algn="just">
              <a:buFont typeface="Arial"/>
              <a:buChar char="•"/>
            </a:pPr>
            <a:r>
              <a:rPr lang="en-US" sz="2600">
                <a:cs typeface="Calibri"/>
              </a:rPr>
              <a:t>Selected W14 x 74 sections for exterior columns</a:t>
            </a:r>
          </a:p>
          <a:p>
            <a:pPr marL="1663700" lvl="2" indent="-347345" algn="just">
              <a:buFont typeface="Arial"/>
              <a:buChar char="•"/>
            </a:pPr>
            <a:r>
              <a:rPr lang="en-US" sz="2600">
                <a:cs typeface="Calibri"/>
              </a:rPr>
              <a:t>Selected W10 x 33 sections for interior columns</a:t>
            </a:r>
          </a:p>
          <a:p>
            <a:pPr marL="347345" indent="-347345" algn="just">
              <a:buFont typeface="Arial"/>
              <a:buChar char="•"/>
            </a:pPr>
            <a:r>
              <a:rPr lang="en-US" sz="2600">
                <a:cs typeface="Calibri"/>
              </a:rPr>
              <a:t>18 total columns for the Manufacturing facility</a:t>
            </a:r>
          </a:p>
          <a:p>
            <a:pPr marL="1663700" lvl="2" indent="-347345" algn="just">
              <a:buFont typeface="Arial"/>
              <a:buChar char="•"/>
            </a:pPr>
            <a:r>
              <a:rPr lang="en-US" sz="2600">
                <a:cs typeface="Calibri"/>
              </a:rPr>
              <a:t>Selected W14 x 53 section for exterior columns</a:t>
            </a:r>
          </a:p>
          <a:p>
            <a:pPr marL="1663700" lvl="2" indent="-347345" algn="just">
              <a:buFont typeface="Arial"/>
              <a:buChar char="•"/>
            </a:pPr>
            <a:r>
              <a:rPr lang="en-US" sz="2600">
                <a:cs typeface="Calibri"/>
              </a:rPr>
              <a:t>Selected W10 x 33 sections for interior columns</a:t>
            </a:r>
          </a:p>
          <a:p>
            <a:pPr marL="347345" indent="-347345" algn="just"/>
            <a:r>
              <a:rPr lang="en-US" sz="3200" b="1" u="sng">
                <a:cs typeface="Calibri"/>
              </a:rPr>
              <a:t>Truss</a:t>
            </a:r>
          </a:p>
          <a:p>
            <a:pPr marL="347345" indent="-347345" algn="just">
              <a:buFont typeface="Arial"/>
              <a:buChar char="•"/>
            </a:pPr>
            <a:r>
              <a:rPr lang="en-US" sz="2600">
                <a:cs typeface="Calibri"/>
              </a:rPr>
              <a:t>Flat Warren truss selected for both facilities</a:t>
            </a:r>
          </a:p>
          <a:p>
            <a:pPr marL="347345" indent="-347345" algn="just">
              <a:buFont typeface="Arial"/>
              <a:buChar char="•"/>
            </a:pPr>
            <a:r>
              <a:rPr lang="en-US" sz="2600">
                <a:cs typeface="Calibri"/>
              </a:rPr>
              <a:t>(2) back to back channels selected for top and bottom truss members</a:t>
            </a:r>
          </a:p>
          <a:p>
            <a:pPr marL="347345" indent="-347345" algn="just">
              <a:buFont typeface="Arial"/>
              <a:buChar char="•"/>
            </a:pPr>
            <a:r>
              <a:rPr lang="en-US" sz="2600">
                <a:cs typeface="Calibri"/>
              </a:rPr>
              <a:t>W sections selected for diagonal truss members</a:t>
            </a:r>
          </a:p>
          <a:p>
            <a:pPr marL="347345" indent="-347345" algn="just">
              <a:buFont typeface="Arial"/>
              <a:buChar char="•"/>
            </a:pPr>
            <a:r>
              <a:rPr lang="en-US" sz="2600">
                <a:cs typeface="Calibri"/>
              </a:rPr>
              <a:t>Channels transfer roof load and placed above truss joints</a:t>
            </a:r>
          </a:p>
        </p:txBody>
      </p:sp>
      <p:pic>
        <p:nvPicPr>
          <p:cNvPr id="13" name="Picture 18">
            <a:extLst>
              <a:ext uri="{FF2B5EF4-FFF2-40B4-BE49-F238E27FC236}">
                <a16:creationId xmlns:a16="http://schemas.microsoft.com/office/drawing/2014/main" id="{FDC8A5DB-8A1D-45D1-8A1C-8036702C59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67619" y="19693575"/>
            <a:ext cx="6207060" cy="1644191"/>
          </a:xfrm>
          <a:prstGeom prst="rect">
            <a:avLst/>
          </a:prstGeom>
          <a:ln w="44450">
            <a:solidFill>
              <a:schemeClr val="dk1"/>
            </a:solidFill>
          </a:ln>
        </p:spPr>
      </p:pic>
      <p:pic>
        <p:nvPicPr>
          <p:cNvPr id="19" name="Picture 2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FF20DC2-D24B-46AA-94E6-5419B1BA412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32298" b="741"/>
          <a:stretch/>
        </p:blipFill>
        <p:spPr>
          <a:xfrm>
            <a:off x="9220200" y="14680661"/>
            <a:ext cx="2743201" cy="3309470"/>
          </a:xfrm>
          <a:prstGeom prst="rect">
            <a:avLst/>
          </a:prstGeom>
          <a:ln w="44450">
            <a:solidFill>
              <a:schemeClr val="dk1"/>
            </a:solidFill>
          </a:ln>
        </p:spPr>
      </p:pic>
    </p:spTree>
    <p:extLst>
      <p:ext uri="{BB962C8B-B14F-4D97-AF65-F5344CB8AC3E}">
        <p14:creationId xmlns:p14="http://schemas.microsoft.com/office/powerpoint/2010/main" val="32713953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275</Words>
  <Application>Microsoft Macintosh PowerPoint</Application>
  <PresentationFormat>Custom</PresentationFormat>
  <Paragraphs>92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Roboto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McDermott, Brandon T</dc:creator>
  <cp:lastModifiedBy>Bell, Nicole E</cp:lastModifiedBy>
  <cp:revision>1</cp:revision>
  <cp:lastPrinted>2018-04-01T17:42:55Z</cp:lastPrinted>
  <dcterms:created xsi:type="dcterms:W3CDTF">2018-03-31T20:41:23Z</dcterms:created>
  <dcterms:modified xsi:type="dcterms:W3CDTF">2019-04-12T15:01:19Z</dcterms:modified>
</cp:coreProperties>
</file>