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0"/>
  </p:notesMasterIdLst>
  <p:handoutMasterIdLst>
    <p:handoutMasterId r:id="rId31"/>
  </p:handoutMasterIdLst>
  <p:sldIdLst>
    <p:sldId id="405" r:id="rId2"/>
    <p:sldId id="679" r:id="rId3"/>
    <p:sldId id="680" r:id="rId4"/>
    <p:sldId id="675" r:id="rId5"/>
    <p:sldId id="623" r:id="rId6"/>
    <p:sldId id="442" r:id="rId7"/>
    <p:sldId id="358" r:id="rId8"/>
    <p:sldId id="674" r:id="rId9"/>
    <p:sldId id="522" r:id="rId10"/>
    <p:sldId id="669" r:id="rId11"/>
    <p:sldId id="676" r:id="rId12"/>
    <p:sldId id="663" r:id="rId13"/>
    <p:sldId id="390" r:id="rId14"/>
    <p:sldId id="666" r:id="rId15"/>
    <p:sldId id="632" r:id="rId16"/>
    <p:sldId id="616" r:id="rId17"/>
    <p:sldId id="585" r:id="rId18"/>
    <p:sldId id="677" r:id="rId19"/>
    <p:sldId id="668" r:id="rId20"/>
    <p:sldId id="649" r:id="rId21"/>
    <p:sldId id="610" r:id="rId22"/>
    <p:sldId id="667" r:id="rId23"/>
    <p:sldId id="678" r:id="rId24"/>
    <p:sldId id="599" r:id="rId25"/>
    <p:sldId id="419" r:id="rId26"/>
    <p:sldId id="656" r:id="rId27"/>
    <p:sldId id="370" r:id="rId28"/>
    <p:sldId id="403" r:id="rId29"/>
  </p:sldIdLst>
  <p:sldSz cx="12192000" cy="6858000"/>
  <p:notesSz cx="7010400" cy="9296400"/>
  <p:defaultTextStyle>
    <a:defPPr>
      <a:defRPr lang="en-CA"/>
    </a:defPPr>
    <a:lvl1pPr marL="0" marR="0" indent="0" algn="l" defTabSz="914400" rtl="0" eaLnBrk="1" fontAlgn="base" latinLnBrk="0" hangingPunct="1">
      <a:lnSpc>
        <a:spcPct val="100000"/>
      </a:lnSpc>
      <a:spcBef>
        <a:spcPts val="0"/>
      </a:spcBef>
      <a:spcAft>
        <a:spcPct val="0"/>
      </a:spcAft>
      <a:buClr>
        <a:srgbClr val="008768"/>
      </a:buClr>
      <a:buSzPct val="120000"/>
      <a:buFont typeface="Wingdings" charset="2"/>
      <a:buNone/>
      <a:tabLst/>
      <a:defRPr sz="1800" b="0" kern="1200">
        <a:solidFill>
          <a:schemeClr val="tx1"/>
        </a:solidFill>
        <a:latin typeface="+mn-lt"/>
        <a:ea typeface="Arial" charset="0"/>
        <a:cs typeface="Arial" charset="0"/>
      </a:defRPr>
    </a:lvl1pPr>
    <a:lvl2pPr marL="180000" marR="0" indent="-180000" algn="l" defTabSz="914400" rtl="0" eaLnBrk="1" fontAlgn="base" latinLnBrk="0" hangingPunct="1">
      <a:lnSpc>
        <a:spcPct val="100000"/>
      </a:lnSpc>
      <a:spcBef>
        <a:spcPts val="1000"/>
      </a:spcBef>
      <a:spcAft>
        <a:spcPct val="0"/>
      </a:spcAft>
      <a:buClr>
        <a:srgbClr val="008768"/>
      </a:buClr>
      <a:buSzPct val="120000"/>
      <a:buFont typeface="Wingdings" charset="2"/>
      <a:buChar char="§"/>
      <a:tabLst/>
      <a:defRPr sz="1600" kern="1200">
        <a:solidFill>
          <a:schemeClr val="tx1"/>
        </a:solidFill>
        <a:latin typeface="+mn-lt"/>
        <a:ea typeface="Arial" charset="0"/>
        <a:cs typeface="Arial" charset="0"/>
      </a:defRPr>
    </a:lvl2pPr>
    <a:lvl3pPr marL="360000" marR="0" indent="-180000" algn="l" defTabSz="914400" rtl="0" eaLnBrk="1" fontAlgn="base" latinLnBrk="0" hangingPunct="1">
      <a:lnSpc>
        <a:spcPct val="100000"/>
      </a:lnSpc>
      <a:spcBef>
        <a:spcPts val="300"/>
      </a:spcBef>
      <a:spcAft>
        <a:spcPct val="0"/>
      </a:spcAft>
      <a:buClr>
        <a:srgbClr val="008768"/>
      </a:buClr>
      <a:buSzTx/>
      <a:buFont typeface="Symbol" charset="2"/>
      <a:buChar char="-"/>
      <a:tabLst/>
      <a:defRPr sz="1400" b="0" i="0" u="none" kern="1200">
        <a:solidFill>
          <a:schemeClr val="tx1"/>
        </a:solidFill>
        <a:latin typeface="+mn-lt"/>
        <a:ea typeface="Arial" charset="0"/>
        <a:cs typeface="Arial" charset="0"/>
      </a:defRPr>
    </a:lvl3pPr>
    <a:lvl4pPr marL="540000" marR="0" indent="-180000" algn="l" defTabSz="914400" rtl="0" eaLnBrk="1" fontAlgn="base" latinLnBrk="0" hangingPunct="1">
      <a:lnSpc>
        <a:spcPct val="100000"/>
      </a:lnSpc>
      <a:spcBef>
        <a:spcPts val="300"/>
      </a:spcBef>
      <a:spcAft>
        <a:spcPct val="0"/>
      </a:spcAft>
      <a:buClr>
        <a:srgbClr val="008768"/>
      </a:buClr>
      <a:buSzPts val="900"/>
      <a:buFont typeface="Wingdings" charset="0"/>
      <a:buChar char="o"/>
      <a:tabLst/>
      <a:defRPr sz="1400" b="0" kern="1200">
        <a:solidFill>
          <a:schemeClr val="tx1"/>
        </a:solidFill>
        <a:latin typeface="+mn-lt"/>
        <a:ea typeface="+mn-ea"/>
        <a:cs typeface="+mn-cs"/>
      </a:defRPr>
    </a:lvl4pPr>
    <a:lvl5pPr marL="2520000">
      <a:defRPr sz="1400">
        <a:latin typeface="+mn-lt"/>
      </a:defRPr>
    </a:lvl5pPr>
    <a:lvl6pPr marL="2520000">
      <a:defRPr sz="1400">
        <a:latin typeface="+mn-lt"/>
      </a:defRPr>
    </a:lvl6pPr>
    <a:lvl7pPr marL="2520000">
      <a:defRPr sz="1400">
        <a:latin typeface="+mn-lt"/>
      </a:defRPr>
    </a:lvl7pPr>
    <a:lvl8pPr marL="2520000">
      <a:defRPr sz="1400">
        <a:latin typeface="+mn-lt"/>
      </a:defRPr>
    </a:lvl8pPr>
    <a:lvl9pPr marL="2520000">
      <a:defRPr sz="1400">
        <a:latin typeface="+mn-lt"/>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rgit Eweleit" initials="BE" lastIdx="6" clrIdx="0">
    <p:extLst>
      <p:ext uri="{19B8F6BF-5375-455C-9EA6-DF929625EA0E}">
        <p15:presenceInfo xmlns:p15="http://schemas.microsoft.com/office/powerpoint/2012/main" userId="S-1-5-21-1975850642-331236872-3787128730-25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071D67-F0EB-49C7-98DF-6B5714C9B2D7}">
  <a:tblStyle styleId="{3E071D67-F0EB-49C7-98DF-6B5714C9B2D7}" styleName="BT Table">
    <a:tblBg/>
    <a:wholeTbl>
      <a:tcTxStyle b="off" i="off">
        <a:fontRef idx="minor"/>
        <a:schemeClr val="tx1"/>
      </a:tcTxStyle>
      <a:tcStyle>
        <a:tcBdr>
          <a:left>
            <a:ln w="6350" cap="flat" cmpd="sng" algn="ctr">
              <a:solidFill>
                <a:srgbClr val="2D3750"/>
              </a:solidFill>
              <a:prstDash val="solid"/>
            </a:ln>
          </a:left>
          <a:right>
            <a:ln w="6350" cap="flat" cmpd="sng" algn="ctr">
              <a:solidFill>
                <a:srgbClr val="2D3750"/>
              </a:solidFill>
              <a:prstDash val="solid"/>
            </a:ln>
          </a:right>
          <a:top>
            <a:ln w="6350" cap="flat" cmpd="sng" algn="ctr">
              <a:solidFill>
                <a:srgbClr val="2D3750"/>
              </a:solidFill>
              <a:prstDash val="solid"/>
            </a:ln>
          </a:top>
          <a:bottom>
            <a:ln w="6350" cap="flat" cmpd="sng" algn="ctr">
              <a:solidFill>
                <a:srgbClr val="2D3750"/>
              </a:solidFill>
              <a:prstDash val="solid"/>
            </a:ln>
          </a:bottom>
          <a:insideH>
            <a:ln w="6350" cap="flat" cmpd="sng" algn="ctr">
              <a:solidFill>
                <a:srgbClr val="2D3750"/>
              </a:solidFill>
              <a:prstDash val="solid"/>
            </a:ln>
          </a:insideH>
          <a:insideV>
            <a:ln w="6350" cap="flat" cmpd="sng" algn="ctr">
              <a:solidFill>
                <a:srgbClr val="2D3750"/>
              </a:solidFill>
              <a:prstDash val="solid"/>
            </a:ln>
          </a:insideV>
          <a:tl2br>
            <a:ln>
              <a:noFill/>
            </a:ln>
          </a:tl2br>
          <a:tr2bl>
            <a:ln>
              <a:noFill/>
            </a:ln>
          </a:tr2bl>
        </a:tcBdr>
        <a:fill>
          <a:noFill/>
        </a:fill>
      </a:tcStyle>
    </a:wholeTbl>
    <a:band1H>
      <a:tcStyle>
        <a:tcBdr/>
      </a:tcStyle>
    </a:band1H>
    <a:band2H>
      <a:tcStyle>
        <a:tcBdr/>
      </a:tcStyle>
    </a:band2H>
    <a:band1V>
      <a:tcStyle>
        <a:tcBdr/>
      </a:tcStyle>
    </a:band1V>
    <a:band2V>
      <a:tcStyle>
        <a:tcBdr/>
      </a:tcStyle>
    </a:band2V>
    <a:lastCol>
      <a:tcStyle>
        <a:tcBdr/>
      </a:tcStyle>
    </a:lastCol>
    <a:firstCol>
      <a:tcTxStyle b="on" i="off">
        <a:fontRef idx="major"/>
        <a:schemeClr val="lt1"/>
      </a:tcTxStyle>
      <a:tcStyle>
        <a:tcBdr>
          <a:left>
            <a:ln w="6350" cap="flat" cmpd="sng" algn="ctr">
              <a:solidFill>
                <a:srgbClr val="2D3750"/>
              </a:solidFill>
              <a:prstDash val="solid"/>
            </a:ln>
          </a:left>
          <a:right>
            <a:ln w="6350" cap="flat" cmpd="sng" algn="ctr">
              <a:solidFill>
                <a:schemeClr val="lt1"/>
              </a:solidFill>
              <a:prstDash val="solid"/>
            </a:ln>
          </a:right>
          <a:top>
            <a:ln w="6350" cap="flat" cmpd="sng" algn="ctr">
              <a:solidFill>
                <a:srgbClr val="2D3750"/>
              </a:solidFill>
              <a:prstDash val="solid"/>
            </a:ln>
          </a:top>
          <a:bottom>
            <a:ln w="6350" cap="flat" cmpd="sng" algn="ctr">
              <a:solidFill>
                <a:srgbClr val="2D3750"/>
              </a:solidFill>
              <a:prstDash val="solid"/>
            </a:ln>
          </a:bottom>
          <a:insideH>
            <a:ln w="12700" cap="flat" cmpd="sng" algn="ctr">
              <a:solidFill>
                <a:schemeClr val="lt1"/>
              </a:solidFill>
              <a:prstDash val="solid"/>
            </a:ln>
          </a:insideH>
          <a:insideV>
            <a:ln w="12700" cap="flat" cmpd="sng" algn="ctr">
              <a:solidFill>
                <a:schemeClr val="lt1"/>
              </a:solidFill>
              <a:prstDash val="solid"/>
            </a:ln>
          </a:insideV>
          <a:tl2br>
            <a:ln>
              <a:noFill/>
            </a:ln>
          </a:tl2br>
          <a:tr2bl>
            <a:ln>
              <a:noFill/>
            </a:ln>
          </a:tr2bl>
        </a:tcBdr>
        <a:fill>
          <a:solidFill>
            <a:srgbClr val="008768"/>
          </a:solidFill>
        </a:fill>
      </a:tcStyle>
    </a:firstCol>
    <a:lastRow>
      <a:tcStyle>
        <a:tcBdr/>
      </a:tcStyle>
    </a:lastRow>
    <a:seCell>
      <a:tcStyle>
        <a:tcBdr/>
      </a:tcStyle>
    </a:seCell>
    <a:swCell>
      <a:tcStyle>
        <a:tcBdr/>
      </a:tcStyle>
    </a:swCell>
    <a:firstRow>
      <a:tcTxStyle b="on" i="off">
        <a:fontRef idx="major"/>
        <a:schemeClr val="lt1"/>
      </a:tcTxStyle>
      <a:tcStyle>
        <a:tcBdr>
          <a:left>
            <a:ln w="6350" cap="flat" cmpd="sng" algn="ctr">
              <a:solidFill>
                <a:srgbClr val="2D3750"/>
              </a:solidFill>
              <a:prstDash val="solid"/>
            </a:ln>
          </a:left>
          <a:right>
            <a:ln w="6350" cap="flat" cmpd="sng" algn="ctr">
              <a:solidFill>
                <a:srgbClr val="2D3750"/>
              </a:solidFill>
              <a:prstDash val="solid"/>
            </a:ln>
          </a:right>
          <a:top>
            <a:ln w="6350" cap="flat" cmpd="sng" algn="ctr">
              <a:solidFill>
                <a:srgbClr val="2D3750"/>
              </a:solidFill>
              <a:prstDash val="solid"/>
            </a:ln>
          </a:top>
          <a:bottom>
            <a:ln w="12700" cap="flat" cmpd="sng" algn="ctr">
              <a:solidFill>
                <a:schemeClr val="lt1"/>
              </a:solidFill>
              <a:prstDash val="solid"/>
            </a:ln>
          </a:bottom>
          <a:insideH>
            <a:ln w="12700" cap="flat" cmpd="sng" algn="ctr">
              <a:solidFill>
                <a:schemeClr val="lt1"/>
              </a:solidFill>
              <a:prstDash val="solid"/>
            </a:ln>
          </a:insideH>
          <a:insideV>
            <a:ln w="12700" cap="flat" cmpd="sng" algn="ctr">
              <a:solidFill>
                <a:schemeClr val="lt1"/>
              </a:solidFill>
              <a:prstDash val="solid"/>
            </a:ln>
          </a:insideV>
          <a:tl2br>
            <a:ln>
              <a:noFill/>
            </a:ln>
          </a:tl2br>
          <a:tr2bl>
            <a:ln>
              <a:noFill/>
            </a:ln>
          </a:tr2bl>
        </a:tcBdr>
        <a:fill>
          <a:solidFill>
            <a:srgbClr val="2D3750"/>
          </a:solidFill>
        </a:fill>
      </a:tcStyle>
    </a:firstRow>
    <a:neCell>
      <a:tcStyle>
        <a:tcBdr/>
      </a:tcStyle>
    </a:neCell>
    <a:nwCell>
      <a:tcStyle>
        <a:tcBdr/>
      </a:tcStyle>
    </a:nwCell>
    <a:extLst/>
  </a:tblStyle>
  <a:tblStyle styleId="{E8173070-96A4-452D-B91B-BDD14C51E856}" styleName="BT Column-Table">
    <a:tblBg/>
    <a:wholeTbl>
      <a:tcTxStyle b="off" i="off">
        <a:fontRef idx="minor"/>
        <a:schemeClr val="tx1"/>
      </a:tcTxStyle>
      <a:tcStyle>
        <a:tcBdr>
          <a:left>
            <a:ln w="6350" cap="flat" cmpd="sng" algn="ctr">
              <a:solidFill>
                <a:srgbClr val="2D3750"/>
              </a:solidFill>
              <a:prstDash val="solid"/>
            </a:ln>
          </a:left>
          <a:right>
            <a:ln w="6350" cap="flat" cmpd="sng" algn="ctr">
              <a:solidFill>
                <a:srgbClr val="2D3750"/>
              </a:solidFill>
              <a:prstDash val="solid"/>
            </a:ln>
          </a:right>
          <a:top>
            <a:ln w="6350" cap="flat" cmpd="sng" algn="ctr">
              <a:solidFill>
                <a:srgbClr val="2D3750"/>
              </a:solidFill>
              <a:prstDash val="solid"/>
            </a:ln>
          </a:top>
          <a:bottom>
            <a:ln w="6350" cap="flat" cmpd="sng" algn="ctr">
              <a:solidFill>
                <a:srgbClr val="2D3750"/>
              </a:solidFill>
              <a:prstDash val="solid"/>
            </a:ln>
          </a:bottom>
          <a:insideH>
            <a:ln w="6350" cap="flat" cmpd="sng" algn="ctr">
              <a:solidFill>
                <a:srgbClr val="2D3750"/>
              </a:solidFill>
              <a:prstDash val="solid"/>
            </a:ln>
          </a:insideH>
          <a:insideV>
            <a:ln w="6350" cap="flat" cmpd="sng" algn="ctr">
              <a:solidFill>
                <a:srgbClr val="2D3750"/>
              </a:solidFill>
              <a:prstDash val="solid"/>
            </a:ln>
          </a:insideV>
          <a:tl2br>
            <a:ln>
              <a:noFill/>
            </a:ln>
          </a:tl2br>
          <a:tr2bl>
            <a:ln>
              <a:noFill/>
            </a:ln>
          </a:tr2bl>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TxStyle b="on" i="off">
        <a:fontRef idx="major"/>
        <a:schemeClr val="lt1"/>
      </a:tcTxStyle>
      <a:tcStyle>
        <a:tcBdr>
          <a:left>
            <a:ln w="6350" cap="flat" cmpd="sng" algn="ctr">
              <a:solidFill>
                <a:srgbClr val="2D3750"/>
              </a:solidFill>
              <a:prstDash val="solid"/>
            </a:ln>
          </a:left>
          <a:right>
            <a:ln w="6350" cap="flat" cmpd="sng" algn="ctr">
              <a:solidFill>
                <a:srgbClr val="2D3750"/>
              </a:solidFill>
              <a:prstDash val="solid"/>
            </a:ln>
          </a:right>
          <a:top>
            <a:ln w="6350" cap="flat" cmpd="sng" algn="ctr">
              <a:solidFill>
                <a:srgbClr val="2D3750"/>
              </a:solidFill>
              <a:prstDash val="solid"/>
            </a:ln>
          </a:top>
          <a:bottom>
            <a:ln>
              <a:noFill/>
            </a:ln>
          </a:bottom>
          <a:insideH>
            <a:ln w="12700" cap="flat" cmpd="sng" algn="ctr">
              <a:solidFill>
                <a:schemeClr val="lt1"/>
              </a:solidFill>
              <a:prstDash val="solid"/>
            </a:ln>
          </a:insideH>
          <a:insideV>
            <a:ln w="12700" cap="flat" cmpd="sng" algn="ctr">
              <a:solidFill>
                <a:schemeClr val="lt1"/>
              </a:solidFill>
              <a:prstDash val="solid"/>
            </a:ln>
          </a:insideV>
          <a:tl2br>
            <a:ln>
              <a:noFill/>
            </a:ln>
          </a:tl2br>
          <a:tr2bl>
            <a:ln>
              <a:noFill/>
            </a:ln>
          </a:tr2bl>
        </a:tcBdr>
        <a:fill>
          <a:solidFill>
            <a:srgbClr val="008768"/>
          </a:solidFill>
        </a:fill>
      </a:tcStyle>
    </a:firstRow>
    <a:neCell>
      <a:tcStyle>
        <a:tcBdr/>
      </a:tcStyle>
    </a:neCell>
    <a:nwCell>
      <a:tcStyle>
        <a:tcBdr/>
      </a:tcStyle>
    </a:nwCell>
    <a:extLst/>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0" autoAdjust="0"/>
    <p:restoredTop sz="86385"/>
  </p:normalViewPr>
  <p:slideViewPr>
    <p:cSldViewPr snapToObjects="1" showGuides="1">
      <p:cViewPr varScale="1">
        <p:scale>
          <a:sx n="79" d="100"/>
          <a:sy n="79" d="100"/>
        </p:scale>
        <p:origin x="86" y="5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Objects="1" showGuides="1">
      <p:cViewPr>
        <p:scale>
          <a:sx n="118" d="100"/>
          <a:sy n="118" d="100"/>
        </p:scale>
        <p:origin x="4200" y="15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 7"/>
          <p:cNvPicPr>
            <a:picLocks noChangeAspect="1"/>
          </p:cNvPicPr>
          <p:nvPr/>
        </p:nvPicPr>
        <p:blipFill rotWithShape="1">
          <a:blip r:embed="rId2">
            <a:extLst>
              <a:ext uri="{28A0092B-C50C-407E-A947-70E740481C1C}">
                <a14:useLocalDpi xmlns:a14="http://schemas.microsoft.com/office/drawing/2010/main" val="0"/>
              </a:ext>
            </a:extLst>
          </a:blip>
          <a:srcRect t="63236"/>
          <a:stretch/>
        </p:blipFill>
        <p:spPr>
          <a:xfrm>
            <a:off x="5496953" y="8688594"/>
            <a:ext cx="1159969" cy="154142"/>
          </a:xfrm>
          <a:prstGeom prst="rect">
            <a:avLst/>
          </a:prstGeom>
        </p:spPr>
      </p:pic>
      <p:sp>
        <p:nvSpPr>
          <p:cNvPr id="10" name="Fußzeilenplatzhalter 2"/>
          <p:cNvSpPr txBox="1">
            <a:spLocks/>
          </p:cNvSpPr>
          <p:nvPr/>
        </p:nvSpPr>
        <p:spPr>
          <a:xfrm>
            <a:off x="293001" y="8760654"/>
            <a:ext cx="4088499" cy="210276"/>
          </a:xfrm>
          <a:prstGeom prst="rect">
            <a:avLst/>
          </a:prstGeom>
        </p:spPr>
        <p:txBody>
          <a:bodyPr vert="horz" lIns="93177" tIns="46589" rIns="93177" bIns="46589" rtlCol="0" anchor="b"/>
          <a:lstStyle>
            <a:defPPr>
              <a:defRPr lang="en-CA"/>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700">
                <a:solidFill>
                  <a:schemeClr val="bg1">
                    <a:lumMod val="50000"/>
                  </a:schemeClr>
                </a:solidFill>
                <a:latin typeface="Arial" charset="0"/>
                <a:ea typeface="Arial" charset="0"/>
                <a:cs typeface="Arial" charset="0"/>
              </a:rPr>
              <a:t>© Bombardier Inc. or its subsidiaries. All rights reserved.</a:t>
            </a:r>
          </a:p>
        </p:txBody>
      </p:sp>
      <p:sp>
        <p:nvSpPr>
          <p:cNvPr id="11" name="Datumsplatzhalter 2"/>
          <p:cNvSpPr>
            <a:spLocks noGrp="1"/>
          </p:cNvSpPr>
          <p:nvPr>
            <p:ph type="dt" sz="quarter" idx="1"/>
          </p:nvPr>
        </p:nvSpPr>
        <p:spPr>
          <a:xfrm>
            <a:off x="304954" y="8634744"/>
            <a:ext cx="3037840" cy="181393"/>
          </a:xfrm>
          <a:prstGeom prst="rect">
            <a:avLst/>
          </a:prstGeom>
        </p:spPr>
        <p:txBody>
          <a:bodyPr vert="horz" lIns="93177" tIns="46589" rIns="93177" bIns="46589" rtlCol="0" anchor="ctr"/>
          <a:lstStyle>
            <a:lvl1pPr algn="r">
              <a:defRPr sz="1200"/>
            </a:lvl1pPr>
          </a:lstStyle>
          <a:p>
            <a:pPr algn="l"/>
            <a:fld id="{A35D50B9-A2C2-4841-9F83-4087235E5DCE}" type="slidenum">
              <a:rPr lang="en-CA" sz="900" b="1">
                <a:latin typeface="Arial" charset="0"/>
              </a:rPr>
              <a:pPr algn="l"/>
              <a:t>‹#›</a:t>
            </a:fld>
            <a:r>
              <a:rPr lang="en-CA" sz="900">
                <a:latin typeface="Arial" charset="0"/>
              </a:rPr>
              <a:t> | </a:t>
            </a:r>
            <a:fld id="{DAB50B81-95FE-7849-95F0-B5A4FACA7AAC}" type="datetimeFigureOut">
              <a:rPr lang="en-CA" sz="900">
                <a:latin typeface="Arial" charset="0"/>
              </a:rPr>
              <a:pPr algn="l"/>
              <a:t>01/11/2018</a:t>
            </a:fld>
            <a:r>
              <a:rPr lang="en-CA" sz="900">
                <a:latin typeface="Arial" charset="0"/>
              </a:rPr>
              <a:t> | Private </a:t>
            </a:r>
            <a:r>
              <a:rPr lang="en-CA" sz="900" err="1">
                <a:latin typeface="Arial" charset="0"/>
              </a:rPr>
              <a:t>and</a:t>
            </a:r>
            <a:r>
              <a:rPr lang="en-CA" sz="900">
                <a:latin typeface="Arial" charset="0"/>
              </a:rPr>
              <a:t> </a:t>
            </a:r>
            <a:r>
              <a:rPr lang="en-CA" sz="900" err="1">
                <a:latin typeface="Arial" charset="0"/>
              </a:rPr>
              <a:t>confidential</a:t>
            </a:r>
            <a:r>
              <a:rPr lang="en-CA" sz="900">
                <a:latin typeface="Arial" charset="0"/>
              </a:rPr>
              <a:t>.</a:t>
            </a:r>
          </a:p>
        </p:txBody>
      </p:sp>
      <p:pic>
        <p:nvPicPr>
          <p:cNvPr id="6" name="Grafik 5">
            <a:extLst>
              <a:ext uri="{FF2B5EF4-FFF2-40B4-BE49-F238E27FC236}">
                <a16:creationId xmlns:a16="http://schemas.microsoft.com/office/drawing/2014/main" id="{C86DBE7B-D8E7-C943-A747-9D336161FEF9}"/>
              </a:ext>
            </a:extLst>
          </p:cNvPr>
          <p:cNvPicPr>
            <a:picLocks noChangeAspect="1"/>
          </p:cNvPicPr>
          <p:nvPr/>
        </p:nvPicPr>
        <p:blipFill>
          <a:blip r:embed="rId3"/>
          <a:stretch>
            <a:fillRect/>
          </a:stretch>
        </p:blipFill>
        <p:spPr>
          <a:xfrm>
            <a:off x="467360" y="343081"/>
            <a:ext cx="986649" cy="258233"/>
          </a:xfrm>
          <a:prstGeom prst="rect">
            <a:avLst/>
          </a:prstGeom>
        </p:spPr>
      </p:pic>
    </p:spTree>
    <p:extLst>
      <p:ext uri="{BB962C8B-B14F-4D97-AF65-F5344CB8AC3E}">
        <p14:creationId xmlns:p14="http://schemas.microsoft.com/office/powerpoint/2010/main" val="341859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umsplatzhalt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3B43BB-981C-DD4F-947C-5DBBD6375F71}" type="datetimeFigureOut">
              <a:rPr lang="en-CA" smtClean="0"/>
              <a:t>01/11/2018</a:t>
            </a:fld>
            <a:endParaRPr lang="en-CA"/>
          </a:p>
        </p:txBody>
      </p:sp>
      <p:sp>
        <p:nvSpPr>
          <p:cNvPr id="4" name="Folienbildplatzhalt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izenplatzhalt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CA"/>
              <a:t>Mastertextformat bearbeiten</a:t>
            </a:r>
          </a:p>
          <a:p>
            <a:pPr lvl="1"/>
            <a:r>
              <a:rPr lang="en-CA"/>
              <a:t>Zweite Ebene</a:t>
            </a:r>
          </a:p>
          <a:p>
            <a:pPr lvl="2"/>
            <a:r>
              <a:rPr lang="en-CA"/>
              <a:t>Dritte Ebene</a:t>
            </a:r>
          </a:p>
          <a:p>
            <a:pPr lvl="3"/>
            <a:r>
              <a:rPr lang="en-CA"/>
              <a:t>Vierte Ebene</a:t>
            </a:r>
          </a:p>
          <a:p>
            <a:pPr lvl="4"/>
            <a:r>
              <a:rPr lang="en-CA"/>
              <a:t>Fünfte Ebene</a:t>
            </a:r>
          </a:p>
        </p:txBody>
      </p:sp>
      <p:sp>
        <p:nvSpPr>
          <p:cNvPr id="6" name="Fußzeilenplatzhalt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Foliennummernplatzhalt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FB28E8-AE2E-F346-8264-713BDAAE7DEF}" type="slidenum">
              <a:rPr lang="en-CA" smtClean="0"/>
              <a:t>‹#›</a:t>
            </a:fld>
            <a:endParaRPr lang="en-CA"/>
          </a:p>
        </p:txBody>
      </p:sp>
    </p:spTree>
    <p:extLst>
      <p:ext uri="{BB962C8B-B14F-4D97-AF65-F5344CB8AC3E}">
        <p14:creationId xmlns:p14="http://schemas.microsoft.com/office/powerpoint/2010/main" val="163671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14375"/>
            <a:ext cx="6351587" cy="3573463"/>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9E63B0C-45FA-42EB-8101-A2B8393445D8}" type="slidenum">
              <a:rPr lang="en-CA" smtClean="0"/>
              <a:pPr/>
              <a:t>3</a:t>
            </a:fld>
            <a:endParaRPr lang="en-CA"/>
          </a:p>
        </p:txBody>
      </p:sp>
    </p:spTree>
    <p:extLst>
      <p:ext uri="{BB962C8B-B14F-4D97-AF65-F5344CB8AC3E}">
        <p14:creationId xmlns:p14="http://schemas.microsoft.com/office/powerpoint/2010/main" val="1098862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14375"/>
            <a:ext cx="6351587" cy="3573463"/>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9E63B0C-45FA-42EB-8101-A2B8393445D8}" type="slidenum">
              <a:rPr lang="en-CA" smtClean="0"/>
              <a:pPr/>
              <a:t>22</a:t>
            </a:fld>
            <a:endParaRPr lang="en-CA"/>
          </a:p>
        </p:txBody>
      </p:sp>
    </p:spTree>
    <p:extLst>
      <p:ext uri="{BB962C8B-B14F-4D97-AF65-F5344CB8AC3E}">
        <p14:creationId xmlns:p14="http://schemas.microsoft.com/office/powerpoint/2010/main" val="2452731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Om jag istället omsätter detta i kundnytta eller LCC om ni så vill så skulle man kunna säga att:</a:t>
            </a:r>
            <a:br>
              <a:rPr lang="sv-SE" dirty="0"/>
            </a:br>
            <a:br>
              <a:rPr lang="sv-SE" dirty="0"/>
            </a:br>
            <a:r>
              <a:rPr lang="sv-SE" dirty="0"/>
              <a:t>• Lägre volym och vikt kan användas till att transportera fler passagerare. Åtminstone i teorin</a:t>
            </a:r>
            <a:br>
              <a:rPr lang="sv-SE" dirty="0"/>
            </a:br>
            <a:r>
              <a:rPr lang="sv-SE" dirty="0"/>
              <a:t>• Lägre energiförbrukning ca 2 M€ per år för en typisk Tunnelbaneflotta</a:t>
            </a:r>
            <a:br>
              <a:rPr lang="sv-SE" dirty="0"/>
            </a:br>
            <a:r>
              <a:rPr lang="sv-SE" dirty="0"/>
              <a:t>• Och lägre underhåll </a:t>
            </a:r>
            <a:r>
              <a:rPr lang="sv-SE" dirty="0" err="1"/>
              <a:t>mostvarande</a:t>
            </a:r>
            <a:r>
              <a:rPr lang="sv-SE" dirty="0"/>
              <a:t> ca 0,15 M€ </a:t>
            </a:r>
          </a:p>
          <a:p>
            <a:endParaRPr lang="sv-SE" dirty="0"/>
          </a:p>
          <a:p>
            <a:r>
              <a:rPr lang="sv-SE" dirty="0"/>
              <a:t>Seat </a:t>
            </a:r>
            <a:r>
              <a:rPr lang="sv-SE" dirty="0" err="1"/>
              <a:t>volume</a:t>
            </a:r>
            <a:r>
              <a:rPr lang="sv-SE" dirty="0"/>
              <a:t> (</a:t>
            </a:r>
            <a:r>
              <a:rPr lang="sv-SE" dirty="0" err="1"/>
              <a:t>generalized</a:t>
            </a:r>
            <a:r>
              <a:rPr lang="sv-SE" dirty="0"/>
              <a:t> </a:t>
            </a:r>
            <a:r>
              <a:rPr lang="sv-SE" dirty="0" err="1"/>
              <a:t>with</a:t>
            </a:r>
            <a:r>
              <a:rPr lang="sv-SE" dirty="0"/>
              <a:t> </a:t>
            </a:r>
            <a:r>
              <a:rPr lang="sv-SE" dirty="0" err="1"/>
              <a:t>margins</a:t>
            </a:r>
            <a:r>
              <a:rPr lang="sv-SE" dirty="0"/>
              <a:t> for </a:t>
            </a:r>
            <a:r>
              <a:rPr lang="sv-SE" dirty="0" err="1"/>
              <a:t>head</a:t>
            </a:r>
            <a:r>
              <a:rPr lang="sv-SE" dirty="0"/>
              <a:t> </a:t>
            </a:r>
            <a:r>
              <a:rPr lang="sv-SE" dirty="0" err="1"/>
              <a:t>clearances</a:t>
            </a:r>
            <a:r>
              <a:rPr lang="sv-SE" dirty="0"/>
              <a:t>) : 500x700x1680mm = 588 </a:t>
            </a:r>
            <a:r>
              <a:rPr lang="sv-SE" dirty="0" err="1"/>
              <a:t>litres</a:t>
            </a:r>
            <a:endParaRPr lang="sv-SE" dirty="0"/>
          </a:p>
          <a:p>
            <a:r>
              <a:rPr lang="sv-SE" dirty="0"/>
              <a:t>C20 </a:t>
            </a:r>
            <a:r>
              <a:rPr lang="sv-SE" dirty="0" err="1"/>
              <a:t>converter</a:t>
            </a:r>
            <a:r>
              <a:rPr lang="sv-SE" dirty="0"/>
              <a:t> </a:t>
            </a:r>
            <a:r>
              <a:rPr lang="sv-SE" dirty="0" err="1"/>
              <a:t>volume</a:t>
            </a:r>
            <a:r>
              <a:rPr lang="sv-SE" dirty="0"/>
              <a:t> </a:t>
            </a:r>
            <a:r>
              <a:rPr lang="sv-SE" dirty="0" err="1"/>
              <a:t>reduction</a:t>
            </a:r>
            <a:r>
              <a:rPr lang="sv-SE" dirty="0"/>
              <a:t>: 2 x (1885 x758 x 450) – 1 x (1190 x 992 x 502) = 2 x 642 </a:t>
            </a:r>
            <a:r>
              <a:rPr lang="sv-SE" dirty="0" err="1"/>
              <a:t>litres</a:t>
            </a:r>
            <a:r>
              <a:rPr lang="sv-SE" dirty="0"/>
              <a:t> – 1 x 592 </a:t>
            </a:r>
            <a:r>
              <a:rPr lang="sv-SE" dirty="0" err="1"/>
              <a:t>litres</a:t>
            </a:r>
            <a:r>
              <a:rPr lang="sv-SE" dirty="0"/>
              <a:t> = 691 </a:t>
            </a:r>
            <a:r>
              <a:rPr lang="sv-SE" dirty="0" err="1"/>
              <a:t>litres</a:t>
            </a:r>
            <a:r>
              <a:rPr lang="sv-SE" dirty="0"/>
              <a:t> &gt; 1 </a:t>
            </a:r>
            <a:r>
              <a:rPr lang="sv-SE" dirty="0" err="1"/>
              <a:t>seat</a:t>
            </a:r>
            <a:endParaRPr lang="sv-SE" dirty="0"/>
          </a:p>
          <a:p>
            <a:r>
              <a:rPr lang="sv-SE" dirty="0"/>
              <a:t>C20: 3 driven </a:t>
            </a:r>
            <a:r>
              <a:rPr lang="sv-SE" dirty="0" err="1"/>
              <a:t>cars</a:t>
            </a:r>
            <a:r>
              <a:rPr lang="sv-SE" dirty="0"/>
              <a:t> / </a:t>
            </a:r>
            <a:r>
              <a:rPr lang="sv-SE" dirty="0" err="1"/>
              <a:t>train</a:t>
            </a:r>
            <a:r>
              <a:rPr lang="sv-SE" dirty="0"/>
              <a:t> </a:t>
            </a:r>
            <a:r>
              <a:rPr lang="sv-SE" dirty="0">
                <a:sym typeface="Wingdings" panose="05000000000000000000" pitchFamily="2" charset="2"/>
              </a:rPr>
              <a:t> 3 extra </a:t>
            </a:r>
            <a:r>
              <a:rPr lang="sv-SE" dirty="0" err="1">
                <a:sym typeface="Wingdings" panose="05000000000000000000" pitchFamily="2" charset="2"/>
              </a:rPr>
              <a:t>seats</a:t>
            </a:r>
            <a:endParaRPr lang="sv-SE" dirty="0"/>
          </a:p>
          <a:p>
            <a:endParaRPr lang="sv-SE" dirty="0"/>
          </a:p>
          <a:p>
            <a:r>
              <a:rPr lang="sv-SE" dirty="0"/>
              <a:t>Wheel </a:t>
            </a:r>
            <a:r>
              <a:rPr lang="sv-SE" dirty="0" err="1"/>
              <a:t>wear</a:t>
            </a:r>
            <a:r>
              <a:rPr lang="sv-SE" dirty="0"/>
              <a:t> </a:t>
            </a:r>
            <a:r>
              <a:rPr lang="sv-SE" dirty="0" err="1"/>
              <a:t>cost</a:t>
            </a:r>
            <a:r>
              <a:rPr lang="sv-SE" dirty="0"/>
              <a:t> </a:t>
            </a:r>
            <a:r>
              <a:rPr lang="sv-SE" dirty="0" err="1"/>
              <a:t>reduction</a:t>
            </a:r>
            <a:r>
              <a:rPr lang="sv-SE" dirty="0"/>
              <a:t> from SAD </a:t>
            </a:r>
            <a:r>
              <a:rPr lang="sv-SE" dirty="0" err="1"/>
              <a:t>fleetwide</a:t>
            </a:r>
            <a:r>
              <a:rPr lang="sv-SE" dirty="0"/>
              <a:t> (C20):	</a:t>
            </a:r>
          </a:p>
          <a:p>
            <a:r>
              <a:rPr lang="sv-SE" dirty="0"/>
              <a:t>MSEK/y	1</a:t>
            </a:r>
          </a:p>
          <a:p>
            <a:r>
              <a:rPr lang="sv-SE" dirty="0"/>
              <a:t>	</a:t>
            </a:r>
          </a:p>
          <a:p>
            <a:r>
              <a:rPr lang="sv-SE" dirty="0"/>
              <a:t>Fan </a:t>
            </a:r>
            <a:r>
              <a:rPr lang="sv-SE" dirty="0" err="1"/>
              <a:t>maintenance</a:t>
            </a:r>
            <a:r>
              <a:rPr lang="sv-SE" dirty="0"/>
              <a:t> </a:t>
            </a:r>
            <a:r>
              <a:rPr lang="sv-SE" dirty="0" err="1"/>
              <a:t>cost</a:t>
            </a:r>
            <a:r>
              <a:rPr lang="sv-SE" dirty="0"/>
              <a:t> </a:t>
            </a:r>
            <a:r>
              <a:rPr lang="sv-SE" dirty="0" err="1"/>
              <a:t>reduction</a:t>
            </a:r>
            <a:r>
              <a:rPr lang="sv-SE" dirty="0"/>
              <a:t> from </a:t>
            </a:r>
            <a:r>
              <a:rPr lang="sv-SE" dirty="0" err="1"/>
              <a:t>convection</a:t>
            </a:r>
            <a:r>
              <a:rPr lang="sv-SE" dirty="0"/>
              <a:t> </a:t>
            </a:r>
            <a:r>
              <a:rPr lang="sv-SE" dirty="0" err="1"/>
              <a:t>cooling</a:t>
            </a:r>
            <a:r>
              <a:rPr lang="sv-SE" dirty="0"/>
              <a:t> </a:t>
            </a:r>
            <a:r>
              <a:rPr lang="sv-SE" dirty="0" err="1"/>
              <a:t>fleetwide</a:t>
            </a:r>
            <a:r>
              <a:rPr lang="sv-SE" dirty="0"/>
              <a:t> (C20):	</a:t>
            </a:r>
          </a:p>
          <a:p>
            <a:r>
              <a:rPr lang="sv-SE" dirty="0"/>
              <a:t>MSEK/</a:t>
            </a:r>
            <a:r>
              <a:rPr lang="sv-SE" dirty="0" err="1"/>
              <a:t>lifespan</a:t>
            </a:r>
            <a:r>
              <a:rPr lang="sv-SE" dirty="0"/>
              <a:t> </a:t>
            </a:r>
            <a:r>
              <a:rPr lang="sv-SE" dirty="0" err="1"/>
              <a:t>years</a:t>
            </a:r>
            <a:r>
              <a:rPr lang="sv-SE" dirty="0"/>
              <a:t>	5,4</a:t>
            </a:r>
          </a:p>
          <a:p>
            <a:r>
              <a:rPr lang="sv-SE" dirty="0"/>
              <a:t>MSEK/y	0,435166579</a:t>
            </a:r>
          </a:p>
        </p:txBody>
      </p:sp>
      <p:sp>
        <p:nvSpPr>
          <p:cNvPr id="4" name="Slide Number Placeholder 3"/>
          <p:cNvSpPr>
            <a:spLocks noGrp="1"/>
          </p:cNvSpPr>
          <p:nvPr>
            <p:ph type="sldNum" sz="quarter" idx="10"/>
          </p:nvPr>
        </p:nvSpPr>
        <p:spPr/>
        <p:txBody>
          <a:bodyPr/>
          <a:lstStyle/>
          <a:p>
            <a:fld id="{C9E63B0C-45FA-42EB-8101-A2B8393445D8}" type="slidenum">
              <a:rPr lang="en-CA" smtClean="0"/>
              <a:pPr/>
              <a:t>24</a:t>
            </a:fld>
            <a:endParaRPr lang="en-CA"/>
          </a:p>
        </p:txBody>
      </p:sp>
    </p:spTree>
    <p:extLst>
      <p:ext uri="{BB962C8B-B14F-4D97-AF65-F5344CB8AC3E}">
        <p14:creationId xmlns:p14="http://schemas.microsoft.com/office/powerpoint/2010/main" val="88588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20281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14375"/>
            <a:ext cx="6351587" cy="3573463"/>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9E63B0C-45FA-42EB-8101-A2B8393445D8}" type="slidenum">
              <a:rPr lang="en-CA" smtClean="0"/>
              <a:pPr/>
              <a:t>6</a:t>
            </a:fld>
            <a:endParaRPr lang="en-CA"/>
          </a:p>
        </p:txBody>
      </p:sp>
    </p:spTree>
    <p:extLst>
      <p:ext uri="{BB962C8B-B14F-4D97-AF65-F5344CB8AC3E}">
        <p14:creationId xmlns:p14="http://schemas.microsoft.com/office/powerpoint/2010/main" val="429297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Och det är här vår C20 Green </a:t>
            </a:r>
            <a:r>
              <a:rPr lang="sv-SE" dirty="0" err="1"/>
              <a:t>SiCtracdemo</a:t>
            </a:r>
            <a:r>
              <a:rPr lang="sv-SE" dirty="0"/>
              <a:t> kommer in i bilden. Tillsammans med våra partners har vi demonstrerat vad vi kan åstadkomma med den senaste tillgängliga tekniken baserat på </a:t>
            </a:r>
            <a:r>
              <a:rPr lang="sv-SE" dirty="0" err="1"/>
              <a:t>SiC</a:t>
            </a:r>
            <a:r>
              <a:rPr lang="sv-SE" dirty="0"/>
              <a:t>. Vi har konstruerat en maskinströmriktare med avsevärt högre effektdensitet och  med det också möjligheten att inteckna andra fördelar i form av lägre volym, vikt, förluster och oljud.</a:t>
            </a:r>
            <a:br>
              <a:rPr lang="sv-SE" dirty="0"/>
            </a:br>
            <a:br>
              <a:rPr lang="sv-SE" dirty="0"/>
            </a:br>
            <a:r>
              <a:rPr lang="sv-SE" dirty="0"/>
              <a:t>Arbetet påbörjades med en förstudie 2016 och avslutades i helgen som gick då vi monterade ned strömriktaren framför oss från Karin (</a:t>
            </a:r>
            <a:r>
              <a:rPr lang="sv-SE" dirty="0" err="1"/>
              <a:t>litt</a:t>
            </a:r>
            <a:r>
              <a:rPr lang="sv-SE" dirty="0"/>
              <a:t> 2028) där den suttit i reguljär trafik </a:t>
            </a:r>
            <a:r>
              <a:rPr lang="sv-SE" dirty="0" err="1"/>
              <a:t>sedana</a:t>
            </a:r>
            <a:r>
              <a:rPr lang="sv-SE" dirty="0"/>
              <a:t> 1:a advent 2017 då vi tog den </a:t>
            </a:r>
            <a:r>
              <a:rPr lang="sv-SE" dirty="0" err="1"/>
              <a:t>idrift</a:t>
            </a:r>
            <a:r>
              <a:rPr lang="sv-SE" dirty="0"/>
              <a:t> i Högdalsdepån. Som av en händelse alltså har vårt Gröna Drivsystem körts på den Gröna Linjen ;-) </a:t>
            </a:r>
            <a:endParaRPr lang="en-US" dirty="0"/>
          </a:p>
        </p:txBody>
      </p:sp>
      <p:sp>
        <p:nvSpPr>
          <p:cNvPr id="4" name="Slide Number Placeholder 3"/>
          <p:cNvSpPr>
            <a:spLocks noGrp="1"/>
          </p:cNvSpPr>
          <p:nvPr>
            <p:ph type="sldNum" sz="quarter" idx="10"/>
          </p:nvPr>
        </p:nvSpPr>
        <p:spPr/>
        <p:txBody>
          <a:bodyPr/>
          <a:lstStyle/>
          <a:p>
            <a:fld id="{C9E63B0C-45FA-42EB-8101-A2B8393445D8}" type="slidenum">
              <a:rPr lang="en-CA" smtClean="0"/>
              <a:pPr/>
              <a:t>8</a:t>
            </a:fld>
            <a:endParaRPr lang="en-CA"/>
          </a:p>
        </p:txBody>
      </p:sp>
    </p:spTree>
    <p:extLst>
      <p:ext uri="{BB962C8B-B14F-4D97-AF65-F5344CB8AC3E}">
        <p14:creationId xmlns:p14="http://schemas.microsoft.com/office/powerpoint/2010/main" val="70331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14375"/>
            <a:ext cx="6351587" cy="3573463"/>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9E63B0C-45FA-42EB-8101-A2B8393445D8}" type="slidenum">
              <a:rPr lang="en-CA" smtClean="0"/>
              <a:pPr/>
              <a:t>10</a:t>
            </a:fld>
            <a:endParaRPr lang="en-CA"/>
          </a:p>
        </p:txBody>
      </p:sp>
    </p:spTree>
    <p:extLst>
      <p:ext uri="{BB962C8B-B14F-4D97-AF65-F5344CB8AC3E}">
        <p14:creationId xmlns:p14="http://schemas.microsoft.com/office/powerpoint/2010/main" val="189043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C9E63B0C-45FA-42EB-8101-A2B8393445D8}" type="slidenum">
              <a:rPr lang="en-CA" smtClean="0"/>
              <a:pPr/>
              <a:t>14</a:t>
            </a:fld>
            <a:endParaRPr lang="en-CA"/>
          </a:p>
        </p:txBody>
      </p:sp>
    </p:spTree>
    <p:extLst>
      <p:ext uri="{BB962C8B-B14F-4D97-AF65-F5344CB8AC3E}">
        <p14:creationId xmlns:p14="http://schemas.microsoft.com/office/powerpoint/2010/main" val="3782734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presentation mode: Click on the loud speaker sign to get the line move and the audio on. Not on the play button</a:t>
            </a:r>
          </a:p>
          <a:p>
            <a:r>
              <a:rPr lang="sv-SE" b="1" dirty="0">
                <a:solidFill>
                  <a:srgbClr val="FF0000"/>
                </a:solidFill>
              </a:rPr>
              <a:t>OPTION: Show the film </a:t>
            </a:r>
            <a:r>
              <a:rPr lang="sv-SE" b="1" dirty="0" err="1">
                <a:solidFill>
                  <a:srgbClr val="FF0000"/>
                </a:solidFill>
              </a:rPr>
              <a:t>made</a:t>
            </a:r>
            <a:r>
              <a:rPr lang="sv-SE" b="1" dirty="0">
                <a:solidFill>
                  <a:srgbClr val="FF0000"/>
                </a:solidFill>
              </a:rPr>
              <a:t> </a:t>
            </a:r>
            <a:r>
              <a:rPr lang="sv-SE" b="1" dirty="0" err="1">
                <a:solidFill>
                  <a:srgbClr val="FF0000"/>
                </a:solidFill>
              </a:rPr>
              <a:t>including</a:t>
            </a:r>
            <a:r>
              <a:rPr lang="sv-SE" b="1" dirty="0">
                <a:solidFill>
                  <a:srgbClr val="FF0000"/>
                </a:solidFill>
              </a:rPr>
              <a:t> the </a:t>
            </a:r>
            <a:r>
              <a:rPr lang="sv-SE" b="1" dirty="0" err="1">
                <a:solidFill>
                  <a:srgbClr val="FF0000"/>
                </a:solidFill>
              </a:rPr>
              <a:t>switching</a:t>
            </a:r>
            <a:r>
              <a:rPr lang="sv-SE" b="1" dirty="0">
                <a:solidFill>
                  <a:srgbClr val="FF0000"/>
                </a:solidFill>
              </a:rPr>
              <a:t> </a:t>
            </a:r>
            <a:r>
              <a:rPr lang="sv-SE" b="1" dirty="0" err="1">
                <a:solidFill>
                  <a:srgbClr val="FF0000"/>
                </a:solidFill>
              </a:rPr>
              <a:t>noise</a:t>
            </a:r>
            <a:endParaRPr lang="sv-SE" b="1" dirty="0">
              <a:solidFill>
                <a:srgbClr val="FF0000"/>
              </a:solidFill>
            </a:endParaRPr>
          </a:p>
        </p:txBody>
      </p:sp>
      <p:sp>
        <p:nvSpPr>
          <p:cNvPr id="4" name="Slide Number Placeholder 3"/>
          <p:cNvSpPr>
            <a:spLocks noGrp="1"/>
          </p:cNvSpPr>
          <p:nvPr>
            <p:ph type="sldNum" sz="quarter" idx="10"/>
          </p:nvPr>
        </p:nvSpPr>
        <p:spPr/>
        <p:txBody>
          <a:bodyPr/>
          <a:lstStyle/>
          <a:p>
            <a:fld id="{C9E63B0C-45FA-42EB-8101-A2B8393445D8}" type="slidenum">
              <a:rPr lang="en-CA" smtClean="0"/>
              <a:pPr/>
              <a:t>16</a:t>
            </a:fld>
            <a:endParaRPr lang="en-CA"/>
          </a:p>
        </p:txBody>
      </p:sp>
    </p:spTree>
    <p:extLst>
      <p:ext uri="{BB962C8B-B14F-4D97-AF65-F5344CB8AC3E}">
        <p14:creationId xmlns:p14="http://schemas.microsoft.com/office/powerpoint/2010/main" val="394325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14375"/>
            <a:ext cx="6351587" cy="3573463"/>
          </a:xfrm>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9E63B0C-45FA-42EB-8101-A2B8393445D8}" type="slidenum">
              <a:rPr lang="en-CA" smtClean="0"/>
              <a:pPr/>
              <a:t>17</a:t>
            </a:fld>
            <a:endParaRPr lang="en-CA"/>
          </a:p>
        </p:txBody>
      </p:sp>
    </p:spTree>
    <p:extLst>
      <p:ext uri="{BB962C8B-B14F-4D97-AF65-F5344CB8AC3E}">
        <p14:creationId xmlns:p14="http://schemas.microsoft.com/office/powerpoint/2010/main" val="174580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E63B0C-45FA-42EB-8101-A2B8393445D8}" type="slidenum">
              <a:rPr lang="en-CA" smtClean="0"/>
              <a:pPr/>
              <a:t>20</a:t>
            </a:fld>
            <a:endParaRPr lang="en-CA"/>
          </a:p>
        </p:txBody>
      </p:sp>
    </p:spTree>
    <p:extLst>
      <p:ext uri="{BB962C8B-B14F-4D97-AF65-F5344CB8AC3E}">
        <p14:creationId xmlns:p14="http://schemas.microsoft.com/office/powerpoint/2010/main" val="41230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2.emf"/><Relationship Id="rId2" Type="http://schemas.openxmlformats.org/officeDocument/2006/relationships/tags" Target="../tags/tag2.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Master" Target="../slideMasters/slideMaster1.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18.xml"/><Relationship Id="rId7" Type="http://schemas.openxmlformats.org/officeDocument/2006/relationships/oleObject" Target="../embeddings/oleObject2.bin"/><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T_cover">
    <p:bg>
      <p:bgPr>
        <a:solidFill>
          <a:srgbClr val="2D3750"/>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287713" y="1629800"/>
            <a:ext cx="8572982" cy="1317610"/>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3800" b="1">
                <a:solidFill>
                  <a:schemeClr val="tx2"/>
                </a:solidFill>
              </a:defRPr>
            </a:lvl1pPr>
          </a:lstStyle>
          <a:p>
            <a:r>
              <a:rPr lang="en-US" noProof="0"/>
              <a:t>Click to edit title</a:t>
            </a:r>
          </a:p>
        </p:txBody>
      </p:sp>
      <p:sp>
        <p:nvSpPr>
          <p:cNvPr id="12" name="Textplatzhalter 11"/>
          <p:cNvSpPr>
            <a:spLocks noGrp="1"/>
          </p:cNvSpPr>
          <p:nvPr>
            <p:ph type="body" sz="quarter" idx="10" hasCustomPrompt="1"/>
          </p:nvPr>
        </p:nvSpPr>
        <p:spPr>
          <a:xfrm>
            <a:off x="3287083" y="5551271"/>
            <a:ext cx="5617205" cy="492443"/>
          </a:xfrm>
          <a:prstGeom prst="rect">
            <a:avLst/>
          </a:prstGeom>
        </p:spPr>
        <p:txBody>
          <a:bodyPr anchor="b">
            <a:spAutoFit/>
          </a:bodyPr>
          <a:lstStyle>
            <a:lvl1pPr marL="0" marR="0" indent="0" algn="l" defTabSz="914400" rtl="0" eaLnBrk="1" fontAlgn="base" latinLnBrk="0" hangingPunct="1">
              <a:lnSpc>
                <a:spcPct val="100000"/>
              </a:lnSpc>
              <a:spcBef>
                <a:spcPts val="50"/>
              </a:spcBef>
              <a:spcAft>
                <a:spcPct val="0"/>
              </a:spcAft>
              <a:buClr>
                <a:srgbClr val="008768"/>
              </a:buClr>
              <a:buSzPct val="120000"/>
              <a:buFontTx/>
              <a:buNone/>
              <a:tabLst/>
              <a:defRPr sz="1600" baseline="0">
                <a:solidFill>
                  <a:schemeClr val="tx2"/>
                </a:solidFill>
              </a:defRPr>
            </a:lvl1pPr>
          </a:lstStyle>
          <a:p>
            <a:pPr marL="0" marR="0" lvl="0" indent="0" algn="l" defTabSz="914400" rtl="0" eaLnBrk="1" fontAlgn="base" latinLnBrk="0" hangingPunct="1">
              <a:lnSpc>
                <a:spcPct val="100000"/>
              </a:lnSpc>
              <a:spcBef>
                <a:spcPts val="50"/>
              </a:spcBef>
              <a:spcAft>
                <a:spcPct val="0"/>
              </a:spcAft>
              <a:buClr>
                <a:srgbClr val="008768"/>
              </a:buClr>
              <a:buSzPct val="120000"/>
              <a:buFontTx/>
              <a:buNone/>
              <a:tabLst/>
              <a:defRPr/>
            </a:pPr>
            <a:r>
              <a:rPr lang="en-US" noProof="0"/>
              <a:t>Click to edit event, name of presenter, title, date and confidentiality level in separate lines</a:t>
            </a:r>
          </a:p>
        </p:txBody>
      </p:sp>
      <p:pic>
        <p:nvPicPr>
          <p:cNvPr id="9" name="Bild 8"/>
          <p:cNvPicPr>
            <a:picLocks noChangeAspect="1"/>
          </p:cNvPicPr>
          <p:nvPr userDrawn="1"/>
        </p:nvPicPr>
        <p:blipFill rotWithShape="1">
          <a:blip r:embed="rId2">
            <a:extLst>
              <a:ext uri="{28A0092B-C50C-407E-A947-70E740481C1C}">
                <a14:useLocalDpi xmlns:a14="http://schemas.microsoft.com/office/drawing/2010/main" val="0"/>
              </a:ext>
            </a:extLst>
          </a:blip>
          <a:srcRect l="10997" b="15609"/>
          <a:stretch/>
        </p:blipFill>
        <p:spPr>
          <a:xfrm>
            <a:off x="1" y="2843561"/>
            <a:ext cx="2207941" cy="4014440"/>
          </a:xfrm>
          <a:prstGeom prst="rect">
            <a:avLst/>
          </a:prstGeom>
        </p:spPr>
      </p:pic>
      <p:pic>
        <p:nvPicPr>
          <p:cNvPr id="11" name="Bild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pic>
        <p:nvPicPr>
          <p:cNvPr id="8" name="Bild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39150" y="428034"/>
            <a:ext cx="1774550" cy="1202902"/>
          </a:xfrm>
          <a:prstGeom prst="rect">
            <a:avLst/>
          </a:prstGeom>
        </p:spPr>
      </p:pic>
      <p:sp>
        <p:nvSpPr>
          <p:cNvPr id="5" name="Textplatzhalter 4"/>
          <p:cNvSpPr>
            <a:spLocks noGrp="1"/>
          </p:cNvSpPr>
          <p:nvPr>
            <p:ph type="body" sz="quarter" idx="11" hasCustomPrompt="1"/>
          </p:nvPr>
        </p:nvSpPr>
        <p:spPr>
          <a:xfrm>
            <a:off x="3287084" y="3104611"/>
            <a:ext cx="8573618" cy="955040"/>
          </a:xfrm>
          <a:prstGeom prst="rect">
            <a:avLst/>
          </a:prstGeom>
        </p:spPr>
        <p:txBody>
          <a:bodyPr/>
          <a:lstStyle>
            <a:lvl1pPr>
              <a:defRPr sz="2800"/>
            </a:lvl1pPr>
          </a:lstStyle>
          <a:p>
            <a:pPr lvl="0"/>
            <a:r>
              <a:rPr lang="en-US" noProof="0"/>
              <a:t>Click to edit sub-headline</a:t>
            </a:r>
          </a:p>
        </p:txBody>
      </p:sp>
    </p:spTree>
    <p:extLst>
      <p:ext uri="{BB962C8B-B14F-4D97-AF65-F5344CB8AC3E}">
        <p14:creationId xmlns:p14="http://schemas.microsoft.com/office/powerpoint/2010/main" val="7347532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T_image_negative">
    <p:spTree>
      <p:nvGrpSpPr>
        <p:cNvPr id="1" name=""/>
        <p:cNvGrpSpPr/>
        <p:nvPr/>
      </p:nvGrpSpPr>
      <p:grpSpPr>
        <a:xfrm>
          <a:off x="0" y="0"/>
          <a:ext cx="0" cy="0"/>
          <a:chOff x="0" y="0"/>
          <a:chExt cx="0" cy="0"/>
        </a:xfrm>
      </p:grpSpPr>
      <p:sp>
        <p:nvSpPr>
          <p:cNvPr id="3" name="Bildplatzhalter 2"/>
          <p:cNvSpPr>
            <a:spLocks noGrp="1"/>
          </p:cNvSpPr>
          <p:nvPr>
            <p:ph type="pic" sz="quarter" idx="16" hasCustomPrompt="1"/>
          </p:nvPr>
        </p:nvSpPr>
        <p:spPr>
          <a:xfrm>
            <a:off x="0" y="0"/>
            <a:ext cx="12192000" cy="6237288"/>
          </a:xfrm>
          <a:prstGeom prst="rect">
            <a:avLst/>
          </a:prstGeom>
          <a:solidFill>
            <a:schemeClr val="bg1">
              <a:lumMod val="95000"/>
            </a:schemeClr>
          </a:solidFill>
        </p:spPr>
        <p:txBody>
          <a:bodyPr/>
          <a:lstStyle>
            <a:lvl1pPr algn="ctr">
              <a:defRPr b="0" baseline="0">
                <a:solidFill>
                  <a:schemeClr val="tx1">
                    <a:lumMod val="50000"/>
                    <a:lumOff val="50000"/>
                  </a:schemeClr>
                </a:solidFill>
              </a:defRPr>
            </a:lvl1pPr>
          </a:lstStyle>
          <a:p>
            <a:br>
              <a:rPr lang="en-US" noProof="0"/>
            </a:br>
            <a:br>
              <a:rPr lang="en-US" noProof="0"/>
            </a:br>
            <a:br>
              <a:rPr lang="en-US" noProof="0"/>
            </a:br>
            <a:br>
              <a:rPr lang="en-US" noProof="0"/>
            </a:br>
            <a:br>
              <a:rPr lang="en-US" noProof="0"/>
            </a:br>
            <a:br>
              <a:rPr lang="en-US" noProof="0"/>
            </a:br>
            <a:br>
              <a:rPr lang="en-US" noProof="0"/>
            </a:br>
            <a:r>
              <a:rPr lang="en-US" noProof="0"/>
              <a:t>Click icon </a:t>
            </a:r>
            <a:br>
              <a:rPr lang="en-US" noProof="0"/>
            </a:br>
            <a:r>
              <a:rPr lang="en-US" noProof="0"/>
              <a:t>to add image </a:t>
            </a:r>
          </a:p>
        </p:txBody>
      </p:sp>
      <p:sp>
        <p:nvSpPr>
          <p:cNvPr id="15" name="Titelplatzhalter 1"/>
          <p:cNvSpPr>
            <a:spLocks noGrp="1"/>
          </p:cNvSpPr>
          <p:nvPr>
            <p:ph type="title" hasCustomPrompt="1"/>
          </p:nvPr>
        </p:nvSpPr>
        <p:spPr>
          <a:xfrm>
            <a:off x="334963" y="1089025"/>
            <a:ext cx="5616576" cy="974338"/>
          </a:xfrm>
          <a:prstGeom prst="rect">
            <a:avLst/>
          </a:prstGeom>
          <a:effectLst/>
        </p:spPr>
        <p:txBody>
          <a:bodyPr vert="horz" lIns="0" tIns="0" rIns="0" bIns="0" rtlCol="0" anchor="b">
            <a:noAutofit/>
          </a:bodyPr>
          <a:lstStyle>
            <a:lvl1pPr algn="l">
              <a:defRPr sz="3800">
                <a:solidFill>
                  <a:schemeClr val="bg1"/>
                </a:solidFill>
              </a:defRPr>
            </a:lvl1pPr>
          </a:lstStyle>
          <a:p>
            <a:r>
              <a:rPr lang="en-US" noProof="0"/>
              <a:t>Click to edit headline</a:t>
            </a:r>
          </a:p>
        </p:txBody>
      </p:sp>
      <p:sp>
        <p:nvSpPr>
          <p:cNvPr id="7" name="Textplatzhalter 6"/>
          <p:cNvSpPr>
            <a:spLocks noGrp="1"/>
          </p:cNvSpPr>
          <p:nvPr>
            <p:ph type="body" sz="quarter" idx="17" hasCustomPrompt="1"/>
          </p:nvPr>
        </p:nvSpPr>
        <p:spPr>
          <a:xfrm>
            <a:off x="334963" y="2271789"/>
            <a:ext cx="5616576" cy="536575"/>
          </a:xfrm>
          <a:prstGeom prst="rect">
            <a:avLst/>
          </a:prstGeom>
          <a:effectLst/>
        </p:spPr>
        <p:txBody>
          <a:bodyPr/>
          <a:lstStyle>
            <a:lvl1pPr marL="0" indent="0">
              <a:buNone/>
              <a:defRPr sz="2800">
                <a:solidFill>
                  <a:schemeClr val="bg1"/>
                </a:solidFill>
              </a:defRPr>
            </a:lvl1pPr>
          </a:lstStyle>
          <a:p>
            <a:pPr lvl="0"/>
            <a:r>
              <a:rPr lang="en-US" noProof="0"/>
              <a:t>Click to edit sub-headline</a:t>
            </a:r>
          </a:p>
        </p:txBody>
      </p:sp>
      <p:sp>
        <p:nvSpPr>
          <p:cNvPr id="6" name="Fußzeilenplatzhalter 3">
            <a:extLst>
              <a:ext uri="{FF2B5EF4-FFF2-40B4-BE49-F238E27FC236}">
                <a16:creationId xmlns:a16="http://schemas.microsoft.com/office/drawing/2014/main" id="{CFF8A0C7-A319-41A0-B7DC-F601BD6DB149}"/>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T_image_positive">
    <p:spTree>
      <p:nvGrpSpPr>
        <p:cNvPr id="1" name=""/>
        <p:cNvGrpSpPr/>
        <p:nvPr/>
      </p:nvGrpSpPr>
      <p:grpSpPr>
        <a:xfrm>
          <a:off x="0" y="0"/>
          <a:ext cx="0" cy="0"/>
          <a:chOff x="0" y="0"/>
          <a:chExt cx="0" cy="0"/>
        </a:xfrm>
      </p:grpSpPr>
      <p:sp>
        <p:nvSpPr>
          <p:cNvPr id="3" name="Bildplatzhalter 2"/>
          <p:cNvSpPr>
            <a:spLocks noGrp="1"/>
          </p:cNvSpPr>
          <p:nvPr>
            <p:ph type="pic" sz="quarter" idx="16" hasCustomPrompt="1"/>
          </p:nvPr>
        </p:nvSpPr>
        <p:spPr>
          <a:xfrm>
            <a:off x="0" y="0"/>
            <a:ext cx="12192000" cy="6237288"/>
          </a:xfrm>
          <a:prstGeom prst="rect">
            <a:avLst/>
          </a:prstGeom>
          <a:solidFill>
            <a:schemeClr val="bg1">
              <a:lumMod val="95000"/>
            </a:schemeClr>
          </a:solidFill>
        </p:spPr>
        <p:txBody>
          <a:bodyPr/>
          <a:lstStyle>
            <a:lvl1pPr algn="ctr">
              <a:defRPr b="0" baseline="0">
                <a:solidFill>
                  <a:schemeClr val="tx1">
                    <a:lumMod val="50000"/>
                    <a:lumOff val="50000"/>
                  </a:schemeClr>
                </a:solidFill>
              </a:defRPr>
            </a:lvl1pPr>
          </a:lstStyle>
          <a:p>
            <a:br>
              <a:rPr lang="en-US" noProof="0"/>
            </a:br>
            <a:br>
              <a:rPr lang="en-US" noProof="0"/>
            </a:br>
            <a:br>
              <a:rPr lang="en-US" noProof="0"/>
            </a:br>
            <a:br>
              <a:rPr lang="en-US" noProof="0"/>
            </a:br>
            <a:br>
              <a:rPr lang="en-US" noProof="0"/>
            </a:br>
            <a:br>
              <a:rPr lang="en-US" noProof="0"/>
            </a:br>
            <a:br>
              <a:rPr lang="en-US" noProof="0"/>
            </a:br>
            <a:r>
              <a:rPr lang="en-US" noProof="0"/>
              <a:t>Click icon </a:t>
            </a:r>
            <a:br>
              <a:rPr lang="en-US" noProof="0"/>
            </a:br>
            <a:r>
              <a:rPr lang="en-US" noProof="0"/>
              <a:t>to add image </a:t>
            </a:r>
          </a:p>
        </p:txBody>
      </p:sp>
      <p:sp>
        <p:nvSpPr>
          <p:cNvPr id="15" name="Titelplatzhalter 1"/>
          <p:cNvSpPr>
            <a:spLocks noGrp="1"/>
          </p:cNvSpPr>
          <p:nvPr>
            <p:ph type="title" hasCustomPrompt="1"/>
          </p:nvPr>
        </p:nvSpPr>
        <p:spPr>
          <a:xfrm>
            <a:off x="334963" y="1089025"/>
            <a:ext cx="5616576" cy="993412"/>
          </a:xfrm>
          <a:prstGeom prst="rect">
            <a:avLst/>
          </a:prstGeom>
          <a:effectLst/>
        </p:spPr>
        <p:txBody>
          <a:bodyPr vert="horz" lIns="0" tIns="0" rIns="0" bIns="0" rtlCol="0" anchor="b">
            <a:noAutofit/>
          </a:bodyPr>
          <a:lstStyle>
            <a:lvl1pPr algn="l">
              <a:defRPr sz="3800">
                <a:solidFill>
                  <a:schemeClr val="tx1"/>
                </a:solidFill>
              </a:defRPr>
            </a:lvl1pPr>
          </a:lstStyle>
          <a:p>
            <a:r>
              <a:rPr lang="en-US" noProof="0"/>
              <a:t>Click to edit headline</a:t>
            </a:r>
          </a:p>
        </p:txBody>
      </p:sp>
      <p:sp>
        <p:nvSpPr>
          <p:cNvPr id="7" name="Textplatzhalter 6"/>
          <p:cNvSpPr>
            <a:spLocks noGrp="1"/>
          </p:cNvSpPr>
          <p:nvPr>
            <p:ph type="body" sz="quarter" idx="17" hasCustomPrompt="1"/>
          </p:nvPr>
        </p:nvSpPr>
        <p:spPr>
          <a:xfrm>
            <a:off x="334963" y="2278063"/>
            <a:ext cx="5616576" cy="536575"/>
          </a:xfrm>
          <a:prstGeom prst="rect">
            <a:avLst/>
          </a:prstGeom>
          <a:effectLst/>
        </p:spPr>
        <p:txBody>
          <a:bodyPr/>
          <a:lstStyle>
            <a:lvl1pPr marL="0" indent="0">
              <a:buNone/>
              <a:defRPr sz="2800">
                <a:solidFill>
                  <a:schemeClr val="tx1"/>
                </a:solidFill>
              </a:defRPr>
            </a:lvl1pPr>
          </a:lstStyle>
          <a:p>
            <a:pPr lvl="0"/>
            <a:r>
              <a:rPr lang="en-US" noProof="0"/>
              <a:t>Click to edit sub-headline</a:t>
            </a:r>
          </a:p>
        </p:txBody>
      </p:sp>
      <p:sp>
        <p:nvSpPr>
          <p:cNvPr id="6" name="Fußzeilenplatzhalter 3">
            <a:extLst>
              <a:ext uri="{FF2B5EF4-FFF2-40B4-BE49-F238E27FC236}">
                <a16:creationId xmlns:a16="http://schemas.microsoft.com/office/drawing/2014/main" id="{8C5A6C01-81C4-44E1-9540-AF0B1AEF35BB}"/>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T_video">
    <p:spTree>
      <p:nvGrpSpPr>
        <p:cNvPr id="1" name=""/>
        <p:cNvGrpSpPr/>
        <p:nvPr/>
      </p:nvGrpSpPr>
      <p:grpSpPr>
        <a:xfrm>
          <a:off x="0" y="0"/>
          <a:ext cx="0" cy="0"/>
          <a:chOff x="0" y="0"/>
          <a:chExt cx="0" cy="0"/>
        </a:xfrm>
      </p:grpSpPr>
      <p:sp>
        <p:nvSpPr>
          <p:cNvPr id="4" name="Medienplatzhalter 3">
            <a:extLst>
              <a:ext uri="{FF2B5EF4-FFF2-40B4-BE49-F238E27FC236}">
                <a16:creationId xmlns:a16="http://schemas.microsoft.com/office/drawing/2014/main" id="{CD60963C-EF0E-4B21-BD1D-C058D5110499}"/>
              </a:ext>
            </a:extLst>
          </p:cNvPr>
          <p:cNvSpPr>
            <a:spLocks noGrp="1"/>
          </p:cNvSpPr>
          <p:nvPr>
            <p:ph type="media" sz="quarter" idx="20" hasCustomPrompt="1"/>
          </p:nvPr>
        </p:nvSpPr>
        <p:spPr>
          <a:xfrm>
            <a:off x="0" y="0"/>
            <a:ext cx="12192000" cy="6237288"/>
          </a:xfrm>
          <a:solidFill>
            <a:schemeClr val="bg1">
              <a:lumMod val="95000"/>
            </a:schemeClr>
          </a:solidFill>
        </p:spPr>
        <p:txBody>
          <a:bodyPr anchor="t"/>
          <a:lstStyle>
            <a:lvl1pPr algn="ctr">
              <a:defRPr>
                <a:solidFill>
                  <a:schemeClr val="tx1">
                    <a:lumMod val="50000"/>
                    <a:lumOff val="50000"/>
                  </a:schemeClr>
                </a:solidFill>
              </a:defRPr>
            </a:lvl1pPr>
          </a:lstStyle>
          <a:p>
            <a:br>
              <a:rPr lang="en-US" noProof="0" dirty="0"/>
            </a:br>
            <a:br>
              <a:rPr lang="en-US" noProof="0" dirty="0"/>
            </a:br>
            <a:br>
              <a:rPr lang="en-US" noProof="0" dirty="0"/>
            </a:br>
            <a:br>
              <a:rPr lang="en-US" noProof="0" dirty="0"/>
            </a:br>
            <a:br>
              <a:rPr lang="en-US" noProof="0" dirty="0"/>
            </a:br>
            <a:br>
              <a:rPr lang="en-US" noProof="0" dirty="0"/>
            </a:br>
            <a:br>
              <a:rPr lang="en-US" noProof="0" dirty="0"/>
            </a:br>
            <a:r>
              <a:rPr lang="en-US" dirty="0"/>
              <a:t>Click icon </a:t>
            </a:r>
            <a:br>
              <a:rPr lang="en-US" dirty="0"/>
            </a:br>
            <a:r>
              <a:rPr lang="en-US" dirty="0"/>
              <a:t>to add video</a:t>
            </a:r>
          </a:p>
        </p:txBody>
      </p:sp>
      <p:sp>
        <p:nvSpPr>
          <p:cNvPr id="5" name="Fußzeilenplatzhalter 3">
            <a:extLst>
              <a:ext uri="{FF2B5EF4-FFF2-40B4-BE49-F238E27FC236}">
                <a16:creationId xmlns:a16="http://schemas.microsoft.com/office/drawing/2014/main" id="{B06B1F2F-B0EF-459A-BA3C-F3EDB138154D}"/>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a:t>Author | Organizational abbreviation | Date (Month DD, YYYY) | Rev. x.x | Confidentiality level</a:t>
            </a:r>
            <a:endParaRPr lang="en-US" dirty="0"/>
          </a:p>
        </p:txBody>
      </p:sp>
    </p:spTree>
    <p:extLst>
      <p:ext uri="{BB962C8B-B14F-4D97-AF65-F5344CB8AC3E}">
        <p14:creationId xmlns:p14="http://schemas.microsoft.com/office/powerpoint/2010/main" val="820120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T_q&amp;a">
    <p:bg>
      <p:bgPr>
        <a:solidFill>
          <a:srgbClr val="2D3750"/>
        </a:solidFill>
        <a:effectLst/>
      </p:bgPr>
    </p:bg>
    <p:spTree>
      <p:nvGrpSpPr>
        <p:cNvPr id="1" name=""/>
        <p:cNvGrpSpPr/>
        <p:nvPr/>
      </p:nvGrpSpPr>
      <p:grpSpPr>
        <a:xfrm>
          <a:off x="0" y="0"/>
          <a:ext cx="0" cy="0"/>
          <a:chOff x="0" y="0"/>
          <a:chExt cx="0" cy="0"/>
        </a:xfrm>
      </p:grpSpPr>
      <p:pic>
        <p:nvPicPr>
          <p:cNvPr id="11" name="Bild 10"/>
          <p:cNvPicPr>
            <a:picLocks noChangeAspect="1"/>
          </p:cNvPicPr>
          <p:nvPr userDrawn="1"/>
        </p:nvPicPr>
        <p:blipFill rotWithShape="1">
          <a:blip r:embed="rId2">
            <a:extLst>
              <a:ext uri="{28A0092B-C50C-407E-A947-70E740481C1C}">
                <a14:useLocalDpi xmlns:a14="http://schemas.microsoft.com/office/drawing/2010/main" val="0"/>
              </a:ext>
            </a:extLst>
          </a:blip>
          <a:srcRect l="22057" t="27597" r="21524" b="27023"/>
          <a:stretch/>
        </p:blipFill>
        <p:spPr>
          <a:xfrm>
            <a:off x="2945024" y="1349115"/>
            <a:ext cx="2758191" cy="2218544"/>
          </a:xfrm>
          <a:prstGeom prst="rect">
            <a:avLst/>
          </a:prstGeom>
        </p:spPr>
      </p:pic>
      <p:sp>
        <p:nvSpPr>
          <p:cNvPr id="3" name="Textfeld 2"/>
          <p:cNvSpPr txBox="1"/>
          <p:nvPr userDrawn="1"/>
        </p:nvSpPr>
        <p:spPr>
          <a:xfrm>
            <a:off x="7300210" y="4092315"/>
            <a:ext cx="184731" cy="369332"/>
          </a:xfrm>
          <a:prstGeom prst="rect">
            <a:avLst/>
          </a:prstGeom>
          <a:noFill/>
        </p:spPr>
        <p:txBody>
          <a:bodyPr wrap="none" rtlCol="0">
            <a:spAutoFit/>
          </a:bodyPr>
          <a:lstStyle/>
          <a:p>
            <a:endParaRPr lang="en-US" noProof="0"/>
          </a:p>
        </p:txBody>
      </p:sp>
      <p:pic>
        <p:nvPicPr>
          <p:cNvPr id="8" name="Bild 7"/>
          <p:cNvPicPr>
            <a:picLocks noChangeAspect="1"/>
          </p:cNvPicPr>
          <p:nvPr userDrawn="1"/>
        </p:nvPicPr>
        <p:blipFill rotWithShape="1">
          <a:blip r:embed="rId3">
            <a:extLst>
              <a:ext uri="{28A0092B-C50C-407E-A947-70E740481C1C}">
                <a14:useLocalDpi xmlns:a14="http://schemas.microsoft.com/office/drawing/2010/main" val="0"/>
              </a:ext>
            </a:extLst>
          </a:blip>
          <a:srcRect l="3312" t="6402"/>
          <a:stretch/>
        </p:blipFill>
        <p:spPr>
          <a:xfrm>
            <a:off x="-1" y="0"/>
            <a:ext cx="3909753" cy="1780674"/>
          </a:xfrm>
          <a:prstGeom prst="rect">
            <a:avLst/>
          </a:prstGeom>
        </p:spPr>
      </p:pic>
      <p:pic>
        <p:nvPicPr>
          <p:cNvPr id="9" name="Bild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sp>
        <p:nvSpPr>
          <p:cNvPr id="10" name="Text Placeholder 3">
            <a:extLst>
              <a:ext uri="{FF2B5EF4-FFF2-40B4-BE49-F238E27FC236}">
                <a16:creationId xmlns:a16="http://schemas.microsoft.com/office/drawing/2014/main" id="{46086DBB-E820-4623-9CED-A7E304B5C7D1}"/>
              </a:ext>
            </a:extLst>
          </p:cNvPr>
          <p:cNvSpPr>
            <a:spLocks noGrp="1"/>
          </p:cNvSpPr>
          <p:nvPr>
            <p:ph type="body" sz="quarter" idx="10" hasCustomPrompt="1"/>
          </p:nvPr>
        </p:nvSpPr>
        <p:spPr>
          <a:xfrm>
            <a:off x="3235325" y="3614738"/>
            <a:ext cx="4065588" cy="1323975"/>
          </a:xfrm>
        </p:spPr>
        <p:txBody>
          <a:bodyPr/>
          <a:lstStyle>
            <a:lvl1pPr>
              <a:lnSpc>
                <a:spcPct val="90000"/>
              </a:lnSpc>
              <a:defRPr sz="3800" b="1"/>
            </a:lvl1pPr>
            <a:lvl2pPr marL="0" indent="0">
              <a:buNone/>
              <a:defRPr/>
            </a:lvl2pPr>
          </a:lstStyle>
          <a:p>
            <a:pPr lvl="0"/>
            <a:r>
              <a:rPr lang="en-US" noProof="0"/>
              <a:t>Click to edit Q&amp;A title</a:t>
            </a:r>
          </a:p>
        </p:txBody>
      </p:sp>
    </p:spTree>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T_closing">
    <p:bg>
      <p:bgPr>
        <a:solidFill>
          <a:srgbClr val="2D3750"/>
        </a:solidFill>
        <a:effectLst/>
      </p:bgPr>
    </p:bg>
    <p:spTree>
      <p:nvGrpSpPr>
        <p:cNvPr id="1" name=""/>
        <p:cNvGrpSpPr/>
        <p:nvPr/>
      </p:nvGrpSpPr>
      <p:grpSpPr>
        <a:xfrm>
          <a:off x="0" y="0"/>
          <a:ext cx="0" cy="0"/>
          <a:chOff x="0" y="0"/>
          <a:chExt cx="0" cy="0"/>
        </a:xfrm>
      </p:grpSpPr>
      <p:sp>
        <p:nvSpPr>
          <p:cNvPr id="13" name="Textplatzhalter 11"/>
          <p:cNvSpPr>
            <a:spLocks noGrp="1"/>
          </p:cNvSpPr>
          <p:nvPr>
            <p:ph type="body" sz="quarter" idx="10" hasCustomPrompt="1"/>
          </p:nvPr>
        </p:nvSpPr>
        <p:spPr>
          <a:xfrm>
            <a:off x="3287713" y="5551271"/>
            <a:ext cx="5508624" cy="492443"/>
          </a:xfrm>
          <a:prstGeom prst="rect">
            <a:avLst/>
          </a:prstGeom>
        </p:spPr>
        <p:txBody>
          <a:bodyPr anchor="b">
            <a:spAutoFit/>
          </a:bodyPr>
          <a:lstStyle>
            <a:lvl1pPr marL="0" marR="0" indent="0" algn="l" defTabSz="914400" rtl="0" eaLnBrk="1" fontAlgn="base" latinLnBrk="0" hangingPunct="1">
              <a:lnSpc>
                <a:spcPct val="100000"/>
              </a:lnSpc>
              <a:spcBef>
                <a:spcPts val="50"/>
              </a:spcBef>
              <a:spcAft>
                <a:spcPct val="0"/>
              </a:spcAft>
              <a:buClr>
                <a:srgbClr val="008768"/>
              </a:buClr>
              <a:buSzPct val="120000"/>
              <a:buFontTx/>
              <a:buNone/>
              <a:tabLst/>
              <a:defRPr sz="1600" baseline="0">
                <a:solidFill>
                  <a:schemeClr val="tx2"/>
                </a:solidFill>
              </a:defRPr>
            </a:lvl1pPr>
          </a:lstStyle>
          <a:p>
            <a:pPr marL="0" marR="0" lvl="0" indent="0" algn="l" defTabSz="914400" rtl="0" eaLnBrk="1" fontAlgn="base" latinLnBrk="0" hangingPunct="1">
              <a:lnSpc>
                <a:spcPct val="100000"/>
              </a:lnSpc>
              <a:spcBef>
                <a:spcPts val="50"/>
              </a:spcBef>
              <a:spcAft>
                <a:spcPct val="0"/>
              </a:spcAft>
              <a:buClr>
                <a:srgbClr val="008768"/>
              </a:buClr>
              <a:buSzPct val="120000"/>
              <a:buFontTx/>
              <a:buNone/>
              <a:tabLst/>
              <a:defRPr/>
            </a:pPr>
            <a:r>
              <a:rPr lang="en-US" noProof="0"/>
              <a:t>Click to edit event, name of presenter, title, date and confidentiality level in separate lines</a:t>
            </a:r>
          </a:p>
        </p:txBody>
      </p:sp>
      <p:pic>
        <p:nvPicPr>
          <p:cNvPr id="8" name="Bild 7"/>
          <p:cNvPicPr>
            <a:picLocks noChangeAspect="1"/>
          </p:cNvPicPr>
          <p:nvPr userDrawn="1"/>
        </p:nvPicPr>
        <p:blipFill rotWithShape="1">
          <a:blip r:embed="rId2">
            <a:extLst>
              <a:ext uri="{28A0092B-C50C-407E-A947-70E740481C1C}">
                <a14:useLocalDpi xmlns:a14="http://schemas.microsoft.com/office/drawing/2010/main" val="0"/>
              </a:ext>
            </a:extLst>
          </a:blip>
          <a:srcRect t="-81" b="62636"/>
          <a:stretch/>
        </p:blipFill>
        <p:spPr>
          <a:xfrm>
            <a:off x="10577487" y="6499225"/>
            <a:ext cx="1283208" cy="174625"/>
          </a:xfrm>
          <a:prstGeom prst="rect">
            <a:avLst/>
          </a:prstGeom>
        </p:spPr>
      </p:pic>
      <p:pic>
        <p:nvPicPr>
          <p:cNvPr id="7" name="Bild 5">
            <a:extLst>
              <a:ext uri="{FF2B5EF4-FFF2-40B4-BE49-F238E27FC236}">
                <a16:creationId xmlns:a16="http://schemas.microsoft.com/office/drawing/2014/main" id="{657B778F-E6CF-1044-BE19-B6EB9881ED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62" r="5686"/>
          <a:stretch/>
        </p:blipFill>
        <p:spPr>
          <a:xfrm>
            <a:off x="9642764" y="-1"/>
            <a:ext cx="2549236" cy="4612507"/>
          </a:xfrm>
          <a:prstGeom prst="rect">
            <a:avLst/>
          </a:prstGeom>
        </p:spPr>
      </p:pic>
      <p:sp>
        <p:nvSpPr>
          <p:cNvPr id="3" name="Text Placeholder 2">
            <a:extLst>
              <a:ext uri="{FF2B5EF4-FFF2-40B4-BE49-F238E27FC236}">
                <a16:creationId xmlns:a16="http://schemas.microsoft.com/office/drawing/2014/main" id="{66FAED50-E2D5-49B6-B54E-49F0F88AAF4A}"/>
              </a:ext>
            </a:extLst>
          </p:cNvPr>
          <p:cNvSpPr>
            <a:spLocks noGrp="1"/>
          </p:cNvSpPr>
          <p:nvPr>
            <p:ph type="body" sz="quarter" idx="11" hasCustomPrompt="1"/>
          </p:nvPr>
        </p:nvSpPr>
        <p:spPr>
          <a:xfrm>
            <a:off x="3287712" y="1895026"/>
            <a:ext cx="5616575" cy="1323975"/>
          </a:xfrm>
        </p:spPr>
        <p:txBody>
          <a:bodyPr/>
          <a:lstStyle>
            <a:lvl1pPr>
              <a:lnSpc>
                <a:spcPct val="90000"/>
              </a:lnSpc>
              <a:defRPr sz="3800" b="1"/>
            </a:lvl1pPr>
          </a:lstStyle>
          <a:p>
            <a:pPr lvl="0"/>
            <a:r>
              <a:rPr lang="en-US" noProof="0"/>
              <a:t>Click to edit</a:t>
            </a:r>
          </a:p>
        </p:txBody>
      </p:sp>
      <p:pic>
        <p:nvPicPr>
          <p:cNvPr id="14" name="Bild 7">
            <a:extLst>
              <a:ext uri="{FF2B5EF4-FFF2-40B4-BE49-F238E27FC236}">
                <a16:creationId xmlns:a16="http://schemas.microsoft.com/office/drawing/2014/main" id="{FDF0ADED-83EA-7E49-A4C8-E7FCDC8C36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39150" y="428034"/>
            <a:ext cx="1774550" cy="1202902"/>
          </a:xfrm>
          <a:prstGeom prst="rect">
            <a:avLst/>
          </a:prstGeom>
        </p:spPr>
      </p:pic>
    </p:spTree>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3" name="Espace réservé du numéro de diapositive 5"/>
          <p:cNvSpPr>
            <a:spLocks noGrp="1"/>
          </p:cNvSpPr>
          <p:nvPr>
            <p:ph type="sldNum" sz="quarter" idx="4"/>
            <p:custDataLst>
              <p:tags r:id="rId1"/>
            </p:custDataLst>
          </p:nvPr>
        </p:nvSpPr>
        <p:spPr>
          <a:xfrm>
            <a:off x="480053" y="6309320"/>
            <a:ext cx="477889" cy="360000"/>
          </a:xfrm>
          <a:prstGeom prst="rect">
            <a:avLst/>
          </a:prstGeom>
        </p:spPr>
        <p:txBody>
          <a:bodyPr lIns="0" anchor="ctr" anchorCtr="0"/>
          <a:lstStyle>
            <a:lvl1pPr algn="l">
              <a:defRPr sz="1200">
                <a:solidFill>
                  <a:srgbClr val="8996A0"/>
                </a:solidFill>
                <a:latin typeface="Arial Black" pitchFamily="34" charset="0"/>
              </a:defRPr>
            </a:lvl1pPr>
          </a:lstStyle>
          <a:p>
            <a:fld id="{89A93721-A7E3-4E3B-BEAA-F100E0D8E961}" type="slidenum">
              <a:rPr lang="en-CA" smtClean="0"/>
              <a:pPr/>
              <a:t>‹#›</a:t>
            </a:fld>
            <a:endParaRPr lang="en-CA" dirty="0"/>
          </a:p>
        </p:txBody>
      </p:sp>
      <p:sp>
        <p:nvSpPr>
          <p:cNvPr id="5" name="Text Placeholder 6"/>
          <p:cNvSpPr>
            <a:spLocks noGrp="1"/>
          </p:cNvSpPr>
          <p:nvPr>
            <p:ph type="body" sz="quarter" idx="16" hasCustomPrompt="1"/>
          </p:nvPr>
        </p:nvSpPr>
        <p:spPr>
          <a:xfrm>
            <a:off x="1007436" y="6308725"/>
            <a:ext cx="8708361" cy="360363"/>
          </a:xfrm>
        </p:spPr>
        <p:txBody>
          <a:bodyPr anchor="ctr">
            <a:noAutofit/>
          </a:bodyPr>
          <a:lstStyle>
            <a:lvl1pPr>
              <a:lnSpc>
                <a:spcPct val="100000"/>
              </a:lnSpc>
              <a:spcBef>
                <a:spcPts val="0"/>
              </a:spcBef>
              <a:defRPr sz="1067">
                <a:solidFill>
                  <a:srgbClr val="808D97"/>
                </a:solidFill>
              </a:defRPr>
            </a:lvl1pPr>
            <a:lvl2pPr>
              <a:defRPr sz="1333"/>
            </a:lvl2pPr>
            <a:lvl3pPr>
              <a:defRPr sz="1333"/>
            </a:lvl3pPr>
            <a:lvl4pPr>
              <a:defRPr sz="1333"/>
            </a:lvl4pPr>
            <a:lvl5pPr>
              <a:defRPr sz="1333"/>
            </a:lvl5pPr>
          </a:lstStyle>
          <a:p>
            <a:pPr lvl="0"/>
            <a:r>
              <a:rPr lang="en-CA" dirty="0"/>
              <a:t>Click to add notes</a:t>
            </a:r>
          </a:p>
        </p:txBody>
      </p:sp>
    </p:spTree>
    <p:extLst>
      <p:ext uri="{BB962C8B-B14F-4D97-AF65-F5344CB8AC3E}">
        <p14:creationId xmlns:p14="http://schemas.microsoft.com/office/powerpoint/2010/main" val="3368409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3091" name="think-cell Slide" r:id="rId16" imgW="500" imgH="500" progId="">
                  <p:embed/>
                </p:oleObj>
              </mc:Choice>
              <mc:Fallback>
                <p:oleObj name="think-cell Slide" r:id="rId16" imgW="500" imgH="500" progId="">
                  <p:embed/>
                  <p:pic>
                    <p:nvPicPr>
                      <p:cNvPr id="23" name="Object 22"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2" name="Espace réservé du titre 1"/>
          <p:cNvSpPr>
            <a:spLocks noGrp="1"/>
          </p:cNvSpPr>
          <p:nvPr>
            <p:ph type="title" hasCustomPrompt="1"/>
            <p:custDataLst>
              <p:tags r:id="rId3"/>
            </p:custDataLst>
          </p:nvPr>
        </p:nvSpPr>
        <p:spPr>
          <a:xfrm>
            <a:off x="467641" y="188640"/>
            <a:ext cx="11196980" cy="717944"/>
          </a:xfrm>
          <a:prstGeom prst="rect">
            <a:avLst/>
          </a:prstGeom>
        </p:spPr>
        <p:txBody>
          <a:bodyPr vert="horz" lIns="0" tIns="45720" rIns="91440" bIns="45720" rtlCol="0" anchor="t" anchorCtr="0">
            <a:noAutofit/>
          </a:bodyPr>
          <a:lstStyle>
            <a:lvl1pPr>
              <a:defRPr/>
            </a:lvl1pPr>
          </a:lstStyle>
          <a:p>
            <a:r>
              <a:rPr lang="en-CA" noProof="0" dirty="0"/>
              <a:t>Click to edit title</a:t>
            </a:r>
          </a:p>
        </p:txBody>
      </p:sp>
      <p:sp>
        <p:nvSpPr>
          <p:cNvPr id="24" name="Text Placeholder 16"/>
          <p:cNvSpPr>
            <a:spLocks noGrp="1"/>
          </p:cNvSpPr>
          <p:nvPr>
            <p:ph type="body" sz="quarter" idx="10" hasCustomPrompt="1"/>
            <p:custDataLst>
              <p:tags r:id="rId4"/>
            </p:custDataLst>
          </p:nvPr>
        </p:nvSpPr>
        <p:spPr>
          <a:xfrm>
            <a:off x="1487490" y="1196752"/>
            <a:ext cx="9889097" cy="576064"/>
          </a:xfrm>
          <a:solidFill>
            <a:srgbClr val="DCE5E4"/>
          </a:solidFill>
        </p:spPr>
        <p:txBody>
          <a:bodyPr lIns="72000" tIns="36000" rIns="36000" bIns="36000" anchor="ctr">
            <a:normAutofit/>
          </a:bodyPr>
          <a:lstStyle>
            <a:lvl1pPr>
              <a:lnSpc>
                <a:spcPct val="100000"/>
              </a:lnSpc>
              <a:defRPr sz="2133" b="1" cap="none" baseline="0">
                <a:solidFill>
                  <a:srgbClr val="808D97"/>
                </a:solidFill>
              </a:defRPr>
            </a:lvl1pPr>
          </a:lstStyle>
          <a:p>
            <a:pPr lvl="0"/>
            <a:r>
              <a:rPr lang="en-CA" dirty="0"/>
              <a:t>CLICK TO EDIT TEXT</a:t>
            </a:r>
          </a:p>
        </p:txBody>
      </p:sp>
      <p:sp>
        <p:nvSpPr>
          <p:cNvPr id="26" name="Text Placeholder 16"/>
          <p:cNvSpPr>
            <a:spLocks noGrp="1"/>
          </p:cNvSpPr>
          <p:nvPr>
            <p:ph type="body" sz="quarter" idx="11" hasCustomPrompt="1"/>
            <p:custDataLst>
              <p:tags r:id="rId5"/>
            </p:custDataLst>
          </p:nvPr>
        </p:nvSpPr>
        <p:spPr>
          <a:xfrm>
            <a:off x="1487490" y="1916832"/>
            <a:ext cx="9889097" cy="576064"/>
          </a:xfrm>
        </p:spPr>
        <p:txBody>
          <a:bodyPr lIns="72000" tIns="36000" rIns="36000" bIns="36000" anchor="ctr">
            <a:normAutofit/>
          </a:bodyPr>
          <a:lstStyle>
            <a:lvl1pPr>
              <a:defRPr sz="2133" b="1" cap="none" baseline="0">
                <a:solidFill>
                  <a:srgbClr val="808D97"/>
                </a:solidFill>
              </a:defRPr>
            </a:lvl1pPr>
          </a:lstStyle>
          <a:p>
            <a:pPr lvl="0"/>
            <a:r>
              <a:rPr lang="en-CA" dirty="0"/>
              <a:t>CLICK TO EDIT TEXT</a:t>
            </a:r>
          </a:p>
        </p:txBody>
      </p:sp>
      <p:sp>
        <p:nvSpPr>
          <p:cNvPr id="27" name="Text Placeholder 16"/>
          <p:cNvSpPr>
            <a:spLocks noGrp="1"/>
          </p:cNvSpPr>
          <p:nvPr>
            <p:ph type="body" sz="quarter" idx="12" hasCustomPrompt="1"/>
            <p:custDataLst>
              <p:tags r:id="rId6"/>
            </p:custDataLst>
          </p:nvPr>
        </p:nvSpPr>
        <p:spPr>
          <a:xfrm>
            <a:off x="1487490" y="2636912"/>
            <a:ext cx="9889097" cy="576064"/>
          </a:xfrm>
        </p:spPr>
        <p:txBody>
          <a:bodyPr lIns="72000" tIns="36000" rIns="36000" bIns="36000" anchor="ctr">
            <a:normAutofit/>
          </a:bodyPr>
          <a:lstStyle>
            <a:lvl1pPr>
              <a:defRPr sz="2133" b="1" cap="none" baseline="0">
                <a:solidFill>
                  <a:srgbClr val="808D97"/>
                </a:solidFill>
              </a:defRPr>
            </a:lvl1pPr>
          </a:lstStyle>
          <a:p>
            <a:pPr lvl="0"/>
            <a:r>
              <a:rPr lang="en-CA" dirty="0"/>
              <a:t>CLICK TO EDIT TEXT</a:t>
            </a:r>
          </a:p>
        </p:txBody>
      </p:sp>
      <p:sp>
        <p:nvSpPr>
          <p:cNvPr id="28" name="Text Placeholder 16"/>
          <p:cNvSpPr>
            <a:spLocks noGrp="1"/>
          </p:cNvSpPr>
          <p:nvPr>
            <p:ph type="body" sz="quarter" idx="13" hasCustomPrompt="1"/>
            <p:custDataLst>
              <p:tags r:id="rId7"/>
            </p:custDataLst>
          </p:nvPr>
        </p:nvSpPr>
        <p:spPr>
          <a:xfrm>
            <a:off x="1487490" y="3356992"/>
            <a:ext cx="9889097" cy="576064"/>
          </a:xfrm>
        </p:spPr>
        <p:txBody>
          <a:bodyPr lIns="72000" tIns="36000" rIns="36000" bIns="36000" anchor="ctr">
            <a:normAutofit/>
          </a:bodyPr>
          <a:lstStyle>
            <a:lvl1pPr>
              <a:defRPr sz="2133" b="1" cap="none" baseline="0">
                <a:solidFill>
                  <a:srgbClr val="808D97"/>
                </a:solidFill>
              </a:defRPr>
            </a:lvl1pPr>
          </a:lstStyle>
          <a:p>
            <a:pPr lvl="0"/>
            <a:r>
              <a:rPr lang="en-CA" dirty="0"/>
              <a:t>CLICK TO EDIT TEXT</a:t>
            </a:r>
          </a:p>
        </p:txBody>
      </p:sp>
      <p:sp>
        <p:nvSpPr>
          <p:cNvPr id="29" name="Text Placeholder 16"/>
          <p:cNvSpPr>
            <a:spLocks noGrp="1"/>
          </p:cNvSpPr>
          <p:nvPr>
            <p:ph type="body" sz="quarter" idx="14" hasCustomPrompt="1"/>
            <p:custDataLst>
              <p:tags r:id="rId8"/>
            </p:custDataLst>
          </p:nvPr>
        </p:nvSpPr>
        <p:spPr>
          <a:xfrm>
            <a:off x="1487490" y="4077072"/>
            <a:ext cx="9889097" cy="576064"/>
          </a:xfrm>
        </p:spPr>
        <p:txBody>
          <a:bodyPr lIns="72000" tIns="36000" rIns="36000" bIns="36000" anchor="ctr">
            <a:normAutofit/>
          </a:bodyPr>
          <a:lstStyle>
            <a:lvl1pPr>
              <a:defRPr sz="2133" b="1" cap="none" baseline="0">
                <a:solidFill>
                  <a:srgbClr val="808D97"/>
                </a:solidFill>
              </a:defRPr>
            </a:lvl1pPr>
          </a:lstStyle>
          <a:p>
            <a:pPr lvl="0"/>
            <a:r>
              <a:rPr lang="en-CA" dirty="0"/>
              <a:t>CLICK TO EDIT TEXT</a:t>
            </a:r>
          </a:p>
        </p:txBody>
      </p:sp>
      <p:sp>
        <p:nvSpPr>
          <p:cNvPr id="15" name="Text Placeholder 14"/>
          <p:cNvSpPr>
            <a:spLocks noGrp="1"/>
          </p:cNvSpPr>
          <p:nvPr>
            <p:ph type="body" sz="quarter" idx="15" hasCustomPrompt="1"/>
            <p:custDataLst>
              <p:tags r:id="rId9"/>
            </p:custDataLst>
          </p:nvPr>
        </p:nvSpPr>
        <p:spPr>
          <a:xfrm>
            <a:off x="661467" y="1196752"/>
            <a:ext cx="672000" cy="576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1219170" rtl="0" eaLnBrk="1" latinLnBrk="0" hangingPunct="1">
              <a:defRPr lang="en-US" sz="2133" b="1" kern="1200" noProof="0" dirty="0" smtClean="0">
                <a:solidFill>
                  <a:srgbClr val="808D97"/>
                </a:solidFill>
                <a:latin typeface="+mn-lt"/>
                <a:ea typeface="+mn-ea"/>
                <a:cs typeface="+mn-cs"/>
              </a:defRPr>
            </a:lvl1pPr>
            <a:lvl2pPr marL="0" algn="ctr" defTabSz="1219170" rtl="0" eaLnBrk="1" latinLnBrk="0" hangingPunct="1">
              <a:defRPr lang="en-US" sz="2133" b="1" kern="1200" noProof="0" dirty="0" smtClean="0">
                <a:solidFill>
                  <a:srgbClr val="808D97"/>
                </a:solidFill>
                <a:latin typeface="+mn-lt"/>
                <a:ea typeface="+mn-ea"/>
                <a:cs typeface="+mn-cs"/>
              </a:defRPr>
            </a:lvl2pPr>
            <a:lvl3pPr marL="0" algn="ctr" defTabSz="1219170" rtl="0" eaLnBrk="1" latinLnBrk="0" hangingPunct="1">
              <a:defRPr lang="en-US" sz="2133" b="1" kern="1200" noProof="0" dirty="0" smtClean="0">
                <a:solidFill>
                  <a:srgbClr val="808D97"/>
                </a:solidFill>
                <a:latin typeface="+mn-lt"/>
                <a:ea typeface="+mn-ea"/>
                <a:cs typeface="+mn-cs"/>
              </a:defRPr>
            </a:lvl3pPr>
            <a:lvl4pPr marL="0" algn="ctr" defTabSz="1219170" rtl="0" eaLnBrk="1" latinLnBrk="0" hangingPunct="1">
              <a:defRPr lang="en-US" sz="2133" b="1" kern="1200" noProof="0" dirty="0" smtClean="0">
                <a:solidFill>
                  <a:srgbClr val="808D97"/>
                </a:solidFill>
                <a:latin typeface="+mn-lt"/>
                <a:ea typeface="+mn-ea"/>
                <a:cs typeface="+mn-cs"/>
              </a:defRPr>
            </a:lvl4pPr>
            <a:lvl5pPr marL="0" algn="ctr" defTabSz="1219170" rtl="0" eaLnBrk="1" latinLnBrk="0" hangingPunct="1">
              <a:defRPr lang="en-US" sz="2133" b="1" kern="1200" noProof="0" dirty="0" smtClean="0">
                <a:solidFill>
                  <a:srgbClr val="808D97"/>
                </a:solidFill>
                <a:latin typeface="+mn-lt"/>
                <a:ea typeface="+mn-ea"/>
                <a:cs typeface="+mn-cs"/>
              </a:defRPr>
            </a:lvl5pPr>
          </a:lstStyle>
          <a:p>
            <a:pPr lvl="0"/>
            <a:r>
              <a:rPr lang="en-CA" dirty="0"/>
              <a:t>1</a:t>
            </a:r>
          </a:p>
        </p:txBody>
      </p:sp>
      <p:sp>
        <p:nvSpPr>
          <p:cNvPr id="16" name="Text Placeholder 14"/>
          <p:cNvSpPr>
            <a:spLocks noGrp="1"/>
          </p:cNvSpPr>
          <p:nvPr>
            <p:ph type="body" sz="quarter" idx="16" hasCustomPrompt="1"/>
            <p:custDataLst>
              <p:tags r:id="rId10"/>
            </p:custDataLst>
          </p:nvPr>
        </p:nvSpPr>
        <p:spPr>
          <a:xfrm>
            <a:off x="661467" y="1916848"/>
            <a:ext cx="672000" cy="576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1219170" rtl="0" eaLnBrk="1" latinLnBrk="0" hangingPunct="1">
              <a:defRPr lang="en-US" sz="2133" b="1" kern="1200" noProof="0" dirty="0" smtClean="0">
                <a:solidFill>
                  <a:srgbClr val="808D97"/>
                </a:solidFill>
                <a:latin typeface="+mn-lt"/>
                <a:ea typeface="+mn-ea"/>
                <a:cs typeface="+mn-cs"/>
              </a:defRPr>
            </a:lvl1pPr>
            <a:lvl2pPr marL="0" algn="ctr" defTabSz="1219170" rtl="0" eaLnBrk="1" latinLnBrk="0" hangingPunct="1">
              <a:defRPr lang="en-US" sz="2133" b="1" kern="1200" noProof="0" dirty="0" smtClean="0">
                <a:solidFill>
                  <a:srgbClr val="808D97"/>
                </a:solidFill>
                <a:latin typeface="+mn-lt"/>
                <a:ea typeface="+mn-ea"/>
                <a:cs typeface="+mn-cs"/>
              </a:defRPr>
            </a:lvl2pPr>
            <a:lvl3pPr marL="0" algn="ctr" defTabSz="1219170" rtl="0" eaLnBrk="1" latinLnBrk="0" hangingPunct="1">
              <a:defRPr lang="en-US" sz="2133" b="1" kern="1200" noProof="0" dirty="0" smtClean="0">
                <a:solidFill>
                  <a:srgbClr val="808D97"/>
                </a:solidFill>
                <a:latin typeface="+mn-lt"/>
                <a:ea typeface="+mn-ea"/>
                <a:cs typeface="+mn-cs"/>
              </a:defRPr>
            </a:lvl3pPr>
            <a:lvl4pPr marL="0" algn="ctr" defTabSz="1219170" rtl="0" eaLnBrk="1" latinLnBrk="0" hangingPunct="1">
              <a:defRPr lang="en-US" sz="2133" b="1" kern="1200" noProof="0" dirty="0" smtClean="0">
                <a:solidFill>
                  <a:srgbClr val="808D97"/>
                </a:solidFill>
                <a:latin typeface="+mn-lt"/>
                <a:ea typeface="+mn-ea"/>
                <a:cs typeface="+mn-cs"/>
              </a:defRPr>
            </a:lvl4pPr>
            <a:lvl5pPr marL="0" algn="ctr" defTabSz="1219170" rtl="0" eaLnBrk="1" latinLnBrk="0" hangingPunct="1">
              <a:defRPr lang="en-US" sz="2133" b="1" kern="1200" noProof="0" dirty="0" smtClean="0">
                <a:solidFill>
                  <a:srgbClr val="808D97"/>
                </a:solidFill>
                <a:latin typeface="+mn-lt"/>
                <a:ea typeface="+mn-ea"/>
                <a:cs typeface="+mn-cs"/>
              </a:defRPr>
            </a:lvl5pPr>
          </a:lstStyle>
          <a:p>
            <a:pPr lvl="0"/>
            <a:r>
              <a:rPr lang="en-CA"/>
              <a:t>2</a:t>
            </a:r>
            <a:endParaRPr lang="en-CA" dirty="0"/>
          </a:p>
        </p:txBody>
      </p:sp>
      <p:sp>
        <p:nvSpPr>
          <p:cNvPr id="17" name="Text Placeholder 14"/>
          <p:cNvSpPr>
            <a:spLocks noGrp="1"/>
          </p:cNvSpPr>
          <p:nvPr>
            <p:ph type="body" sz="quarter" idx="17" hasCustomPrompt="1"/>
            <p:custDataLst>
              <p:tags r:id="rId11"/>
            </p:custDataLst>
          </p:nvPr>
        </p:nvSpPr>
        <p:spPr>
          <a:xfrm>
            <a:off x="661467" y="2636944"/>
            <a:ext cx="672000" cy="576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1219170" rtl="0" eaLnBrk="1" latinLnBrk="0" hangingPunct="1">
              <a:defRPr lang="en-US" sz="2133" b="1" kern="1200" noProof="0" dirty="0" smtClean="0">
                <a:solidFill>
                  <a:srgbClr val="808D97"/>
                </a:solidFill>
                <a:latin typeface="+mn-lt"/>
                <a:ea typeface="+mn-ea"/>
                <a:cs typeface="+mn-cs"/>
              </a:defRPr>
            </a:lvl1pPr>
            <a:lvl2pPr marL="0" algn="ctr" defTabSz="1219170" rtl="0" eaLnBrk="1" latinLnBrk="0" hangingPunct="1">
              <a:defRPr lang="en-US" sz="2133" b="1" kern="1200" noProof="0" dirty="0" smtClean="0">
                <a:solidFill>
                  <a:srgbClr val="808D97"/>
                </a:solidFill>
                <a:latin typeface="+mn-lt"/>
                <a:ea typeface="+mn-ea"/>
                <a:cs typeface="+mn-cs"/>
              </a:defRPr>
            </a:lvl2pPr>
            <a:lvl3pPr marL="0" algn="ctr" defTabSz="1219170" rtl="0" eaLnBrk="1" latinLnBrk="0" hangingPunct="1">
              <a:defRPr lang="en-US" sz="2133" b="1" kern="1200" noProof="0" dirty="0" smtClean="0">
                <a:solidFill>
                  <a:srgbClr val="808D97"/>
                </a:solidFill>
                <a:latin typeface="+mn-lt"/>
                <a:ea typeface="+mn-ea"/>
                <a:cs typeface="+mn-cs"/>
              </a:defRPr>
            </a:lvl3pPr>
            <a:lvl4pPr marL="0" algn="ctr" defTabSz="1219170" rtl="0" eaLnBrk="1" latinLnBrk="0" hangingPunct="1">
              <a:defRPr lang="en-US" sz="2133" b="1" kern="1200" noProof="0" dirty="0" smtClean="0">
                <a:solidFill>
                  <a:srgbClr val="808D97"/>
                </a:solidFill>
                <a:latin typeface="+mn-lt"/>
                <a:ea typeface="+mn-ea"/>
                <a:cs typeface="+mn-cs"/>
              </a:defRPr>
            </a:lvl4pPr>
            <a:lvl5pPr marL="0" algn="ctr" defTabSz="1219170" rtl="0" eaLnBrk="1" latinLnBrk="0" hangingPunct="1">
              <a:defRPr lang="en-US" sz="2133" b="1" kern="1200" noProof="0" dirty="0" smtClean="0">
                <a:solidFill>
                  <a:srgbClr val="808D97"/>
                </a:solidFill>
                <a:latin typeface="+mn-lt"/>
                <a:ea typeface="+mn-ea"/>
                <a:cs typeface="+mn-cs"/>
              </a:defRPr>
            </a:lvl5pPr>
          </a:lstStyle>
          <a:p>
            <a:pPr lvl="0"/>
            <a:r>
              <a:rPr lang="en-CA"/>
              <a:t>3</a:t>
            </a:r>
            <a:endParaRPr lang="en-CA" dirty="0"/>
          </a:p>
        </p:txBody>
      </p:sp>
      <p:sp>
        <p:nvSpPr>
          <p:cNvPr id="18" name="Text Placeholder 14"/>
          <p:cNvSpPr>
            <a:spLocks noGrp="1"/>
          </p:cNvSpPr>
          <p:nvPr>
            <p:ph type="body" sz="quarter" idx="18" hasCustomPrompt="1"/>
            <p:custDataLst>
              <p:tags r:id="rId12"/>
            </p:custDataLst>
          </p:nvPr>
        </p:nvSpPr>
        <p:spPr>
          <a:xfrm>
            <a:off x="661467" y="3357040"/>
            <a:ext cx="672000" cy="576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1219170" rtl="0" eaLnBrk="1" latinLnBrk="0" hangingPunct="1">
              <a:defRPr lang="en-US" sz="2133" b="1" kern="1200" noProof="0" dirty="0" smtClean="0">
                <a:solidFill>
                  <a:srgbClr val="808D97"/>
                </a:solidFill>
                <a:latin typeface="+mn-lt"/>
                <a:ea typeface="+mn-ea"/>
                <a:cs typeface="+mn-cs"/>
              </a:defRPr>
            </a:lvl1pPr>
            <a:lvl2pPr marL="0" algn="ctr" defTabSz="1219170" rtl="0" eaLnBrk="1" latinLnBrk="0" hangingPunct="1">
              <a:defRPr lang="en-US" sz="2133" b="1" kern="1200" noProof="0" dirty="0" smtClean="0">
                <a:solidFill>
                  <a:srgbClr val="808D97"/>
                </a:solidFill>
                <a:latin typeface="+mn-lt"/>
                <a:ea typeface="+mn-ea"/>
                <a:cs typeface="+mn-cs"/>
              </a:defRPr>
            </a:lvl2pPr>
            <a:lvl3pPr marL="0" algn="ctr" defTabSz="1219170" rtl="0" eaLnBrk="1" latinLnBrk="0" hangingPunct="1">
              <a:defRPr lang="en-US" sz="2133" b="1" kern="1200" noProof="0" dirty="0" smtClean="0">
                <a:solidFill>
                  <a:srgbClr val="808D97"/>
                </a:solidFill>
                <a:latin typeface="+mn-lt"/>
                <a:ea typeface="+mn-ea"/>
                <a:cs typeface="+mn-cs"/>
              </a:defRPr>
            </a:lvl3pPr>
            <a:lvl4pPr marL="0" algn="ctr" defTabSz="1219170" rtl="0" eaLnBrk="1" latinLnBrk="0" hangingPunct="1">
              <a:defRPr lang="en-US" sz="2133" b="1" kern="1200" noProof="0" dirty="0" smtClean="0">
                <a:solidFill>
                  <a:srgbClr val="808D97"/>
                </a:solidFill>
                <a:latin typeface="+mn-lt"/>
                <a:ea typeface="+mn-ea"/>
                <a:cs typeface="+mn-cs"/>
              </a:defRPr>
            </a:lvl4pPr>
            <a:lvl5pPr marL="0" algn="ctr" defTabSz="1219170" rtl="0" eaLnBrk="1" latinLnBrk="0" hangingPunct="1">
              <a:defRPr lang="en-US" sz="2133" b="1" kern="1200" noProof="0" dirty="0" smtClean="0">
                <a:solidFill>
                  <a:srgbClr val="808D97"/>
                </a:solidFill>
                <a:latin typeface="+mn-lt"/>
                <a:ea typeface="+mn-ea"/>
                <a:cs typeface="+mn-cs"/>
              </a:defRPr>
            </a:lvl5pPr>
          </a:lstStyle>
          <a:p>
            <a:pPr lvl="0"/>
            <a:r>
              <a:rPr lang="en-CA"/>
              <a:t>4</a:t>
            </a:r>
            <a:endParaRPr lang="en-CA" dirty="0"/>
          </a:p>
        </p:txBody>
      </p:sp>
      <p:sp>
        <p:nvSpPr>
          <p:cNvPr id="19" name="Text Placeholder 14"/>
          <p:cNvSpPr>
            <a:spLocks noGrp="1"/>
          </p:cNvSpPr>
          <p:nvPr>
            <p:ph type="body" sz="quarter" idx="19" hasCustomPrompt="1"/>
            <p:custDataLst>
              <p:tags r:id="rId13"/>
            </p:custDataLst>
          </p:nvPr>
        </p:nvSpPr>
        <p:spPr>
          <a:xfrm>
            <a:off x="661467" y="4077136"/>
            <a:ext cx="672000" cy="5760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algn="ctr" defTabSz="1219170" rtl="0" eaLnBrk="1" latinLnBrk="0" hangingPunct="1">
              <a:defRPr lang="en-US" sz="2133" b="1" kern="1200" noProof="0" dirty="0" smtClean="0">
                <a:solidFill>
                  <a:srgbClr val="808D97"/>
                </a:solidFill>
                <a:latin typeface="+mn-lt"/>
                <a:ea typeface="+mn-ea"/>
                <a:cs typeface="+mn-cs"/>
              </a:defRPr>
            </a:lvl1pPr>
            <a:lvl2pPr marL="0" algn="ctr" defTabSz="1219170" rtl="0" eaLnBrk="1" latinLnBrk="0" hangingPunct="1">
              <a:defRPr lang="en-US" sz="2133" b="1" kern="1200" noProof="0" dirty="0" smtClean="0">
                <a:solidFill>
                  <a:srgbClr val="808D97"/>
                </a:solidFill>
                <a:latin typeface="+mn-lt"/>
                <a:ea typeface="+mn-ea"/>
                <a:cs typeface="+mn-cs"/>
              </a:defRPr>
            </a:lvl2pPr>
            <a:lvl3pPr marL="0" algn="ctr" defTabSz="1219170" rtl="0" eaLnBrk="1" latinLnBrk="0" hangingPunct="1">
              <a:defRPr lang="en-US" sz="2133" b="1" kern="1200" noProof="0" dirty="0" smtClean="0">
                <a:solidFill>
                  <a:srgbClr val="808D97"/>
                </a:solidFill>
                <a:latin typeface="+mn-lt"/>
                <a:ea typeface="+mn-ea"/>
                <a:cs typeface="+mn-cs"/>
              </a:defRPr>
            </a:lvl3pPr>
            <a:lvl4pPr marL="0" algn="ctr" defTabSz="1219170" rtl="0" eaLnBrk="1" latinLnBrk="0" hangingPunct="1">
              <a:defRPr lang="en-US" sz="2133" b="1" kern="1200" noProof="0" dirty="0" smtClean="0">
                <a:solidFill>
                  <a:srgbClr val="808D97"/>
                </a:solidFill>
                <a:latin typeface="+mn-lt"/>
                <a:ea typeface="+mn-ea"/>
                <a:cs typeface="+mn-cs"/>
              </a:defRPr>
            </a:lvl4pPr>
            <a:lvl5pPr marL="0" algn="ctr" defTabSz="1219170" rtl="0" eaLnBrk="1" latinLnBrk="0" hangingPunct="1">
              <a:defRPr lang="en-US" sz="2133" b="1" kern="1200" noProof="0" dirty="0" smtClean="0">
                <a:solidFill>
                  <a:srgbClr val="808D97"/>
                </a:solidFill>
                <a:latin typeface="+mn-lt"/>
                <a:ea typeface="+mn-ea"/>
                <a:cs typeface="+mn-cs"/>
              </a:defRPr>
            </a:lvl5pPr>
          </a:lstStyle>
          <a:p>
            <a:pPr lvl="0"/>
            <a:r>
              <a:rPr lang="en-CA"/>
              <a:t>5</a:t>
            </a:r>
            <a:endParaRPr lang="en-CA" dirty="0"/>
          </a:p>
        </p:txBody>
      </p:sp>
      <p:sp>
        <p:nvSpPr>
          <p:cNvPr id="21" name="Espace réservé du numéro de diapositive 5"/>
          <p:cNvSpPr>
            <a:spLocks noGrp="1"/>
          </p:cNvSpPr>
          <p:nvPr>
            <p:ph type="sldNum" sz="quarter" idx="4"/>
            <p:custDataLst>
              <p:tags r:id="rId14"/>
            </p:custDataLst>
          </p:nvPr>
        </p:nvSpPr>
        <p:spPr>
          <a:xfrm>
            <a:off x="480053" y="6309320"/>
            <a:ext cx="477889" cy="360000"/>
          </a:xfrm>
          <a:prstGeom prst="rect">
            <a:avLst/>
          </a:prstGeom>
        </p:spPr>
        <p:txBody>
          <a:bodyPr lIns="0" anchor="ctr" anchorCtr="0"/>
          <a:lstStyle>
            <a:lvl1pPr algn="l">
              <a:defRPr sz="1200">
                <a:solidFill>
                  <a:srgbClr val="8996A0"/>
                </a:solidFill>
                <a:latin typeface="Arial Black" pitchFamily="34" charset="0"/>
              </a:defRPr>
            </a:lvl1pPr>
          </a:lstStyle>
          <a:p>
            <a:fld id="{89A93721-A7E3-4E3B-BEAA-F100E0D8E961}" type="slidenum">
              <a:rPr lang="en-CA" smtClean="0"/>
              <a:pPr/>
              <a:t>‹#›</a:t>
            </a:fld>
            <a:endParaRPr lang="en-CA" dirty="0"/>
          </a:p>
        </p:txBody>
      </p:sp>
    </p:spTree>
    <p:extLst>
      <p:ext uri="{BB962C8B-B14F-4D97-AF65-F5344CB8AC3E}">
        <p14:creationId xmlns:p14="http://schemas.microsoft.com/office/powerpoint/2010/main" val="3046254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7"/>
          <p:cNvSpPr>
            <a:spLocks noGrp="1" noChangeArrowheads="1"/>
          </p:cNvSpPr>
          <p:nvPr>
            <p:ph type="dt" sz="half" idx="10"/>
          </p:nvPr>
        </p:nvSpPr>
        <p:spPr>
          <a:xfrm>
            <a:off x="8845551" y="6715128"/>
            <a:ext cx="2844800" cy="125413"/>
          </a:xfrm>
          <a:prstGeom prst="rect">
            <a:avLst/>
          </a:prstGeom>
          <a:ln/>
        </p:spPr>
        <p:txBody>
          <a:bodyPr/>
          <a:lstStyle>
            <a:lvl1pPr>
              <a:defRPr/>
            </a:lvl1pPr>
          </a:lstStyle>
          <a:p>
            <a:pPr>
              <a:defRPr/>
            </a:pPr>
            <a:fld id="{ADA9ED2A-CCCA-4B29-917A-C1F09AD56858}" type="datetime1">
              <a:rPr lang="en-US"/>
              <a:pPr>
                <a:defRPr/>
              </a:pPr>
              <a:t>11/1/2018</a:t>
            </a:fld>
            <a:endParaRPr lang="de-DE"/>
          </a:p>
        </p:txBody>
      </p:sp>
      <p:sp>
        <p:nvSpPr>
          <p:cNvPr id="5" name="Rectangle 8"/>
          <p:cNvSpPr>
            <a:spLocks noGrp="1" noChangeArrowheads="1"/>
          </p:cNvSpPr>
          <p:nvPr>
            <p:ph type="sldNum" sz="quarter" idx="11"/>
          </p:nvPr>
        </p:nvSpPr>
        <p:spPr>
          <a:ln/>
        </p:spPr>
        <p:txBody>
          <a:bodyPr/>
          <a:lstStyle>
            <a:lvl1pPr>
              <a:defRPr/>
            </a:lvl1pPr>
          </a:lstStyle>
          <a:p>
            <a:pPr>
              <a:defRPr/>
            </a:pPr>
            <a:fld id="{CCEC315B-5E6B-4A21-9F83-C99C4CB79989}" type="slidenum">
              <a:rPr lang="en-CA"/>
              <a:pPr>
                <a:defRPr/>
              </a:pPr>
              <a:t>‹#›</a:t>
            </a:fld>
            <a:endParaRPr lang="en-CA"/>
          </a:p>
        </p:txBody>
      </p:sp>
      <p:sp>
        <p:nvSpPr>
          <p:cNvPr id="6" name="Rectangle 10"/>
          <p:cNvSpPr>
            <a:spLocks noGrp="1" noChangeArrowheads="1"/>
          </p:cNvSpPr>
          <p:nvPr>
            <p:ph type="ftr" sz="quarter" idx="12"/>
          </p:nvPr>
        </p:nvSpPr>
        <p:spPr>
          <a:xfrm>
            <a:off x="1198037" y="6323014"/>
            <a:ext cx="6991351" cy="252412"/>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449614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CA"/>
              <a:t>Click to edit title</a:t>
            </a:r>
            <a:endParaRPr lang="en-CA" dirty="0"/>
          </a:p>
        </p:txBody>
      </p:sp>
      <p:sp>
        <p:nvSpPr>
          <p:cNvPr id="6" name="Espace réservé du numéro de diapositive 5"/>
          <p:cNvSpPr>
            <a:spLocks noGrp="1"/>
          </p:cNvSpPr>
          <p:nvPr>
            <p:ph type="sldNum" sz="quarter" idx="4"/>
            <p:custDataLst>
              <p:tags r:id="rId1"/>
            </p:custDataLst>
          </p:nvPr>
        </p:nvSpPr>
        <p:spPr>
          <a:xfrm>
            <a:off x="480053" y="6309320"/>
            <a:ext cx="477889" cy="360000"/>
          </a:xfrm>
          <a:prstGeom prst="rect">
            <a:avLst/>
          </a:prstGeom>
        </p:spPr>
        <p:txBody>
          <a:bodyPr lIns="0" anchor="ctr" anchorCtr="0"/>
          <a:lstStyle>
            <a:lvl1pPr algn="l">
              <a:defRPr sz="1200">
                <a:solidFill>
                  <a:srgbClr val="8996A0"/>
                </a:solidFill>
                <a:latin typeface="Arial Black" pitchFamily="34" charset="0"/>
              </a:defRPr>
            </a:lvl1pPr>
          </a:lstStyle>
          <a:p>
            <a:fld id="{89A93721-A7E3-4E3B-BEAA-F100E0D8E961}" type="slidenum">
              <a:rPr lang="en-CA" smtClean="0"/>
              <a:pPr/>
              <a:t>‹#›</a:t>
            </a:fld>
            <a:endParaRPr lang="en-CA" dirty="0"/>
          </a:p>
        </p:txBody>
      </p:sp>
      <p:sp>
        <p:nvSpPr>
          <p:cNvPr id="5" name="Text Placeholder 6"/>
          <p:cNvSpPr>
            <a:spLocks noGrp="1"/>
          </p:cNvSpPr>
          <p:nvPr>
            <p:ph type="body" sz="quarter" idx="16" hasCustomPrompt="1"/>
          </p:nvPr>
        </p:nvSpPr>
        <p:spPr>
          <a:xfrm>
            <a:off x="1007436" y="6308725"/>
            <a:ext cx="8708361" cy="360363"/>
          </a:xfrm>
        </p:spPr>
        <p:txBody>
          <a:bodyPr anchor="ctr">
            <a:noAutofit/>
          </a:bodyPr>
          <a:lstStyle>
            <a:lvl1pPr>
              <a:lnSpc>
                <a:spcPct val="100000"/>
              </a:lnSpc>
              <a:spcBef>
                <a:spcPts val="0"/>
              </a:spcBef>
              <a:defRPr sz="1067">
                <a:solidFill>
                  <a:srgbClr val="808D97"/>
                </a:solidFill>
              </a:defRPr>
            </a:lvl1pPr>
            <a:lvl2pPr>
              <a:defRPr sz="1333"/>
            </a:lvl2pPr>
            <a:lvl3pPr>
              <a:defRPr sz="1333"/>
            </a:lvl3pPr>
            <a:lvl4pPr>
              <a:defRPr sz="1333"/>
            </a:lvl4pPr>
            <a:lvl5pPr>
              <a:defRPr sz="1333"/>
            </a:lvl5pPr>
          </a:lstStyle>
          <a:p>
            <a:pPr lvl="0"/>
            <a:r>
              <a:rPr lang="en-CA" dirty="0"/>
              <a:t>Click to add notes</a:t>
            </a:r>
          </a:p>
        </p:txBody>
      </p:sp>
    </p:spTree>
    <p:extLst>
      <p:ext uri="{BB962C8B-B14F-4D97-AF65-F5344CB8AC3E}">
        <p14:creationId xmlns:p14="http://schemas.microsoft.com/office/powerpoint/2010/main" val="356695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18 p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lnSpc>
                <a:spcPct val="100000"/>
              </a:lnSpc>
              <a:defRPr/>
            </a:lvl1pPr>
          </a:lstStyle>
          <a:p>
            <a:r>
              <a:rPr lang="en-CA" noProof="0" dirty="0"/>
              <a:t>Click to edit title</a:t>
            </a:r>
            <a:endParaRPr lang="en-CA" dirty="0"/>
          </a:p>
        </p:txBody>
      </p:sp>
      <p:sp>
        <p:nvSpPr>
          <p:cNvPr id="3" name="Espace réservé du contenu 2"/>
          <p:cNvSpPr>
            <a:spLocks noGrp="1"/>
          </p:cNvSpPr>
          <p:nvPr>
            <p:ph idx="1" hasCustomPrompt="1"/>
          </p:nvPr>
        </p:nvSpPr>
        <p:spPr>
          <a:xfrm>
            <a:off x="467639" y="1196752"/>
            <a:ext cx="11196980" cy="4752528"/>
          </a:xfrm>
        </p:spPr>
        <p:txBody>
          <a:bodyPr lIns="0" rIns="72000"/>
          <a:lstStyle>
            <a:lvl1pPr>
              <a:lnSpc>
                <a:spcPct val="100000"/>
              </a:lnSpc>
              <a:spcBef>
                <a:spcPts val="600"/>
              </a:spcBef>
              <a:defRPr/>
            </a:lvl1pPr>
            <a:lvl2pPr>
              <a:lnSpc>
                <a:spcPct val="100000"/>
              </a:lnSpc>
              <a:buClr>
                <a:srgbClr val="808D97"/>
              </a:buClr>
              <a:defRPr/>
            </a:lvl2pPr>
            <a:lvl3pPr>
              <a:lnSpc>
                <a:spcPct val="100000"/>
              </a:lnSpc>
              <a:buClr>
                <a:srgbClr val="8996A0"/>
              </a:buClr>
              <a:defRPr sz="1400"/>
            </a:lvl3pPr>
            <a:lvl4pPr>
              <a:lnSpc>
                <a:spcPct val="100000"/>
              </a:lnSpc>
              <a:buClr>
                <a:srgbClr val="8996A0"/>
              </a:buClr>
              <a:defRPr sz="1400"/>
            </a:lvl4pPr>
            <a:lvl5pPr>
              <a:defRPr/>
            </a:lvl5pPr>
          </a:lstStyle>
          <a:p>
            <a:pPr lvl="0"/>
            <a:r>
              <a:rPr lang="en-CA" dirty="0"/>
              <a:t>Click to edit text</a:t>
            </a:r>
          </a:p>
          <a:p>
            <a:pPr lvl="1"/>
            <a:r>
              <a:rPr lang="en-CA" dirty="0"/>
              <a:t>Second level</a:t>
            </a:r>
          </a:p>
          <a:p>
            <a:pPr lvl="2"/>
            <a:r>
              <a:rPr lang="en-CA" dirty="0"/>
              <a:t>Third level</a:t>
            </a:r>
          </a:p>
          <a:p>
            <a:pPr lvl="3"/>
            <a:r>
              <a:rPr lang="en-CA" dirty="0"/>
              <a:t>Fourth level</a:t>
            </a:r>
          </a:p>
          <a:p>
            <a:pPr lvl="4"/>
            <a:r>
              <a:rPr lang="en-CA" dirty="0"/>
              <a:t>Fifth level</a:t>
            </a:r>
          </a:p>
        </p:txBody>
      </p:sp>
      <p:sp>
        <p:nvSpPr>
          <p:cNvPr id="9" name="Text Placeholder 6"/>
          <p:cNvSpPr>
            <a:spLocks noGrp="1"/>
          </p:cNvSpPr>
          <p:nvPr>
            <p:ph type="body" sz="quarter" idx="16" hasCustomPrompt="1"/>
          </p:nvPr>
        </p:nvSpPr>
        <p:spPr>
          <a:xfrm>
            <a:off x="1007437" y="6321601"/>
            <a:ext cx="8159849" cy="360363"/>
          </a:xfrm>
        </p:spPr>
        <p:txBody>
          <a:bodyPr anchor="ctr">
            <a:noAutofit/>
          </a:bodyPr>
          <a:lstStyle>
            <a:lvl1pPr>
              <a:lnSpc>
                <a:spcPct val="100000"/>
              </a:lnSpc>
              <a:spcBef>
                <a:spcPts val="0"/>
              </a:spcBef>
              <a:defRPr sz="1000">
                <a:solidFill>
                  <a:schemeClr val="accent1"/>
                </a:solidFill>
              </a:defRPr>
            </a:lvl1pPr>
            <a:lvl2pPr>
              <a:defRPr sz="1000"/>
            </a:lvl2pPr>
            <a:lvl3pPr>
              <a:defRPr sz="1000"/>
            </a:lvl3pPr>
            <a:lvl4pPr>
              <a:defRPr sz="1000"/>
            </a:lvl4pPr>
            <a:lvl5pPr>
              <a:defRPr sz="1000"/>
            </a:lvl5pPr>
          </a:lstStyle>
          <a:p>
            <a:pPr lvl="0"/>
            <a:r>
              <a:rPr lang="en-CA" dirty="0"/>
              <a:t>Click to add notes</a:t>
            </a:r>
          </a:p>
        </p:txBody>
      </p:sp>
      <p:sp>
        <p:nvSpPr>
          <p:cNvPr id="6" name="Espace réservé du numéro de diapositive 5"/>
          <p:cNvSpPr>
            <a:spLocks noGrp="1"/>
          </p:cNvSpPr>
          <p:nvPr>
            <p:ph type="sldNum" sz="quarter" idx="4"/>
            <p:custDataLst>
              <p:tags r:id="rId1"/>
            </p:custDataLst>
          </p:nvPr>
        </p:nvSpPr>
        <p:spPr>
          <a:xfrm>
            <a:off x="480053" y="6321600"/>
            <a:ext cx="431371" cy="360000"/>
          </a:xfrm>
          <a:prstGeom prst="rect">
            <a:avLst/>
          </a:prstGeom>
        </p:spPr>
        <p:txBody>
          <a:bodyPr lIns="0" tIns="0" rIns="0" bIns="0" anchor="ctr" anchorCtr="0"/>
          <a:lstStyle>
            <a:lvl1pPr algn="l">
              <a:defRPr sz="900">
                <a:solidFill>
                  <a:srgbClr val="8996A0"/>
                </a:solidFill>
                <a:latin typeface="Arial Black" pitchFamily="34" charset="0"/>
              </a:defRPr>
            </a:lvl1pPr>
          </a:lstStyle>
          <a:p>
            <a:fld id="{89A93721-A7E3-4E3B-BEAA-F100E0D8E961}" type="slidenum">
              <a:rPr lang="en-CA" smtClean="0"/>
              <a:pPr/>
              <a:t>‹#›</a:t>
            </a:fld>
            <a:endParaRPr lang="en-CA" dirty="0"/>
          </a:p>
        </p:txBody>
      </p:sp>
    </p:spTree>
    <p:extLst>
      <p:ext uri="{BB962C8B-B14F-4D97-AF65-F5344CB8AC3E}">
        <p14:creationId xmlns:p14="http://schemas.microsoft.com/office/powerpoint/2010/main" val="389663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T_agenda">
    <p:bg>
      <p:bgPr>
        <a:solidFill>
          <a:srgbClr val="2D3750"/>
        </a:solidFill>
        <a:effectLst/>
      </p:bgPr>
    </p:bg>
    <p:spTree>
      <p:nvGrpSpPr>
        <p:cNvPr id="1" name=""/>
        <p:cNvGrpSpPr/>
        <p:nvPr/>
      </p:nvGrpSpPr>
      <p:grpSpPr>
        <a:xfrm>
          <a:off x="0" y="0"/>
          <a:ext cx="0" cy="0"/>
          <a:chOff x="0" y="0"/>
          <a:chExt cx="0" cy="0"/>
        </a:xfrm>
      </p:grpSpPr>
      <p:pic>
        <p:nvPicPr>
          <p:cNvPr id="7" name="Bild 6"/>
          <p:cNvPicPr>
            <a:picLocks noChangeAspect="1"/>
          </p:cNvPicPr>
          <p:nvPr userDrawn="1"/>
        </p:nvPicPr>
        <p:blipFill rotWithShape="1">
          <a:blip r:embed="rId2">
            <a:extLst>
              <a:ext uri="{28A0092B-C50C-407E-A947-70E740481C1C}">
                <a14:useLocalDpi xmlns:a14="http://schemas.microsoft.com/office/drawing/2010/main" val="0"/>
              </a:ext>
            </a:extLst>
          </a:blip>
          <a:srcRect l="4497" b="6767"/>
          <a:stretch/>
        </p:blipFill>
        <p:spPr>
          <a:xfrm>
            <a:off x="0" y="4901679"/>
            <a:ext cx="4648200" cy="1956321"/>
          </a:xfrm>
          <a:prstGeom prst="rect">
            <a:avLst/>
          </a:prstGeom>
        </p:spPr>
      </p:pic>
      <p:pic>
        <p:nvPicPr>
          <p:cNvPr id="9" name="Bild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sp>
        <p:nvSpPr>
          <p:cNvPr id="3" name="Textplatzhalter 2"/>
          <p:cNvSpPr>
            <a:spLocks noGrp="1"/>
          </p:cNvSpPr>
          <p:nvPr>
            <p:ph type="body" sz="quarter" idx="12" hasCustomPrompt="1"/>
          </p:nvPr>
        </p:nvSpPr>
        <p:spPr>
          <a:xfrm>
            <a:off x="3287713" y="111574"/>
            <a:ext cx="8572982" cy="348198"/>
          </a:xfrm>
          <a:prstGeom prst="rect">
            <a:avLst/>
          </a:prstGeom>
        </p:spPr>
        <p:txBody>
          <a:bodyPr/>
          <a:lstStyle>
            <a:lvl1pPr>
              <a:defRPr sz="2800" b="1"/>
            </a:lvl1pPr>
          </a:lstStyle>
          <a:p>
            <a:pPr lvl="0"/>
            <a:r>
              <a:rPr lang="en-US" noProof="0"/>
              <a:t>Click to edit headline</a:t>
            </a:r>
          </a:p>
        </p:txBody>
      </p:sp>
      <p:sp>
        <p:nvSpPr>
          <p:cNvPr id="18" name="Textplatzhalter 3">
            <a:extLst>
              <a:ext uri="{FF2B5EF4-FFF2-40B4-BE49-F238E27FC236}">
                <a16:creationId xmlns:a16="http://schemas.microsoft.com/office/drawing/2014/main" id="{22B6C916-DF1A-4997-882F-B416422F896A}"/>
              </a:ext>
            </a:extLst>
          </p:cNvPr>
          <p:cNvSpPr>
            <a:spLocks noGrp="1"/>
          </p:cNvSpPr>
          <p:nvPr>
            <p:ph type="body" sz="quarter" idx="17" hasCustomPrompt="1"/>
          </p:nvPr>
        </p:nvSpPr>
        <p:spPr>
          <a:xfrm>
            <a:off x="3287713" y="1024408"/>
            <a:ext cx="8572500" cy="4996980"/>
          </a:xfrm>
        </p:spPr>
        <p:txBody>
          <a:bodyPr/>
          <a:lstStyle>
            <a:lvl1pPr marL="180000" indent="-180000">
              <a:spcBef>
                <a:spcPts val="2400"/>
              </a:spcBef>
              <a:buClr>
                <a:srgbClr val="008768"/>
              </a:buClr>
              <a:buFont typeface="Wingdings" panose="05000000000000000000" pitchFamily="2" charset="2"/>
              <a:buChar char="§"/>
              <a:defRPr sz="2000" b="0">
                <a:solidFill>
                  <a:schemeClr val="tx1"/>
                </a:solidFill>
              </a:defRPr>
            </a:lvl1pPr>
            <a:lvl2pPr>
              <a:spcBef>
                <a:spcPts val="2400"/>
              </a:spcBef>
              <a:buClr>
                <a:srgbClr val="F1D61F"/>
              </a:buClr>
              <a:defRPr sz="2000" b="1">
                <a:solidFill>
                  <a:srgbClr val="F1D61F"/>
                </a:solidFill>
              </a:defRPr>
            </a:lvl2pPr>
            <a:lvl3pPr marL="2520000" indent="0">
              <a:spcBef>
                <a:spcPts val="0"/>
              </a:spcBef>
              <a:buNone/>
              <a:defRPr>
                <a:solidFill>
                  <a:schemeClr val="bg1"/>
                </a:solidFill>
              </a:defRPr>
            </a:lvl3pPr>
            <a:lvl4pPr marL="2520000" indent="0">
              <a:spcBef>
                <a:spcPts val="0"/>
              </a:spcBef>
              <a:buNone/>
              <a:defRPr>
                <a:solidFill>
                  <a:schemeClr val="bg1"/>
                </a:solidFill>
              </a:defRPr>
            </a:lvl4pPr>
          </a:lstStyle>
          <a:p>
            <a:pPr lvl="0"/>
            <a:r>
              <a:rPr lang="en-US" noProof="0"/>
              <a:t>Click to edit text (to highlight an agenda item in yellow, use the bullet point listing menu as explained on slide 0)</a:t>
            </a:r>
          </a:p>
          <a:p>
            <a:pPr lvl="1"/>
            <a:r>
              <a:rPr lang="en-US" noProof="0"/>
              <a:t>Level 2</a:t>
            </a:r>
          </a:p>
          <a:p>
            <a:pPr lvl="2"/>
            <a:r>
              <a:rPr lang="en-US" noProof="0"/>
              <a:t>Level 3</a:t>
            </a:r>
          </a:p>
          <a:p>
            <a:pPr lvl="3"/>
            <a:r>
              <a:rPr lang="en-US" noProof="0"/>
              <a:t>Level 4</a:t>
            </a:r>
          </a:p>
          <a:p>
            <a:pPr lvl="4"/>
            <a:r>
              <a:rPr lang="en-US" noProof="0"/>
              <a:t>Level 5</a:t>
            </a:r>
          </a:p>
        </p:txBody>
      </p:sp>
    </p:spTree>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lnSpc>
                <a:spcPct val="100000"/>
              </a:lnSpc>
              <a:defRPr/>
            </a:lvl1pPr>
          </a:lstStyle>
          <a:p>
            <a:r>
              <a:rPr lang="en-CA" noProof="0"/>
              <a:t>Click to edit title</a:t>
            </a:r>
            <a:endParaRPr lang="en-CA" dirty="0"/>
          </a:p>
        </p:txBody>
      </p:sp>
      <p:sp>
        <p:nvSpPr>
          <p:cNvPr id="3" name="Espace réservé du contenu 2"/>
          <p:cNvSpPr>
            <a:spLocks noGrp="1"/>
          </p:cNvSpPr>
          <p:nvPr>
            <p:ph idx="1" hasCustomPrompt="1"/>
          </p:nvPr>
        </p:nvSpPr>
        <p:spPr>
          <a:xfrm>
            <a:off x="467641" y="1196752"/>
            <a:ext cx="11196980" cy="4752528"/>
          </a:xfrm>
        </p:spPr>
        <p:txBody>
          <a:bodyPr lIns="0" rIns="72000"/>
          <a:lstStyle>
            <a:lvl1pPr>
              <a:lnSpc>
                <a:spcPct val="100000"/>
              </a:lnSpc>
              <a:spcBef>
                <a:spcPts val="600"/>
              </a:spcBef>
              <a:defRPr/>
            </a:lvl1pPr>
            <a:lvl2pPr>
              <a:lnSpc>
                <a:spcPct val="100000"/>
              </a:lnSpc>
              <a:buClr>
                <a:srgbClr val="808D97"/>
              </a:buClr>
              <a:defRPr/>
            </a:lvl2pPr>
            <a:lvl3pPr>
              <a:lnSpc>
                <a:spcPct val="100000"/>
              </a:lnSpc>
              <a:buClr>
                <a:srgbClr val="8996A0"/>
              </a:buClr>
              <a:defRPr sz="1200"/>
            </a:lvl3pPr>
            <a:lvl4pPr>
              <a:lnSpc>
                <a:spcPct val="100000"/>
              </a:lnSpc>
              <a:buClr>
                <a:srgbClr val="8996A0"/>
              </a:buClr>
              <a:defRPr sz="1200"/>
            </a:lvl4pPr>
          </a:lstStyle>
          <a:p>
            <a:pPr lvl="0"/>
            <a:r>
              <a:rPr lang="en-CA" dirty="0"/>
              <a:t>Click to edit text</a:t>
            </a:r>
          </a:p>
          <a:p>
            <a:pPr lvl="1"/>
            <a:r>
              <a:rPr lang="en-CA" dirty="0"/>
              <a:t>Second level</a:t>
            </a:r>
          </a:p>
          <a:p>
            <a:pPr lvl="2"/>
            <a:r>
              <a:rPr lang="en-CA" dirty="0"/>
              <a:t>Third level</a:t>
            </a:r>
          </a:p>
          <a:p>
            <a:pPr lvl="3"/>
            <a:r>
              <a:rPr lang="en-CA" dirty="0"/>
              <a:t>Fourth level</a:t>
            </a:r>
          </a:p>
        </p:txBody>
      </p:sp>
      <p:sp>
        <p:nvSpPr>
          <p:cNvPr id="8" name="Espace réservé du numéro de diapositive 5"/>
          <p:cNvSpPr>
            <a:spLocks noGrp="1"/>
          </p:cNvSpPr>
          <p:nvPr>
            <p:ph type="sldNum" sz="quarter" idx="15"/>
          </p:nvPr>
        </p:nvSpPr>
        <p:spPr>
          <a:xfrm>
            <a:off x="480053" y="6309320"/>
            <a:ext cx="431371" cy="360000"/>
          </a:xfrm>
          <a:prstGeom prst="rect">
            <a:avLst/>
          </a:prstGeom>
        </p:spPr>
        <p:txBody>
          <a:bodyPr/>
          <a:lstStyle>
            <a:lvl1pPr>
              <a:lnSpc>
                <a:spcPct val="100000"/>
              </a:lnSpc>
              <a:defRPr/>
            </a:lvl1pPr>
          </a:lstStyle>
          <a:p>
            <a:fld id="{CCEA77D5-0B01-41C0-8AB2-471B057BD053}" type="slidenum">
              <a:rPr lang="en-CA" smtClean="0"/>
              <a:pPr/>
              <a:t>‹#›</a:t>
            </a:fld>
            <a:endParaRPr lang="en-CA" dirty="0"/>
          </a:p>
        </p:txBody>
      </p:sp>
      <p:sp>
        <p:nvSpPr>
          <p:cNvPr id="9" name="Text Placeholder 6"/>
          <p:cNvSpPr>
            <a:spLocks noGrp="1"/>
          </p:cNvSpPr>
          <p:nvPr>
            <p:ph type="body" sz="quarter" idx="16" hasCustomPrompt="1"/>
          </p:nvPr>
        </p:nvSpPr>
        <p:spPr>
          <a:xfrm>
            <a:off x="1007437" y="6308725"/>
            <a:ext cx="8159849" cy="360363"/>
          </a:xfrm>
        </p:spPr>
        <p:txBody>
          <a:bodyPr anchor="ctr">
            <a:noAutofit/>
          </a:bodyPr>
          <a:lstStyle>
            <a:lvl1pPr>
              <a:lnSpc>
                <a:spcPct val="100000"/>
              </a:lnSpc>
              <a:spcBef>
                <a:spcPts val="0"/>
              </a:spcBef>
              <a:defRPr sz="1000">
                <a:solidFill>
                  <a:schemeClr val="tx1">
                    <a:lumMod val="65000"/>
                    <a:lumOff val="35000"/>
                  </a:schemeClr>
                </a:solidFill>
              </a:defRPr>
            </a:lvl1pPr>
            <a:lvl2pPr>
              <a:defRPr sz="1000"/>
            </a:lvl2pPr>
            <a:lvl3pPr>
              <a:defRPr sz="1000"/>
            </a:lvl3pPr>
            <a:lvl4pPr>
              <a:defRPr sz="1000"/>
            </a:lvl4pPr>
            <a:lvl5pPr>
              <a:defRPr sz="1000"/>
            </a:lvl5pPr>
          </a:lstStyle>
          <a:p>
            <a:pPr lvl="0"/>
            <a:r>
              <a:rPr lang="en-CA" dirty="0"/>
              <a:t>Click to add notes</a:t>
            </a:r>
          </a:p>
        </p:txBody>
      </p:sp>
    </p:spTree>
    <p:extLst>
      <p:ext uri="{BB962C8B-B14F-4D97-AF65-F5344CB8AC3E}">
        <p14:creationId xmlns:p14="http://schemas.microsoft.com/office/powerpoint/2010/main" val="2264475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 Titles and Content">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2067" name="think-cell Slide" r:id="rId7" imgW="360" imgH="360" progId="">
                  <p:embed/>
                </p:oleObj>
              </mc:Choice>
              <mc:Fallback>
                <p:oleObj name="think-cell Slide" r:id="rId7" imgW="360" imgH="360" progId="">
                  <p:embed/>
                  <p:pic>
                    <p:nvPicPr>
                      <p:cNvPr id="11" name="Object 10"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Espace réservé du contenu 13"/>
          <p:cNvSpPr>
            <a:spLocks noGrp="1"/>
          </p:cNvSpPr>
          <p:nvPr>
            <p:ph sz="quarter" idx="13" hasCustomPrompt="1"/>
            <p:custDataLst>
              <p:tags r:id="rId3"/>
            </p:custDataLst>
          </p:nvPr>
        </p:nvSpPr>
        <p:spPr>
          <a:xfrm>
            <a:off x="481475" y="539229"/>
            <a:ext cx="11183144" cy="288032"/>
          </a:xfrm>
        </p:spPr>
        <p:txBody>
          <a:bodyPr lIns="0">
            <a:noAutofit/>
          </a:bodyPr>
          <a:lstStyle>
            <a:lvl1pPr>
              <a:defRPr sz="2133" b="1" cap="none" baseline="0">
                <a:solidFill>
                  <a:srgbClr val="8996A0"/>
                </a:solidFill>
              </a:defRPr>
            </a:lvl1pPr>
          </a:lstStyle>
          <a:p>
            <a:pPr lvl="0"/>
            <a:r>
              <a:rPr lang="en-CA" noProof="0" dirty="0"/>
              <a:t>Click to edit SUB-TITLE</a:t>
            </a:r>
          </a:p>
        </p:txBody>
      </p:sp>
      <p:sp>
        <p:nvSpPr>
          <p:cNvPr id="10" name="Titre 1"/>
          <p:cNvSpPr>
            <a:spLocks noGrp="1"/>
          </p:cNvSpPr>
          <p:nvPr>
            <p:ph type="title" hasCustomPrompt="1"/>
            <p:custDataLst>
              <p:tags r:id="rId4"/>
            </p:custDataLst>
          </p:nvPr>
        </p:nvSpPr>
        <p:spPr>
          <a:xfrm>
            <a:off x="477520" y="188640"/>
            <a:ext cx="11187099" cy="432048"/>
          </a:xfrm>
        </p:spPr>
        <p:txBody>
          <a:bodyPr/>
          <a:lstStyle>
            <a:lvl1pPr>
              <a:defRPr cap="none" baseline="0"/>
            </a:lvl1pPr>
          </a:lstStyle>
          <a:p>
            <a:r>
              <a:rPr lang="en-CA" noProof="0" dirty="0"/>
              <a:t>Click to edit title</a:t>
            </a:r>
            <a:endParaRPr lang="en-CA" dirty="0"/>
          </a:p>
        </p:txBody>
      </p:sp>
      <p:sp>
        <p:nvSpPr>
          <p:cNvPr id="20" name="Espace réservé du contenu 2"/>
          <p:cNvSpPr>
            <a:spLocks noGrp="1"/>
          </p:cNvSpPr>
          <p:nvPr>
            <p:ph idx="1" hasCustomPrompt="1"/>
          </p:nvPr>
        </p:nvSpPr>
        <p:spPr>
          <a:xfrm>
            <a:off x="467641" y="1196752"/>
            <a:ext cx="11196980" cy="4752528"/>
          </a:xfrm>
        </p:spPr>
        <p:txBody>
          <a:bodyPr lIns="0" rIns="72000">
            <a:normAutofit/>
          </a:bodyPr>
          <a:lstStyle>
            <a:lvl1pPr marL="0" indent="0" algn="l" defTabSz="1219170" rtl="0" eaLnBrk="1" latinLnBrk="0" hangingPunct="1">
              <a:lnSpc>
                <a:spcPct val="100000"/>
              </a:lnSpc>
              <a:spcBef>
                <a:spcPts val="800"/>
              </a:spcBef>
              <a:buFont typeface="Arial" pitchFamily="34" charset="0"/>
              <a:buNone/>
              <a:defRPr sz="2400"/>
            </a:lvl1pPr>
            <a:lvl2pPr marL="241294" indent="-241294" algn="l" defTabSz="1219170" rtl="0" eaLnBrk="1" latinLnBrk="0" hangingPunct="1">
              <a:lnSpc>
                <a:spcPct val="100000"/>
              </a:lnSpc>
              <a:spcBef>
                <a:spcPts val="800"/>
              </a:spcBef>
              <a:buClr>
                <a:srgbClr val="8996A0"/>
              </a:buClr>
              <a:buFont typeface="Wingdings" pitchFamily="2" charset="2"/>
              <a:buChar char="§"/>
              <a:defRPr sz="2133"/>
            </a:lvl2pPr>
            <a:lvl3pPr marL="482588" indent="-241294" algn="l" defTabSz="1219170" rtl="0" eaLnBrk="1" latinLnBrk="0" hangingPunct="1">
              <a:lnSpc>
                <a:spcPct val="100000"/>
              </a:lnSpc>
              <a:spcBef>
                <a:spcPts val="800"/>
              </a:spcBef>
              <a:buClr>
                <a:srgbClr val="8996A0"/>
              </a:buClr>
              <a:buFont typeface="Arial" pitchFamily="34" charset="0"/>
              <a:buChar char="–"/>
              <a:defRPr sz="1600"/>
            </a:lvl3pPr>
            <a:lvl4pPr marL="713300" marR="0" indent="-230712" algn="l" defTabSz="1219170" rtl="0" eaLnBrk="1" fontAlgn="auto" latinLnBrk="0" hangingPunct="1">
              <a:lnSpc>
                <a:spcPct val="100000"/>
              </a:lnSpc>
              <a:spcBef>
                <a:spcPts val="800"/>
              </a:spcBef>
              <a:spcAft>
                <a:spcPts val="0"/>
              </a:spcAft>
              <a:buClr>
                <a:srgbClr val="8996A0"/>
              </a:buClr>
              <a:buSzPct val="80000"/>
              <a:buFont typeface="Arial" pitchFamily="34" charset="0"/>
              <a:buChar char="&gt;"/>
              <a:tabLst/>
              <a:defRPr sz="1600"/>
            </a:lvl4pPr>
            <a:lvl5pPr>
              <a:lnSpc>
                <a:spcPts val="2133"/>
              </a:lnSpc>
              <a:buClr>
                <a:srgbClr val="8996A0"/>
              </a:buClr>
              <a:defRPr sz="2133"/>
            </a:lvl5pPr>
          </a:lstStyle>
          <a:p>
            <a:pPr marL="0" lvl="0" indent="0" algn="l" defTabSz="1219170" rtl="0" eaLnBrk="1" latinLnBrk="0" hangingPunct="1">
              <a:lnSpc>
                <a:spcPct val="100000"/>
              </a:lnSpc>
              <a:spcBef>
                <a:spcPts val="800"/>
              </a:spcBef>
              <a:buFont typeface="Arial" pitchFamily="34" charset="0"/>
              <a:buNone/>
            </a:pPr>
            <a:r>
              <a:rPr lang="en-CA" dirty="0"/>
              <a:t>Click to edit text</a:t>
            </a:r>
          </a:p>
          <a:p>
            <a:pPr marL="241294" lvl="1" indent="-241294" algn="l" defTabSz="1219170" rtl="0" eaLnBrk="1" latinLnBrk="0" hangingPunct="1">
              <a:lnSpc>
                <a:spcPct val="100000"/>
              </a:lnSpc>
              <a:spcBef>
                <a:spcPts val="800"/>
              </a:spcBef>
              <a:buClr>
                <a:srgbClr val="8996A0"/>
              </a:buClr>
              <a:buFont typeface="Wingdings" pitchFamily="2" charset="2"/>
              <a:buChar char="§"/>
            </a:pPr>
            <a:r>
              <a:rPr lang="en-CA" dirty="0"/>
              <a:t>Second level</a:t>
            </a:r>
          </a:p>
          <a:p>
            <a:pPr marL="482588" lvl="2" indent="-241294" algn="l" defTabSz="1219170" rtl="0" eaLnBrk="1" latinLnBrk="0" hangingPunct="1">
              <a:lnSpc>
                <a:spcPct val="100000"/>
              </a:lnSpc>
              <a:spcBef>
                <a:spcPts val="800"/>
              </a:spcBef>
              <a:buClr>
                <a:srgbClr val="8996A0"/>
              </a:buClr>
              <a:buFont typeface="Arial" pitchFamily="34" charset="0"/>
              <a:buChar char="–"/>
            </a:pPr>
            <a:r>
              <a:rPr lang="en-CA" dirty="0"/>
              <a:t>Third level</a:t>
            </a:r>
          </a:p>
          <a:p>
            <a:pPr marL="713300" marR="0" lvl="3" indent="-230712" algn="l" defTabSz="1219170" rtl="0" eaLnBrk="1" fontAlgn="auto" latinLnBrk="0" hangingPunct="1">
              <a:lnSpc>
                <a:spcPct val="100000"/>
              </a:lnSpc>
              <a:spcBef>
                <a:spcPts val="800"/>
              </a:spcBef>
              <a:spcAft>
                <a:spcPts val="0"/>
              </a:spcAft>
              <a:buClr>
                <a:srgbClr val="8996A0"/>
              </a:buClr>
              <a:buSzPct val="80000"/>
              <a:buFont typeface="Arial" pitchFamily="34" charset="0"/>
              <a:buChar char="&gt;"/>
              <a:tabLst/>
            </a:pPr>
            <a:r>
              <a:rPr lang="en-CA" dirty="0"/>
              <a:t>Fourth level</a:t>
            </a:r>
          </a:p>
        </p:txBody>
      </p:sp>
      <p:sp>
        <p:nvSpPr>
          <p:cNvPr id="9" name="Espace réservé du numéro de diapositive 5"/>
          <p:cNvSpPr>
            <a:spLocks noGrp="1"/>
          </p:cNvSpPr>
          <p:nvPr>
            <p:ph type="sldNum" sz="quarter" idx="4"/>
            <p:custDataLst>
              <p:tags r:id="rId5"/>
            </p:custDataLst>
          </p:nvPr>
        </p:nvSpPr>
        <p:spPr>
          <a:xfrm>
            <a:off x="480053" y="6309320"/>
            <a:ext cx="477889" cy="360000"/>
          </a:xfrm>
          <a:prstGeom prst="rect">
            <a:avLst/>
          </a:prstGeom>
        </p:spPr>
        <p:txBody>
          <a:bodyPr lIns="0" anchor="ctr" anchorCtr="0"/>
          <a:lstStyle>
            <a:lvl1pPr algn="l">
              <a:defRPr sz="1200">
                <a:solidFill>
                  <a:srgbClr val="8996A0"/>
                </a:solidFill>
                <a:latin typeface="Arial Black" pitchFamily="34" charset="0"/>
              </a:defRPr>
            </a:lvl1pPr>
          </a:lstStyle>
          <a:p>
            <a:fld id="{89A93721-A7E3-4E3B-BEAA-F100E0D8E961}" type="slidenum">
              <a:rPr lang="en-CA" smtClean="0"/>
              <a:pPr/>
              <a:t>‹#›</a:t>
            </a:fld>
            <a:endParaRPr lang="en-CA" dirty="0"/>
          </a:p>
        </p:txBody>
      </p:sp>
      <p:sp>
        <p:nvSpPr>
          <p:cNvPr id="8" name="Text Placeholder 6"/>
          <p:cNvSpPr>
            <a:spLocks noGrp="1"/>
          </p:cNvSpPr>
          <p:nvPr>
            <p:ph type="body" sz="quarter" idx="16" hasCustomPrompt="1"/>
          </p:nvPr>
        </p:nvSpPr>
        <p:spPr>
          <a:xfrm>
            <a:off x="1007436" y="6308725"/>
            <a:ext cx="8708361" cy="360363"/>
          </a:xfrm>
        </p:spPr>
        <p:txBody>
          <a:bodyPr anchor="ctr">
            <a:noAutofit/>
          </a:bodyPr>
          <a:lstStyle>
            <a:lvl1pPr>
              <a:lnSpc>
                <a:spcPct val="100000"/>
              </a:lnSpc>
              <a:spcBef>
                <a:spcPts val="0"/>
              </a:spcBef>
              <a:defRPr sz="1067">
                <a:solidFill>
                  <a:srgbClr val="808D97"/>
                </a:solidFill>
              </a:defRPr>
            </a:lvl1pPr>
            <a:lvl2pPr>
              <a:defRPr sz="1333"/>
            </a:lvl2pPr>
            <a:lvl3pPr>
              <a:defRPr sz="1333"/>
            </a:lvl3pPr>
            <a:lvl4pPr>
              <a:defRPr sz="1333"/>
            </a:lvl4pPr>
            <a:lvl5pPr>
              <a:defRPr sz="1333"/>
            </a:lvl5pPr>
          </a:lstStyle>
          <a:p>
            <a:pPr lvl="0"/>
            <a:r>
              <a:rPr lang="en-CA" dirty="0"/>
              <a:t>Click to add notes</a:t>
            </a:r>
          </a:p>
        </p:txBody>
      </p:sp>
    </p:spTree>
    <p:extLst>
      <p:ext uri="{BB962C8B-B14F-4D97-AF65-F5344CB8AC3E}">
        <p14:creationId xmlns:p14="http://schemas.microsoft.com/office/powerpoint/2010/main" val="304339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16 p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CA" noProof="0"/>
              <a:t>Click to edit title</a:t>
            </a:r>
            <a:endParaRPr lang="en-CA" dirty="0"/>
          </a:p>
        </p:txBody>
      </p:sp>
      <p:sp>
        <p:nvSpPr>
          <p:cNvPr id="3" name="Espace réservé du contenu 2"/>
          <p:cNvSpPr>
            <a:spLocks noGrp="1"/>
          </p:cNvSpPr>
          <p:nvPr>
            <p:ph idx="1" hasCustomPrompt="1"/>
          </p:nvPr>
        </p:nvSpPr>
        <p:spPr>
          <a:xfrm>
            <a:off x="467641" y="1196752"/>
            <a:ext cx="11196980" cy="4752528"/>
          </a:xfrm>
        </p:spPr>
        <p:txBody>
          <a:bodyPr lIns="72000" rIns="72000">
            <a:normAutofit/>
          </a:bodyPr>
          <a:lstStyle>
            <a:lvl1pPr>
              <a:lnSpc>
                <a:spcPct val="100000"/>
              </a:lnSpc>
              <a:spcBef>
                <a:spcPts val="600"/>
              </a:spcBef>
              <a:defRPr sz="1600"/>
            </a:lvl1pPr>
            <a:lvl2pPr>
              <a:lnSpc>
                <a:spcPct val="100000"/>
              </a:lnSpc>
              <a:spcBef>
                <a:spcPts val="600"/>
              </a:spcBef>
              <a:buClr>
                <a:srgbClr val="8996A0"/>
              </a:buClr>
              <a:defRPr sz="1600"/>
            </a:lvl2pPr>
            <a:lvl3pPr>
              <a:lnSpc>
                <a:spcPct val="100000"/>
              </a:lnSpc>
              <a:spcBef>
                <a:spcPts val="600"/>
              </a:spcBef>
              <a:buClr>
                <a:srgbClr val="8996A0"/>
              </a:buClr>
              <a:defRPr sz="1600"/>
            </a:lvl3pPr>
            <a:lvl4pPr>
              <a:lnSpc>
                <a:spcPct val="100000"/>
              </a:lnSpc>
              <a:spcBef>
                <a:spcPts val="600"/>
              </a:spcBef>
              <a:buClr>
                <a:srgbClr val="8996A0"/>
              </a:buClr>
              <a:defRPr sz="1600"/>
            </a:lvl4pPr>
            <a:lvl5pPr>
              <a:lnSpc>
                <a:spcPts val="1600"/>
              </a:lnSpc>
              <a:spcBef>
                <a:spcPts val="600"/>
              </a:spcBef>
              <a:buClr>
                <a:srgbClr val="8996A0"/>
              </a:buClr>
              <a:defRPr sz="1600"/>
            </a:lvl5pPr>
          </a:lstStyle>
          <a:p>
            <a:pPr lvl="0"/>
            <a:r>
              <a:rPr lang="en-CA" dirty="0"/>
              <a:t>Click to edit text</a:t>
            </a:r>
          </a:p>
          <a:p>
            <a:pPr lvl="1"/>
            <a:r>
              <a:rPr lang="en-CA" dirty="0"/>
              <a:t>Second level</a:t>
            </a:r>
          </a:p>
          <a:p>
            <a:pPr lvl="2"/>
            <a:r>
              <a:rPr lang="en-CA" dirty="0"/>
              <a:t>Third level</a:t>
            </a:r>
          </a:p>
          <a:p>
            <a:pPr lvl="3"/>
            <a:r>
              <a:rPr lang="en-CA" dirty="0"/>
              <a:t>Fourth level</a:t>
            </a:r>
          </a:p>
        </p:txBody>
      </p:sp>
      <p:sp>
        <p:nvSpPr>
          <p:cNvPr id="6" name="Text Placeholder 6"/>
          <p:cNvSpPr>
            <a:spLocks noGrp="1"/>
          </p:cNvSpPr>
          <p:nvPr>
            <p:ph type="body" sz="quarter" idx="16" hasCustomPrompt="1"/>
          </p:nvPr>
        </p:nvSpPr>
        <p:spPr>
          <a:xfrm>
            <a:off x="1007437" y="6308725"/>
            <a:ext cx="8159849" cy="360363"/>
          </a:xfrm>
        </p:spPr>
        <p:txBody>
          <a:bodyPr anchor="ctr">
            <a:noAutofit/>
          </a:bodyPr>
          <a:lstStyle>
            <a:lvl1pPr>
              <a:lnSpc>
                <a:spcPct val="100000"/>
              </a:lnSpc>
              <a:spcBef>
                <a:spcPts val="0"/>
              </a:spcBef>
              <a:defRPr sz="1000">
                <a:solidFill>
                  <a:schemeClr val="tx1">
                    <a:lumMod val="65000"/>
                    <a:lumOff val="35000"/>
                  </a:schemeClr>
                </a:solidFill>
              </a:defRPr>
            </a:lvl1pPr>
            <a:lvl2pPr>
              <a:defRPr sz="1000"/>
            </a:lvl2pPr>
            <a:lvl3pPr>
              <a:defRPr sz="1000"/>
            </a:lvl3pPr>
            <a:lvl4pPr>
              <a:defRPr sz="1000"/>
            </a:lvl4pPr>
            <a:lvl5pPr>
              <a:defRPr sz="1000"/>
            </a:lvl5pPr>
          </a:lstStyle>
          <a:p>
            <a:pPr lvl="0"/>
            <a:r>
              <a:rPr lang="en-CA" dirty="0"/>
              <a:t>Click to add notes</a:t>
            </a:r>
          </a:p>
        </p:txBody>
      </p:sp>
    </p:spTree>
    <p:extLst>
      <p:ext uri="{BB962C8B-B14F-4D97-AF65-F5344CB8AC3E}">
        <p14:creationId xmlns:p14="http://schemas.microsoft.com/office/powerpoint/2010/main" val="329377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CA"/>
              <a:t>Click to edit title</a:t>
            </a:r>
            <a:endParaRPr lang="en-CA" dirty="0"/>
          </a:p>
        </p:txBody>
      </p:sp>
      <p:sp>
        <p:nvSpPr>
          <p:cNvPr id="5" name="Espace réservé du numéro de diapositive 5"/>
          <p:cNvSpPr>
            <a:spLocks noGrp="1"/>
          </p:cNvSpPr>
          <p:nvPr>
            <p:ph type="sldNum" sz="quarter" idx="15"/>
          </p:nvPr>
        </p:nvSpPr>
        <p:spPr>
          <a:xfrm>
            <a:off x="480053" y="6309320"/>
            <a:ext cx="431371" cy="360000"/>
          </a:xfrm>
          <a:prstGeom prst="rect">
            <a:avLst/>
          </a:prstGeom>
        </p:spPr>
        <p:txBody>
          <a:bodyPr/>
          <a:lstStyle/>
          <a:p>
            <a:fld id="{CCEA77D5-0B01-41C0-8AB2-471B057BD053}" type="slidenum">
              <a:rPr lang="en-CA" smtClean="0"/>
              <a:pPr/>
              <a:t>‹#›</a:t>
            </a:fld>
            <a:endParaRPr lang="en-CA" dirty="0"/>
          </a:p>
        </p:txBody>
      </p:sp>
      <p:sp>
        <p:nvSpPr>
          <p:cNvPr id="7" name="Text Placeholder 6"/>
          <p:cNvSpPr>
            <a:spLocks noGrp="1"/>
          </p:cNvSpPr>
          <p:nvPr>
            <p:ph type="body" sz="quarter" idx="16" hasCustomPrompt="1"/>
          </p:nvPr>
        </p:nvSpPr>
        <p:spPr>
          <a:xfrm>
            <a:off x="1007437" y="6308725"/>
            <a:ext cx="8159849" cy="360363"/>
          </a:xfrm>
        </p:spPr>
        <p:txBody>
          <a:bodyPr anchor="ctr">
            <a:noAutofit/>
          </a:bodyPr>
          <a:lstStyle>
            <a:lvl1pPr>
              <a:lnSpc>
                <a:spcPts val="1600"/>
              </a:lnSpc>
              <a:spcBef>
                <a:spcPts val="0"/>
              </a:spcBef>
              <a:defRPr sz="1000">
                <a:solidFill>
                  <a:schemeClr val="tx1">
                    <a:lumMod val="65000"/>
                    <a:lumOff val="35000"/>
                  </a:schemeClr>
                </a:solidFill>
              </a:defRPr>
            </a:lvl1pPr>
            <a:lvl2pPr>
              <a:defRPr sz="1000"/>
            </a:lvl2pPr>
            <a:lvl3pPr>
              <a:defRPr sz="1000"/>
            </a:lvl3pPr>
            <a:lvl4pPr>
              <a:defRPr sz="1000"/>
            </a:lvl4pPr>
            <a:lvl5pPr>
              <a:defRPr sz="1000"/>
            </a:lvl5pPr>
          </a:lstStyle>
          <a:p>
            <a:pPr lvl="0"/>
            <a:r>
              <a:rPr lang="en-CA"/>
              <a:t>Click to add notes</a:t>
            </a:r>
            <a:endParaRPr lang="en-CA" dirty="0"/>
          </a:p>
        </p:txBody>
      </p:sp>
    </p:spTree>
    <p:extLst>
      <p:ext uri="{BB962C8B-B14F-4D97-AF65-F5344CB8AC3E}">
        <p14:creationId xmlns:p14="http://schemas.microsoft.com/office/powerpoint/2010/main" val="2326516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Nur Titel">
    <p:spTree>
      <p:nvGrpSpPr>
        <p:cNvPr id="1" name=""/>
        <p:cNvGrpSpPr/>
        <p:nvPr/>
      </p:nvGrpSpPr>
      <p:grpSpPr>
        <a:xfrm>
          <a:off x="0" y="0"/>
          <a:ext cx="0" cy="0"/>
          <a:chOff x="0" y="0"/>
          <a:chExt cx="0" cy="0"/>
        </a:xfrm>
      </p:grpSpPr>
      <p:sp>
        <p:nvSpPr>
          <p:cNvPr id="3" name="Titel 2"/>
          <p:cNvSpPr>
            <a:spLocks noGrp="1"/>
          </p:cNvSpPr>
          <p:nvPr>
            <p:ph type="title"/>
          </p:nvPr>
        </p:nvSpPr>
        <p:spPr>
          <a:xfrm>
            <a:off x="838199" y="405482"/>
            <a:ext cx="11018838" cy="343416"/>
          </a:xfrm>
        </p:spPr>
        <p:txBody>
          <a:bodyPr/>
          <a:lstStyle/>
          <a:p>
            <a:r>
              <a:rPr lang="de-DE" dirty="0"/>
              <a:t>Titelmasterformat durch Klicken bearbeiten</a:t>
            </a:r>
            <a:endParaRPr lang="en-US" dirty="0"/>
          </a:p>
        </p:txBody>
      </p:sp>
      <p:sp>
        <p:nvSpPr>
          <p:cNvPr id="5" name="Textplatzhalter 4"/>
          <p:cNvSpPr>
            <a:spLocks noGrp="1"/>
          </p:cNvSpPr>
          <p:nvPr>
            <p:ph type="body" sz="quarter" idx="17"/>
          </p:nvPr>
        </p:nvSpPr>
        <p:spPr>
          <a:xfrm>
            <a:off x="838200" y="748898"/>
            <a:ext cx="11018839" cy="476069"/>
          </a:xfrm>
          <a:ln>
            <a:noFill/>
          </a:ln>
        </p:spPr>
        <p:txBody>
          <a:bodyPr anchor="t"/>
          <a:lstStyle>
            <a:lvl1pPr marL="0" indent="0">
              <a:buFontTx/>
              <a:buNone/>
              <a:defRPr cap="all" baseline="0"/>
            </a:lvl1pPr>
          </a:lstStyle>
          <a:p>
            <a:pPr lvl="0"/>
            <a:r>
              <a:rPr lang="de-DE" dirty="0"/>
              <a:t>Formatvorlagen des Textmasters bearbeiten</a:t>
            </a:r>
          </a:p>
        </p:txBody>
      </p:sp>
      <p:sp>
        <p:nvSpPr>
          <p:cNvPr id="10" name="Rechteck: abgerundete Ecken 9"/>
          <p:cNvSpPr/>
          <p:nvPr userDrawn="1"/>
        </p:nvSpPr>
        <p:spPr>
          <a:xfrm>
            <a:off x="839788" y="1224967"/>
            <a:ext cx="10530682" cy="4910636"/>
          </a:xfrm>
          <a:prstGeom prst="roundRect">
            <a:avLst>
              <a:gd name="adj" fmla="val 36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dirty="0" err="1"/>
          </a:p>
        </p:txBody>
      </p:sp>
      <p:sp>
        <p:nvSpPr>
          <p:cNvPr id="2" name="Datumsplatzhalter 1"/>
          <p:cNvSpPr>
            <a:spLocks noGrp="1"/>
          </p:cNvSpPr>
          <p:nvPr>
            <p:ph type="dt" sz="half" idx="18"/>
          </p:nvPr>
        </p:nvSpPr>
        <p:spPr/>
        <p:txBody>
          <a:bodyPr/>
          <a:lstStyle/>
          <a:p>
            <a:endParaRPr lang="de-DE" dirty="0"/>
          </a:p>
        </p:txBody>
      </p:sp>
      <p:sp>
        <p:nvSpPr>
          <p:cNvPr id="4" name="Fußzeilenplatzhalter 3"/>
          <p:cNvSpPr>
            <a:spLocks noGrp="1"/>
          </p:cNvSpPr>
          <p:nvPr>
            <p:ph type="ftr" sz="quarter" idx="19"/>
          </p:nvPr>
        </p:nvSpPr>
        <p:spPr/>
        <p:txBody>
          <a:bodyPr/>
          <a:lstStyle/>
          <a:p>
            <a:r>
              <a:rPr lang="de-DE"/>
              <a:t>TITEL GOES HERE</a:t>
            </a:r>
            <a:endParaRPr lang="de-DE" dirty="0"/>
          </a:p>
        </p:txBody>
      </p:sp>
      <p:sp>
        <p:nvSpPr>
          <p:cNvPr id="6" name="Foliennummernplatzhalter 5"/>
          <p:cNvSpPr>
            <a:spLocks noGrp="1"/>
          </p:cNvSpPr>
          <p:nvPr>
            <p:ph type="sldNum" sz="quarter" idx="20"/>
          </p:nvPr>
        </p:nvSpPr>
        <p:spPr/>
        <p:txBody>
          <a:bodyPr/>
          <a:lstStyle/>
          <a:p>
            <a:fld id="{51AA76E1-9291-4D0F-A0F0-2373973FAF7D}" type="slidenum">
              <a:rPr lang="de-DE" smtClean="0"/>
              <a:pPr/>
              <a:t>‹#›</a:t>
            </a:fld>
            <a:endParaRPr lang="de-DE" dirty="0"/>
          </a:p>
        </p:txBody>
      </p:sp>
    </p:spTree>
    <p:extLst>
      <p:ext uri="{BB962C8B-B14F-4D97-AF65-F5344CB8AC3E}">
        <p14:creationId xmlns:p14="http://schemas.microsoft.com/office/powerpoint/2010/main" val="293239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T_chapter_break_image">
    <p:bg>
      <p:bgPr>
        <a:solidFill>
          <a:srgbClr val="2D3750"/>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113325" y="1139564"/>
            <a:ext cx="6743713" cy="1450975"/>
          </a:xfrm>
          <a:prstGeom prst="rect">
            <a:avLst/>
          </a:prstGeom>
        </p:spPr>
        <p:txBody>
          <a:bodyPr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800" b="1" baseline="0">
                <a:solidFill>
                  <a:schemeClr val="tx2"/>
                </a:solidFill>
              </a:defRPr>
            </a:lvl1pPr>
          </a:lstStyle>
          <a:p>
            <a:r>
              <a:rPr lang="en-US" noProof="0"/>
              <a:t>Click to edit title of chapter</a:t>
            </a:r>
          </a:p>
        </p:txBody>
      </p:sp>
      <p:sp>
        <p:nvSpPr>
          <p:cNvPr id="5" name="Bildplatzhalter 4"/>
          <p:cNvSpPr>
            <a:spLocks noGrp="1"/>
          </p:cNvSpPr>
          <p:nvPr>
            <p:ph type="pic" sz="quarter" idx="10"/>
          </p:nvPr>
        </p:nvSpPr>
        <p:spPr>
          <a:xfrm>
            <a:off x="-1" y="0"/>
            <a:ext cx="4645706" cy="6858000"/>
          </a:xfrm>
          <a:prstGeom prst="rect">
            <a:avLst/>
          </a:prstGeom>
          <a:solidFill>
            <a:schemeClr val="tx2">
              <a:lumMod val="95000"/>
            </a:schemeClr>
          </a:solidFill>
        </p:spPr>
        <p:txBody>
          <a:bodyPr anchor="t"/>
          <a:lstStyle>
            <a:lvl1pPr marL="0" indent="0" algn="ctr">
              <a:buNone/>
              <a:defRPr b="0" baseline="0">
                <a:solidFill>
                  <a:schemeClr val="bg1">
                    <a:lumMod val="50000"/>
                    <a:lumOff val="50000"/>
                  </a:schemeClr>
                </a:solidFill>
              </a:defRPr>
            </a:lvl1pPr>
          </a:lstStyle>
          <a:p>
            <a:r>
              <a:rPr lang="en-US" noProof="0"/>
              <a:t>Click icon to add picture</a:t>
            </a:r>
          </a:p>
        </p:txBody>
      </p:sp>
      <p:pic>
        <p:nvPicPr>
          <p:cNvPr id="7" name="Bild 6"/>
          <p:cNvPicPr>
            <a:picLocks noChangeAspect="1"/>
          </p:cNvPicPr>
          <p:nvPr userDrawn="1"/>
        </p:nvPicPr>
        <p:blipFill rotWithShape="1">
          <a:blip r:embed="rId2">
            <a:extLst>
              <a:ext uri="{28A0092B-C50C-407E-A947-70E740481C1C}">
                <a14:useLocalDpi xmlns:a14="http://schemas.microsoft.com/office/drawing/2010/main" val="0"/>
              </a:ext>
            </a:extLst>
          </a:blip>
          <a:srcRect t="7875" r="4464"/>
          <a:stretch/>
        </p:blipFill>
        <p:spPr>
          <a:xfrm>
            <a:off x="9474200" y="-1"/>
            <a:ext cx="2717800" cy="1591171"/>
          </a:xfrm>
          <a:prstGeom prst="rect">
            <a:avLst/>
          </a:prstGeom>
        </p:spPr>
      </p:pic>
      <p:pic>
        <p:nvPicPr>
          <p:cNvPr id="8" name="Bild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sp>
        <p:nvSpPr>
          <p:cNvPr id="4" name="Textplatzhalter 3"/>
          <p:cNvSpPr>
            <a:spLocks noGrp="1"/>
          </p:cNvSpPr>
          <p:nvPr>
            <p:ph type="body" sz="quarter" idx="11" hasCustomPrompt="1"/>
          </p:nvPr>
        </p:nvSpPr>
        <p:spPr>
          <a:xfrm>
            <a:off x="5112741" y="2847733"/>
            <a:ext cx="6761704" cy="748646"/>
          </a:xfrm>
          <a:prstGeom prst="rect">
            <a:avLst/>
          </a:prstGeom>
        </p:spPr>
        <p:txBody>
          <a:bodyPr/>
          <a:lstStyle>
            <a:lvl1pPr>
              <a:defRPr sz="2800"/>
            </a:lvl1pPr>
          </a:lstStyle>
          <a:p>
            <a:pPr marL="0" marR="0" lvl="0" indent="0" algn="l" defTabSz="914400" rtl="0" eaLnBrk="1" fontAlgn="base" latinLnBrk="0" hangingPunct="1">
              <a:lnSpc>
                <a:spcPct val="100000"/>
              </a:lnSpc>
              <a:spcBef>
                <a:spcPts val="50"/>
              </a:spcBef>
              <a:spcAft>
                <a:spcPct val="0"/>
              </a:spcAft>
              <a:buClr>
                <a:srgbClr val="008768"/>
              </a:buClr>
              <a:buSzPct val="120000"/>
              <a:buFont typeface="Wingdings" charset="2"/>
              <a:buNone/>
              <a:tabLst/>
              <a:defRPr/>
            </a:pPr>
            <a:r>
              <a:rPr lang="en-US" noProof="0"/>
              <a:t>Click to edit sub-headline</a:t>
            </a:r>
          </a:p>
        </p:txBody>
      </p:sp>
    </p:spTree>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T_chapter_break">
    <p:bg>
      <p:bgPr>
        <a:solidFill>
          <a:srgbClr val="2D3750"/>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34963" y="1125124"/>
            <a:ext cx="5616575" cy="1462016"/>
          </a:xfrm>
          <a:prstGeom prst="rect">
            <a:avLst/>
          </a:prstGeo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3800" b="1" baseline="0">
                <a:solidFill>
                  <a:schemeClr val="tx2"/>
                </a:solidFill>
              </a:defRPr>
            </a:lvl1pPr>
          </a:lstStyle>
          <a:p>
            <a:r>
              <a:rPr lang="en-US" noProof="0"/>
              <a:t>Click to edit title of chapter</a:t>
            </a:r>
          </a:p>
        </p:txBody>
      </p:sp>
      <p:pic>
        <p:nvPicPr>
          <p:cNvPr id="6" name="Bild 5"/>
          <p:cNvPicPr>
            <a:picLocks noChangeAspect="1"/>
          </p:cNvPicPr>
          <p:nvPr userDrawn="1"/>
        </p:nvPicPr>
        <p:blipFill rotWithShape="1">
          <a:blip r:embed="rId2">
            <a:extLst>
              <a:ext uri="{28A0092B-C50C-407E-A947-70E740481C1C}">
                <a14:useLocalDpi xmlns:a14="http://schemas.microsoft.com/office/drawing/2010/main" val="0"/>
              </a:ext>
            </a:extLst>
          </a:blip>
          <a:srcRect t="6025" r="2896"/>
          <a:stretch/>
        </p:blipFill>
        <p:spPr>
          <a:xfrm>
            <a:off x="6926168" y="-1"/>
            <a:ext cx="5265832" cy="2924031"/>
          </a:xfrm>
          <a:prstGeom prst="rect">
            <a:avLst/>
          </a:prstGeom>
        </p:spPr>
      </p:pic>
      <p:pic>
        <p:nvPicPr>
          <p:cNvPr id="7" name="Bild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sp>
        <p:nvSpPr>
          <p:cNvPr id="4" name="Textplatzhalter 3"/>
          <p:cNvSpPr>
            <a:spLocks noGrp="1"/>
          </p:cNvSpPr>
          <p:nvPr>
            <p:ph type="body" sz="quarter" idx="10" hasCustomPrompt="1"/>
          </p:nvPr>
        </p:nvSpPr>
        <p:spPr>
          <a:xfrm>
            <a:off x="334963" y="2877670"/>
            <a:ext cx="5616575" cy="856615"/>
          </a:xfrm>
          <a:prstGeom prst="rect">
            <a:avLst/>
          </a:prstGeom>
        </p:spPr>
        <p:txBody>
          <a:bodyPr/>
          <a:lstStyle>
            <a:lvl1pPr>
              <a:defRPr sz="2800"/>
            </a:lvl1pPr>
          </a:lstStyle>
          <a:p>
            <a:pPr lvl="0"/>
            <a:r>
              <a:rPr lang="en-US" noProof="0"/>
              <a:t>Click to edit sub-headline</a:t>
            </a:r>
          </a:p>
        </p:txBody>
      </p:sp>
    </p:spTree>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T_content_1">
    <p:spTree>
      <p:nvGrpSpPr>
        <p:cNvPr id="1" name=""/>
        <p:cNvGrpSpPr/>
        <p:nvPr/>
      </p:nvGrpSpPr>
      <p:grpSpPr>
        <a:xfrm>
          <a:off x="0" y="0"/>
          <a:ext cx="0" cy="0"/>
          <a:chOff x="0" y="0"/>
          <a:chExt cx="0" cy="0"/>
        </a:xfrm>
      </p:grpSpPr>
      <p:sp>
        <p:nvSpPr>
          <p:cNvPr id="28" name="Textplatzhalter 27"/>
          <p:cNvSpPr>
            <a:spLocks noGrp="1"/>
          </p:cNvSpPr>
          <p:nvPr>
            <p:ph type="body" sz="quarter" idx="15" hasCustomPrompt="1"/>
          </p:nvPr>
        </p:nvSpPr>
        <p:spPr>
          <a:xfrm>
            <a:off x="334800" y="548680"/>
            <a:ext cx="11520000" cy="324000"/>
          </a:xfrm>
          <a:prstGeom prst="rect">
            <a:avLst/>
          </a:prstGeom>
        </p:spPr>
        <p:txBody>
          <a:bodyPr anchor="t">
            <a:noAutofit/>
          </a:bodyPr>
          <a:lstStyle>
            <a:lvl1pPr marL="0" indent="0">
              <a:buNone/>
              <a:defRPr sz="2000" b="1"/>
            </a:lvl1pPr>
          </a:lstStyle>
          <a:p>
            <a:pPr lvl="0"/>
            <a:r>
              <a:rPr lang="en-US" noProof="0"/>
              <a:t>Click to edit sub-headline</a:t>
            </a:r>
          </a:p>
        </p:txBody>
      </p:sp>
      <p:sp>
        <p:nvSpPr>
          <p:cNvPr id="4" name="Titel 3"/>
          <p:cNvSpPr>
            <a:spLocks noGrp="1"/>
          </p:cNvSpPr>
          <p:nvPr>
            <p:ph type="title" hasCustomPrompt="1"/>
          </p:nvPr>
        </p:nvSpPr>
        <p:spPr>
          <a:xfrm>
            <a:off x="334800" y="152636"/>
            <a:ext cx="11520000" cy="396000"/>
          </a:xfrm>
        </p:spPr>
        <p:txBody>
          <a:bodyPr/>
          <a:lstStyle>
            <a:lvl1pPr>
              <a:defRPr sz="2800"/>
            </a:lvl1pPr>
          </a:lstStyle>
          <a:p>
            <a:r>
              <a:rPr lang="en-US" noProof="0"/>
              <a:t>Click to edit headline</a:t>
            </a:r>
          </a:p>
        </p:txBody>
      </p:sp>
      <p:sp>
        <p:nvSpPr>
          <p:cNvPr id="12" name="Inhaltsplatzhalter 11">
            <a:extLst>
              <a:ext uri="{FF2B5EF4-FFF2-40B4-BE49-F238E27FC236}">
                <a16:creationId xmlns:a16="http://schemas.microsoft.com/office/drawing/2014/main" id="{02791903-9EAF-4C45-BB6C-3BD58BCA3333}"/>
              </a:ext>
            </a:extLst>
          </p:cNvPr>
          <p:cNvSpPr>
            <a:spLocks noGrp="1"/>
          </p:cNvSpPr>
          <p:nvPr>
            <p:ph sz="quarter" idx="19" hasCustomPrompt="1"/>
          </p:nvPr>
        </p:nvSpPr>
        <p:spPr>
          <a:xfrm>
            <a:off x="334800" y="1053000"/>
            <a:ext cx="11520000" cy="4536000"/>
          </a:xfrm>
        </p:spPr>
        <p:txBody>
          <a:bodyPr/>
          <a:lstStyle>
            <a:lvl1pPr>
              <a:defRPr/>
            </a:lvl1pPr>
            <a:lvl2pPr>
              <a:defRPr/>
            </a:lvl2pPr>
            <a:lvl3pPr>
              <a:defRPr/>
            </a:lvl3pPr>
            <a:lvl4pPr>
              <a:defRPr/>
            </a:lvl4pPr>
          </a:lstStyle>
          <a:p>
            <a:pPr lvl="0"/>
            <a:r>
              <a:rPr lang="en-US" noProof="0"/>
              <a:t>Click to edit first level (Arial 18pt)</a:t>
            </a:r>
          </a:p>
          <a:p>
            <a:pPr lvl="1"/>
            <a:r>
              <a:rPr lang="en-US" noProof="0"/>
              <a:t>Second level (Arial 16pt)</a:t>
            </a:r>
          </a:p>
          <a:p>
            <a:pPr lvl="2"/>
            <a:r>
              <a:rPr lang="en-US" noProof="0"/>
              <a:t>Third level (Arial 14pt)</a:t>
            </a:r>
          </a:p>
          <a:p>
            <a:pPr lvl="3"/>
            <a:r>
              <a:rPr lang="en-US" noProof="0"/>
              <a:t>Fourth level (Arial 14pt)</a:t>
            </a:r>
          </a:p>
        </p:txBody>
      </p:sp>
      <p:sp>
        <p:nvSpPr>
          <p:cNvPr id="7" name="Textplatzhalter 2">
            <a:extLst>
              <a:ext uri="{FF2B5EF4-FFF2-40B4-BE49-F238E27FC236}">
                <a16:creationId xmlns:a16="http://schemas.microsoft.com/office/drawing/2014/main" id="{95957225-5128-D544-8A8A-E7F4F04818BD}"/>
              </a:ext>
            </a:extLst>
          </p:cNvPr>
          <p:cNvSpPr>
            <a:spLocks noGrp="1"/>
          </p:cNvSpPr>
          <p:nvPr>
            <p:ph type="body" sz="quarter" idx="20" hasCustomPrompt="1"/>
          </p:nvPr>
        </p:nvSpPr>
        <p:spPr>
          <a:xfrm>
            <a:off x="334800" y="5733256"/>
            <a:ext cx="11520000" cy="288000"/>
          </a:xfrm>
        </p:spPr>
        <p:txBody>
          <a:bodyPr anchor="b"/>
          <a:lstStyle>
            <a:lvl1pPr indent="0">
              <a:spcBef>
                <a:spcPts val="300"/>
              </a:spcBef>
              <a:defRPr sz="1000" b="0">
                <a:solidFill>
                  <a:schemeClr val="accent6"/>
                </a:solidFill>
              </a:defRPr>
            </a:lvl1pPr>
            <a:lvl2pPr>
              <a:defRPr sz="1600"/>
            </a:lvl2pPr>
            <a:lvl3pPr>
              <a:defRPr sz="1000"/>
            </a:lvl3pPr>
            <a:lvl4pPr>
              <a:defRPr/>
            </a:lvl4pPr>
          </a:lstStyle>
          <a:p>
            <a:pPr marL="0" lvl="0" indent="-540000">
              <a:buNone/>
            </a:pPr>
            <a:r>
              <a:rPr lang="en-US" sz="1000" noProof="0">
                <a:solidFill>
                  <a:schemeClr val="accent6"/>
                </a:solidFill>
              </a:rPr>
              <a:t>Click to edit footnote (Arial 10pt)</a:t>
            </a:r>
          </a:p>
        </p:txBody>
      </p:sp>
      <p:sp>
        <p:nvSpPr>
          <p:cNvPr id="8" name="Fußzeilenplatzhalter 3">
            <a:extLst>
              <a:ext uri="{FF2B5EF4-FFF2-40B4-BE49-F238E27FC236}">
                <a16:creationId xmlns:a16="http://schemas.microsoft.com/office/drawing/2014/main" id="{B4382C1B-FE69-437D-904A-31E99FC24540}"/>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ext uri="{BB962C8B-B14F-4D97-AF65-F5344CB8AC3E}">
        <p14:creationId xmlns:p14="http://schemas.microsoft.com/office/powerpoint/2010/main" val="966515939"/>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T_content_2">
    <p:spTree>
      <p:nvGrpSpPr>
        <p:cNvPr id="1" name=""/>
        <p:cNvGrpSpPr/>
        <p:nvPr/>
      </p:nvGrpSpPr>
      <p:grpSpPr>
        <a:xfrm>
          <a:off x="0" y="0"/>
          <a:ext cx="0" cy="0"/>
          <a:chOff x="0" y="0"/>
          <a:chExt cx="0" cy="0"/>
        </a:xfrm>
      </p:grpSpPr>
      <p:sp>
        <p:nvSpPr>
          <p:cNvPr id="11" name="Titelplatzhalter 1"/>
          <p:cNvSpPr>
            <a:spLocks noGrp="1"/>
          </p:cNvSpPr>
          <p:nvPr>
            <p:ph type="title" hasCustomPrompt="1"/>
          </p:nvPr>
        </p:nvSpPr>
        <p:spPr>
          <a:xfrm>
            <a:off x="334964" y="152636"/>
            <a:ext cx="11520000" cy="396000"/>
          </a:xfrm>
          <a:prstGeom prst="rect">
            <a:avLst/>
          </a:prstGeom>
        </p:spPr>
        <p:txBody>
          <a:bodyPr vert="horz" lIns="0" tIns="0" rIns="0" bIns="0" rtlCol="0" anchor="t">
            <a:normAutofit/>
          </a:bodyPr>
          <a:lstStyle>
            <a:lvl1pPr>
              <a:defRPr>
                <a:solidFill>
                  <a:srgbClr val="008768"/>
                </a:solidFill>
              </a:defRPr>
            </a:lvl1pPr>
          </a:lstStyle>
          <a:p>
            <a:r>
              <a:rPr lang="en-US" noProof="0"/>
              <a:t>Click to edit headline</a:t>
            </a:r>
          </a:p>
        </p:txBody>
      </p:sp>
      <p:sp>
        <p:nvSpPr>
          <p:cNvPr id="12" name="Textplatzhalter 27"/>
          <p:cNvSpPr>
            <a:spLocks noGrp="1"/>
          </p:cNvSpPr>
          <p:nvPr>
            <p:ph type="body" sz="quarter" idx="15" hasCustomPrompt="1"/>
          </p:nvPr>
        </p:nvSpPr>
        <p:spPr>
          <a:xfrm>
            <a:off x="334800" y="548680"/>
            <a:ext cx="11520000" cy="324000"/>
          </a:xfrm>
          <a:prstGeom prst="rect">
            <a:avLst/>
          </a:prstGeom>
        </p:spPr>
        <p:txBody>
          <a:bodyPr anchor="t">
            <a:noAutofit/>
          </a:bodyPr>
          <a:lstStyle>
            <a:lvl1pPr marL="0" indent="0">
              <a:buNone/>
              <a:defRPr sz="2000" b="1"/>
            </a:lvl1pPr>
          </a:lstStyle>
          <a:p>
            <a:pPr lvl="0"/>
            <a:r>
              <a:rPr lang="en-US" noProof="0"/>
              <a:t>Click to edit sub-headline</a:t>
            </a:r>
          </a:p>
        </p:txBody>
      </p:sp>
      <p:sp>
        <p:nvSpPr>
          <p:cNvPr id="13" name="Textplatzhalter 2"/>
          <p:cNvSpPr>
            <a:spLocks noGrp="1"/>
          </p:cNvSpPr>
          <p:nvPr>
            <p:ph type="body" sz="quarter" idx="17" hasCustomPrompt="1"/>
          </p:nvPr>
        </p:nvSpPr>
        <p:spPr>
          <a:xfrm>
            <a:off x="335360" y="1053000"/>
            <a:ext cx="2664000" cy="4968000"/>
          </a:xfrm>
          <a:prstGeom prst="rect">
            <a:avLst/>
          </a:prstGeom>
        </p:spPr>
        <p:txBody>
          <a:bodyPr/>
          <a:lstStyle>
            <a:lvl1pPr marL="0" marR="0" indent="0" algn="l" defTabSz="914400" rtl="0" eaLnBrk="1" fontAlgn="base" latinLnBrk="0" hangingPunct="1">
              <a:lnSpc>
                <a:spcPct val="100000"/>
              </a:lnSpc>
              <a:spcBef>
                <a:spcPts val="0"/>
              </a:spcBef>
              <a:spcAft>
                <a:spcPct val="0"/>
              </a:spcAft>
              <a:buClr>
                <a:srgbClr val="008768"/>
              </a:buClr>
              <a:buSzPct val="120000"/>
              <a:tabLst/>
              <a:defRPr/>
            </a:lvl1pPr>
            <a:lvl2pPr marL="252000" indent="-252000">
              <a:lnSpc>
                <a:spcPct val="100000"/>
              </a:lnSpc>
              <a:spcBef>
                <a:spcPts val="1000"/>
              </a:spcBef>
              <a:defRPr/>
            </a:lvl2pPr>
            <a:lvl3pPr>
              <a:lnSpc>
                <a:spcPct val="100000"/>
              </a:lnSpc>
              <a:defRPr/>
            </a:lvl3pPr>
            <a:lvl4pPr>
              <a:lnSpc>
                <a:spcPct val="100000"/>
              </a:lnSpc>
              <a:defRPr/>
            </a:lvl4pPr>
          </a:lstStyle>
          <a:p>
            <a:pPr lvl="0"/>
            <a:r>
              <a:rPr lang="en-US" noProof="0"/>
              <a:t>Click to edit first level (Arial 18pt)</a:t>
            </a:r>
          </a:p>
          <a:p>
            <a:pPr lvl="1"/>
            <a:r>
              <a:rPr lang="en-US" noProof="0"/>
              <a:t>Second level (Arial 16pt)</a:t>
            </a:r>
          </a:p>
          <a:p>
            <a:pPr lvl="2"/>
            <a:r>
              <a:rPr lang="en-US" noProof="0"/>
              <a:t>Third level (Arial 14pt)</a:t>
            </a:r>
          </a:p>
          <a:p>
            <a:pPr lvl="3"/>
            <a:r>
              <a:rPr lang="en-US" noProof="0"/>
              <a:t>Fourth level (Arial 14pt)</a:t>
            </a:r>
          </a:p>
        </p:txBody>
      </p:sp>
      <p:sp>
        <p:nvSpPr>
          <p:cNvPr id="4" name="Content Placeholder 3">
            <a:extLst>
              <a:ext uri="{FF2B5EF4-FFF2-40B4-BE49-F238E27FC236}">
                <a16:creationId xmlns:a16="http://schemas.microsoft.com/office/drawing/2014/main" id="{F1EC85C3-B4DC-4581-8877-C6C8C5F794B1}"/>
              </a:ext>
            </a:extLst>
          </p:cNvPr>
          <p:cNvSpPr>
            <a:spLocks noGrp="1"/>
          </p:cNvSpPr>
          <p:nvPr>
            <p:ph sz="quarter" idx="20" hasCustomPrompt="1"/>
          </p:nvPr>
        </p:nvSpPr>
        <p:spPr>
          <a:xfrm>
            <a:off x="3287688" y="1053000"/>
            <a:ext cx="8568000" cy="4968000"/>
          </a:xfrm>
        </p:spPr>
        <p:txBody>
          <a:bodyPr/>
          <a:lstStyle>
            <a:lvl1pPr algn="ctr">
              <a:defRPr sz="1400">
                <a:solidFill>
                  <a:schemeClr val="tx1">
                    <a:lumMod val="50000"/>
                    <a:lumOff val="50000"/>
                  </a:schemeClr>
                </a:solidFill>
              </a:defRPr>
            </a:lvl1pPr>
          </a:lstStyle>
          <a:p>
            <a:br>
              <a:rPr lang="en-US" noProof="0"/>
            </a:br>
            <a:br>
              <a:rPr lang="en-US" noProof="0"/>
            </a:br>
            <a:br>
              <a:rPr lang="en-US" noProof="0"/>
            </a:br>
            <a:br>
              <a:rPr lang="en-US" noProof="0"/>
            </a:br>
            <a:br>
              <a:rPr lang="en-US" noProof="0"/>
            </a:br>
            <a:br>
              <a:rPr lang="en-US" noProof="0"/>
            </a:br>
            <a:r>
              <a:rPr lang="en-US" noProof="0"/>
              <a:t>Click icon </a:t>
            </a:r>
            <a:br>
              <a:rPr lang="en-US" noProof="0"/>
            </a:br>
            <a:r>
              <a:rPr lang="en-US" noProof="0"/>
              <a:t>to add table, chart, smart art, image or video</a:t>
            </a:r>
          </a:p>
        </p:txBody>
      </p:sp>
      <p:sp>
        <p:nvSpPr>
          <p:cNvPr id="8" name="Fußzeilenplatzhalter 3">
            <a:extLst>
              <a:ext uri="{FF2B5EF4-FFF2-40B4-BE49-F238E27FC236}">
                <a16:creationId xmlns:a16="http://schemas.microsoft.com/office/drawing/2014/main" id="{868EC9B1-8BF2-479F-A3C0-AF7719C251B8}"/>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T_content_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E164A-BE67-4245-9CF8-913F7F4D604E}"/>
              </a:ext>
            </a:extLst>
          </p:cNvPr>
          <p:cNvSpPr>
            <a:spLocks noGrp="1"/>
          </p:cNvSpPr>
          <p:nvPr>
            <p:ph type="title" hasCustomPrompt="1"/>
          </p:nvPr>
        </p:nvSpPr>
        <p:spPr>
          <a:xfrm>
            <a:off x="334962" y="152636"/>
            <a:ext cx="11520000" cy="396000"/>
          </a:xfrm>
        </p:spPr>
        <p:txBody>
          <a:bodyPr/>
          <a:lstStyle>
            <a:lvl1pPr>
              <a:defRPr/>
            </a:lvl1pPr>
          </a:lstStyle>
          <a:p>
            <a:r>
              <a:rPr lang="en-US" noProof="0"/>
              <a:t>Click to edit headline</a:t>
            </a:r>
          </a:p>
        </p:txBody>
      </p:sp>
      <p:sp>
        <p:nvSpPr>
          <p:cNvPr id="5" name="Textplatzhalter 2">
            <a:extLst>
              <a:ext uri="{FF2B5EF4-FFF2-40B4-BE49-F238E27FC236}">
                <a16:creationId xmlns:a16="http://schemas.microsoft.com/office/drawing/2014/main" id="{9A09258E-FC34-45B9-8E24-003B444E3037}"/>
              </a:ext>
            </a:extLst>
          </p:cNvPr>
          <p:cNvSpPr>
            <a:spLocks noGrp="1"/>
          </p:cNvSpPr>
          <p:nvPr>
            <p:ph type="body" sz="quarter" idx="17" hasCustomPrompt="1"/>
          </p:nvPr>
        </p:nvSpPr>
        <p:spPr>
          <a:xfrm>
            <a:off x="334964" y="1053000"/>
            <a:ext cx="5616574" cy="4968000"/>
          </a:xfrm>
          <a:prstGeom prst="rect">
            <a:avLst/>
          </a:prstGeom>
        </p:spPr>
        <p:txBody>
          <a:bodyPr/>
          <a:lstStyle>
            <a:lvl1pPr marL="0" marR="0" indent="0" algn="l" defTabSz="914400" rtl="0" eaLnBrk="1" fontAlgn="base" latinLnBrk="0" hangingPunct="1">
              <a:lnSpc>
                <a:spcPct val="100000"/>
              </a:lnSpc>
              <a:spcBef>
                <a:spcPts val="0"/>
              </a:spcBef>
              <a:spcAft>
                <a:spcPct val="0"/>
              </a:spcAft>
              <a:buClr>
                <a:srgbClr val="008768"/>
              </a:buClr>
              <a:buSzPct val="120000"/>
              <a:tabLst/>
              <a:defRPr/>
            </a:lvl1pPr>
            <a:lvl2pPr marL="252000" indent="-252000">
              <a:lnSpc>
                <a:spcPct val="100000"/>
              </a:lnSpc>
              <a:spcBef>
                <a:spcPts val="1000"/>
              </a:spcBef>
              <a:defRPr/>
            </a:lvl2pPr>
            <a:lvl3pPr>
              <a:lnSpc>
                <a:spcPct val="100000"/>
              </a:lnSpc>
              <a:defRPr/>
            </a:lvl3pPr>
            <a:lvl4pPr>
              <a:lnSpc>
                <a:spcPct val="100000"/>
              </a:lnSpc>
              <a:defRPr/>
            </a:lvl4pPr>
          </a:lstStyle>
          <a:p>
            <a:pPr lvl="0"/>
            <a:r>
              <a:rPr lang="en-US" noProof="0"/>
              <a:t>Click to edit first level (Arial 18pt)</a:t>
            </a:r>
          </a:p>
          <a:p>
            <a:pPr lvl="1"/>
            <a:r>
              <a:rPr lang="en-US" noProof="0"/>
              <a:t>Second level (Arial 16pt)</a:t>
            </a:r>
          </a:p>
          <a:p>
            <a:pPr lvl="2"/>
            <a:r>
              <a:rPr lang="en-US" noProof="0"/>
              <a:t>Third level (Arial 14pt)</a:t>
            </a:r>
          </a:p>
          <a:p>
            <a:pPr lvl="3"/>
            <a:r>
              <a:rPr lang="en-US" noProof="0"/>
              <a:t>Fourth level (Arial 14pt)</a:t>
            </a:r>
          </a:p>
        </p:txBody>
      </p:sp>
      <p:sp>
        <p:nvSpPr>
          <p:cNvPr id="6" name="Content Placeholder 3">
            <a:extLst>
              <a:ext uri="{FF2B5EF4-FFF2-40B4-BE49-F238E27FC236}">
                <a16:creationId xmlns:a16="http://schemas.microsoft.com/office/drawing/2014/main" id="{42BC0A6F-C3AF-499A-8BB2-7013AF25A6F2}"/>
              </a:ext>
            </a:extLst>
          </p:cNvPr>
          <p:cNvSpPr>
            <a:spLocks noGrp="1"/>
          </p:cNvSpPr>
          <p:nvPr>
            <p:ph sz="quarter" idx="20" hasCustomPrompt="1"/>
          </p:nvPr>
        </p:nvSpPr>
        <p:spPr>
          <a:xfrm>
            <a:off x="6240016" y="1053000"/>
            <a:ext cx="5616000" cy="4968000"/>
          </a:xfrm>
        </p:spPr>
        <p:txBody>
          <a:bodyPr/>
          <a:lstStyle>
            <a:lvl1pPr algn="ctr">
              <a:defRPr sz="1400">
                <a:solidFill>
                  <a:schemeClr val="tx1">
                    <a:lumMod val="50000"/>
                    <a:lumOff val="50000"/>
                  </a:schemeClr>
                </a:solidFill>
              </a:defRPr>
            </a:lvl1pPr>
          </a:lstStyle>
          <a:p>
            <a:br>
              <a:rPr lang="en-US" noProof="0"/>
            </a:br>
            <a:br>
              <a:rPr lang="en-US" noProof="0"/>
            </a:br>
            <a:br>
              <a:rPr lang="en-US" noProof="0"/>
            </a:br>
            <a:br>
              <a:rPr lang="en-US" noProof="0"/>
            </a:br>
            <a:br>
              <a:rPr lang="en-US" noProof="0"/>
            </a:br>
            <a:br>
              <a:rPr lang="en-US" noProof="0"/>
            </a:br>
            <a:r>
              <a:rPr lang="en-US" noProof="0"/>
              <a:t>Click icon </a:t>
            </a:r>
            <a:br>
              <a:rPr lang="en-US" noProof="0"/>
            </a:br>
            <a:r>
              <a:rPr lang="en-US" noProof="0"/>
              <a:t>to add table, chart, smart art, image or video</a:t>
            </a:r>
          </a:p>
        </p:txBody>
      </p:sp>
      <p:sp>
        <p:nvSpPr>
          <p:cNvPr id="7" name="Textplatzhalter 27">
            <a:extLst>
              <a:ext uri="{FF2B5EF4-FFF2-40B4-BE49-F238E27FC236}">
                <a16:creationId xmlns:a16="http://schemas.microsoft.com/office/drawing/2014/main" id="{484B9228-1752-4A7C-9CD1-EC6485BA8768}"/>
              </a:ext>
            </a:extLst>
          </p:cNvPr>
          <p:cNvSpPr>
            <a:spLocks noGrp="1"/>
          </p:cNvSpPr>
          <p:nvPr>
            <p:ph type="body" sz="quarter" idx="15" hasCustomPrompt="1"/>
          </p:nvPr>
        </p:nvSpPr>
        <p:spPr>
          <a:xfrm>
            <a:off x="334800" y="548680"/>
            <a:ext cx="11520000" cy="324000"/>
          </a:xfrm>
          <a:prstGeom prst="rect">
            <a:avLst/>
          </a:prstGeom>
        </p:spPr>
        <p:txBody>
          <a:bodyPr anchor="t">
            <a:noAutofit/>
          </a:bodyPr>
          <a:lstStyle>
            <a:lvl1pPr marL="0" indent="0">
              <a:buNone/>
              <a:defRPr sz="2000" b="1"/>
            </a:lvl1pPr>
          </a:lstStyle>
          <a:p>
            <a:pPr lvl="0"/>
            <a:r>
              <a:rPr lang="en-US" noProof="0"/>
              <a:t>Click to edit sub-headline</a:t>
            </a:r>
          </a:p>
        </p:txBody>
      </p:sp>
      <p:sp>
        <p:nvSpPr>
          <p:cNvPr id="8" name="Fußzeilenplatzhalter 3">
            <a:extLst>
              <a:ext uri="{FF2B5EF4-FFF2-40B4-BE49-F238E27FC236}">
                <a16:creationId xmlns:a16="http://schemas.microsoft.com/office/drawing/2014/main" id="{1DD3596D-C841-4E61-AFC2-D12CB7FD40A4}"/>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ext uri="{BB962C8B-B14F-4D97-AF65-F5344CB8AC3E}">
        <p14:creationId xmlns:p14="http://schemas.microsoft.com/office/powerpoint/2010/main" val="100679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T_content_boxes">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187B9FF-CCA0-4521-9A00-73BF941FCC78}"/>
              </a:ext>
            </a:extLst>
          </p:cNvPr>
          <p:cNvSpPr>
            <a:spLocks noGrp="1"/>
          </p:cNvSpPr>
          <p:nvPr>
            <p:ph type="body" sz="quarter" idx="22" hasCustomPrompt="1"/>
          </p:nvPr>
        </p:nvSpPr>
        <p:spPr>
          <a:xfrm>
            <a:off x="335360" y="1089024"/>
            <a:ext cx="3636000" cy="4931975"/>
          </a:xfrm>
          <a:solidFill>
            <a:srgbClr val="008768"/>
          </a:solidFill>
        </p:spPr>
        <p:txBody>
          <a:bodyPr lIns="72000" tIns="54000" rIns="36000" bIns="72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noProof="0"/>
              <a:t>Click to edit first level (Arial 18pt)</a:t>
            </a:r>
          </a:p>
          <a:p>
            <a:pPr lvl="1"/>
            <a:r>
              <a:rPr lang="en-US" noProof="0"/>
              <a:t>Second level (Arial 16pt, Square)</a:t>
            </a:r>
          </a:p>
          <a:p>
            <a:pPr lvl="2"/>
            <a:r>
              <a:rPr lang="en-US" noProof="0"/>
              <a:t>Third level (Arial 14pt, Line)</a:t>
            </a:r>
          </a:p>
          <a:p>
            <a:pPr lvl="3"/>
            <a:r>
              <a:rPr lang="en-US" noProof="0"/>
              <a:t>Fourth level (Arial 14pt, Circle)</a:t>
            </a:r>
          </a:p>
        </p:txBody>
      </p:sp>
      <p:sp>
        <p:nvSpPr>
          <p:cNvPr id="19" name="Textplatzhalter 2">
            <a:extLst>
              <a:ext uri="{FF2B5EF4-FFF2-40B4-BE49-F238E27FC236}">
                <a16:creationId xmlns:a16="http://schemas.microsoft.com/office/drawing/2014/main" id="{8E33E090-28C2-418D-9416-9DDE8095CEBE}"/>
              </a:ext>
            </a:extLst>
          </p:cNvPr>
          <p:cNvSpPr>
            <a:spLocks noGrp="1"/>
          </p:cNvSpPr>
          <p:nvPr>
            <p:ph type="body" sz="quarter" idx="23" hasCustomPrompt="1"/>
          </p:nvPr>
        </p:nvSpPr>
        <p:spPr>
          <a:xfrm>
            <a:off x="4276800" y="1089024"/>
            <a:ext cx="3636000" cy="4931975"/>
          </a:xfrm>
          <a:solidFill>
            <a:srgbClr val="008768"/>
          </a:solidFill>
        </p:spPr>
        <p:txBody>
          <a:bodyPr lIns="72000" tIns="54000" rIns="36000" bIns="72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noProof="0"/>
              <a:t>Click to edit first level (Arial 18pt)</a:t>
            </a:r>
          </a:p>
          <a:p>
            <a:pPr lvl="1"/>
            <a:r>
              <a:rPr lang="en-US" noProof="0"/>
              <a:t>Second level (Arial 16pt, Square)</a:t>
            </a:r>
          </a:p>
          <a:p>
            <a:pPr lvl="2"/>
            <a:r>
              <a:rPr lang="en-US" noProof="0"/>
              <a:t>Third level (Arial 14pt, Line)</a:t>
            </a:r>
          </a:p>
          <a:p>
            <a:pPr lvl="3"/>
            <a:r>
              <a:rPr lang="en-US" noProof="0"/>
              <a:t>Fourth level (Arial 14pt, Circle)</a:t>
            </a:r>
          </a:p>
        </p:txBody>
      </p:sp>
      <p:sp>
        <p:nvSpPr>
          <p:cNvPr id="20" name="Textplatzhalter 2">
            <a:extLst>
              <a:ext uri="{FF2B5EF4-FFF2-40B4-BE49-F238E27FC236}">
                <a16:creationId xmlns:a16="http://schemas.microsoft.com/office/drawing/2014/main" id="{6C1545C7-65EE-4F41-9596-48E431CB7B27}"/>
              </a:ext>
            </a:extLst>
          </p:cNvPr>
          <p:cNvSpPr>
            <a:spLocks noGrp="1"/>
          </p:cNvSpPr>
          <p:nvPr>
            <p:ph type="body" sz="quarter" idx="24" hasCustomPrompt="1"/>
          </p:nvPr>
        </p:nvSpPr>
        <p:spPr>
          <a:xfrm>
            <a:off x="8220640" y="1089024"/>
            <a:ext cx="3636000" cy="4931975"/>
          </a:xfrm>
          <a:solidFill>
            <a:srgbClr val="008768"/>
          </a:solidFill>
        </p:spPr>
        <p:txBody>
          <a:bodyPr lIns="72000" tIns="54000" rIns="36000" bIns="72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noProof="0"/>
              <a:t>Click to edit first level (Arial 18pt)</a:t>
            </a:r>
          </a:p>
          <a:p>
            <a:pPr lvl="1"/>
            <a:r>
              <a:rPr lang="en-US" noProof="0"/>
              <a:t>Second level (Arial 16pt, Square)</a:t>
            </a:r>
          </a:p>
          <a:p>
            <a:pPr lvl="2"/>
            <a:r>
              <a:rPr lang="en-US" noProof="0"/>
              <a:t>Third level (Arial 14pt, Line)</a:t>
            </a:r>
          </a:p>
          <a:p>
            <a:pPr lvl="3"/>
            <a:r>
              <a:rPr lang="en-US" noProof="0"/>
              <a:t>Fourth level (Arial 14pt, Circle)</a:t>
            </a:r>
          </a:p>
        </p:txBody>
      </p:sp>
      <p:sp>
        <p:nvSpPr>
          <p:cNvPr id="11" name="Titelplatzhalter 1"/>
          <p:cNvSpPr>
            <a:spLocks noGrp="1"/>
          </p:cNvSpPr>
          <p:nvPr>
            <p:ph type="title" hasCustomPrompt="1"/>
          </p:nvPr>
        </p:nvSpPr>
        <p:spPr>
          <a:xfrm>
            <a:off x="335360" y="152636"/>
            <a:ext cx="11520000" cy="399600"/>
          </a:xfrm>
          <a:prstGeom prst="rect">
            <a:avLst/>
          </a:prstGeom>
        </p:spPr>
        <p:txBody>
          <a:bodyPr vert="horz" lIns="0" tIns="0" rIns="0" bIns="0" rtlCol="0" anchor="t">
            <a:normAutofit/>
          </a:bodyPr>
          <a:lstStyle>
            <a:lvl1pPr>
              <a:defRPr>
                <a:solidFill>
                  <a:srgbClr val="008768"/>
                </a:solidFill>
              </a:defRPr>
            </a:lvl1pPr>
          </a:lstStyle>
          <a:p>
            <a:pPr lvl="0"/>
            <a:r>
              <a:rPr lang="en-US" noProof="0"/>
              <a:t>Click to edit headline</a:t>
            </a:r>
          </a:p>
        </p:txBody>
      </p:sp>
      <p:sp>
        <p:nvSpPr>
          <p:cNvPr id="12" name="Textplatzhalter 27"/>
          <p:cNvSpPr>
            <a:spLocks noGrp="1"/>
          </p:cNvSpPr>
          <p:nvPr>
            <p:ph type="body" sz="quarter" idx="15" hasCustomPrompt="1"/>
          </p:nvPr>
        </p:nvSpPr>
        <p:spPr>
          <a:xfrm>
            <a:off x="335360" y="548680"/>
            <a:ext cx="11520000" cy="324000"/>
          </a:xfrm>
          <a:prstGeom prst="rect">
            <a:avLst/>
          </a:prstGeom>
        </p:spPr>
        <p:txBody>
          <a:bodyPr anchor="t">
            <a:noAutofit/>
          </a:bodyPr>
          <a:lstStyle>
            <a:lvl1pPr marL="0" indent="0">
              <a:buNone/>
              <a:defRPr sz="2000" b="1"/>
            </a:lvl1pPr>
          </a:lstStyle>
          <a:p>
            <a:pPr lvl="0"/>
            <a:r>
              <a:rPr lang="en-US" noProof="0"/>
              <a:t>Click to edit sub-headline</a:t>
            </a:r>
          </a:p>
        </p:txBody>
      </p:sp>
      <p:sp>
        <p:nvSpPr>
          <p:cNvPr id="8" name="Fußzeilenplatzhalter 3">
            <a:extLst>
              <a:ext uri="{FF2B5EF4-FFF2-40B4-BE49-F238E27FC236}">
                <a16:creationId xmlns:a16="http://schemas.microsoft.com/office/drawing/2014/main" id="{DF0FF1CD-0DF5-4092-B2C9-3363CEDF95EC}"/>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ext uri="{BB962C8B-B14F-4D97-AF65-F5344CB8AC3E}">
        <p14:creationId xmlns:p14="http://schemas.microsoft.com/office/powerpoint/2010/main" val="3361012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T_quote">
    <p:bg>
      <p:bgPr>
        <a:solidFill>
          <a:srgbClr val="2D3750"/>
        </a:solidFill>
        <a:effectLst/>
      </p:bgPr>
    </p:bg>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2A28A00-3729-40CA-84F8-5AA88BE077A8}"/>
              </a:ext>
            </a:extLst>
          </p:cNvPr>
          <p:cNvSpPr>
            <a:spLocks noGrp="1"/>
          </p:cNvSpPr>
          <p:nvPr>
            <p:ph type="body" sz="quarter" idx="11" hasCustomPrompt="1"/>
          </p:nvPr>
        </p:nvSpPr>
        <p:spPr>
          <a:xfrm>
            <a:off x="3287712" y="1029152"/>
            <a:ext cx="6582031" cy="2405062"/>
          </a:xfrm>
          <a:prstGeom prst="rect">
            <a:avLst/>
          </a:prstGeom>
        </p:spPr>
        <p:txBody>
          <a:bodyPr/>
          <a:lstStyle>
            <a:lvl1pPr>
              <a:lnSpc>
                <a:spcPct val="90000"/>
              </a:lnSpc>
              <a:defRPr sz="3800" b="1">
                <a:latin typeface="+mj-lt"/>
              </a:defRPr>
            </a:lvl1pPr>
          </a:lstStyle>
          <a:p>
            <a:pPr lvl="0"/>
            <a:r>
              <a:rPr lang="en-US" noProof="0"/>
              <a:t>Click to edit quote”</a:t>
            </a:r>
          </a:p>
        </p:txBody>
      </p:sp>
      <p:sp>
        <p:nvSpPr>
          <p:cNvPr id="7" name="Titelplatzhalter 1"/>
          <p:cNvSpPr txBox="1">
            <a:spLocks/>
          </p:cNvSpPr>
          <p:nvPr userDrawn="1"/>
        </p:nvSpPr>
        <p:spPr>
          <a:xfrm>
            <a:off x="2451840" y="745808"/>
            <a:ext cx="791151" cy="1110571"/>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6000" kern="1200">
                <a:solidFill>
                  <a:schemeClr val="tx1"/>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5000" b="0" i="0" u="none" strike="noStrike" kern="1200" cap="none" spc="0" normalizeH="0" baseline="0" noProof="0">
                <a:ln>
                  <a:noFill/>
                </a:ln>
                <a:solidFill>
                  <a:srgbClr val="FFFFFF"/>
                </a:solidFill>
                <a:effectLst/>
                <a:uLnTx/>
                <a:uFillTx/>
                <a:latin typeface="Arial" charset="0"/>
                <a:ea typeface="Arial" charset="0"/>
                <a:cs typeface="Arial" charset="0"/>
              </a:rPr>
              <a:t>“</a:t>
            </a:r>
          </a:p>
        </p:txBody>
      </p:sp>
      <p:sp>
        <p:nvSpPr>
          <p:cNvPr id="6" name="Textplatzhalter 5"/>
          <p:cNvSpPr>
            <a:spLocks noGrp="1"/>
          </p:cNvSpPr>
          <p:nvPr>
            <p:ph type="body" sz="quarter" idx="10" hasCustomPrompt="1"/>
          </p:nvPr>
        </p:nvSpPr>
        <p:spPr>
          <a:xfrm>
            <a:off x="3287713" y="3605786"/>
            <a:ext cx="6597267" cy="277260"/>
          </a:xfrm>
          <a:prstGeom prst="rect">
            <a:avLst/>
          </a:prstGeom>
        </p:spPr>
        <p:txBody>
          <a:bodyPr/>
          <a:lstStyle>
            <a:lvl1pPr>
              <a:defRPr sz="2000"/>
            </a:lvl1pPr>
          </a:lstStyle>
          <a:p>
            <a:pPr lvl="0"/>
            <a:r>
              <a:rPr lang="en-US" noProof="0"/>
              <a:t>Click to edit subline</a:t>
            </a:r>
          </a:p>
        </p:txBody>
      </p:sp>
      <p:pic>
        <p:nvPicPr>
          <p:cNvPr id="9" name="Bild 8"/>
          <p:cNvPicPr>
            <a:picLocks noChangeAspect="1"/>
          </p:cNvPicPr>
          <p:nvPr userDrawn="1"/>
        </p:nvPicPr>
        <p:blipFill rotWithShape="1">
          <a:blip r:embed="rId2">
            <a:extLst>
              <a:ext uri="{28A0092B-C50C-407E-A947-70E740481C1C}">
                <a14:useLocalDpi xmlns:a14="http://schemas.microsoft.com/office/drawing/2010/main" val="0"/>
              </a:ext>
            </a:extLst>
          </a:blip>
          <a:srcRect l="7427" t="2277"/>
          <a:stretch/>
        </p:blipFill>
        <p:spPr>
          <a:xfrm>
            <a:off x="0" y="-1"/>
            <a:ext cx="1380244" cy="5944755"/>
          </a:xfrm>
          <a:prstGeom prst="rect">
            <a:avLst/>
          </a:prstGeom>
        </p:spPr>
      </p:pic>
      <p:pic>
        <p:nvPicPr>
          <p:cNvPr id="10" name="Bild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spTree>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ED0A606A-17DD-4CA2-9ADA-524006D88357}"/>
              </a:ext>
            </a:extLst>
          </p:cNvPr>
          <p:cNvGrpSpPr>
            <a:grpSpLocks noChangeAspect="1"/>
          </p:cNvGrpSpPr>
          <p:nvPr userDrawn="1"/>
        </p:nvGrpSpPr>
        <p:grpSpPr bwMode="auto">
          <a:xfrm>
            <a:off x="0" y="6262688"/>
            <a:ext cx="12192000" cy="609600"/>
            <a:chOff x="0" y="3945"/>
            <a:chExt cx="7680" cy="384"/>
          </a:xfrm>
        </p:grpSpPr>
        <p:sp>
          <p:nvSpPr>
            <p:cNvPr id="5" name="AutoShape 3">
              <a:extLst>
                <a:ext uri="{FF2B5EF4-FFF2-40B4-BE49-F238E27FC236}">
                  <a16:creationId xmlns:a16="http://schemas.microsoft.com/office/drawing/2014/main" id="{F6E80265-20DC-459C-B33A-196178EE08AF}"/>
                </a:ext>
              </a:extLst>
            </p:cNvPr>
            <p:cNvSpPr>
              <a:spLocks noChangeAspect="1" noChangeArrowheads="1" noTextEdit="1"/>
            </p:cNvSpPr>
            <p:nvPr userDrawn="1"/>
          </p:nvSpPr>
          <p:spPr bwMode="auto">
            <a:xfrm>
              <a:off x="0" y="3945"/>
              <a:ext cx="768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9" name="Freeform 5">
              <a:extLst>
                <a:ext uri="{FF2B5EF4-FFF2-40B4-BE49-F238E27FC236}">
                  <a16:creationId xmlns:a16="http://schemas.microsoft.com/office/drawing/2014/main" id="{61B18E19-1825-46B5-B1E5-440B3C185DCE}"/>
                </a:ext>
              </a:extLst>
            </p:cNvPr>
            <p:cNvSpPr>
              <a:spLocks/>
            </p:cNvSpPr>
            <p:nvPr userDrawn="1"/>
          </p:nvSpPr>
          <p:spPr bwMode="auto">
            <a:xfrm>
              <a:off x="0" y="3985"/>
              <a:ext cx="7687" cy="344"/>
            </a:xfrm>
            <a:custGeom>
              <a:avLst/>
              <a:gdLst>
                <a:gd name="T0" fmla="*/ 563 w 12797"/>
                <a:gd name="T1" fmla="*/ 0 h 567"/>
                <a:gd name="T2" fmla="*/ 563 w 12797"/>
                <a:gd name="T3" fmla="*/ 0 h 567"/>
                <a:gd name="T4" fmla="*/ 0 w 12797"/>
                <a:gd name="T5" fmla="*/ 567 h 567"/>
                <a:gd name="T6" fmla="*/ 12797 w 12797"/>
                <a:gd name="T7" fmla="*/ 567 h 567"/>
                <a:gd name="T8" fmla="*/ 12797 w 12797"/>
                <a:gd name="T9" fmla="*/ 0 h 567"/>
                <a:gd name="T10" fmla="*/ 563 w 12797"/>
                <a:gd name="T11" fmla="*/ 0 h 567"/>
              </a:gdLst>
              <a:ahLst/>
              <a:cxnLst>
                <a:cxn ang="0">
                  <a:pos x="T0" y="T1"/>
                </a:cxn>
                <a:cxn ang="0">
                  <a:pos x="T2" y="T3"/>
                </a:cxn>
                <a:cxn ang="0">
                  <a:pos x="T4" y="T5"/>
                </a:cxn>
                <a:cxn ang="0">
                  <a:pos x="T6" y="T7"/>
                </a:cxn>
                <a:cxn ang="0">
                  <a:pos x="T8" y="T9"/>
                </a:cxn>
                <a:cxn ang="0">
                  <a:pos x="T10" y="T11"/>
                </a:cxn>
              </a:cxnLst>
              <a:rect l="0" t="0" r="r" b="b"/>
              <a:pathLst>
                <a:path w="12797" h="567">
                  <a:moveTo>
                    <a:pt x="563" y="0"/>
                  </a:moveTo>
                  <a:lnTo>
                    <a:pt x="563" y="0"/>
                  </a:lnTo>
                  <a:lnTo>
                    <a:pt x="0" y="567"/>
                  </a:lnTo>
                  <a:lnTo>
                    <a:pt x="12797" y="567"/>
                  </a:lnTo>
                  <a:lnTo>
                    <a:pt x="12797" y="0"/>
                  </a:lnTo>
                  <a:lnTo>
                    <a:pt x="563" y="0"/>
                  </a:lnTo>
                  <a:close/>
                </a:path>
              </a:pathLst>
            </a:custGeom>
            <a:solidFill>
              <a:srgbClr val="2D37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0" name="Freeform 6">
              <a:extLst>
                <a:ext uri="{FF2B5EF4-FFF2-40B4-BE49-F238E27FC236}">
                  <a16:creationId xmlns:a16="http://schemas.microsoft.com/office/drawing/2014/main" id="{30A581B4-4F62-4324-8D62-DBE47CD9D265}"/>
                </a:ext>
              </a:extLst>
            </p:cNvPr>
            <p:cNvSpPr>
              <a:spLocks/>
            </p:cNvSpPr>
            <p:nvPr userDrawn="1"/>
          </p:nvSpPr>
          <p:spPr bwMode="auto">
            <a:xfrm>
              <a:off x="105" y="3984"/>
              <a:ext cx="253" cy="156"/>
            </a:xfrm>
            <a:custGeom>
              <a:avLst/>
              <a:gdLst>
                <a:gd name="T0" fmla="*/ 388 w 421"/>
                <a:gd name="T1" fmla="*/ 1 h 257"/>
                <a:gd name="T2" fmla="*/ 388 w 421"/>
                <a:gd name="T3" fmla="*/ 1 h 257"/>
                <a:gd name="T4" fmla="*/ 322 w 421"/>
                <a:gd name="T5" fmla="*/ 1 h 257"/>
                <a:gd name="T6" fmla="*/ 208 w 421"/>
                <a:gd name="T7" fmla="*/ 23 h 257"/>
                <a:gd name="T8" fmla="*/ 0 w 421"/>
                <a:gd name="T9" fmla="*/ 109 h 257"/>
                <a:gd name="T10" fmla="*/ 421 w 421"/>
                <a:gd name="T11" fmla="*/ 257 h 257"/>
                <a:gd name="T12" fmla="*/ 388 w 421"/>
                <a:gd name="T13" fmla="*/ 1 h 257"/>
              </a:gdLst>
              <a:ahLst/>
              <a:cxnLst>
                <a:cxn ang="0">
                  <a:pos x="T0" y="T1"/>
                </a:cxn>
                <a:cxn ang="0">
                  <a:pos x="T2" y="T3"/>
                </a:cxn>
                <a:cxn ang="0">
                  <a:pos x="T4" y="T5"/>
                </a:cxn>
                <a:cxn ang="0">
                  <a:pos x="T6" y="T7"/>
                </a:cxn>
                <a:cxn ang="0">
                  <a:pos x="T8" y="T9"/>
                </a:cxn>
                <a:cxn ang="0">
                  <a:pos x="T10" y="T11"/>
                </a:cxn>
                <a:cxn ang="0">
                  <a:pos x="T12" y="T13"/>
                </a:cxn>
              </a:cxnLst>
              <a:rect l="0" t="0" r="r" b="b"/>
              <a:pathLst>
                <a:path w="421" h="257">
                  <a:moveTo>
                    <a:pt x="388" y="1"/>
                  </a:moveTo>
                  <a:lnTo>
                    <a:pt x="388" y="1"/>
                  </a:lnTo>
                  <a:lnTo>
                    <a:pt x="322" y="1"/>
                  </a:lnTo>
                  <a:cubicBezTo>
                    <a:pt x="322" y="1"/>
                    <a:pt x="275" y="0"/>
                    <a:pt x="208" y="23"/>
                  </a:cubicBezTo>
                  <a:cubicBezTo>
                    <a:pt x="139" y="46"/>
                    <a:pt x="0" y="109"/>
                    <a:pt x="0" y="109"/>
                  </a:cubicBezTo>
                  <a:lnTo>
                    <a:pt x="421" y="257"/>
                  </a:lnTo>
                  <a:lnTo>
                    <a:pt x="388" y="1"/>
                  </a:lnTo>
                  <a:close/>
                </a:path>
              </a:pathLst>
            </a:custGeom>
            <a:solidFill>
              <a:srgbClr val="F1D6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2" name="Freeform 7">
              <a:extLst>
                <a:ext uri="{FF2B5EF4-FFF2-40B4-BE49-F238E27FC236}">
                  <a16:creationId xmlns:a16="http://schemas.microsoft.com/office/drawing/2014/main" id="{F6CFEABC-1345-4C1D-8C97-4C6DA1188732}"/>
                </a:ext>
              </a:extLst>
            </p:cNvPr>
            <p:cNvSpPr>
              <a:spLocks/>
            </p:cNvSpPr>
            <p:nvPr userDrawn="1"/>
          </p:nvSpPr>
          <p:spPr bwMode="auto">
            <a:xfrm>
              <a:off x="0" y="3985"/>
              <a:ext cx="358" cy="344"/>
            </a:xfrm>
            <a:custGeom>
              <a:avLst/>
              <a:gdLst>
                <a:gd name="T0" fmla="*/ 0 w 596"/>
                <a:gd name="T1" fmla="*/ 0 h 567"/>
                <a:gd name="T2" fmla="*/ 0 w 596"/>
                <a:gd name="T3" fmla="*/ 0 h 567"/>
                <a:gd name="T4" fmla="*/ 596 w 596"/>
                <a:gd name="T5" fmla="*/ 256 h 567"/>
                <a:gd name="T6" fmla="*/ 254 w 596"/>
                <a:gd name="T7" fmla="*/ 567 h 567"/>
                <a:gd name="T8" fmla="*/ 0 w 596"/>
                <a:gd name="T9" fmla="*/ 567 h 567"/>
                <a:gd name="T10" fmla="*/ 0 w 596"/>
                <a:gd name="T11" fmla="*/ 0 h 567"/>
              </a:gdLst>
              <a:ahLst/>
              <a:cxnLst>
                <a:cxn ang="0">
                  <a:pos x="T0" y="T1"/>
                </a:cxn>
                <a:cxn ang="0">
                  <a:pos x="T2" y="T3"/>
                </a:cxn>
                <a:cxn ang="0">
                  <a:pos x="T4" y="T5"/>
                </a:cxn>
                <a:cxn ang="0">
                  <a:pos x="T6" y="T7"/>
                </a:cxn>
                <a:cxn ang="0">
                  <a:pos x="T8" y="T9"/>
                </a:cxn>
                <a:cxn ang="0">
                  <a:pos x="T10" y="T11"/>
                </a:cxn>
              </a:cxnLst>
              <a:rect l="0" t="0" r="r" b="b"/>
              <a:pathLst>
                <a:path w="596" h="567">
                  <a:moveTo>
                    <a:pt x="0" y="0"/>
                  </a:moveTo>
                  <a:lnTo>
                    <a:pt x="0" y="0"/>
                  </a:lnTo>
                  <a:lnTo>
                    <a:pt x="596" y="256"/>
                  </a:lnTo>
                  <a:lnTo>
                    <a:pt x="254" y="567"/>
                  </a:lnTo>
                  <a:lnTo>
                    <a:pt x="0" y="567"/>
                  </a:lnTo>
                  <a:lnTo>
                    <a:pt x="0" y="0"/>
                  </a:lnTo>
                  <a:close/>
                </a:path>
              </a:pathLst>
            </a:custGeom>
            <a:solidFill>
              <a:srgbClr val="00876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noProof="0"/>
            </a:p>
          </p:txBody>
        </p:sp>
      </p:grpSp>
      <p:sp>
        <p:nvSpPr>
          <p:cNvPr id="7" name="Fußzeilenplatzhalter 10">
            <a:extLst>
              <a:ext uri="{FF2B5EF4-FFF2-40B4-BE49-F238E27FC236}">
                <a16:creationId xmlns:a16="http://schemas.microsoft.com/office/drawing/2014/main" id="{02C3DF98-089C-4786-9AF0-0EE0225C7B56}"/>
              </a:ext>
            </a:extLst>
          </p:cNvPr>
          <p:cNvSpPr txBox="1">
            <a:spLocks/>
          </p:cNvSpPr>
          <p:nvPr userDrawn="1"/>
        </p:nvSpPr>
        <p:spPr>
          <a:xfrm>
            <a:off x="831600" y="6591600"/>
            <a:ext cx="4114800" cy="103502"/>
          </a:xfrm>
          <a:prstGeom prst="rect">
            <a:avLst/>
          </a:prstGeom>
        </p:spPr>
        <p:txBody>
          <a:bodyPr vert="horz" lIns="0" tIns="0" rIns="0" bIns="0" rtlCol="0" anchor="b" anchorCtr="0"/>
          <a:lstStyle>
            <a:defPPr>
              <a:defRPr lang="en-CA"/>
            </a:defPPr>
            <a:lvl1pPr marL="0" marR="0" indent="0" algn="l" defTabSz="914400" rtl="0" eaLnBrk="1" fontAlgn="auto" latinLnBrk="0" hangingPunct="1">
              <a:lnSpc>
                <a:spcPct val="100000"/>
              </a:lnSpc>
              <a:spcBef>
                <a:spcPts val="0"/>
              </a:spcBef>
              <a:spcAft>
                <a:spcPts val="0"/>
              </a:spcAft>
              <a:buClrTx/>
              <a:buSzTx/>
              <a:buFontTx/>
              <a:buNone/>
              <a:tabLst/>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noProof="0"/>
              <a:t>© Bombardier Inc. or its subsidiaries. All rights reserved.</a:t>
            </a:r>
          </a:p>
        </p:txBody>
      </p:sp>
      <p:pic>
        <p:nvPicPr>
          <p:cNvPr id="8" name="Bild 12">
            <a:extLst>
              <a:ext uri="{FF2B5EF4-FFF2-40B4-BE49-F238E27FC236}">
                <a16:creationId xmlns:a16="http://schemas.microsoft.com/office/drawing/2014/main" id="{9A2B1EBF-036A-424D-8842-F4440D3EE73F}"/>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577995" y="6499225"/>
            <a:ext cx="1282700" cy="175260"/>
          </a:xfrm>
          <a:prstGeom prst="rect">
            <a:avLst/>
          </a:prstGeom>
        </p:spPr>
      </p:pic>
      <p:sp>
        <p:nvSpPr>
          <p:cNvPr id="3" name="Titelplatzhalter 2"/>
          <p:cNvSpPr>
            <a:spLocks noGrp="1"/>
          </p:cNvSpPr>
          <p:nvPr>
            <p:ph type="title"/>
          </p:nvPr>
        </p:nvSpPr>
        <p:spPr>
          <a:xfrm>
            <a:off x="334800" y="152636"/>
            <a:ext cx="11520000" cy="396000"/>
          </a:xfrm>
          <a:prstGeom prst="rect">
            <a:avLst/>
          </a:prstGeom>
        </p:spPr>
        <p:txBody>
          <a:bodyPr vert="horz" lIns="0" tIns="0" rIns="0" bIns="0" rtlCol="0" anchor="t">
            <a:noAutofit/>
          </a:bodyPr>
          <a:lstStyle/>
          <a:p>
            <a:r>
              <a:rPr lang="en-US" noProof="0"/>
              <a:t>Green headline here ratiur sus abor ren facerum</a:t>
            </a:r>
          </a:p>
        </p:txBody>
      </p:sp>
      <p:sp>
        <p:nvSpPr>
          <p:cNvPr id="4" name="Textplatzhalter 3">
            <a:extLst>
              <a:ext uri="{FF2B5EF4-FFF2-40B4-BE49-F238E27FC236}">
                <a16:creationId xmlns:a16="http://schemas.microsoft.com/office/drawing/2014/main" id="{3F595CFE-3A40-41FB-A2DD-599FFAB749C7}"/>
              </a:ext>
            </a:extLst>
          </p:cNvPr>
          <p:cNvSpPr>
            <a:spLocks noGrp="1"/>
          </p:cNvSpPr>
          <p:nvPr>
            <p:ph type="body" idx="1"/>
          </p:nvPr>
        </p:nvSpPr>
        <p:spPr>
          <a:xfrm>
            <a:off x="334800" y="1051200"/>
            <a:ext cx="11520000" cy="4968000"/>
          </a:xfrm>
          <a:prstGeom prst="rect">
            <a:avLst/>
          </a:prstGeom>
        </p:spPr>
        <p:txBody>
          <a:bodyPr vert="horz" lIns="0" tIns="0" rIns="0" bIns="0" rtlCol="0">
            <a:noAutofit/>
          </a:bodyPr>
          <a:lstStyle/>
          <a:p>
            <a:pPr lvl="0"/>
            <a:r>
              <a:rPr lang="en-US" noProof="0"/>
              <a:t>Click to edit first level (Arial 18pt)</a:t>
            </a:r>
          </a:p>
          <a:p>
            <a:pPr lvl="1"/>
            <a:r>
              <a:rPr lang="en-US" noProof="0"/>
              <a:t>Second level (Arial 16pt)</a:t>
            </a:r>
          </a:p>
          <a:p>
            <a:pPr lvl="2"/>
            <a:r>
              <a:rPr lang="en-US" noProof="0"/>
              <a:t>Third level (Arial 14pt)</a:t>
            </a:r>
          </a:p>
          <a:p>
            <a:pPr lvl="3"/>
            <a:r>
              <a:rPr lang="en-US" noProof="0"/>
              <a:t>Fourth level (Arial 14pt)</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16" name="Foliennummernplatzhalter 7">
            <a:extLst>
              <a:ext uri="{FF2B5EF4-FFF2-40B4-BE49-F238E27FC236}">
                <a16:creationId xmlns:a16="http://schemas.microsoft.com/office/drawing/2014/main" id="{1E86B50C-AB53-4072-9D16-55E942770D14}"/>
              </a:ext>
            </a:extLst>
          </p:cNvPr>
          <p:cNvSpPr txBox="1">
            <a:spLocks/>
          </p:cNvSpPr>
          <p:nvPr userDrawn="1"/>
        </p:nvSpPr>
        <p:spPr>
          <a:xfrm>
            <a:off x="27176" y="6499225"/>
            <a:ext cx="382573" cy="319236"/>
          </a:xfrm>
          <a:prstGeom prst="rect">
            <a:avLst/>
          </a:prstGeom>
        </p:spPr>
        <p:txBody>
          <a:bodyPr wrap="none"/>
          <a:lstStyle>
            <a:defPPr>
              <a:defRPr lang="en-CA"/>
            </a:defPPr>
            <a:lvl1pPr marL="0" marR="0" indent="0" algn="ctr" defTabSz="914400" rtl="0" eaLnBrk="1" fontAlgn="base" latinLnBrk="0" hangingPunct="1">
              <a:lnSpc>
                <a:spcPct val="100000"/>
              </a:lnSpc>
              <a:spcBef>
                <a:spcPts val="0"/>
              </a:spcBef>
              <a:spcAft>
                <a:spcPct val="0"/>
              </a:spcAft>
              <a:buClr>
                <a:srgbClr val="008768"/>
              </a:buClr>
              <a:buSzPct val="120000"/>
              <a:buFont typeface="Wingdings" charset="2"/>
              <a:buNone/>
              <a:tabLst/>
              <a:defRPr sz="1000" b="0" kern="1200">
                <a:solidFill>
                  <a:schemeClr val="bg1"/>
                </a:solidFill>
                <a:latin typeface="+mn-lt"/>
                <a:ea typeface="Arial" charset="0"/>
                <a:cs typeface="Arial" charset="0"/>
              </a:defRPr>
            </a:lvl1pPr>
            <a:lvl2pPr marL="180000" marR="0" indent="-180000" algn="l" defTabSz="914400" rtl="0" eaLnBrk="1" fontAlgn="base" latinLnBrk="0" hangingPunct="1">
              <a:lnSpc>
                <a:spcPct val="100000"/>
              </a:lnSpc>
              <a:spcBef>
                <a:spcPts val="1000"/>
              </a:spcBef>
              <a:spcAft>
                <a:spcPct val="0"/>
              </a:spcAft>
              <a:buClr>
                <a:srgbClr val="008768"/>
              </a:buClr>
              <a:buSzPct val="120000"/>
              <a:buFont typeface="Wingdings" charset="2"/>
              <a:buChar char="§"/>
              <a:tabLst/>
              <a:defRPr sz="1600" kern="1200">
                <a:solidFill>
                  <a:schemeClr val="tx1"/>
                </a:solidFill>
                <a:latin typeface="+mn-lt"/>
                <a:ea typeface="Arial" charset="0"/>
                <a:cs typeface="Arial" charset="0"/>
              </a:defRPr>
            </a:lvl2pPr>
            <a:lvl3pPr marL="360000" marR="0" indent="-180000" algn="l" defTabSz="914400" rtl="0" eaLnBrk="1" fontAlgn="base" latinLnBrk="0" hangingPunct="1">
              <a:lnSpc>
                <a:spcPct val="100000"/>
              </a:lnSpc>
              <a:spcBef>
                <a:spcPts val="300"/>
              </a:spcBef>
              <a:spcAft>
                <a:spcPct val="0"/>
              </a:spcAft>
              <a:buClr>
                <a:srgbClr val="008768"/>
              </a:buClr>
              <a:buSzTx/>
              <a:buFont typeface="Symbol" charset="2"/>
              <a:buChar char="-"/>
              <a:tabLst/>
              <a:defRPr sz="1400" b="0" i="0" u="none" kern="1200">
                <a:solidFill>
                  <a:schemeClr val="tx1"/>
                </a:solidFill>
                <a:latin typeface="+mn-lt"/>
                <a:ea typeface="Arial" charset="0"/>
                <a:cs typeface="Arial" charset="0"/>
              </a:defRPr>
            </a:lvl3pPr>
            <a:lvl4pPr marL="540000" marR="0" indent="-180000" algn="l" defTabSz="914400" rtl="0" eaLnBrk="1" fontAlgn="base" latinLnBrk="0" hangingPunct="1">
              <a:lnSpc>
                <a:spcPct val="100000"/>
              </a:lnSpc>
              <a:spcBef>
                <a:spcPts val="300"/>
              </a:spcBef>
              <a:spcAft>
                <a:spcPct val="0"/>
              </a:spcAft>
              <a:buClr>
                <a:srgbClr val="008768"/>
              </a:buClr>
              <a:buSzPts val="900"/>
              <a:buFont typeface="Wingdings" charset="0"/>
              <a:buChar char="o"/>
              <a:tabLst/>
              <a:defRPr sz="1400" b="0" kern="1200">
                <a:solidFill>
                  <a:schemeClr val="tx1"/>
                </a:solidFill>
                <a:latin typeface="+mn-lt"/>
                <a:ea typeface="+mn-ea"/>
                <a:cs typeface="+mn-cs"/>
              </a:defRPr>
            </a:lvl4pPr>
            <a:lvl5pPr marL="2520000">
              <a:defRPr sz="1400">
                <a:latin typeface="+mn-lt"/>
              </a:defRPr>
            </a:lvl5pPr>
            <a:lvl6pPr marL="2520000">
              <a:defRPr sz="1400">
                <a:latin typeface="+mn-lt"/>
              </a:defRPr>
            </a:lvl6pPr>
            <a:lvl7pPr marL="2520000">
              <a:defRPr sz="1400">
                <a:latin typeface="+mn-lt"/>
              </a:defRPr>
            </a:lvl7pPr>
            <a:lvl8pPr marL="2520000">
              <a:defRPr sz="1400">
                <a:latin typeface="+mn-lt"/>
              </a:defRPr>
            </a:lvl8pPr>
            <a:lvl9pPr marL="2520000">
              <a:defRPr sz="1400">
                <a:latin typeface="+mn-lt"/>
              </a:defRPr>
            </a:lvl9pPr>
          </a:lstStyle>
          <a:p>
            <a:fld id="{95609786-AB51-F440-9B97-1AA49FB65259}" type="slidenum">
              <a:rPr lang="en-US" b="1" noProof="0" smtClean="0"/>
              <a:pPr/>
              <a:t>‹#›</a:t>
            </a:fld>
            <a:endParaRPr lang="en-US" b="1" noProof="0"/>
          </a:p>
        </p:txBody>
      </p:sp>
      <p:sp>
        <p:nvSpPr>
          <p:cNvPr id="14" name="Fußzeilenplatzhalter 3">
            <a:extLst>
              <a:ext uri="{FF2B5EF4-FFF2-40B4-BE49-F238E27FC236}">
                <a16:creationId xmlns:a16="http://schemas.microsoft.com/office/drawing/2014/main" id="{1AB6364D-CC83-4B65-96F7-10BE664ADE0A}"/>
              </a:ext>
            </a:extLst>
          </p:cNvPr>
          <p:cNvSpPr>
            <a:spLocks noGrp="1"/>
          </p:cNvSpPr>
          <p:nvPr>
            <p:ph type="ftr" sz="quarter" idx="3"/>
          </p:nvPr>
        </p:nvSpPr>
        <p:spPr>
          <a:xfrm>
            <a:off x="831600" y="6462000"/>
            <a:ext cx="8143313" cy="130811"/>
          </a:xfrm>
          <a:prstGeom prst="rect">
            <a:avLst/>
          </a:prstGeom>
        </p:spPr>
        <p:txBody>
          <a:bodyPr vert="horz" lIns="0" tIns="0" rIns="0" bIns="0" rtlCol="0" anchor="b" anchorCtr="0"/>
          <a:lstStyle>
            <a:lvl1pPr>
              <a:defRPr lang="en-CA" sz="800" smtClean="0">
                <a:solidFill>
                  <a:schemeClr val="bg2"/>
                </a:solidFill>
                <a:ea typeface="+mn-ea"/>
                <a:cs typeface="+mn-cs"/>
              </a:defRPr>
            </a:lvl1pPr>
          </a:lstStyle>
          <a:p>
            <a:pPr fontAlgn="auto">
              <a:spcAft>
                <a:spcPts val="0"/>
              </a:spcAft>
              <a:buClrTx/>
              <a:buSzTx/>
              <a:buFontTx/>
              <a:buNone/>
            </a:pPr>
            <a:r>
              <a:rPr lang="en-US" noProof="0"/>
              <a:t>Author | Organizational abbreviation | Date (Month DD, YYYY) | Rev. x.x | Confidentiality level</a:t>
            </a:r>
          </a:p>
        </p:txBody>
      </p:sp>
    </p:spTree>
    <p:extLst>
      <p:ext uri="{BB962C8B-B14F-4D97-AF65-F5344CB8AC3E}">
        <p14:creationId xmlns:p14="http://schemas.microsoft.com/office/powerpoint/2010/main" val="968957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5" r:id="rId4"/>
    <p:sldLayoutId id="2147483650" r:id="rId5"/>
    <p:sldLayoutId id="2147483668" r:id="rId6"/>
    <p:sldLayoutId id="2147483672" r:id="rId7"/>
    <p:sldLayoutId id="2147483669" r:id="rId8"/>
    <p:sldLayoutId id="2147483666" r:id="rId9"/>
    <p:sldLayoutId id="2147483664" r:id="rId10"/>
    <p:sldLayoutId id="2147483670" r:id="rId11"/>
    <p:sldLayoutId id="2147483671" r:id="rId12"/>
    <p:sldLayoutId id="2147483667" r:id="rId13"/>
    <p:sldLayoutId id="2147483663"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sldNum="0" hdr="0" dt="0"/>
  <p:txStyles>
    <p:titleStyle>
      <a:lvl1pPr algn="l" defTabSz="914400" rtl="0" eaLnBrk="1" latinLnBrk="0" hangingPunct="1">
        <a:lnSpc>
          <a:spcPct val="90000"/>
        </a:lnSpc>
        <a:spcBef>
          <a:spcPct val="0"/>
        </a:spcBef>
        <a:buNone/>
        <a:defRPr sz="2800" b="1" kern="1200" baseline="0">
          <a:solidFill>
            <a:srgbClr val="008768"/>
          </a:solidFill>
          <a:latin typeface="+mj-lt"/>
          <a:ea typeface="+mj-ea"/>
          <a:cs typeface="+mj-cs"/>
        </a:defRPr>
      </a:lvl1pPr>
    </p:titleStyle>
    <p:bodyStyle>
      <a:lvl1pPr marL="0" marR="0" indent="0" algn="l" defTabSz="914400" rtl="0" eaLnBrk="1" fontAlgn="base" latinLnBrk="0" hangingPunct="1">
        <a:lnSpc>
          <a:spcPct val="100000"/>
        </a:lnSpc>
        <a:spcBef>
          <a:spcPts val="0"/>
        </a:spcBef>
        <a:spcAft>
          <a:spcPct val="0"/>
        </a:spcAft>
        <a:buClr>
          <a:srgbClr val="008768"/>
        </a:buClr>
        <a:buSzPct val="120000"/>
        <a:buFont typeface="Wingdings" charset="2"/>
        <a:buNone/>
        <a:tabLst/>
        <a:defRPr sz="1800" b="0" kern="1200">
          <a:solidFill>
            <a:schemeClr val="tx1"/>
          </a:solidFill>
          <a:latin typeface="+mn-lt"/>
          <a:ea typeface="Arial" charset="0"/>
          <a:cs typeface="Arial" charset="0"/>
        </a:defRPr>
      </a:lvl1pPr>
      <a:lvl2pPr marL="180000" marR="0" indent="-180000" algn="l" defTabSz="914400" rtl="0" eaLnBrk="1" fontAlgn="base" latinLnBrk="0" hangingPunct="1">
        <a:lnSpc>
          <a:spcPct val="100000"/>
        </a:lnSpc>
        <a:spcBef>
          <a:spcPts val="1000"/>
        </a:spcBef>
        <a:spcAft>
          <a:spcPct val="0"/>
        </a:spcAft>
        <a:buClr>
          <a:srgbClr val="008768"/>
        </a:buClr>
        <a:buSzPct val="120000"/>
        <a:buFont typeface="Wingdings" charset="2"/>
        <a:buChar char="§"/>
        <a:tabLst/>
        <a:defRPr sz="1600" kern="1200">
          <a:solidFill>
            <a:schemeClr val="tx1"/>
          </a:solidFill>
          <a:latin typeface="+mn-lt"/>
          <a:ea typeface="Arial" charset="0"/>
          <a:cs typeface="Arial" charset="0"/>
        </a:defRPr>
      </a:lvl2pPr>
      <a:lvl3pPr marL="360000" marR="0" indent="-180000" algn="l" defTabSz="914400" rtl="0" eaLnBrk="1" fontAlgn="base" latinLnBrk="0" hangingPunct="1">
        <a:lnSpc>
          <a:spcPct val="100000"/>
        </a:lnSpc>
        <a:spcBef>
          <a:spcPts val="300"/>
        </a:spcBef>
        <a:spcAft>
          <a:spcPct val="0"/>
        </a:spcAft>
        <a:buClr>
          <a:srgbClr val="008768"/>
        </a:buClr>
        <a:buSzTx/>
        <a:buFont typeface="Symbol" charset="2"/>
        <a:buChar char="-"/>
        <a:tabLst/>
        <a:defRPr sz="1400" b="0" i="0" u="none" kern="1200">
          <a:solidFill>
            <a:schemeClr val="tx1"/>
          </a:solidFill>
          <a:latin typeface="+mn-lt"/>
          <a:ea typeface="Arial" charset="0"/>
          <a:cs typeface="Arial" charset="0"/>
        </a:defRPr>
      </a:lvl3pPr>
      <a:lvl4pPr marL="540000" marR="0" indent="-180000" algn="l" defTabSz="914400" rtl="0" eaLnBrk="1" fontAlgn="base" latinLnBrk="0" hangingPunct="1">
        <a:lnSpc>
          <a:spcPct val="100000"/>
        </a:lnSpc>
        <a:spcBef>
          <a:spcPts val="300"/>
        </a:spcBef>
        <a:spcAft>
          <a:spcPct val="0"/>
        </a:spcAft>
        <a:buClr>
          <a:srgbClr val="008768"/>
        </a:buClr>
        <a:buSzPts val="900"/>
        <a:buFont typeface="Wingdings" charset="0"/>
        <a:buChar char="o"/>
        <a:tabLst/>
        <a:defRPr sz="1400" b="0" kern="1200">
          <a:solidFill>
            <a:schemeClr val="tx1"/>
          </a:solidFill>
          <a:latin typeface="+mn-lt"/>
          <a:ea typeface="+mn-ea"/>
          <a:cs typeface="+mn-cs"/>
        </a:defRPr>
      </a:lvl4pPr>
      <a:lvl5pPr marL="2520000" eaLnBrk="1" hangingPunct="1">
        <a:defRPr sz="1400">
          <a:latin typeface="+mn-lt"/>
        </a:defRPr>
      </a:lvl5pPr>
      <a:lvl6pPr marL="2520000" eaLnBrk="1" hangingPunct="1">
        <a:defRPr sz="1400">
          <a:latin typeface="+mn-lt"/>
        </a:defRPr>
      </a:lvl6pPr>
      <a:lvl7pPr marL="2520000" eaLnBrk="1" hangingPunct="1">
        <a:defRPr sz="1400">
          <a:latin typeface="+mn-lt"/>
        </a:defRPr>
      </a:lvl7pPr>
      <a:lvl8pPr marL="2520000" eaLnBrk="1" hangingPunct="1">
        <a:defRPr sz="1400">
          <a:latin typeface="+mn-lt"/>
        </a:defRPr>
      </a:lvl8pPr>
      <a:lvl9pPr marL="2520000" eaLnBrk="1" hangingPunct="1">
        <a:defRPr sz="1400">
          <a:latin typeface="+mn-lt"/>
        </a:defRPr>
      </a:lvl9pPr>
    </p:bodyStyle>
    <p:otherStyle>
      <a:defPPr>
        <a:defRPr lang="en-CA"/>
      </a:defPPr>
      <a:lvl1pPr marL="0" marR="0" indent="0" algn="l" defTabSz="914400" rtl="0" eaLnBrk="1" fontAlgn="base" latinLnBrk="0" hangingPunct="1">
        <a:lnSpc>
          <a:spcPct val="100000"/>
        </a:lnSpc>
        <a:spcBef>
          <a:spcPts val="0"/>
        </a:spcBef>
        <a:spcAft>
          <a:spcPct val="0"/>
        </a:spcAft>
        <a:buClr>
          <a:srgbClr val="008768"/>
        </a:buClr>
        <a:buSzPct val="120000"/>
        <a:buFont typeface="Wingdings" charset="2"/>
        <a:buNone/>
        <a:tabLst/>
        <a:defRPr sz="1400" b="0" kern="1200">
          <a:solidFill>
            <a:schemeClr val="tx1"/>
          </a:solidFill>
          <a:latin typeface="+mn-lt"/>
          <a:ea typeface="Arial" charset="0"/>
          <a:cs typeface="Arial" charset="0"/>
        </a:defRPr>
      </a:lvl1pPr>
      <a:lvl2pPr marL="180000" marR="0" indent="-180000" algn="l" defTabSz="914400" rtl="0" eaLnBrk="1" fontAlgn="base" latinLnBrk="0" hangingPunct="1">
        <a:lnSpc>
          <a:spcPct val="100000"/>
        </a:lnSpc>
        <a:spcBef>
          <a:spcPts val="1000"/>
        </a:spcBef>
        <a:spcAft>
          <a:spcPct val="0"/>
        </a:spcAft>
        <a:buClr>
          <a:srgbClr val="008768"/>
        </a:buClr>
        <a:buSzPct val="120000"/>
        <a:buFont typeface="Wingdings" charset="2"/>
        <a:buChar char="§"/>
        <a:tabLst/>
        <a:defRPr sz="1400" kern="1200">
          <a:solidFill>
            <a:schemeClr val="tx1"/>
          </a:solidFill>
          <a:latin typeface="+mn-lt"/>
          <a:ea typeface="Arial" charset="0"/>
          <a:cs typeface="Arial" charset="0"/>
        </a:defRPr>
      </a:lvl2pPr>
      <a:lvl3pPr marL="360000" marR="0" indent="-180000" algn="l" defTabSz="914400" rtl="0" eaLnBrk="1" fontAlgn="base" latinLnBrk="0" hangingPunct="1">
        <a:lnSpc>
          <a:spcPct val="100000"/>
        </a:lnSpc>
        <a:spcBef>
          <a:spcPts val="300"/>
        </a:spcBef>
        <a:spcAft>
          <a:spcPct val="0"/>
        </a:spcAft>
        <a:buClr>
          <a:srgbClr val="008768"/>
        </a:buClr>
        <a:buSzTx/>
        <a:buFont typeface="Symbol" charset="2"/>
        <a:buChar char="-"/>
        <a:tabLst/>
        <a:defRPr sz="1400" b="0" i="0" u="none" kern="1200">
          <a:solidFill>
            <a:schemeClr val="tx1"/>
          </a:solidFill>
          <a:latin typeface="+mn-lt"/>
          <a:ea typeface="Arial" charset="0"/>
          <a:cs typeface="Arial" charset="0"/>
        </a:defRPr>
      </a:lvl3pPr>
      <a:lvl4pPr marL="540000" marR="0" indent="-180000" algn="l" defTabSz="914400" rtl="0" eaLnBrk="1" fontAlgn="base" latinLnBrk="0" hangingPunct="1">
        <a:lnSpc>
          <a:spcPct val="100000"/>
        </a:lnSpc>
        <a:spcBef>
          <a:spcPts val="300"/>
        </a:spcBef>
        <a:spcAft>
          <a:spcPct val="0"/>
        </a:spcAft>
        <a:buClr>
          <a:srgbClr val="008768"/>
        </a:buClr>
        <a:buSzPts val="900"/>
        <a:buFont typeface="Wingdings" charset="0"/>
        <a:buChar char="o"/>
        <a:tabLst/>
        <a:defRPr sz="1400" b="0" kern="1200">
          <a:solidFill>
            <a:schemeClr val="tx1"/>
          </a:solidFill>
          <a:latin typeface="+mn-lt"/>
          <a:ea typeface="+mn-ea"/>
          <a:cs typeface="+mn-cs"/>
        </a:defRPr>
      </a:lvl4pPr>
      <a:lvl5pPr marL="2520000" eaLnBrk="1" hangingPunct="1">
        <a:defRPr sz="1400">
          <a:latin typeface="+mn-lt"/>
        </a:defRPr>
      </a:lvl5pPr>
      <a:lvl6pPr marL="2520000" eaLnBrk="1" hangingPunct="1">
        <a:defRPr sz="1400">
          <a:latin typeface="+mn-lt"/>
        </a:defRPr>
      </a:lvl6pPr>
      <a:lvl7pPr marL="2520000" eaLnBrk="1" hangingPunct="1">
        <a:defRPr sz="1400">
          <a:latin typeface="+mn-lt"/>
        </a:defRPr>
      </a:lvl7pPr>
      <a:lvl8pPr marL="2520000" eaLnBrk="1" hangingPunct="1">
        <a:defRPr sz="1400">
          <a:latin typeface="+mn-lt"/>
        </a:defRPr>
      </a:lvl8pPr>
      <a:lvl9pPr marL="2520000" eaLnBrk="1" hangingPunct="1">
        <a:defRPr sz="1400">
          <a:latin typeface="+mn-lt"/>
        </a:defRPr>
      </a:lvl9pPr>
    </p:otherStyle>
  </p:txStyles>
  <p:extLst mod="1">
    <p:ext uri="{27BBF7A9-308A-43DC-89C8-2F10F3537804}">
      <p15:sldGuideLst xmlns:p15="http://schemas.microsoft.com/office/powerpoint/2012/main">
        <p15:guide id="1" pos="211" userDrawn="1">
          <p15:clr>
            <a:srgbClr val="F26B43"/>
          </p15:clr>
        </p15:guide>
        <p15:guide id="2" pos="7469" userDrawn="1">
          <p15:clr>
            <a:srgbClr val="F26B43"/>
          </p15:clr>
        </p15:guide>
        <p15:guide id="3" orient="horz" pos="119" userDrawn="1">
          <p15:clr>
            <a:srgbClr val="F26B43"/>
          </p15:clr>
        </p15:guide>
        <p15:guide id="4" orient="horz" pos="3929" userDrawn="1">
          <p15:clr>
            <a:srgbClr val="F26B43"/>
          </p15:clr>
        </p15:guide>
        <p15:guide id="5" orient="horz" pos="3793" userDrawn="1">
          <p15:clr>
            <a:srgbClr val="F26B43"/>
          </p15:clr>
        </p15:guide>
        <p15:guide id="6" orient="horz" pos="686" userDrawn="1">
          <p15:clr>
            <a:srgbClr val="F26B43"/>
          </p15:clr>
        </p15:guide>
        <p15:guide id="7" orient="horz" pos="504" userDrawn="1">
          <p15:clr>
            <a:srgbClr val="F26B43"/>
          </p15:clr>
        </p15:guide>
        <p15:guide id="11" pos="5609" userDrawn="1">
          <p15:clr>
            <a:srgbClr val="F26B43"/>
          </p15:clr>
        </p15:guide>
        <p15:guide id="12" pos="3749" userDrawn="1">
          <p15:clr>
            <a:srgbClr val="F26B43"/>
          </p15:clr>
        </p15:guide>
        <p15:guide id="13" pos="2071" userDrawn="1">
          <p15:clr>
            <a:srgbClr val="F26B43"/>
          </p15:clr>
        </p15:guide>
        <p15:guide id="15" pos="5790" userDrawn="1">
          <p15:clr>
            <a:srgbClr val="F26B43"/>
          </p15:clr>
        </p15:guide>
        <p15:guide id="16" pos="1890" userDrawn="1">
          <p15:clr>
            <a:srgbClr val="F26B43"/>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xml"/><Relationship Id="rId1" Type="http://schemas.openxmlformats.org/officeDocument/2006/relationships/tags" Target="../tags/tag21.xml"/><Relationship Id="rId5" Type="http://schemas.openxmlformats.org/officeDocument/2006/relationships/image" Target="../media/image65.png"/><Relationship Id="rId4" Type="http://schemas.openxmlformats.org/officeDocument/2006/relationships/image" Target="../media/image64.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2.m4a"/><Relationship Id="rId7" Type="http://schemas.openxmlformats.org/officeDocument/2006/relationships/slideLayout" Target="../slideLayouts/slideLayout22.xml"/><Relationship Id="rId12" Type="http://schemas.openxmlformats.org/officeDocument/2006/relationships/image" Target="../media/image7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4a"/><Relationship Id="rId11" Type="http://schemas.openxmlformats.org/officeDocument/2006/relationships/image" Target="../media/image72.png"/><Relationship Id="rId5" Type="http://schemas.microsoft.com/office/2007/relationships/media" Target="../media/media3.m4a"/><Relationship Id="rId10" Type="http://schemas.openxmlformats.org/officeDocument/2006/relationships/image" Target="../media/image71.png"/><Relationship Id="rId4" Type="http://schemas.openxmlformats.org/officeDocument/2006/relationships/audio" Target="../media/media2.m4a"/><Relationship Id="rId9" Type="http://schemas.openxmlformats.org/officeDocument/2006/relationships/image" Target="../media/image70.emf"/></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7.png"/><Relationship Id="rId7"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78.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4.emf"/><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2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24.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3.emf"/><Relationship Id="rId11" Type="http://schemas.openxmlformats.org/officeDocument/2006/relationships/image" Target="../media/image48.jpeg"/><Relationship Id="rId5" Type="http://schemas.openxmlformats.org/officeDocument/2006/relationships/image" Target="../media/image42.emf"/><Relationship Id="rId10" Type="http://schemas.openxmlformats.org/officeDocument/2006/relationships/image" Target="../media/image47.png"/><Relationship Id="rId4" Type="http://schemas.openxmlformats.org/officeDocument/2006/relationships/image" Target="../media/image41.emf"/><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4DA0CAC-B6A4-430D-A332-955E0E7B89C2}"/>
              </a:ext>
            </a:extLst>
          </p:cNvPr>
          <p:cNvSpPr>
            <a:spLocks noGrp="1"/>
          </p:cNvSpPr>
          <p:nvPr>
            <p:ph type="ctrTitle"/>
          </p:nvPr>
        </p:nvSpPr>
        <p:spPr/>
        <p:txBody>
          <a:bodyPr/>
          <a:lstStyle/>
          <a:p>
            <a:r>
              <a:rPr lang="sv-SE" sz="2800" dirty="0"/>
              <a:t>Silicon carbide MOSFET traction inverter operated in the Stockholm metro system - </a:t>
            </a:r>
            <a:r>
              <a:rPr lang="sv-SE" sz="2800" dirty="0" err="1"/>
              <a:t>demonstrating</a:t>
            </a:r>
            <a:r>
              <a:rPr lang="sv-SE" sz="2800" dirty="0"/>
              <a:t> customer values</a:t>
            </a:r>
            <a:endParaRPr lang="en-US" sz="2800" dirty="0"/>
          </a:p>
        </p:txBody>
      </p:sp>
      <p:sp>
        <p:nvSpPr>
          <p:cNvPr id="3" name="Textplatzhalter 2">
            <a:extLst>
              <a:ext uri="{FF2B5EF4-FFF2-40B4-BE49-F238E27FC236}">
                <a16:creationId xmlns:a16="http://schemas.microsoft.com/office/drawing/2014/main" id="{5495660E-53A3-4EE4-98DA-DE5DD0C262F8}"/>
              </a:ext>
            </a:extLst>
          </p:cNvPr>
          <p:cNvSpPr>
            <a:spLocks noGrp="1"/>
          </p:cNvSpPr>
          <p:nvPr>
            <p:ph type="body" sz="quarter" idx="10"/>
          </p:nvPr>
        </p:nvSpPr>
        <p:spPr>
          <a:xfrm>
            <a:off x="3287083" y="4294517"/>
            <a:ext cx="5617205" cy="1749197"/>
          </a:xfrm>
        </p:spPr>
        <p:txBody>
          <a:bodyPr/>
          <a:lstStyle/>
          <a:p>
            <a:br>
              <a:rPr lang="en-US" sz="2800" dirty="0"/>
            </a:br>
            <a:r>
              <a:rPr lang="en-US" sz="2800" dirty="0"/>
              <a:t>Written by Magnus Forsén</a:t>
            </a:r>
          </a:p>
          <a:p>
            <a:r>
              <a:rPr lang="en-US" sz="2800" dirty="0"/>
              <a:t>2018-10-15</a:t>
            </a:r>
          </a:p>
          <a:p>
            <a:endParaRPr lang="en-US" sz="2800" dirty="0"/>
          </a:p>
        </p:txBody>
      </p:sp>
      <p:sp>
        <p:nvSpPr>
          <p:cNvPr id="7" name="Textplatzhalter 6">
            <a:extLst>
              <a:ext uri="{FF2B5EF4-FFF2-40B4-BE49-F238E27FC236}">
                <a16:creationId xmlns:a16="http://schemas.microsoft.com/office/drawing/2014/main" id="{A6E63E2B-930E-43F4-9D67-0141D658E0CF}"/>
              </a:ext>
            </a:extLst>
          </p:cNvPr>
          <p:cNvSpPr>
            <a:spLocks noGrp="1"/>
          </p:cNvSpPr>
          <p:nvPr>
            <p:ph type="body" sz="quarter" idx="11"/>
          </p:nvPr>
        </p:nvSpPr>
        <p:spPr/>
        <p:txBody>
          <a:bodyPr/>
          <a:lstStyle/>
          <a:p>
            <a:r>
              <a:rPr lang="en-US" dirty="0"/>
              <a:t>Presented by Henry Wesling</a:t>
            </a:r>
          </a:p>
        </p:txBody>
      </p:sp>
    </p:spTree>
    <p:extLst>
      <p:ext uri="{BB962C8B-B14F-4D97-AF65-F5344CB8AC3E}">
        <p14:creationId xmlns:p14="http://schemas.microsoft.com/office/powerpoint/2010/main" val="4107792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p:txBody>
          <a:bodyPr/>
          <a:lstStyle/>
          <a:p>
            <a:fld id="{89A93721-A7E3-4E3B-BEAA-F100E0D8E961}" type="slidenum">
              <a:rPr lang="en-CA" smtClean="0"/>
              <a:pPr/>
              <a:t>9</a:t>
            </a:fld>
            <a:endParaRPr lang="en-CA" dirty="0"/>
          </a:p>
        </p:txBody>
      </p:sp>
      <p:sp>
        <p:nvSpPr>
          <p:cNvPr id="8" name="Title 1">
            <a:extLst>
              <a:ext uri="{FF2B5EF4-FFF2-40B4-BE49-F238E27FC236}">
                <a16:creationId xmlns:a16="http://schemas.microsoft.com/office/drawing/2014/main" id="{08BC57D9-7D93-4AC0-B501-9BA19446CD42}"/>
              </a:ext>
            </a:extLst>
          </p:cNvPr>
          <p:cNvSpPr>
            <a:spLocks noGrp="1"/>
          </p:cNvSpPr>
          <p:nvPr>
            <p:ph type="title"/>
          </p:nvPr>
        </p:nvSpPr>
        <p:spPr>
          <a:xfrm>
            <a:off x="467641" y="188640"/>
            <a:ext cx="11196980" cy="717944"/>
          </a:xfrm>
        </p:spPr>
        <p:txBody>
          <a:bodyPr/>
          <a:lstStyle/>
          <a:p>
            <a:r>
              <a:rPr lang="en-US" dirty="0"/>
              <a:t>Stockholm Metro demonstration – </a:t>
            </a:r>
            <a:r>
              <a:rPr lang="en-US" b="1" dirty="0"/>
              <a:t>New technology</a:t>
            </a:r>
            <a:endParaRPr lang="en-US" dirty="0"/>
          </a:p>
        </p:txBody>
      </p:sp>
      <p:sp>
        <p:nvSpPr>
          <p:cNvPr id="9" name="Content Placeholder 2">
            <a:extLst>
              <a:ext uri="{FF2B5EF4-FFF2-40B4-BE49-F238E27FC236}">
                <a16:creationId xmlns:a16="http://schemas.microsoft.com/office/drawing/2014/main" id="{E1570060-C524-49DA-BB72-FD1BAE4F4D22}"/>
              </a:ext>
            </a:extLst>
          </p:cNvPr>
          <p:cNvSpPr txBox="1">
            <a:spLocks/>
          </p:cNvSpPr>
          <p:nvPr/>
        </p:nvSpPr>
        <p:spPr>
          <a:xfrm>
            <a:off x="467640" y="1048872"/>
            <a:ext cx="6867880" cy="3039035"/>
          </a:xfrm>
          <a:prstGeom prst="rect">
            <a:avLst/>
          </a:prstGeom>
        </p:spPr>
        <p:txBody>
          <a:bodyPr vert="horz" lIns="0" tIns="60960" rIns="96000" bIns="60960" rtlCol="0">
            <a:noAutofit/>
          </a:bodyPr>
          <a:lstStyle>
            <a:lvl1pPr marL="0" indent="0" algn="l" defTabSz="914400" rtl="0" eaLnBrk="1" latinLnBrk="0" hangingPunct="1">
              <a:lnSpc>
                <a:spcPct val="100000"/>
              </a:lnSpc>
              <a:spcBef>
                <a:spcPts val="600"/>
              </a:spcBef>
              <a:buFont typeface="Arial" pitchFamily="34" charset="0"/>
              <a:buNone/>
              <a:defRPr lang="en-CA"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rgbClr val="8996A0"/>
              </a:buClr>
              <a:buFont typeface="Wingdings" pitchFamily="2" charset="2"/>
              <a:buChar char="§"/>
              <a:defRPr lang="en-CA"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Clr>
                <a:srgbClr val="8996A0"/>
              </a:buClr>
              <a:buFont typeface="Arial" pitchFamily="34" charset="0"/>
              <a:buChar char="–"/>
              <a:defRPr lang="en-CA" sz="1200" kern="1200">
                <a:solidFill>
                  <a:schemeClr val="tx1"/>
                </a:solidFill>
                <a:latin typeface="+mn-lt"/>
                <a:ea typeface="+mn-ea"/>
                <a:cs typeface="+mn-cs"/>
              </a:defRPr>
            </a:lvl3pPr>
            <a:lvl4pPr marL="534988" marR="0" indent="-173038" algn="l" defTabSz="914400" rtl="0" eaLnBrk="1" fontAlgn="auto" latinLnBrk="0" hangingPunct="1">
              <a:lnSpc>
                <a:spcPct val="100000"/>
              </a:lnSpc>
              <a:spcBef>
                <a:spcPts val="600"/>
              </a:spcBef>
              <a:spcAft>
                <a:spcPts val="0"/>
              </a:spcAft>
              <a:buClr>
                <a:srgbClr val="8996A0"/>
              </a:buClr>
              <a:buSzPct val="80000"/>
              <a:buFont typeface="Arial" pitchFamily="34" charset="0"/>
              <a:buChar char="&gt;"/>
              <a:tabLst/>
              <a:defRPr lang="en-CA" sz="1200" kern="120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1" indent="-342891">
              <a:buFont typeface="+mj-lt"/>
              <a:buAutoNum type="arabicPeriod"/>
            </a:pPr>
            <a:r>
              <a:rPr lang="en-US"/>
              <a:t>Replace existing 1</a:t>
            </a:r>
            <a:r>
              <a:rPr lang="en-US" baseline="30000"/>
              <a:t>st</a:t>
            </a:r>
            <a:r>
              <a:rPr lang="en-US"/>
              <a:t> generation IGBT converter (forced air cooled) with new TC1500 SiC converter (car motion cooled)</a:t>
            </a:r>
          </a:p>
          <a:p>
            <a:pPr marL="342891" indent="-342891">
              <a:buFont typeface="+mj-lt"/>
              <a:buAutoNum type="arabicPeriod"/>
            </a:pPr>
            <a:r>
              <a:rPr lang="en-US"/>
              <a:t>Increased switching frequency with SiC</a:t>
            </a:r>
            <a:endParaRPr lang="en-US">
              <a:sym typeface="Wingdings" panose="05000000000000000000" pitchFamily="2" charset="2"/>
            </a:endParaRPr>
          </a:p>
          <a:p>
            <a:pPr marL="342891" indent="-342891">
              <a:buFont typeface="+mj-lt"/>
              <a:buAutoNum type="arabicPeriod"/>
            </a:pPr>
            <a:r>
              <a:rPr lang="en-US"/>
              <a:t>Change drive topology from bogie drive (2//motors) </a:t>
            </a:r>
            <a:r>
              <a:rPr lang="en-US">
                <a:sym typeface="Wingdings" panose="05000000000000000000" pitchFamily="2" charset="2"/>
              </a:rPr>
              <a:t> Single axle drive</a:t>
            </a:r>
          </a:p>
          <a:p>
            <a:pPr marL="342891" indent="-342891">
              <a:buFont typeface="+mj-lt"/>
              <a:buAutoNum type="arabicPeriod"/>
            </a:pPr>
            <a:r>
              <a:rPr lang="en-US">
                <a:sym typeface="Wingdings" panose="05000000000000000000" pitchFamily="2" charset="2"/>
              </a:rPr>
              <a:t>Replace rotor in existing traction motors with new low loss design (optimized Cu rotor design</a:t>
            </a:r>
            <a:r>
              <a:rPr lang="sv-SE">
                <a:sym typeface="Wingdings" panose="05000000000000000000" pitchFamily="2" charset="2"/>
              </a:rPr>
              <a:t>)</a:t>
            </a:r>
            <a:endParaRPr lang="sv-SE" dirty="0">
              <a:sym typeface="Wingdings" panose="05000000000000000000" pitchFamily="2" charset="2"/>
            </a:endParaRPr>
          </a:p>
        </p:txBody>
      </p:sp>
      <p:pic>
        <p:nvPicPr>
          <p:cNvPr id="10" name="Picture 9">
            <a:extLst>
              <a:ext uri="{FF2B5EF4-FFF2-40B4-BE49-F238E27FC236}">
                <a16:creationId xmlns:a16="http://schemas.microsoft.com/office/drawing/2014/main" id="{59070B8C-F1B4-4A05-B928-A8491EF56B5D}"/>
              </a:ext>
            </a:extLst>
          </p:cNvPr>
          <p:cNvPicPr>
            <a:picLocks noChangeAspect="1"/>
          </p:cNvPicPr>
          <p:nvPr/>
        </p:nvPicPr>
        <p:blipFill>
          <a:blip r:embed="rId2"/>
          <a:stretch>
            <a:fillRect/>
          </a:stretch>
        </p:blipFill>
        <p:spPr>
          <a:xfrm>
            <a:off x="8217230" y="1042184"/>
            <a:ext cx="2832071" cy="1914480"/>
          </a:xfrm>
          <a:prstGeom prst="rect">
            <a:avLst/>
          </a:prstGeom>
        </p:spPr>
      </p:pic>
      <p:pic>
        <p:nvPicPr>
          <p:cNvPr id="11" name="Picture 6">
            <a:extLst>
              <a:ext uri="{FF2B5EF4-FFF2-40B4-BE49-F238E27FC236}">
                <a16:creationId xmlns:a16="http://schemas.microsoft.com/office/drawing/2014/main" id="{2FB82186-CF31-48BD-BB07-E1E2664EF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519" y="2928309"/>
            <a:ext cx="1640500" cy="180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DCEFD5D2-305F-4A86-9754-0FD80538D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536" y="2927349"/>
            <a:ext cx="1491363" cy="181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a:extLst>
              <a:ext uri="{FF2B5EF4-FFF2-40B4-BE49-F238E27FC236}">
                <a16:creationId xmlns:a16="http://schemas.microsoft.com/office/drawing/2014/main" id="{E557753A-1120-4631-BFA6-C74BCAE5D943}"/>
              </a:ext>
            </a:extLst>
          </p:cNvPr>
          <p:cNvSpPr>
            <a:spLocks noChangeArrowheads="1"/>
          </p:cNvSpPr>
          <p:nvPr/>
        </p:nvSpPr>
        <p:spPr bwMode="auto">
          <a:xfrm>
            <a:off x="-1179093" y="156947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14" name="Picture 13">
            <a:extLst>
              <a:ext uri="{FF2B5EF4-FFF2-40B4-BE49-F238E27FC236}">
                <a16:creationId xmlns:a16="http://schemas.microsoft.com/office/drawing/2014/main" id="{21105F75-9B24-41B5-8DF6-397785A132F6}"/>
              </a:ext>
            </a:extLst>
          </p:cNvPr>
          <p:cNvPicPr>
            <a:picLocks noChangeAspect="1"/>
          </p:cNvPicPr>
          <p:nvPr/>
        </p:nvPicPr>
        <p:blipFill rotWithShape="1">
          <a:blip r:embed="rId5"/>
          <a:srcRect l="2306" t="69600" r="5034" b="7381"/>
          <a:stretch/>
        </p:blipFill>
        <p:spPr>
          <a:xfrm>
            <a:off x="7257228" y="5244354"/>
            <a:ext cx="4424083" cy="628455"/>
          </a:xfrm>
          <a:prstGeom prst="rect">
            <a:avLst/>
          </a:prstGeom>
        </p:spPr>
      </p:pic>
      <p:sp>
        <p:nvSpPr>
          <p:cNvPr id="15" name="Oval 14">
            <a:extLst>
              <a:ext uri="{FF2B5EF4-FFF2-40B4-BE49-F238E27FC236}">
                <a16:creationId xmlns:a16="http://schemas.microsoft.com/office/drawing/2014/main" id="{F8016453-1D93-4BED-94C1-8086AECB8833}"/>
              </a:ext>
            </a:extLst>
          </p:cNvPr>
          <p:cNvSpPr/>
          <p:nvPr/>
        </p:nvSpPr>
        <p:spPr>
          <a:xfrm>
            <a:off x="8699967" y="5544877"/>
            <a:ext cx="436607" cy="436607"/>
          </a:xfrm>
          <a:prstGeom prst="ellipse">
            <a:avLst/>
          </a:prstGeom>
          <a:solidFill>
            <a:srgbClr val="174A7C">
              <a:alpha val="40000"/>
            </a:srgbClr>
          </a:solidFill>
          <a:ln w="9525">
            <a:solidFill>
              <a:srgbClr val="8996A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endParaRPr lang="sv-SE" sz="1400" dirty="0">
              <a:solidFill>
                <a:schemeClr val="tx1"/>
              </a:solidFill>
            </a:endParaRPr>
          </a:p>
        </p:txBody>
      </p:sp>
      <p:cxnSp>
        <p:nvCxnSpPr>
          <p:cNvPr id="16" name="Straight Arrow Connector 15">
            <a:extLst>
              <a:ext uri="{FF2B5EF4-FFF2-40B4-BE49-F238E27FC236}">
                <a16:creationId xmlns:a16="http://schemas.microsoft.com/office/drawing/2014/main" id="{A16C90E4-78DF-4D69-B3E8-34A63C7CDE02}"/>
              </a:ext>
            </a:extLst>
          </p:cNvPr>
          <p:cNvCxnSpPr/>
          <p:nvPr/>
        </p:nvCxnSpPr>
        <p:spPr>
          <a:xfrm>
            <a:off x="9161895" y="4355851"/>
            <a:ext cx="544845"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41ABBB5D-D603-4A3A-AEF7-82FB9C151D54}"/>
              </a:ext>
            </a:extLst>
          </p:cNvPr>
          <p:cNvSpPr/>
          <p:nvPr/>
        </p:nvSpPr>
        <p:spPr>
          <a:xfrm rot="16200000" flipV="1">
            <a:off x="9325474" y="3470047"/>
            <a:ext cx="148421" cy="2952328"/>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cxnSp>
        <p:nvCxnSpPr>
          <p:cNvPr id="18" name="Straight Arrow Connector 17">
            <a:extLst>
              <a:ext uri="{FF2B5EF4-FFF2-40B4-BE49-F238E27FC236}">
                <a16:creationId xmlns:a16="http://schemas.microsoft.com/office/drawing/2014/main" id="{E479A22C-3688-4C05-AF3C-28C3A6A2CAA8}"/>
              </a:ext>
            </a:extLst>
          </p:cNvPr>
          <p:cNvCxnSpPr/>
          <p:nvPr/>
        </p:nvCxnSpPr>
        <p:spPr>
          <a:xfrm flipH="1">
            <a:off x="9045689" y="5069542"/>
            <a:ext cx="309280" cy="3765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6E18DFA-B4DF-402D-BE5D-CC0CEDA71429}"/>
              </a:ext>
            </a:extLst>
          </p:cNvPr>
          <p:cNvPicPr>
            <a:picLocks noChangeAspect="1"/>
          </p:cNvPicPr>
          <p:nvPr/>
        </p:nvPicPr>
        <p:blipFill rotWithShape="1">
          <a:blip r:embed="rId6"/>
          <a:srcRect t="9910" b="171"/>
          <a:stretch/>
        </p:blipFill>
        <p:spPr>
          <a:xfrm>
            <a:off x="810825" y="4058363"/>
            <a:ext cx="2742399" cy="1680000"/>
          </a:xfrm>
          <a:prstGeom prst="rect">
            <a:avLst/>
          </a:prstGeom>
        </p:spPr>
      </p:pic>
      <p:pic>
        <p:nvPicPr>
          <p:cNvPr id="20" name="Picture 19">
            <a:extLst>
              <a:ext uri="{FF2B5EF4-FFF2-40B4-BE49-F238E27FC236}">
                <a16:creationId xmlns:a16="http://schemas.microsoft.com/office/drawing/2014/main" id="{F0B65D2A-E641-4A5C-895D-8C602B5055C0}"/>
              </a:ext>
            </a:extLst>
          </p:cNvPr>
          <p:cNvPicPr>
            <a:picLocks noChangeAspect="1"/>
          </p:cNvPicPr>
          <p:nvPr/>
        </p:nvPicPr>
        <p:blipFill>
          <a:blip r:embed="rId7"/>
          <a:stretch>
            <a:fillRect/>
          </a:stretch>
        </p:blipFill>
        <p:spPr>
          <a:xfrm>
            <a:off x="3964173" y="4058363"/>
            <a:ext cx="2667323" cy="1623743"/>
          </a:xfrm>
          <a:prstGeom prst="rect">
            <a:avLst/>
          </a:prstGeom>
        </p:spPr>
      </p:pic>
      <p:sp>
        <p:nvSpPr>
          <p:cNvPr id="21" name="TextBox 20">
            <a:extLst>
              <a:ext uri="{FF2B5EF4-FFF2-40B4-BE49-F238E27FC236}">
                <a16:creationId xmlns:a16="http://schemas.microsoft.com/office/drawing/2014/main" id="{312B484C-5F6C-4942-B188-28DAACFEA25E}"/>
              </a:ext>
            </a:extLst>
          </p:cNvPr>
          <p:cNvSpPr txBox="1"/>
          <p:nvPr/>
        </p:nvSpPr>
        <p:spPr>
          <a:xfrm>
            <a:off x="705183" y="3732230"/>
            <a:ext cx="1641549" cy="318100"/>
          </a:xfrm>
          <a:prstGeom prst="rect">
            <a:avLst/>
          </a:prstGeom>
          <a:noFill/>
        </p:spPr>
        <p:txBody>
          <a:bodyPr wrap="square" rtlCol="0">
            <a:spAutoFit/>
          </a:bodyPr>
          <a:lstStyle/>
          <a:p>
            <a:r>
              <a:rPr lang="sv-SE" sz="1467" dirty="0"/>
              <a:t>Aluminium rotor</a:t>
            </a:r>
            <a:endParaRPr lang="en-US" sz="1467" dirty="0"/>
          </a:p>
        </p:txBody>
      </p:sp>
      <p:sp>
        <p:nvSpPr>
          <p:cNvPr id="22" name="TextBox 21">
            <a:extLst>
              <a:ext uri="{FF2B5EF4-FFF2-40B4-BE49-F238E27FC236}">
                <a16:creationId xmlns:a16="http://schemas.microsoft.com/office/drawing/2014/main" id="{8EBFF7C8-8435-46DC-804A-FE8B1C4C76AF}"/>
              </a:ext>
            </a:extLst>
          </p:cNvPr>
          <p:cNvSpPr txBox="1"/>
          <p:nvPr/>
        </p:nvSpPr>
        <p:spPr>
          <a:xfrm>
            <a:off x="3849365" y="3723643"/>
            <a:ext cx="2854943" cy="318100"/>
          </a:xfrm>
          <a:prstGeom prst="rect">
            <a:avLst/>
          </a:prstGeom>
          <a:noFill/>
        </p:spPr>
        <p:txBody>
          <a:bodyPr wrap="square" rtlCol="0">
            <a:spAutoFit/>
          </a:bodyPr>
          <a:lstStyle/>
          <a:p>
            <a:r>
              <a:rPr lang="sv-SE" sz="1467" dirty="0" err="1"/>
              <a:t>Copper</a:t>
            </a:r>
            <a:r>
              <a:rPr lang="sv-SE" sz="1467" dirty="0"/>
              <a:t> rotor (</a:t>
            </a:r>
            <a:r>
              <a:rPr lang="sv-SE" sz="1467" dirty="0" err="1"/>
              <a:t>low</a:t>
            </a:r>
            <a:r>
              <a:rPr lang="sv-SE" sz="1467" dirty="0"/>
              <a:t> </a:t>
            </a:r>
            <a:r>
              <a:rPr lang="sv-SE" sz="1467" dirty="0" err="1"/>
              <a:t>resistance</a:t>
            </a:r>
            <a:r>
              <a:rPr lang="sv-SE" sz="1467" dirty="0"/>
              <a:t>)</a:t>
            </a:r>
            <a:endParaRPr lang="en-US" sz="1467" dirty="0"/>
          </a:p>
        </p:txBody>
      </p:sp>
    </p:spTree>
    <p:extLst>
      <p:ext uri="{BB962C8B-B14F-4D97-AF65-F5344CB8AC3E}">
        <p14:creationId xmlns:p14="http://schemas.microsoft.com/office/powerpoint/2010/main" val="259785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a:t>
            </a:r>
          </a:p>
        </p:txBody>
      </p:sp>
      <p:sp>
        <p:nvSpPr>
          <p:cNvPr id="4" name="Text Placeholder 3"/>
          <p:cNvSpPr>
            <a:spLocks noGrp="1"/>
          </p:cNvSpPr>
          <p:nvPr>
            <p:ph type="body" sz="quarter" idx="10"/>
          </p:nvPr>
        </p:nvSpPr>
        <p:spPr>
          <a:xfrm>
            <a:off x="1487490" y="2175427"/>
            <a:ext cx="9889097" cy="576064"/>
          </a:xfrm>
          <a:noFill/>
        </p:spPr>
        <p:txBody>
          <a:bodyPr vert="horz" lIns="96000" tIns="48000" rIns="48000" bIns="48000" rtlCol="0" anchor="ctr">
            <a:normAutofit/>
          </a:bodyPr>
          <a:lstStyle/>
          <a:p>
            <a:r>
              <a:rPr lang="en-CA" sz="2667" dirty="0"/>
              <a:t>Project introduction</a:t>
            </a:r>
          </a:p>
        </p:txBody>
      </p:sp>
      <p:sp>
        <p:nvSpPr>
          <p:cNvPr id="5" name="Text Placeholder 4"/>
          <p:cNvSpPr>
            <a:spLocks noGrp="1"/>
          </p:cNvSpPr>
          <p:nvPr>
            <p:ph type="body" sz="quarter" idx="11"/>
          </p:nvPr>
        </p:nvSpPr>
        <p:spPr>
          <a:xfrm>
            <a:off x="1487490" y="2895507"/>
            <a:ext cx="9889097" cy="576064"/>
          </a:xfrm>
          <a:solidFill>
            <a:srgbClr val="2D3750"/>
          </a:solidFill>
        </p:spPr>
        <p:txBody>
          <a:bodyPr vert="horz" lIns="96000" tIns="48000" rIns="48000" bIns="48000" rtlCol="0" anchor="ctr">
            <a:normAutofit/>
          </a:bodyPr>
          <a:lstStyle/>
          <a:p>
            <a:r>
              <a:rPr lang="en-CA" sz="2667" dirty="0">
                <a:solidFill>
                  <a:schemeClr val="bg1"/>
                </a:solidFill>
              </a:rPr>
              <a:t>Laboratory test</a:t>
            </a:r>
          </a:p>
        </p:txBody>
      </p:sp>
      <p:sp>
        <p:nvSpPr>
          <p:cNvPr id="9" name="Text Placeholder 8"/>
          <p:cNvSpPr>
            <a:spLocks noGrp="1"/>
          </p:cNvSpPr>
          <p:nvPr>
            <p:ph type="body" sz="quarter" idx="12"/>
          </p:nvPr>
        </p:nvSpPr>
        <p:spPr>
          <a:xfrm>
            <a:off x="1487490" y="3615587"/>
            <a:ext cx="9889097" cy="576064"/>
          </a:xfrm>
        </p:spPr>
        <p:txBody>
          <a:bodyPr vert="horz" lIns="96000" tIns="48000" rIns="48000" bIns="48000" rtlCol="0" anchor="ctr">
            <a:normAutofit/>
          </a:bodyPr>
          <a:lstStyle/>
          <a:p>
            <a:r>
              <a:rPr lang="en-CA" sz="2667" dirty="0"/>
              <a:t>Field test</a:t>
            </a:r>
          </a:p>
        </p:txBody>
      </p:sp>
      <p:sp>
        <p:nvSpPr>
          <p:cNvPr id="18" name="Text Placeholder 17"/>
          <p:cNvSpPr>
            <a:spLocks noGrp="1"/>
          </p:cNvSpPr>
          <p:nvPr>
            <p:ph type="body" sz="quarter" idx="13"/>
          </p:nvPr>
        </p:nvSpPr>
        <p:spPr>
          <a:xfrm>
            <a:off x="1487490" y="4335667"/>
            <a:ext cx="9889097" cy="576064"/>
          </a:xfrm>
        </p:spPr>
        <p:txBody>
          <a:bodyPr vert="horz" lIns="96000" tIns="48000" rIns="48000" bIns="48000" rtlCol="0" anchor="ctr">
            <a:normAutofit/>
          </a:bodyPr>
          <a:lstStyle/>
          <a:p>
            <a:r>
              <a:rPr lang="en-CA" sz="2667" dirty="0"/>
              <a:t>Summary</a:t>
            </a:r>
          </a:p>
        </p:txBody>
      </p:sp>
      <p:sp>
        <p:nvSpPr>
          <p:cNvPr id="20" name="Text Placeholder 19"/>
          <p:cNvSpPr>
            <a:spLocks noGrp="1"/>
          </p:cNvSpPr>
          <p:nvPr>
            <p:ph type="body" sz="quarter" idx="15"/>
          </p:nvPr>
        </p:nvSpPr>
        <p:spPr>
          <a:xfrm>
            <a:off x="661467" y="2175427"/>
            <a:ext cx="672000" cy="576000"/>
          </a:xfrm>
        </p:spPr>
        <p:txBody>
          <a:bodyPr>
            <a:normAutofit/>
          </a:bodyPr>
          <a:lstStyle/>
          <a:p>
            <a:r>
              <a:rPr lang="en-CA" dirty="0"/>
              <a:t>2</a:t>
            </a:r>
          </a:p>
        </p:txBody>
      </p:sp>
      <p:sp>
        <p:nvSpPr>
          <p:cNvPr id="21" name="Text Placeholder 20"/>
          <p:cNvSpPr>
            <a:spLocks noGrp="1"/>
          </p:cNvSpPr>
          <p:nvPr>
            <p:ph type="body" sz="quarter" idx="16"/>
          </p:nvPr>
        </p:nvSpPr>
        <p:spPr>
          <a:xfrm>
            <a:off x="661467" y="2882896"/>
            <a:ext cx="672000" cy="576000"/>
          </a:xfrm>
        </p:spPr>
        <p:txBody>
          <a:bodyPr>
            <a:normAutofit/>
          </a:bodyPr>
          <a:lstStyle/>
          <a:p>
            <a:r>
              <a:rPr lang="en-CA" dirty="0"/>
              <a:t>3</a:t>
            </a:r>
          </a:p>
        </p:txBody>
      </p:sp>
      <p:sp>
        <p:nvSpPr>
          <p:cNvPr id="22" name="Text Placeholder 21"/>
          <p:cNvSpPr>
            <a:spLocks noGrp="1"/>
          </p:cNvSpPr>
          <p:nvPr>
            <p:ph type="body" sz="quarter" idx="17"/>
          </p:nvPr>
        </p:nvSpPr>
        <p:spPr>
          <a:xfrm>
            <a:off x="661467" y="3590365"/>
            <a:ext cx="672000" cy="576000"/>
          </a:xfrm>
        </p:spPr>
        <p:txBody>
          <a:bodyPr>
            <a:normAutofit/>
          </a:bodyPr>
          <a:lstStyle/>
          <a:p>
            <a:r>
              <a:rPr lang="en-CA" dirty="0"/>
              <a:t>4</a:t>
            </a:r>
          </a:p>
        </p:txBody>
      </p:sp>
      <p:sp>
        <p:nvSpPr>
          <p:cNvPr id="23" name="Text Placeholder 22"/>
          <p:cNvSpPr>
            <a:spLocks noGrp="1"/>
          </p:cNvSpPr>
          <p:nvPr>
            <p:ph type="body" sz="quarter" idx="18"/>
          </p:nvPr>
        </p:nvSpPr>
        <p:spPr>
          <a:xfrm>
            <a:off x="661467" y="4297833"/>
            <a:ext cx="672000" cy="576000"/>
          </a:xfrm>
        </p:spPr>
        <p:txBody>
          <a:bodyPr>
            <a:normAutofit/>
          </a:bodyPr>
          <a:lstStyle/>
          <a:p>
            <a:r>
              <a:rPr lang="en-CA" dirty="0"/>
              <a:t>5</a:t>
            </a:r>
          </a:p>
        </p:txBody>
      </p:sp>
      <p:sp>
        <p:nvSpPr>
          <p:cNvPr id="3" name="Slide Number Placeholder 2"/>
          <p:cNvSpPr>
            <a:spLocks noGrp="1"/>
          </p:cNvSpPr>
          <p:nvPr>
            <p:ph type="sldNum" sz="quarter" idx="4"/>
          </p:nvPr>
        </p:nvSpPr>
        <p:spPr>
          <a:xfrm>
            <a:off x="480053" y="6309320"/>
            <a:ext cx="431371" cy="360000"/>
          </a:xfrm>
        </p:spPr>
        <p:txBody>
          <a:bodyPr/>
          <a:lstStyle/>
          <a:p>
            <a:fld id="{89A93721-A7E3-4E3B-BEAA-F100E0D8E961}" type="slidenum">
              <a:rPr lang="en-CA" smtClean="0"/>
              <a:pPr/>
              <a:t>10</a:t>
            </a:fld>
            <a:endParaRPr lang="en-CA" dirty="0"/>
          </a:p>
        </p:txBody>
      </p:sp>
      <p:sp>
        <p:nvSpPr>
          <p:cNvPr id="14" name="Text Placeholder 3">
            <a:extLst>
              <a:ext uri="{FF2B5EF4-FFF2-40B4-BE49-F238E27FC236}">
                <a16:creationId xmlns:a16="http://schemas.microsoft.com/office/drawing/2014/main" id="{A2ED1ACB-0903-4362-B122-C9C20BE62187}"/>
              </a:ext>
            </a:extLst>
          </p:cNvPr>
          <p:cNvSpPr txBox="1">
            <a:spLocks/>
          </p:cNvSpPr>
          <p:nvPr/>
        </p:nvSpPr>
        <p:spPr>
          <a:xfrm>
            <a:off x="1487490" y="1469319"/>
            <a:ext cx="9889097" cy="576064"/>
          </a:xfrm>
          <a:prstGeom prst="rect">
            <a:avLst/>
          </a:prstGeom>
          <a:noFill/>
        </p:spPr>
        <p:txBody>
          <a:bodyPr vert="horz" lIns="96000" tIns="48000" rIns="48000" bIns="48000" rtlCol="0" anchor="ctr">
            <a:normAutofit/>
          </a:bodyPr>
          <a:lstStyle>
            <a:lvl1pPr marL="0" indent="0" algn="l" defTabSz="914400" rtl="0" eaLnBrk="1" latinLnBrk="0" hangingPunct="1">
              <a:lnSpc>
                <a:spcPct val="100000"/>
              </a:lnSpc>
              <a:spcBef>
                <a:spcPts val="600"/>
              </a:spcBef>
              <a:buFont typeface="Arial" pitchFamily="34" charset="0"/>
              <a:buNone/>
              <a:defRPr lang="en-CA" sz="1600" b="1" kern="1200" cap="none" baseline="0">
                <a:solidFill>
                  <a:srgbClr val="808D97"/>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667" dirty="0"/>
              <a:t>Bombardier Transportation Energy &amp; Motion</a:t>
            </a:r>
          </a:p>
        </p:txBody>
      </p:sp>
      <p:sp>
        <p:nvSpPr>
          <p:cNvPr id="15" name="Text Placeholder 19">
            <a:extLst>
              <a:ext uri="{FF2B5EF4-FFF2-40B4-BE49-F238E27FC236}">
                <a16:creationId xmlns:a16="http://schemas.microsoft.com/office/drawing/2014/main" id="{AB1456BC-9F14-4543-A0D3-91BD8DB157AD}"/>
              </a:ext>
            </a:extLst>
          </p:cNvPr>
          <p:cNvSpPr txBox="1">
            <a:spLocks/>
          </p:cNvSpPr>
          <p:nvPr/>
        </p:nvSpPr>
        <p:spPr>
          <a:xfrm>
            <a:off x="661467" y="1469319"/>
            <a:ext cx="672000" cy="576000"/>
          </a:xfrm>
          <a:prstGeom prst="roundRect">
            <a:avLst/>
          </a:prstGeom>
          <a:noFill/>
          <a:ln w="38100" cap="flat" cmpd="sng" algn="ctr">
            <a:solidFill>
              <a:schemeClr val="accent1"/>
            </a:solidFill>
            <a:prstDash val="solid"/>
          </a:ln>
          <a:effectLst/>
        </p:spPr>
        <p:txBody>
          <a:bodyPr vert="horz" lIns="0" tIns="60960" rIns="96000" bIns="60960" rtlCol="0" anchor="ctr">
            <a:normAutofit/>
          </a:bodyPr>
          <a:lstStyle>
            <a:lvl1pPr marL="0" indent="0" algn="ctr" defTabSz="914400" rtl="0" eaLnBrk="1" latinLnBrk="0" hangingPunct="1">
              <a:lnSpc>
                <a:spcPct val="100000"/>
              </a:lnSpc>
              <a:spcBef>
                <a:spcPts val="600"/>
              </a:spcBef>
              <a:buFont typeface="Arial" pitchFamily="34" charset="0"/>
              <a:buNone/>
              <a:defRPr lang="en-US" sz="1600" b="1" kern="1200" noProof="0" dirty="0" smtClean="0">
                <a:solidFill>
                  <a:srgbClr val="808D97"/>
                </a:solidFill>
                <a:latin typeface="+mn-lt"/>
                <a:ea typeface="+mn-ea"/>
                <a:cs typeface="+mn-cs"/>
              </a:defRPr>
            </a:lvl1pPr>
            <a:lvl2pPr marL="0" indent="-285750" algn="ctr" defTabSz="914400" rtl="0" eaLnBrk="1" latinLnBrk="0" hangingPunct="1">
              <a:lnSpc>
                <a:spcPct val="100000"/>
              </a:lnSpc>
              <a:spcBef>
                <a:spcPts val="600"/>
              </a:spcBef>
              <a:buClr>
                <a:srgbClr val="8996A0"/>
              </a:buClr>
              <a:buFont typeface="Wingdings" pitchFamily="2" charset="2"/>
              <a:buChar char="§"/>
              <a:defRPr lang="en-US" sz="1600" b="1" kern="1200" noProof="0" dirty="0" smtClean="0">
                <a:solidFill>
                  <a:srgbClr val="808D97"/>
                </a:solidFill>
                <a:latin typeface="+mn-lt"/>
                <a:ea typeface="+mn-ea"/>
                <a:cs typeface="+mn-cs"/>
              </a:defRPr>
            </a:lvl2pPr>
            <a:lvl3pPr marL="0" indent="-285750" algn="ctr" defTabSz="914400" rtl="0" eaLnBrk="1" latinLnBrk="0" hangingPunct="1">
              <a:lnSpc>
                <a:spcPct val="1000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3pPr>
            <a:lvl4pPr marL="0" indent="-144000" algn="ctr" defTabSz="914400" rtl="0" eaLnBrk="1" latinLnBrk="0" hangingPunct="1">
              <a:lnSpc>
                <a:spcPct val="100000"/>
              </a:lnSpc>
              <a:spcBef>
                <a:spcPts val="600"/>
              </a:spcBef>
              <a:buClr>
                <a:srgbClr val="8996A0"/>
              </a:buClr>
              <a:buSzPct val="80000"/>
              <a:buFont typeface="Arial" pitchFamily="34" charset="0"/>
              <a:buChar char="&gt;"/>
              <a:defRPr lang="en-US" sz="1600" b="1" kern="1200" noProof="0" dirty="0" smtClean="0">
                <a:solidFill>
                  <a:srgbClr val="808D97"/>
                </a:solidFill>
                <a:latin typeface="+mn-lt"/>
                <a:ea typeface="+mn-ea"/>
                <a:cs typeface="+mn-cs"/>
              </a:defRPr>
            </a:lvl4pPr>
            <a:lvl5pPr marL="0" indent="-228600" algn="ctr" defTabSz="914400" rtl="0" eaLnBrk="1" latinLnBrk="0" hangingPunct="1">
              <a:lnSpc>
                <a:spcPts val="16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CA" sz="2133"/>
              <a:t>1</a:t>
            </a:r>
          </a:p>
        </p:txBody>
      </p:sp>
      <p:pic>
        <p:nvPicPr>
          <p:cNvPr id="6" name="Bildobjekt 5">
            <a:extLst>
              <a:ext uri="{FF2B5EF4-FFF2-40B4-BE49-F238E27FC236}">
                <a16:creationId xmlns:a16="http://schemas.microsoft.com/office/drawing/2014/main" id="{83E367B2-A9E4-4E7E-88DD-FC5ABC4689CA}"/>
              </a:ext>
            </a:extLst>
          </p:cNvPr>
          <p:cNvPicPr>
            <a:picLocks noChangeAspect="1"/>
          </p:cNvPicPr>
          <p:nvPr/>
        </p:nvPicPr>
        <p:blipFill>
          <a:blip r:embed="rId3"/>
          <a:stretch>
            <a:fillRect/>
          </a:stretch>
        </p:blipFill>
        <p:spPr>
          <a:xfrm>
            <a:off x="8296112" y="2081334"/>
            <a:ext cx="3080475" cy="2113089"/>
          </a:xfrm>
          <a:prstGeom prst="rect">
            <a:avLst/>
          </a:prstGeom>
        </p:spPr>
      </p:pic>
    </p:spTree>
    <p:extLst>
      <p:ext uri="{BB962C8B-B14F-4D97-AF65-F5344CB8AC3E}">
        <p14:creationId xmlns:p14="http://schemas.microsoft.com/office/powerpoint/2010/main" val="2414545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Test setup in Power Lab (Bombardier Västerås)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647" t="5668" r="742" b="755"/>
          <a:stretch/>
        </p:blipFill>
        <p:spPr>
          <a:xfrm>
            <a:off x="2429713" y="1219863"/>
            <a:ext cx="5616000" cy="3852000"/>
          </a:xfrm>
          <a:prstGeom prst="rect">
            <a:avLst/>
          </a:prstGeom>
        </p:spPr>
      </p:pic>
      <p:cxnSp>
        <p:nvCxnSpPr>
          <p:cNvPr id="6" name="Straight Arrow Connector 5"/>
          <p:cNvCxnSpPr>
            <a:cxnSpLocks/>
            <a:stCxn id="13" idx="3"/>
          </p:cNvCxnSpPr>
          <p:nvPr/>
        </p:nvCxnSpPr>
        <p:spPr>
          <a:xfrm>
            <a:off x="2141146" y="1756285"/>
            <a:ext cx="2755007" cy="1255279"/>
          </a:xfrm>
          <a:prstGeom prst="straightConnector1">
            <a:avLst/>
          </a:prstGeom>
          <a:ln w="19050">
            <a:solidFill>
              <a:srgbClr val="0070C0"/>
            </a:solidFill>
            <a:headEnd type="oval"/>
            <a:tailEnd type="oval"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a:stCxn id="14" idx="3"/>
          </p:cNvCxnSpPr>
          <p:nvPr/>
        </p:nvCxnSpPr>
        <p:spPr>
          <a:xfrm>
            <a:off x="2146017" y="3143073"/>
            <a:ext cx="1753489" cy="891260"/>
          </a:xfrm>
          <a:prstGeom prst="straightConnector1">
            <a:avLst/>
          </a:prstGeom>
          <a:ln w="19050">
            <a:solidFill>
              <a:srgbClr val="0070C0"/>
            </a:solidFill>
            <a:headEnd type="oval"/>
            <a:tailEnd type="oval" w="lg" len="lg"/>
          </a:ln>
        </p:spPr>
        <p:style>
          <a:lnRef idx="1">
            <a:schemeClr val="accent1"/>
          </a:lnRef>
          <a:fillRef idx="0">
            <a:schemeClr val="accent1"/>
          </a:fillRef>
          <a:effectRef idx="0">
            <a:schemeClr val="accent1"/>
          </a:effectRef>
          <a:fontRef idx="minor">
            <a:schemeClr val="tx1"/>
          </a:fontRef>
        </p:style>
      </p:cxnSp>
      <p:sp>
        <p:nvSpPr>
          <p:cNvPr id="13" name="Rectangle: Rounded Corners 12"/>
          <p:cNvSpPr/>
          <p:nvPr/>
        </p:nvSpPr>
        <p:spPr>
          <a:xfrm>
            <a:off x="168412" y="1218655"/>
            <a:ext cx="1972733" cy="1075259"/>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r>
              <a:rPr lang="en-US" sz="1600" dirty="0">
                <a:solidFill>
                  <a:schemeClr val="tx1"/>
                </a:solidFill>
              </a:rPr>
              <a:t>C20s existing 1</a:t>
            </a:r>
            <a:r>
              <a:rPr lang="en-US" sz="1600" baseline="30000" dirty="0">
                <a:solidFill>
                  <a:schemeClr val="tx1"/>
                </a:solidFill>
              </a:rPr>
              <a:t>st</a:t>
            </a:r>
            <a:r>
              <a:rPr lang="en-US" sz="1600" dirty="0">
                <a:solidFill>
                  <a:schemeClr val="tx1"/>
                </a:solidFill>
              </a:rPr>
              <a:t> gen</a:t>
            </a:r>
            <a:br>
              <a:rPr lang="en-US" sz="1600" dirty="0">
                <a:solidFill>
                  <a:schemeClr val="tx1"/>
                </a:solidFill>
              </a:rPr>
            </a:br>
            <a:r>
              <a:rPr lang="en-US" sz="1600" dirty="0">
                <a:solidFill>
                  <a:schemeClr val="tx1"/>
                </a:solidFill>
              </a:rPr>
              <a:t>forced air cooled</a:t>
            </a:r>
            <a:br>
              <a:rPr lang="en-US" sz="1600" dirty="0">
                <a:solidFill>
                  <a:schemeClr val="tx1"/>
                </a:solidFill>
              </a:rPr>
            </a:br>
            <a:r>
              <a:rPr lang="en-US" sz="1600" dirty="0">
                <a:solidFill>
                  <a:schemeClr val="tx1"/>
                </a:solidFill>
              </a:rPr>
              <a:t>IGBT converter</a:t>
            </a:r>
            <a:br>
              <a:rPr lang="en-US" sz="1600" dirty="0">
                <a:solidFill>
                  <a:schemeClr val="tx1"/>
                </a:solidFill>
              </a:rPr>
            </a:br>
            <a:r>
              <a:rPr lang="en-US" sz="1600" dirty="0">
                <a:solidFill>
                  <a:schemeClr val="tx1"/>
                </a:solidFill>
              </a:rPr>
              <a:t>(mid 90`s)</a:t>
            </a:r>
          </a:p>
        </p:txBody>
      </p:sp>
      <p:sp>
        <p:nvSpPr>
          <p:cNvPr id="14" name="Rectangle: Rounded Corners 13"/>
          <p:cNvSpPr/>
          <p:nvPr/>
        </p:nvSpPr>
        <p:spPr>
          <a:xfrm>
            <a:off x="168413" y="2698613"/>
            <a:ext cx="1977604" cy="888919"/>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r>
              <a:rPr lang="en-US" sz="1600" dirty="0">
                <a:solidFill>
                  <a:schemeClr val="tx1"/>
                </a:solidFill>
              </a:rPr>
              <a:t>New car motion </a:t>
            </a:r>
            <a:br>
              <a:rPr lang="en-US" sz="1600" dirty="0">
                <a:solidFill>
                  <a:schemeClr val="tx1"/>
                </a:solidFill>
              </a:rPr>
            </a:br>
            <a:r>
              <a:rPr lang="en-US" sz="1600" dirty="0">
                <a:solidFill>
                  <a:schemeClr val="tx1"/>
                </a:solidFill>
              </a:rPr>
              <a:t>cooled (passive) </a:t>
            </a:r>
            <a:br>
              <a:rPr lang="en-US" sz="1600" dirty="0">
                <a:solidFill>
                  <a:schemeClr val="tx1"/>
                </a:solidFill>
              </a:rPr>
            </a:br>
            <a:r>
              <a:rPr lang="en-US" sz="1600" dirty="0" err="1">
                <a:solidFill>
                  <a:schemeClr val="tx1"/>
                </a:solidFill>
              </a:rPr>
              <a:t>SiC</a:t>
            </a:r>
            <a:r>
              <a:rPr lang="en-US" sz="1600" dirty="0">
                <a:solidFill>
                  <a:schemeClr val="tx1"/>
                </a:solidFill>
              </a:rPr>
              <a:t> converter</a:t>
            </a:r>
          </a:p>
        </p:txBody>
      </p:sp>
      <p:sp>
        <p:nvSpPr>
          <p:cNvPr id="20" name="Rectangle: Rounded Corners 19">
            <a:extLst>
              <a:ext uri="{FF2B5EF4-FFF2-40B4-BE49-F238E27FC236}">
                <a16:creationId xmlns:a16="http://schemas.microsoft.com/office/drawing/2014/main" id="{232F92AE-44CD-4C3B-A153-8FEB92DAF525}"/>
              </a:ext>
            </a:extLst>
          </p:cNvPr>
          <p:cNvSpPr/>
          <p:nvPr/>
        </p:nvSpPr>
        <p:spPr>
          <a:xfrm>
            <a:off x="4747147" y="5322535"/>
            <a:ext cx="2911263" cy="631204"/>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lgn="ctr"/>
            <a:r>
              <a:rPr lang="en-US" sz="1600" dirty="0">
                <a:solidFill>
                  <a:schemeClr val="tx1"/>
                </a:solidFill>
              </a:rPr>
              <a:t>Air tunnel to simulate air flow </a:t>
            </a:r>
            <a:br>
              <a:rPr lang="en-US" sz="1600" dirty="0">
                <a:solidFill>
                  <a:schemeClr val="tx1"/>
                </a:solidFill>
              </a:rPr>
            </a:br>
            <a:r>
              <a:rPr lang="en-US" sz="1600" dirty="0">
                <a:solidFill>
                  <a:schemeClr val="tx1"/>
                </a:solidFill>
              </a:rPr>
              <a:t>from moving train </a:t>
            </a:r>
          </a:p>
        </p:txBody>
      </p:sp>
      <p:pic>
        <p:nvPicPr>
          <p:cNvPr id="21" name="Picture 20">
            <a:extLst>
              <a:ext uri="{FF2B5EF4-FFF2-40B4-BE49-F238E27FC236}">
                <a16:creationId xmlns:a16="http://schemas.microsoft.com/office/drawing/2014/main" id="{30886F43-E177-4FF1-AD62-3BC42D671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604" y="3197487"/>
            <a:ext cx="3724168" cy="2793127"/>
          </a:xfrm>
          <a:prstGeom prst="rect">
            <a:avLst/>
          </a:prstGeom>
        </p:spPr>
      </p:pic>
      <p:cxnSp>
        <p:nvCxnSpPr>
          <p:cNvPr id="23" name="Straight Arrow Connector 22">
            <a:extLst>
              <a:ext uri="{FF2B5EF4-FFF2-40B4-BE49-F238E27FC236}">
                <a16:creationId xmlns:a16="http://schemas.microsoft.com/office/drawing/2014/main" id="{35E28CF1-7D13-4FDC-B816-BF8A65BA7F6C}"/>
              </a:ext>
            </a:extLst>
          </p:cNvPr>
          <p:cNvCxnSpPr>
            <a:cxnSpLocks/>
            <a:stCxn id="20" idx="3"/>
          </p:cNvCxnSpPr>
          <p:nvPr/>
        </p:nvCxnSpPr>
        <p:spPr>
          <a:xfrm flipV="1">
            <a:off x="7658410" y="4967548"/>
            <a:ext cx="2097537" cy="670589"/>
          </a:xfrm>
          <a:prstGeom prst="straightConnector1">
            <a:avLst/>
          </a:prstGeom>
          <a:ln w="19050">
            <a:solidFill>
              <a:srgbClr val="0070C0"/>
            </a:solidFill>
            <a:headEnd type="oval"/>
            <a:tailEnd type="oval" w="lg" len="lg"/>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86554C08-8EA7-4B5E-98DE-839E176B276A}"/>
              </a:ext>
            </a:extLst>
          </p:cNvPr>
          <p:cNvSpPr/>
          <p:nvPr/>
        </p:nvSpPr>
        <p:spPr>
          <a:xfrm>
            <a:off x="8456909" y="1082282"/>
            <a:ext cx="3017183" cy="2448465"/>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nchorCtr="0"/>
          <a:lstStyle/>
          <a:p>
            <a:pPr>
              <a:spcBef>
                <a:spcPts val="800"/>
              </a:spcBef>
              <a:buFont typeface="Arial" pitchFamily="34" charset="0"/>
            </a:pPr>
            <a:r>
              <a:rPr lang="sv-SE" sz="1867" b="1" dirty="0">
                <a:solidFill>
                  <a:schemeClr val="tx1"/>
                </a:solidFill>
              </a:rPr>
              <a:t>Car motion </a:t>
            </a:r>
            <a:r>
              <a:rPr lang="sv-SE" sz="1867" b="1" dirty="0" err="1">
                <a:solidFill>
                  <a:schemeClr val="tx1"/>
                </a:solidFill>
              </a:rPr>
              <a:t>cooling</a:t>
            </a:r>
            <a:endParaRPr lang="sv-SE" sz="1867" b="1" dirty="0">
              <a:solidFill>
                <a:schemeClr val="tx1"/>
              </a:solidFill>
            </a:endParaRPr>
          </a:p>
          <a:p>
            <a:pPr marL="228594" indent="-228594">
              <a:spcBef>
                <a:spcPts val="800"/>
              </a:spcBef>
              <a:buFont typeface="Arial" panose="020B0604020202020204" pitchFamily="34" charset="0"/>
              <a:buChar char="•"/>
            </a:pPr>
            <a:r>
              <a:rPr lang="sv-SE" sz="1467" b="1" dirty="0" err="1">
                <a:solidFill>
                  <a:schemeClr val="tx1"/>
                </a:solidFill>
              </a:rPr>
              <a:t>Reduced</a:t>
            </a:r>
            <a:r>
              <a:rPr lang="sv-SE" sz="1467" b="1" dirty="0">
                <a:solidFill>
                  <a:schemeClr val="tx1"/>
                </a:solidFill>
              </a:rPr>
              <a:t> </a:t>
            </a:r>
            <a:r>
              <a:rPr lang="sv-SE" sz="1467" b="1" dirty="0" err="1">
                <a:solidFill>
                  <a:schemeClr val="tx1"/>
                </a:solidFill>
              </a:rPr>
              <a:t>maintenance</a:t>
            </a:r>
            <a:r>
              <a:rPr lang="sv-SE" sz="1467" b="1" dirty="0">
                <a:solidFill>
                  <a:schemeClr val="tx1"/>
                </a:solidFill>
              </a:rPr>
              <a:t> – </a:t>
            </a:r>
            <a:br>
              <a:rPr lang="sv-SE" sz="1467" b="1" dirty="0">
                <a:solidFill>
                  <a:schemeClr val="tx1"/>
                </a:solidFill>
              </a:rPr>
            </a:br>
            <a:r>
              <a:rPr lang="sv-SE" sz="1467" b="1" dirty="0">
                <a:solidFill>
                  <a:schemeClr val="tx1"/>
                </a:solidFill>
              </a:rPr>
              <a:t>no </a:t>
            </a:r>
            <a:r>
              <a:rPr lang="sv-SE" sz="1467" b="1" dirty="0" err="1">
                <a:solidFill>
                  <a:schemeClr val="tx1"/>
                </a:solidFill>
              </a:rPr>
              <a:t>moving</a:t>
            </a:r>
            <a:r>
              <a:rPr lang="sv-SE" sz="1467" b="1" dirty="0">
                <a:solidFill>
                  <a:schemeClr val="tx1"/>
                </a:solidFill>
              </a:rPr>
              <a:t> parts,</a:t>
            </a:r>
            <a:br>
              <a:rPr lang="sv-SE" sz="1467" b="1" dirty="0">
                <a:solidFill>
                  <a:schemeClr val="tx1"/>
                </a:solidFill>
              </a:rPr>
            </a:br>
            <a:r>
              <a:rPr lang="sv-SE" sz="1467" b="1" dirty="0">
                <a:solidFill>
                  <a:schemeClr val="tx1"/>
                </a:solidFill>
              </a:rPr>
              <a:t>no air filter </a:t>
            </a:r>
            <a:r>
              <a:rPr lang="sv-SE" sz="1467" b="1" dirty="0" err="1">
                <a:solidFill>
                  <a:schemeClr val="tx1"/>
                </a:solidFill>
              </a:rPr>
              <a:t>cleaning</a:t>
            </a:r>
            <a:endParaRPr lang="sv-SE" sz="1467" b="1" dirty="0">
              <a:solidFill>
                <a:schemeClr val="tx1"/>
              </a:solidFill>
            </a:endParaRPr>
          </a:p>
          <a:p>
            <a:pPr marL="228594" indent="-228594">
              <a:spcBef>
                <a:spcPts val="800"/>
              </a:spcBef>
              <a:buFont typeface="Arial" panose="020B0604020202020204" pitchFamily="34" charset="0"/>
              <a:buChar char="•"/>
            </a:pPr>
            <a:r>
              <a:rPr lang="sv-SE" sz="1467" b="1" dirty="0" err="1">
                <a:solidFill>
                  <a:schemeClr val="tx1"/>
                </a:solidFill>
              </a:rPr>
              <a:t>Noise</a:t>
            </a:r>
            <a:r>
              <a:rPr lang="sv-SE" sz="1467" b="1" dirty="0">
                <a:solidFill>
                  <a:schemeClr val="tx1"/>
                </a:solidFill>
              </a:rPr>
              <a:t> from </a:t>
            </a:r>
            <a:r>
              <a:rPr lang="sv-SE" sz="1467" b="1" dirty="0" err="1">
                <a:solidFill>
                  <a:schemeClr val="tx1"/>
                </a:solidFill>
              </a:rPr>
              <a:t>blower</a:t>
            </a:r>
            <a:r>
              <a:rPr lang="sv-SE" sz="1467" b="1" dirty="0">
                <a:solidFill>
                  <a:schemeClr val="tx1"/>
                </a:solidFill>
              </a:rPr>
              <a:t> </a:t>
            </a:r>
            <a:br>
              <a:rPr lang="sv-SE" sz="1467" b="1" dirty="0">
                <a:solidFill>
                  <a:schemeClr val="tx1"/>
                </a:solidFill>
              </a:rPr>
            </a:br>
            <a:r>
              <a:rPr lang="sv-SE" sz="1467" b="1" dirty="0" err="1">
                <a:solidFill>
                  <a:schemeClr val="tx1"/>
                </a:solidFill>
              </a:rPr>
              <a:t>eliminated</a:t>
            </a:r>
            <a:endParaRPr lang="sv-SE" sz="1467" b="1" dirty="0">
              <a:solidFill>
                <a:schemeClr val="tx1"/>
              </a:solidFill>
            </a:endParaRPr>
          </a:p>
          <a:p>
            <a:pPr marL="228594" indent="-228594">
              <a:spcBef>
                <a:spcPts val="800"/>
              </a:spcBef>
              <a:buFont typeface="Arial" panose="020B0604020202020204" pitchFamily="34" charset="0"/>
              <a:buChar char="•"/>
            </a:pPr>
            <a:r>
              <a:rPr lang="sv-SE" sz="1467" b="1" dirty="0">
                <a:solidFill>
                  <a:schemeClr val="tx1"/>
                </a:solidFill>
              </a:rPr>
              <a:t>No aux </a:t>
            </a:r>
            <a:r>
              <a:rPr lang="sv-SE" sz="1467" b="1" dirty="0" err="1">
                <a:solidFill>
                  <a:schemeClr val="tx1"/>
                </a:solidFill>
              </a:rPr>
              <a:t>power</a:t>
            </a:r>
            <a:r>
              <a:rPr lang="sv-SE" sz="1467" b="1" dirty="0">
                <a:solidFill>
                  <a:schemeClr val="tx1"/>
                </a:solidFill>
              </a:rPr>
              <a:t> </a:t>
            </a:r>
            <a:br>
              <a:rPr lang="sv-SE" sz="1467" b="1" dirty="0">
                <a:solidFill>
                  <a:schemeClr val="tx1"/>
                </a:solidFill>
              </a:rPr>
            </a:br>
            <a:r>
              <a:rPr lang="sv-SE" sz="1467" b="1" dirty="0" err="1">
                <a:solidFill>
                  <a:schemeClr val="tx1"/>
                </a:solidFill>
              </a:rPr>
              <a:t>consumption</a:t>
            </a:r>
            <a:r>
              <a:rPr lang="sv-SE" sz="1467" b="1" dirty="0">
                <a:solidFill>
                  <a:schemeClr val="tx1"/>
                </a:solidFill>
              </a:rPr>
              <a:t> for </a:t>
            </a:r>
            <a:r>
              <a:rPr lang="sv-SE" sz="1467" b="1" dirty="0" err="1">
                <a:solidFill>
                  <a:schemeClr val="tx1"/>
                </a:solidFill>
              </a:rPr>
              <a:t>blower</a:t>
            </a:r>
            <a:endParaRPr lang="sv-SE" sz="1467" b="1" dirty="0">
              <a:solidFill>
                <a:schemeClr val="tx1"/>
              </a:solidFill>
            </a:endParaRPr>
          </a:p>
        </p:txBody>
      </p:sp>
      <p:sp>
        <p:nvSpPr>
          <p:cNvPr id="16" name="Foliennummernplatzhalter 5">
            <a:extLst>
              <a:ext uri="{FF2B5EF4-FFF2-40B4-BE49-F238E27FC236}">
                <a16:creationId xmlns:a16="http://schemas.microsoft.com/office/drawing/2014/main" id="{837A4C7C-F4B7-43C5-A26C-7D2DDD35A46E}"/>
              </a:ext>
            </a:extLst>
          </p:cNvPr>
          <p:cNvSpPr>
            <a:spLocks noGrp="1"/>
          </p:cNvSpPr>
          <p:nvPr>
            <p:ph type="sldNum" sz="quarter" idx="4"/>
          </p:nvPr>
        </p:nvSpPr>
        <p:spPr>
          <a:xfrm>
            <a:off x="480053" y="6309320"/>
            <a:ext cx="477889" cy="360000"/>
          </a:xfrm>
        </p:spPr>
        <p:txBody>
          <a:bodyPr/>
          <a:lstStyle/>
          <a:p>
            <a:fld id="{89A93721-A7E3-4E3B-BEAA-F100E0D8E961}" type="slidenum">
              <a:rPr lang="en-CA" smtClean="0"/>
              <a:pPr/>
              <a:t>11</a:t>
            </a:fld>
            <a:endParaRPr lang="en-CA" dirty="0"/>
          </a:p>
        </p:txBody>
      </p:sp>
    </p:spTree>
    <p:extLst>
      <p:ext uri="{BB962C8B-B14F-4D97-AF65-F5344CB8AC3E}">
        <p14:creationId xmlns:p14="http://schemas.microsoft.com/office/powerpoint/2010/main" val="46243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cap="none" dirty="0"/>
              <a:t>Laboratory </a:t>
            </a:r>
            <a:r>
              <a:rPr lang="de-DE" cap="none" dirty="0" err="1"/>
              <a:t>test</a:t>
            </a:r>
            <a:r>
              <a:rPr lang="de-DE" cap="none" dirty="0"/>
              <a:t> </a:t>
            </a:r>
            <a:r>
              <a:rPr lang="de-DE" cap="none" dirty="0" err="1"/>
              <a:t>conditions</a:t>
            </a:r>
            <a:endParaRPr lang="de-DE" cap="none" dirty="0"/>
          </a:p>
        </p:txBody>
      </p:sp>
      <p:pic>
        <p:nvPicPr>
          <p:cNvPr id="8" name="Content Placeholder 7">
            <a:extLst>
              <a:ext uri="{FF2B5EF4-FFF2-40B4-BE49-F238E27FC236}">
                <a16:creationId xmlns:a16="http://schemas.microsoft.com/office/drawing/2014/main" id="{04074B94-6CE1-4150-9202-B67C8EB235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08168" y="1583597"/>
            <a:ext cx="3486391" cy="2421467"/>
          </a:xfrm>
        </p:spPr>
      </p:pic>
      <p:sp>
        <p:nvSpPr>
          <p:cNvPr id="6" name="Foliennummernplatzhalter 5"/>
          <p:cNvSpPr>
            <a:spLocks noGrp="1"/>
          </p:cNvSpPr>
          <p:nvPr>
            <p:ph type="sldNum" sz="quarter" idx="4"/>
          </p:nvPr>
        </p:nvSpPr>
        <p:spPr/>
        <p:txBody>
          <a:bodyPr/>
          <a:lstStyle/>
          <a:p>
            <a:fld id="{89A93721-A7E3-4E3B-BEAA-F100E0D8E961}" type="slidenum">
              <a:rPr lang="en-CA" smtClean="0"/>
              <a:pPr/>
              <a:t>12</a:t>
            </a:fld>
            <a:endParaRPr lang="en-CA" dirty="0"/>
          </a:p>
        </p:txBody>
      </p:sp>
      <p:sp>
        <p:nvSpPr>
          <p:cNvPr id="11" name="Content Placeholder 2">
            <a:extLst>
              <a:ext uri="{FF2B5EF4-FFF2-40B4-BE49-F238E27FC236}">
                <a16:creationId xmlns:a16="http://schemas.microsoft.com/office/drawing/2014/main" id="{ACBE6A3B-40BA-40E1-8D9A-D07A8549F9C5}"/>
              </a:ext>
            </a:extLst>
          </p:cNvPr>
          <p:cNvSpPr txBox="1">
            <a:spLocks/>
          </p:cNvSpPr>
          <p:nvPr/>
        </p:nvSpPr>
        <p:spPr>
          <a:xfrm>
            <a:off x="467641" y="1196752"/>
            <a:ext cx="7229852" cy="3070448"/>
          </a:xfrm>
          <a:prstGeom prst="rect">
            <a:avLst/>
          </a:prstGeom>
        </p:spPr>
        <p:txBody>
          <a:bodyPr vert="horz" lIns="0" tIns="60960" rIns="96000" bIns="60960" rtlCol="0">
            <a:normAutofit fontScale="92500" lnSpcReduction="20000"/>
          </a:bodyPr>
          <a:lstStyle>
            <a:lvl1pPr marL="0" indent="0" algn="l" defTabSz="914400" rtl="0" eaLnBrk="1" latinLnBrk="0" hangingPunct="1">
              <a:lnSpc>
                <a:spcPct val="100000"/>
              </a:lnSpc>
              <a:spcBef>
                <a:spcPts val="600"/>
              </a:spcBef>
              <a:buFont typeface="Arial" pitchFamily="34" charset="0"/>
              <a:buNone/>
              <a:defRPr lang="en-CA"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rgbClr val="8996A0"/>
              </a:buClr>
              <a:buFont typeface="Wingdings" pitchFamily="2" charset="2"/>
              <a:buChar char="§"/>
              <a:defRPr lang="en-CA"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Clr>
                <a:srgbClr val="8996A0"/>
              </a:buClr>
              <a:buFont typeface="Arial" pitchFamily="34" charset="0"/>
              <a:buChar char="–"/>
              <a:defRPr lang="en-CA" sz="1200" kern="1200">
                <a:solidFill>
                  <a:schemeClr val="tx1"/>
                </a:solidFill>
                <a:latin typeface="+mn-lt"/>
                <a:ea typeface="+mn-ea"/>
                <a:cs typeface="+mn-cs"/>
              </a:defRPr>
            </a:lvl3pPr>
            <a:lvl4pPr marL="534988" marR="0" indent="-173038" algn="l" defTabSz="914400" rtl="0" eaLnBrk="1" fontAlgn="auto" latinLnBrk="0" hangingPunct="1">
              <a:lnSpc>
                <a:spcPct val="100000"/>
              </a:lnSpc>
              <a:spcBef>
                <a:spcPts val="600"/>
              </a:spcBef>
              <a:spcAft>
                <a:spcPts val="0"/>
              </a:spcAft>
              <a:buClr>
                <a:srgbClr val="8996A0"/>
              </a:buClr>
              <a:buSzPct val="80000"/>
              <a:buFont typeface="Arial" pitchFamily="34" charset="0"/>
              <a:buChar char="&gt;"/>
              <a:tabLst/>
              <a:defRPr lang="en-CA" sz="1200" kern="120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600"/>
              </a:spcBef>
            </a:pPr>
            <a:r>
              <a:rPr lang="en-US" sz="2133" dirty="0"/>
              <a:t>Fix point test conditions:</a:t>
            </a:r>
          </a:p>
          <a:p>
            <a:pPr marL="285744" indent="-285744">
              <a:spcBef>
                <a:spcPts val="1600"/>
              </a:spcBef>
              <a:buFont typeface="Arial" pitchFamily="34" charset="0"/>
              <a:buChar char="•"/>
            </a:pPr>
            <a:r>
              <a:rPr lang="en-US" sz="2133" dirty="0"/>
              <a:t>Carrier based pulse width modulation (PWM)</a:t>
            </a:r>
          </a:p>
          <a:p>
            <a:pPr marL="285744" indent="-285744">
              <a:spcBef>
                <a:spcPts val="1600"/>
              </a:spcBef>
              <a:buFont typeface="Arial" pitchFamily="34" charset="0"/>
              <a:buChar char="•"/>
            </a:pPr>
            <a:r>
              <a:rPr lang="en-US" sz="2133" dirty="0"/>
              <a:t>Train speed 45 km/h</a:t>
            </a:r>
          </a:p>
          <a:p>
            <a:pPr marL="285744" indent="-285744">
              <a:spcBef>
                <a:spcPts val="1600"/>
              </a:spcBef>
              <a:buFont typeface="Arial" pitchFamily="34" charset="0"/>
              <a:buChar char="•"/>
            </a:pPr>
            <a:r>
              <a:rPr lang="en-US" sz="2133" dirty="0"/>
              <a:t>DC-link voltage 640 V</a:t>
            </a:r>
          </a:p>
          <a:p>
            <a:pPr marL="285744" indent="-285744">
              <a:spcBef>
                <a:spcPts val="1600"/>
              </a:spcBef>
              <a:buFont typeface="Arial" pitchFamily="34" charset="0"/>
              <a:buChar char="•"/>
            </a:pPr>
            <a:r>
              <a:rPr lang="en-US" sz="2133" dirty="0"/>
              <a:t>Phase current 210 Arms</a:t>
            </a:r>
          </a:p>
          <a:p>
            <a:pPr marL="285744" indent="-285744">
              <a:spcBef>
                <a:spcPts val="1600"/>
              </a:spcBef>
              <a:buFont typeface="Arial" pitchFamily="34" charset="0"/>
              <a:buChar char="•"/>
            </a:pPr>
            <a:r>
              <a:rPr lang="en-US" sz="2133" dirty="0"/>
              <a:t>Varying switching frequency in steps of 1000 Hz</a:t>
            </a:r>
          </a:p>
          <a:p>
            <a:pPr marL="285744" indent="-285744">
              <a:spcBef>
                <a:spcPts val="1600"/>
              </a:spcBef>
              <a:buFont typeface="Arial" pitchFamily="34" charset="0"/>
              <a:buChar char="•"/>
            </a:pPr>
            <a:r>
              <a:rPr lang="en-US" sz="2133" dirty="0"/>
              <a:t>Ambient temperature 20-25 °C</a:t>
            </a:r>
            <a:endParaRPr lang="sv-SE" sz="2133" dirty="0"/>
          </a:p>
        </p:txBody>
      </p:sp>
    </p:spTree>
    <p:extLst>
      <p:ext uri="{BB962C8B-B14F-4D97-AF65-F5344CB8AC3E}">
        <p14:creationId xmlns:p14="http://schemas.microsoft.com/office/powerpoint/2010/main" val="1062718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cap="none" dirty="0"/>
              <a:t>Laboratory </a:t>
            </a:r>
            <a:r>
              <a:rPr lang="de-DE" cap="none" dirty="0" err="1"/>
              <a:t>test</a:t>
            </a:r>
            <a:r>
              <a:rPr lang="de-DE" cap="none" dirty="0"/>
              <a:t> </a:t>
            </a:r>
            <a:r>
              <a:rPr lang="de-DE" cap="none" dirty="0" err="1"/>
              <a:t>results</a:t>
            </a:r>
            <a:endParaRPr lang="de-DE" cap="none" dirty="0"/>
          </a:p>
        </p:txBody>
      </p:sp>
      <p:sp>
        <p:nvSpPr>
          <p:cNvPr id="6" name="Foliennummernplatzhalter 5"/>
          <p:cNvSpPr>
            <a:spLocks noGrp="1"/>
          </p:cNvSpPr>
          <p:nvPr>
            <p:ph type="sldNum" sz="quarter" idx="4"/>
          </p:nvPr>
        </p:nvSpPr>
        <p:spPr/>
        <p:txBody>
          <a:bodyPr/>
          <a:lstStyle/>
          <a:p>
            <a:fld id="{89A93721-A7E3-4E3B-BEAA-F100E0D8E961}" type="slidenum">
              <a:rPr lang="en-CA" smtClean="0"/>
              <a:pPr/>
              <a:t>13</a:t>
            </a:fld>
            <a:endParaRPr lang="en-CA" dirty="0"/>
          </a:p>
        </p:txBody>
      </p:sp>
      <p:sp>
        <p:nvSpPr>
          <p:cNvPr id="13" name="Content Placeholder 2">
            <a:extLst>
              <a:ext uri="{FF2B5EF4-FFF2-40B4-BE49-F238E27FC236}">
                <a16:creationId xmlns:a16="http://schemas.microsoft.com/office/drawing/2014/main" id="{2BE6A840-229B-4818-9487-A12BD78D306A}"/>
              </a:ext>
            </a:extLst>
          </p:cNvPr>
          <p:cNvSpPr txBox="1">
            <a:spLocks/>
          </p:cNvSpPr>
          <p:nvPr/>
        </p:nvSpPr>
        <p:spPr>
          <a:xfrm>
            <a:off x="467641" y="1196752"/>
            <a:ext cx="11346988" cy="3070448"/>
          </a:xfrm>
          <a:prstGeom prst="rect">
            <a:avLst/>
          </a:prstGeom>
        </p:spPr>
        <p:txBody>
          <a:bodyPr vert="horz" lIns="0" tIns="60960" rIns="96000" bIns="60960" rtlCol="0">
            <a:normAutofit/>
          </a:bodyPr>
          <a:lstStyle>
            <a:lvl1pPr marL="0" indent="0" algn="l" defTabSz="914400" rtl="0" eaLnBrk="1" latinLnBrk="0" hangingPunct="1">
              <a:lnSpc>
                <a:spcPct val="100000"/>
              </a:lnSpc>
              <a:spcBef>
                <a:spcPts val="600"/>
              </a:spcBef>
              <a:buFont typeface="Arial" pitchFamily="34" charset="0"/>
              <a:buNone/>
              <a:defRPr lang="en-CA"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rgbClr val="8996A0"/>
              </a:buClr>
              <a:buFont typeface="Wingdings" pitchFamily="2" charset="2"/>
              <a:buChar char="§"/>
              <a:defRPr lang="en-CA"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Clr>
                <a:srgbClr val="8996A0"/>
              </a:buClr>
              <a:buFont typeface="Arial" pitchFamily="34" charset="0"/>
              <a:buChar char="–"/>
              <a:defRPr lang="en-CA" sz="1200" kern="1200">
                <a:solidFill>
                  <a:schemeClr val="tx1"/>
                </a:solidFill>
                <a:latin typeface="+mn-lt"/>
                <a:ea typeface="+mn-ea"/>
                <a:cs typeface="+mn-cs"/>
              </a:defRPr>
            </a:lvl3pPr>
            <a:lvl4pPr marL="534988" marR="0" indent="-173038" algn="l" defTabSz="914400" rtl="0" eaLnBrk="1" fontAlgn="auto" latinLnBrk="0" hangingPunct="1">
              <a:lnSpc>
                <a:spcPct val="100000"/>
              </a:lnSpc>
              <a:spcBef>
                <a:spcPts val="600"/>
              </a:spcBef>
              <a:spcAft>
                <a:spcPts val="0"/>
              </a:spcAft>
              <a:buClr>
                <a:srgbClr val="8996A0"/>
              </a:buClr>
              <a:buSzPct val="80000"/>
              <a:buFont typeface="Arial" pitchFamily="34" charset="0"/>
              <a:buChar char="&gt;"/>
              <a:tabLst/>
              <a:defRPr lang="en-CA" sz="1200" kern="120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44" indent="-285744">
              <a:spcBef>
                <a:spcPts val="1600"/>
              </a:spcBef>
              <a:buFont typeface="Arial" pitchFamily="34" charset="0"/>
              <a:buChar char="•"/>
            </a:pPr>
            <a:r>
              <a:rPr lang="en-US" sz="2133" dirty="0"/>
              <a:t>Steady state: Measurements taken when thermal equilibrium had been reached</a:t>
            </a:r>
          </a:p>
          <a:p>
            <a:pPr marL="285744" indent="-285744">
              <a:spcBef>
                <a:spcPts val="1600"/>
              </a:spcBef>
              <a:buFont typeface="Arial" pitchFamily="34" charset="0"/>
              <a:buChar char="•"/>
            </a:pPr>
            <a:r>
              <a:rPr lang="en-US" sz="2133" dirty="0"/>
              <a:t>Temperature increase over ambient is reported</a:t>
            </a:r>
          </a:p>
          <a:p>
            <a:pPr marL="285744" indent="-285744">
              <a:spcBef>
                <a:spcPts val="1600"/>
              </a:spcBef>
              <a:buFont typeface="Arial" pitchFamily="34" charset="0"/>
              <a:buChar char="•"/>
            </a:pPr>
            <a:r>
              <a:rPr lang="en-US" sz="2133" dirty="0"/>
              <a:t>63 % reduction of transistor case temperature when going from Si to SiC for 2000 Hz case</a:t>
            </a:r>
          </a:p>
        </p:txBody>
      </p:sp>
      <p:grpSp>
        <p:nvGrpSpPr>
          <p:cNvPr id="2" name="Group 1">
            <a:extLst>
              <a:ext uri="{FF2B5EF4-FFF2-40B4-BE49-F238E27FC236}">
                <a16:creationId xmlns:a16="http://schemas.microsoft.com/office/drawing/2014/main" id="{5CD0C17D-DBC6-4014-9BC1-5FD52D660356}"/>
              </a:ext>
            </a:extLst>
          </p:cNvPr>
          <p:cNvGrpSpPr/>
          <p:nvPr/>
        </p:nvGrpSpPr>
        <p:grpSpPr>
          <a:xfrm>
            <a:off x="1628571" y="2784001"/>
            <a:ext cx="3805316" cy="3572831"/>
            <a:chOff x="1221428" y="2088000"/>
            <a:chExt cx="2853987" cy="2679623"/>
          </a:xfrm>
        </p:grpSpPr>
        <p:pic>
          <p:nvPicPr>
            <p:cNvPr id="11" name="Picture 10">
              <a:extLst>
                <a:ext uri="{FF2B5EF4-FFF2-40B4-BE49-F238E27FC236}">
                  <a16:creationId xmlns:a16="http://schemas.microsoft.com/office/drawing/2014/main" id="{56D49993-2183-46B7-8378-433D5D47DEE4}"/>
                </a:ext>
              </a:extLst>
            </p:cNvPr>
            <p:cNvPicPr>
              <a:picLocks noChangeAspect="1"/>
            </p:cNvPicPr>
            <p:nvPr/>
          </p:nvPicPr>
          <p:blipFill>
            <a:blip r:embed="rId2"/>
            <a:stretch>
              <a:fillRect/>
            </a:stretch>
          </p:blipFill>
          <p:spPr>
            <a:xfrm>
              <a:off x="1221428" y="2088000"/>
              <a:ext cx="2853987" cy="2160000"/>
            </a:xfrm>
            <a:prstGeom prst="rect">
              <a:avLst/>
            </a:prstGeom>
          </p:spPr>
        </p:pic>
        <p:sp>
          <p:nvSpPr>
            <p:cNvPr id="10" name="Content Placeholder 2">
              <a:extLst>
                <a:ext uri="{FF2B5EF4-FFF2-40B4-BE49-F238E27FC236}">
                  <a16:creationId xmlns:a16="http://schemas.microsoft.com/office/drawing/2014/main" id="{8B7E354A-6021-44AD-936D-8A696E2DC457}"/>
                </a:ext>
              </a:extLst>
            </p:cNvPr>
            <p:cNvSpPr txBox="1">
              <a:spLocks/>
            </p:cNvSpPr>
            <p:nvPr/>
          </p:nvSpPr>
          <p:spPr>
            <a:xfrm>
              <a:off x="1221428" y="4248000"/>
              <a:ext cx="2853987" cy="519623"/>
            </a:xfrm>
            <a:prstGeom prst="rect">
              <a:avLst/>
            </a:prstGeom>
          </p:spPr>
          <p:txBody>
            <a:bodyPr vert="horz" lIns="0" tIns="60960" rIns="96000" bIns="60960" rtlCol="0">
              <a:normAutofit/>
            </a:bodyPr>
            <a:lstStyle>
              <a:lvl1pPr marL="0" indent="0" algn="l" defTabSz="914400" rtl="0" eaLnBrk="1" latinLnBrk="0" hangingPunct="1">
                <a:lnSpc>
                  <a:spcPct val="100000"/>
                </a:lnSpc>
                <a:spcBef>
                  <a:spcPts val="600"/>
                </a:spcBef>
                <a:buFont typeface="Arial" pitchFamily="34" charset="0"/>
                <a:buNone/>
                <a:defRPr lang="en-CA"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rgbClr val="8996A0"/>
                </a:buClr>
                <a:buFont typeface="Wingdings" pitchFamily="2" charset="2"/>
                <a:buChar char="§"/>
                <a:defRPr lang="en-CA"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Clr>
                  <a:srgbClr val="8996A0"/>
                </a:buClr>
                <a:buFont typeface="Arial" pitchFamily="34" charset="0"/>
                <a:buChar char="–"/>
                <a:defRPr lang="en-CA" sz="1200" kern="1200">
                  <a:solidFill>
                    <a:schemeClr val="tx1"/>
                  </a:solidFill>
                  <a:latin typeface="+mn-lt"/>
                  <a:ea typeface="+mn-ea"/>
                  <a:cs typeface="+mn-cs"/>
                </a:defRPr>
              </a:lvl3pPr>
              <a:lvl4pPr marL="534988" marR="0" indent="-173038" algn="l" defTabSz="914400" rtl="0" eaLnBrk="1" fontAlgn="auto" latinLnBrk="0" hangingPunct="1">
                <a:lnSpc>
                  <a:spcPct val="100000"/>
                </a:lnSpc>
                <a:spcBef>
                  <a:spcPts val="600"/>
                </a:spcBef>
                <a:spcAft>
                  <a:spcPts val="0"/>
                </a:spcAft>
                <a:buClr>
                  <a:srgbClr val="8996A0"/>
                </a:buClr>
                <a:buSzPct val="80000"/>
                <a:buFont typeface="Arial" pitchFamily="34" charset="0"/>
                <a:buChar char="&gt;"/>
                <a:tabLst/>
                <a:defRPr lang="en-CA" sz="1200" kern="120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600"/>
                </a:spcBef>
              </a:pPr>
              <a:r>
                <a:rPr lang="en-US" sz="2133" dirty="0"/>
                <a:t>Transistor</a:t>
              </a:r>
            </a:p>
          </p:txBody>
        </p:sp>
      </p:grpSp>
      <p:grpSp>
        <p:nvGrpSpPr>
          <p:cNvPr id="4" name="Group 3">
            <a:extLst>
              <a:ext uri="{FF2B5EF4-FFF2-40B4-BE49-F238E27FC236}">
                <a16:creationId xmlns:a16="http://schemas.microsoft.com/office/drawing/2014/main" id="{E0CCDB46-2FDE-4E91-8953-A38D33FD5D40}"/>
              </a:ext>
            </a:extLst>
          </p:cNvPr>
          <p:cNvGrpSpPr/>
          <p:nvPr/>
        </p:nvGrpSpPr>
        <p:grpSpPr>
          <a:xfrm>
            <a:off x="6336270" y="2782777"/>
            <a:ext cx="3775087" cy="3574055"/>
            <a:chOff x="4881742" y="2087082"/>
            <a:chExt cx="2831315" cy="2680541"/>
          </a:xfrm>
        </p:grpSpPr>
        <p:pic>
          <p:nvPicPr>
            <p:cNvPr id="12" name="Picture 11">
              <a:extLst>
                <a:ext uri="{FF2B5EF4-FFF2-40B4-BE49-F238E27FC236}">
                  <a16:creationId xmlns:a16="http://schemas.microsoft.com/office/drawing/2014/main" id="{046A97CF-5B65-4999-A3B9-E470C43DBC37}"/>
                </a:ext>
              </a:extLst>
            </p:cNvPr>
            <p:cNvPicPr>
              <a:picLocks noChangeAspect="1"/>
            </p:cNvPicPr>
            <p:nvPr/>
          </p:nvPicPr>
          <p:blipFill>
            <a:blip r:embed="rId3"/>
            <a:stretch>
              <a:fillRect/>
            </a:stretch>
          </p:blipFill>
          <p:spPr>
            <a:xfrm>
              <a:off x="4881743" y="2087082"/>
              <a:ext cx="2831314" cy="2160000"/>
            </a:xfrm>
            <a:prstGeom prst="rect">
              <a:avLst/>
            </a:prstGeom>
          </p:spPr>
        </p:pic>
        <p:sp>
          <p:nvSpPr>
            <p:cNvPr id="14" name="Content Placeholder 2">
              <a:extLst>
                <a:ext uri="{FF2B5EF4-FFF2-40B4-BE49-F238E27FC236}">
                  <a16:creationId xmlns:a16="http://schemas.microsoft.com/office/drawing/2014/main" id="{88AF22DC-5386-4C99-9B47-F4FE34C82505}"/>
                </a:ext>
              </a:extLst>
            </p:cNvPr>
            <p:cNvSpPr txBox="1">
              <a:spLocks/>
            </p:cNvSpPr>
            <p:nvPr/>
          </p:nvSpPr>
          <p:spPr>
            <a:xfrm>
              <a:off x="4881742" y="4248000"/>
              <a:ext cx="2831314" cy="519623"/>
            </a:xfrm>
            <a:prstGeom prst="rect">
              <a:avLst/>
            </a:prstGeom>
          </p:spPr>
          <p:txBody>
            <a:bodyPr vert="horz" lIns="0" tIns="60960" rIns="96000" bIns="60960" rtlCol="0">
              <a:normAutofit/>
            </a:bodyPr>
            <a:lstStyle>
              <a:lvl1pPr marL="0" indent="0" algn="l" defTabSz="914400" rtl="0" eaLnBrk="1" latinLnBrk="0" hangingPunct="1">
                <a:lnSpc>
                  <a:spcPct val="100000"/>
                </a:lnSpc>
                <a:spcBef>
                  <a:spcPts val="600"/>
                </a:spcBef>
                <a:buFont typeface="Arial" pitchFamily="34" charset="0"/>
                <a:buNone/>
                <a:defRPr lang="en-CA" sz="18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rgbClr val="8996A0"/>
                </a:buClr>
                <a:buFont typeface="Wingdings" pitchFamily="2" charset="2"/>
                <a:buChar char="§"/>
                <a:defRPr lang="en-CA"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Clr>
                  <a:srgbClr val="8996A0"/>
                </a:buClr>
                <a:buFont typeface="Arial" pitchFamily="34" charset="0"/>
                <a:buChar char="–"/>
                <a:defRPr lang="en-CA" sz="1200" kern="1200">
                  <a:solidFill>
                    <a:schemeClr val="tx1"/>
                  </a:solidFill>
                  <a:latin typeface="+mn-lt"/>
                  <a:ea typeface="+mn-ea"/>
                  <a:cs typeface="+mn-cs"/>
                </a:defRPr>
              </a:lvl3pPr>
              <a:lvl4pPr marL="534988" marR="0" indent="-173038" algn="l" defTabSz="914400" rtl="0" eaLnBrk="1" fontAlgn="auto" latinLnBrk="0" hangingPunct="1">
                <a:lnSpc>
                  <a:spcPct val="100000"/>
                </a:lnSpc>
                <a:spcBef>
                  <a:spcPts val="600"/>
                </a:spcBef>
                <a:spcAft>
                  <a:spcPts val="0"/>
                </a:spcAft>
                <a:buClr>
                  <a:srgbClr val="8996A0"/>
                </a:buClr>
                <a:buSzPct val="80000"/>
                <a:buFont typeface="Arial" pitchFamily="34" charset="0"/>
                <a:buChar char="&gt;"/>
                <a:tabLst/>
                <a:defRPr lang="en-CA" sz="1200" kern="120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1600"/>
                </a:spcBef>
              </a:pPr>
              <a:r>
                <a:rPr lang="en-US" sz="2133" dirty="0"/>
                <a:t>Diode</a:t>
              </a:r>
            </a:p>
          </p:txBody>
        </p:sp>
      </p:grpSp>
      <p:sp>
        <p:nvSpPr>
          <p:cNvPr id="15" name="Rectangle 14">
            <a:extLst>
              <a:ext uri="{FF2B5EF4-FFF2-40B4-BE49-F238E27FC236}">
                <a16:creationId xmlns:a16="http://schemas.microsoft.com/office/drawing/2014/main" id="{1A19B33B-F36D-4F6B-B0A1-A65A53FDB804}"/>
              </a:ext>
            </a:extLst>
          </p:cNvPr>
          <p:cNvSpPr/>
          <p:nvPr/>
        </p:nvSpPr>
        <p:spPr>
          <a:xfrm>
            <a:off x="1847528" y="2780928"/>
            <a:ext cx="166098" cy="24482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
        <p:nvSpPr>
          <p:cNvPr id="16" name="Rectangle 15">
            <a:extLst>
              <a:ext uri="{FF2B5EF4-FFF2-40B4-BE49-F238E27FC236}">
                <a16:creationId xmlns:a16="http://schemas.microsoft.com/office/drawing/2014/main" id="{083ADBF6-FCAE-4D1D-8D06-7C3FA5B46316}"/>
              </a:ext>
            </a:extLst>
          </p:cNvPr>
          <p:cNvSpPr/>
          <p:nvPr/>
        </p:nvSpPr>
        <p:spPr>
          <a:xfrm>
            <a:off x="6528048" y="2780928"/>
            <a:ext cx="218957" cy="2520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Tree>
    <p:extLst>
      <p:ext uri="{BB962C8B-B14F-4D97-AF65-F5344CB8AC3E}">
        <p14:creationId xmlns:p14="http://schemas.microsoft.com/office/powerpoint/2010/main" val="6664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switching losses </a:t>
            </a:r>
            <a:r>
              <a:rPr lang="en-US" dirty="0" err="1"/>
              <a:t>SiC</a:t>
            </a:r>
            <a:r>
              <a:rPr lang="en-US" dirty="0"/>
              <a:t> vs Si IGBT</a:t>
            </a:r>
            <a:br>
              <a:rPr lang="en-US" dirty="0"/>
            </a:br>
            <a:endParaRPr lang="en-US" sz="1800" dirty="0">
              <a:latin typeface="+mn-lt"/>
            </a:endParaRPr>
          </a:p>
        </p:txBody>
      </p:sp>
      <p:sp>
        <p:nvSpPr>
          <p:cNvPr id="5" name="Text Placeholder 4"/>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1B95DD6E-19F9-4153-B73A-E9DAF26B4741}"/>
              </a:ext>
            </a:extLst>
          </p:cNvPr>
          <p:cNvPicPr>
            <a:picLocks noChangeAspect="1"/>
          </p:cNvPicPr>
          <p:nvPr/>
        </p:nvPicPr>
        <p:blipFill>
          <a:blip r:embed="rId3"/>
          <a:stretch>
            <a:fillRect/>
          </a:stretch>
        </p:blipFill>
        <p:spPr>
          <a:xfrm>
            <a:off x="1271106" y="1023865"/>
            <a:ext cx="9128777" cy="5167580"/>
          </a:xfrm>
          <a:prstGeom prst="rect">
            <a:avLst/>
          </a:prstGeom>
        </p:spPr>
      </p:pic>
      <p:sp>
        <p:nvSpPr>
          <p:cNvPr id="7" name="TextBox 6">
            <a:extLst>
              <a:ext uri="{FF2B5EF4-FFF2-40B4-BE49-F238E27FC236}">
                <a16:creationId xmlns:a16="http://schemas.microsoft.com/office/drawing/2014/main" id="{797B5CE1-BF78-47E2-8C17-1FE13F3F0C88}"/>
              </a:ext>
            </a:extLst>
          </p:cNvPr>
          <p:cNvSpPr txBox="1"/>
          <p:nvPr/>
        </p:nvSpPr>
        <p:spPr>
          <a:xfrm>
            <a:off x="7963002" y="1213319"/>
            <a:ext cx="2729188" cy="461665"/>
          </a:xfrm>
          <a:prstGeom prst="rect">
            <a:avLst/>
          </a:prstGeom>
          <a:solidFill>
            <a:schemeClr val="bg1"/>
          </a:solidFill>
          <a:ln>
            <a:solidFill>
              <a:srgbClr val="8996A0"/>
            </a:solidFill>
          </a:ln>
        </p:spPr>
        <p:txBody>
          <a:bodyPr wrap="square" rtlCol="0">
            <a:spAutoFit/>
          </a:bodyPr>
          <a:lstStyle/>
          <a:p>
            <a:r>
              <a:rPr lang="sv-SE" sz="2400" dirty="0"/>
              <a:t>Si 1000A/1.7kV</a:t>
            </a:r>
          </a:p>
        </p:txBody>
      </p:sp>
      <p:sp>
        <p:nvSpPr>
          <p:cNvPr id="8" name="TextBox 7">
            <a:extLst>
              <a:ext uri="{FF2B5EF4-FFF2-40B4-BE49-F238E27FC236}">
                <a16:creationId xmlns:a16="http://schemas.microsoft.com/office/drawing/2014/main" id="{8CF1C6C9-9158-466E-9B7C-C1AB8E36A99B}"/>
              </a:ext>
            </a:extLst>
          </p:cNvPr>
          <p:cNvSpPr txBox="1"/>
          <p:nvPr/>
        </p:nvSpPr>
        <p:spPr>
          <a:xfrm>
            <a:off x="8475841" y="2868991"/>
            <a:ext cx="2729188" cy="461665"/>
          </a:xfrm>
          <a:prstGeom prst="rect">
            <a:avLst/>
          </a:prstGeom>
          <a:solidFill>
            <a:schemeClr val="bg1"/>
          </a:solidFill>
          <a:ln>
            <a:solidFill>
              <a:srgbClr val="8996A0"/>
            </a:solidFill>
          </a:ln>
        </p:spPr>
        <p:txBody>
          <a:bodyPr wrap="square" rtlCol="0">
            <a:spAutoFit/>
          </a:bodyPr>
          <a:lstStyle/>
          <a:p>
            <a:r>
              <a:rPr lang="sv-SE" sz="2400" dirty="0" err="1"/>
              <a:t>SiC</a:t>
            </a:r>
            <a:r>
              <a:rPr lang="sv-SE" sz="2400" dirty="0"/>
              <a:t> 900A/1.7kV</a:t>
            </a:r>
          </a:p>
        </p:txBody>
      </p:sp>
      <p:sp>
        <p:nvSpPr>
          <p:cNvPr id="9" name="Rectangle 8">
            <a:extLst>
              <a:ext uri="{FF2B5EF4-FFF2-40B4-BE49-F238E27FC236}">
                <a16:creationId xmlns:a16="http://schemas.microsoft.com/office/drawing/2014/main" id="{8C17B2FF-8C2C-4055-B30B-F226812A3F27}"/>
              </a:ext>
            </a:extLst>
          </p:cNvPr>
          <p:cNvSpPr/>
          <p:nvPr/>
        </p:nvSpPr>
        <p:spPr>
          <a:xfrm>
            <a:off x="1880131" y="906586"/>
            <a:ext cx="576064" cy="45339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
        <p:nvSpPr>
          <p:cNvPr id="10" name="Rectangle 9">
            <a:extLst>
              <a:ext uri="{FF2B5EF4-FFF2-40B4-BE49-F238E27FC236}">
                <a16:creationId xmlns:a16="http://schemas.microsoft.com/office/drawing/2014/main" id="{24999419-3385-4C6C-9A16-0FFAC63BBF2E}"/>
              </a:ext>
            </a:extLst>
          </p:cNvPr>
          <p:cNvSpPr/>
          <p:nvPr/>
        </p:nvSpPr>
        <p:spPr>
          <a:xfrm rot="5400000">
            <a:off x="4580274" y="264206"/>
            <a:ext cx="576064" cy="27291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Tree>
    <p:extLst>
      <p:ext uri="{BB962C8B-B14F-4D97-AF65-F5344CB8AC3E}">
        <p14:creationId xmlns:p14="http://schemas.microsoft.com/office/powerpoint/2010/main" val="389300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344D-3304-4BE2-BBA8-FC5E379DF6F1}"/>
              </a:ext>
            </a:extLst>
          </p:cNvPr>
          <p:cNvSpPr>
            <a:spLocks noGrp="1"/>
          </p:cNvSpPr>
          <p:nvPr>
            <p:ph type="title"/>
          </p:nvPr>
        </p:nvSpPr>
        <p:spPr/>
        <p:txBody>
          <a:bodyPr/>
          <a:lstStyle/>
          <a:p>
            <a:r>
              <a:rPr lang="en-US" dirty="0"/>
              <a:t>Heat sink temperature – Si vs </a:t>
            </a:r>
            <a:r>
              <a:rPr lang="en-US" dirty="0" err="1"/>
              <a:t>SiC</a:t>
            </a:r>
            <a:br>
              <a:rPr lang="en-US" dirty="0"/>
            </a:br>
            <a:endParaRPr lang="sv-SE" sz="1867" dirty="0"/>
          </a:p>
        </p:txBody>
      </p:sp>
      <p:sp>
        <p:nvSpPr>
          <p:cNvPr id="3" name="Text Placeholder 2">
            <a:extLst>
              <a:ext uri="{FF2B5EF4-FFF2-40B4-BE49-F238E27FC236}">
                <a16:creationId xmlns:a16="http://schemas.microsoft.com/office/drawing/2014/main" id="{42AD4C59-74E4-4EF2-BAD5-16E03C71AF2C}"/>
              </a:ext>
            </a:extLst>
          </p:cNvPr>
          <p:cNvSpPr>
            <a:spLocks noGrp="1"/>
          </p:cNvSpPr>
          <p:nvPr>
            <p:ph type="body" sz="quarter" idx="16"/>
          </p:nvPr>
        </p:nvSpPr>
        <p:spPr/>
        <p:txBody>
          <a:bodyPr/>
          <a:lstStyle/>
          <a:p>
            <a:endParaRPr lang="sv-SE"/>
          </a:p>
        </p:txBody>
      </p:sp>
      <p:sp>
        <p:nvSpPr>
          <p:cNvPr id="4" name="Slide Number Placeholder 3">
            <a:extLst>
              <a:ext uri="{FF2B5EF4-FFF2-40B4-BE49-F238E27FC236}">
                <a16:creationId xmlns:a16="http://schemas.microsoft.com/office/drawing/2014/main" id="{9132F523-A275-4211-A604-D832E7427C51}"/>
              </a:ext>
            </a:extLst>
          </p:cNvPr>
          <p:cNvSpPr>
            <a:spLocks noGrp="1"/>
          </p:cNvSpPr>
          <p:nvPr>
            <p:ph type="sldNum" sz="quarter" idx="4"/>
          </p:nvPr>
        </p:nvSpPr>
        <p:spPr/>
        <p:txBody>
          <a:bodyPr/>
          <a:lstStyle/>
          <a:p>
            <a:fld id="{89A93721-A7E3-4E3B-BEAA-F100E0D8E961}" type="slidenum">
              <a:rPr lang="en-CA" smtClean="0"/>
              <a:pPr/>
              <a:t>15</a:t>
            </a:fld>
            <a:endParaRPr lang="en-CA" dirty="0"/>
          </a:p>
        </p:txBody>
      </p:sp>
      <p:sp>
        <p:nvSpPr>
          <p:cNvPr id="10" name="Right Brace 9">
            <a:extLst>
              <a:ext uri="{FF2B5EF4-FFF2-40B4-BE49-F238E27FC236}">
                <a16:creationId xmlns:a16="http://schemas.microsoft.com/office/drawing/2014/main" id="{AD786648-AB6F-4ECD-9C26-A1465FBEB043}"/>
              </a:ext>
            </a:extLst>
          </p:cNvPr>
          <p:cNvSpPr/>
          <p:nvPr/>
        </p:nvSpPr>
        <p:spPr>
          <a:xfrm>
            <a:off x="9689945" y="2401732"/>
            <a:ext cx="249100" cy="75168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2400"/>
          </a:p>
        </p:txBody>
      </p:sp>
      <p:pic>
        <p:nvPicPr>
          <p:cNvPr id="8" name="Picture 7">
            <a:extLst>
              <a:ext uri="{FF2B5EF4-FFF2-40B4-BE49-F238E27FC236}">
                <a16:creationId xmlns:a16="http://schemas.microsoft.com/office/drawing/2014/main" id="{9CB8B92F-248F-43AE-9C70-F803F87B17EA}"/>
              </a:ext>
            </a:extLst>
          </p:cNvPr>
          <p:cNvPicPr>
            <a:picLocks noChangeAspect="1"/>
          </p:cNvPicPr>
          <p:nvPr/>
        </p:nvPicPr>
        <p:blipFill>
          <a:blip r:embed="rId2"/>
          <a:stretch>
            <a:fillRect/>
          </a:stretch>
        </p:blipFill>
        <p:spPr>
          <a:xfrm>
            <a:off x="2322793" y="1246418"/>
            <a:ext cx="7616251" cy="4584700"/>
          </a:xfrm>
          <a:prstGeom prst="rect">
            <a:avLst/>
          </a:prstGeom>
        </p:spPr>
      </p:pic>
      <p:sp>
        <p:nvSpPr>
          <p:cNvPr id="11" name="TextBox 10">
            <a:extLst>
              <a:ext uri="{FF2B5EF4-FFF2-40B4-BE49-F238E27FC236}">
                <a16:creationId xmlns:a16="http://schemas.microsoft.com/office/drawing/2014/main" id="{309C7218-4305-4A84-9BF4-D7D33B68AC54}"/>
              </a:ext>
            </a:extLst>
          </p:cNvPr>
          <p:cNvSpPr txBox="1"/>
          <p:nvPr/>
        </p:nvSpPr>
        <p:spPr>
          <a:xfrm>
            <a:off x="8330699" y="3361434"/>
            <a:ext cx="1144272" cy="461665"/>
          </a:xfrm>
          <a:prstGeom prst="rect">
            <a:avLst/>
          </a:prstGeom>
          <a:noFill/>
        </p:spPr>
        <p:txBody>
          <a:bodyPr wrap="square" rtlCol="0">
            <a:spAutoFit/>
          </a:bodyPr>
          <a:lstStyle/>
          <a:p>
            <a:r>
              <a:rPr lang="sv-SE" sz="2400" dirty="0"/>
              <a:t>- 60%</a:t>
            </a:r>
          </a:p>
        </p:txBody>
      </p:sp>
      <p:sp>
        <p:nvSpPr>
          <p:cNvPr id="9" name="TextBox 8">
            <a:extLst>
              <a:ext uri="{FF2B5EF4-FFF2-40B4-BE49-F238E27FC236}">
                <a16:creationId xmlns:a16="http://schemas.microsoft.com/office/drawing/2014/main" id="{8BA0182E-DF18-4ED1-BFDB-0D03DF104453}"/>
              </a:ext>
            </a:extLst>
          </p:cNvPr>
          <p:cNvSpPr txBox="1"/>
          <p:nvPr/>
        </p:nvSpPr>
        <p:spPr>
          <a:xfrm>
            <a:off x="2297872" y="1985595"/>
            <a:ext cx="686659" cy="461665"/>
          </a:xfrm>
          <a:prstGeom prst="rect">
            <a:avLst/>
          </a:prstGeom>
          <a:noFill/>
        </p:spPr>
        <p:txBody>
          <a:bodyPr wrap="square" rtlCol="0">
            <a:spAutoFit/>
          </a:bodyPr>
          <a:lstStyle/>
          <a:p>
            <a:r>
              <a:rPr lang="sv-SE" sz="2400" dirty="0"/>
              <a:t>°C</a:t>
            </a:r>
          </a:p>
        </p:txBody>
      </p:sp>
      <p:sp>
        <p:nvSpPr>
          <p:cNvPr id="6" name="Arrow: Down 5">
            <a:extLst>
              <a:ext uri="{FF2B5EF4-FFF2-40B4-BE49-F238E27FC236}">
                <a16:creationId xmlns:a16="http://schemas.microsoft.com/office/drawing/2014/main" id="{4EFD9C01-4A3E-4437-B3F6-CCEDEE456FF2}"/>
              </a:ext>
            </a:extLst>
          </p:cNvPr>
          <p:cNvSpPr/>
          <p:nvPr/>
        </p:nvSpPr>
        <p:spPr>
          <a:xfrm>
            <a:off x="7740955" y="3251201"/>
            <a:ext cx="541867" cy="9192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Rectangle 4">
            <a:extLst>
              <a:ext uri="{FF2B5EF4-FFF2-40B4-BE49-F238E27FC236}">
                <a16:creationId xmlns:a16="http://schemas.microsoft.com/office/drawing/2014/main" id="{CBF2F6F3-AF9B-4475-96F7-6A2DC316BCE7}"/>
              </a:ext>
            </a:extLst>
          </p:cNvPr>
          <p:cNvSpPr/>
          <p:nvPr/>
        </p:nvSpPr>
        <p:spPr>
          <a:xfrm>
            <a:off x="2423592" y="2557347"/>
            <a:ext cx="576064" cy="31636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Tree>
    <p:extLst>
      <p:ext uri="{BB962C8B-B14F-4D97-AF65-F5344CB8AC3E}">
        <p14:creationId xmlns:p14="http://schemas.microsoft.com/office/powerpoint/2010/main" val="340253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DAFD-30B4-4B1A-9988-09FE1EE7BCBA}"/>
              </a:ext>
            </a:extLst>
          </p:cNvPr>
          <p:cNvPicPr>
            <a:picLocks noChangeAspect="1"/>
          </p:cNvPicPr>
          <p:nvPr/>
        </p:nvPicPr>
        <p:blipFill>
          <a:blip r:embed="rId4"/>
          <a:stretch>
            <a:fillRect/>
          </a:stretch>
        </p:blipFill>
        <p:spPr>
          <a:xfrm>
            <a:off x="531753" y="1907617"/>
            <a:ext cx="7254432" cy="3939016"/>
          </a:xfrm>
          <a:prstGeom prst="rect">
            <a:avLst/>
          </a:prstGeom>
        </p:spPr>
      </p:pic>
      <p:sp>
        <p:nvSpPr>
          <p:cNvPr id="2" name="Title 1"/>
          <p:cNvSpPr>
            <a:spLocks noGrp="1"/>
          </p:cNvSpPr>
          <p:nvPr>
            <p:ph type="title"/>
          </p:nvPr>
        </p:nvSpPr>
        <p:spPr>
          <a:xfrm>
            <a:off x="467641" y="188640"/>
            <a:ext cx="11196980" cy="717944"/>
          </a:xfrm>
        </p:spPr>
        <p:txBody>
          <a:bodyPr/>
          <a:lstStyle/>
          <a:p>
            <a:r>
              <a:rPr lang="en-US" b="1" dirty="0" err="1"/>
              <a:t>SiC</a:t>
            </a:r>
            <a:r>
              <a:rPr lang="en-US" b="1" dirty="0"/>
              <a:t> technology enabling system advantages</a:t>
            </a:r>
            <a:br>
              <a:rPr lang="en-US" b="1" dirty="0"/>
            </a:br>
            <a:r>
              <a:rPr lang="en-US" sz="1800" dirty="0"/>
              <a:t>Reduced motor noise by approx. 20 dB(A)</a:t>
            </a:r>
            <a:endParaRPr lang="en-US" b="1" dirty="0"/>
          </a:p>
        </p:txBody>
      </p:sp>
      <p:sp>
        <p:nvSpPr>
          <p:cNvPr id="5" name="Text Placeholder 4"/>
          <p:cNvSpPr>
            <a:spLocks noGrp="1"/>
          </p:cNvSpPr>
          <p:nvPr>
            <p:ph type="body" sz="quarter" idx="16"/>
          </p:nvPr>
        </p:nvSpPr>
        <p:spPr/>
        <p:txBody>
          <a:bodyPr/>
          <a:lstStyle/>
          <a:p>
            <a:endParaRPr lang="sv-SE" b="1" dirty="0">
              <a:solidFill>
                <a:srgbClr val="FF0000"/>
              </a:solidFill>
            </a:endParaRPr>
          </a:p>
        </p:txBody>
      </p:sp>
      <p:sp>
        <p:nvSpPr>
          <p:cNvPr id="15" name="Espace réservé du numéro de diapositive 5"/>
          <p:cNvSpPr>
            <a:spLocks noGrp="1"/>
          </p:cNvSpPr>
          <p:nvPr>
            <p:ph type="sldNum" sz="quarter" idx="4"/>
            <p:custDataLst>
              <p:tags r:id="rId1"/>
            </p:custDataLst>
          </p:nvPr>
        </p:nvSpPr>
        <p:spPr>
          <a:xfrm>
            <a:off x="1884040" y="6321600"/>
            <a:ext cx="323528" cy="360000"/>
          </a:xfrm>
          <a:prstGeom prst="rect">
            <a:avLst/>
          </a:prstGeom>
        </p:spPr>
        <p:txBody>
          <a:bodyPr lIns="0" tIns="0" rIns="0" bIns="0" anchor="ctr" anchorCtr="0"/>
          <a:lstStyle>
            <a:lvl1pPr algn="l">
              <a:defRPr sz="900">
                <a:solidFill>
                  <a:srgbClr val="8996A0"/>
                </a:solidFill>
                <a:latin typeface="Arial Black" pitchFamily="34" charset="0"/>
              </a:defRPr>
            </a:lvl1pPr>
          </a:lstStyle>
          <a:p>
            <a:fld id="{89A93721-A7E3-4E3B-BEAA-F100E0D8E961}" type="slidenum">
              <a:rPr lang="en-CA" smtClean="0"/>
              <a:pPr/>
              <a:t>16</a:t>
            </a:fld>
            <a:endParaRPr lang="en-CA" dirty="0"/>
          </a:p>
        </p:txBody>
      </p:sp>
      <p:cxnSp>
        <p:nvCxnSpPr>
          <p:cNvPr id="6" name="Straight Arrow Connector 5"/>
          <p:cNvCxnSpPr>
            <a:cxnSpLocks/>
          </p:cNvCxnSpPr>
          <p:nvPr/>
        </p:nvCxnSpPr>
        <p:spPr>
          <a:xfrm>
            <a:off x="3860103" y="2497727"/>
            <a:ext cx="0" cy="174764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04664" y="3125326"/>
            <a:ext cx="1502536" cy="461665"/>
          </a:xfrm>
          <a:prstGeom prst="rect">
            <a:avLst/>
          </a:prstGeom>
          <a:noFill/>
        </p:spPr>
        <p:txBody>
          <a:bodyPr wrap="square" rtlCol="0">
            <a:spAutoFit/>
          </a:bodyPr>
          <a:lstStyle/>
          <a:p>
            <a:r>
              <a:rPr lang="sv-SE" sz="2400" dirty="0"/>
              <a:t>20 dB(A)</a:t>
            </a:r>
            <a:endParaRPr lang="en-US" sz="2400" dirty="0"/>
          </a:p>
        </p:txBody>
      </p:sp>
      <p:pic>
        <p:nvPicPr>
          <p:cNvPr id="9" name="Picture 8"/>
          <p:cNvPicPr>
            <a:picLocks noChangeAspect="1"/>
          </p:cNvPicPr>
          <p:nvPr/>
        </p:nvPicPr>
        <p:blipFill>
          <a:blip r:embed="rId5"/>
          <a:stretch>
            <a:fillRect/>
          </a:stretch>
        </p:blipFill>
        <p:spPr>
          <a:xfrm>
            <a:off x="7786186" y="2202125"/>
            <a:ext cx="3711593" cy="2410496"/>
          </a:xfrm>
          <a:prstGeom prst="rect">
            <a:avLst/>
          </a:prstGeom>
        </p:spPr>
      </p:pic>
      <p:sp>
        <p:nvSpPr>
          <p:cNvPr id="10" name="Oval 9"/>
          <p:cNvSpPr/>
          <p:nvPr/>
        </p:nvSpPr>
        <p:spPr>
          <a:xfrm>
            <a:off x="7741625" y="2734632"/>
            <a:ext cx="496952" cy="63691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p:cNvSpPr/>
          <p:nvPr/>
        </p:nvSpPr>
        <p:spPr>
          <a:xfrm>
            <a:off x="10579805" y="3557125"/>
            <a:ext cx="496952" cy="63691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p:nvPr/>
        </p:nvSpPr>
        <p:spPr>
          <a:xfrm>
            <a:off x="11019437" y="2712348"/>
            <a:ext cx="496952" cy="63691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Content Placeholder 2"/>
          <p:cNvSpPr txBox="1">
            <a:spLocks/>
          </p:cNvSpPr>
          <p:nvPr/>
        </p:nvSpPr>
        <p:spPr>
          <a:xfrm>
            <a:off x="373196" y="1084799"/>
            <a:ext cx="9268787" cy="2846623"/>
          </a:xfrm>
          <a:prstGeom prst="rect">
            <a:avLst/>
          </a:prstGeom>
        </p:spPr>
        <p:txBody>
          <a:bodyPr>
            <a:noAutofit/>
          </a:bodyPr>
          <a:lstStyle>
            <a:lvl1pPr marL="0" indent="0" algn="l" defTabSz="914400" rtl="0" eaLnBrk="1" latinLnBrk="0" hangingPunct="1">
              <a:lnSpc>
                <a:spcPct val="100000"/>
              </a:lnSpc>
              <a:spcBef>
                <a:spcPts val="600"/>
              </a:spcBef>
              <a:buFont typeface="Arial" pitchFamily="34" charset="0"/>
              <a:buNone/>
              <a:defRPr lang="en-CA" sz="1800" kern="1200" dirty="0" smtClean="0">
                <a:solidFill>
                  <a:schemeClr val="tx1"/>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Acoustic measurement on a motor at no-load and maximum flux with sweep of the switching frequency (motor speed corresponding to 10 km/h)</a:t>
            </a:r>
            <a:endParaRPr lang="en-US" dirty="0">
              <a:sym typeface="Wingdings" panose="05000000000000000000" pitchFamily="2" charset="2"/>
            </a:endParaRPr>
          </a:p>
        </p:txBody>
      </p:sp>
      <p:sp>
        <p:nvSpPr>
          <p:cNvPr id="4" name="TextBox 3">
            <a:extLst>
              <a:ext uri="{FF2B5EF4-FFF2-40B4-BE49-F238E27FC236}">
                <a16:creationId xmlns:a16="http://schemas.microsoft.com/office/drawing/2014/main" id="{DEF173D1-C5E4-42B4-B1BC-2463D5FC63FB}"/>
              </a:ext>
            </a:extLst>
          </p:cNvPr>
          <p:cNvSpPr txBox="1"/>
          <p:nvPr/>
        </p:nvSpPr>
        <p:spPr>
          <a:xfrm>
            <a:off x="4564870" y="2159297"/>
            <a:ext cx="2707793" cy="666977"/>
          </a:xfrm>
          <a:prstGeom prst="rect">
            <a:avLst/>
          </a:prstGeom>
          <a:solidFill>
            <a:schemeClr val="bg1"/>
          </a:solidFill>
          <a:ln>
            <a:solidFill>
              <a:schemeClr val="tx1"/>
            </a:solidFill>
          </a:ln>
        </p:spPr>
        <p:txBody>
          <a:bodyPr wrap="none" rtlCol="0">
            <a:spAutoFit/>
          </a:bodyPr>
          <a:lstStyle/>
          <a:p>
            <a:r>
              <a:rPr lang="sv-SE" sz="1867" dirty="0" err="1"/>
              <a:t>Impact</a:t>
            </a:r>
            <a:r>
              <a:rPr lang="sv-SE" sz="1867" dirty="0"/>
              <a:t> </a:t>
            </a:r>
            <a:r>
              <a:rPr lang="sv-SE" sz="1867" dirty="0" err="1"/>
              <a:t>of</a:t>
            </a:r>
            <a:r>
              <a:rPr lang="sv-SE" sz="1867" dirty="0"/>
              <a:t> </a:t>
            </a:r>
            <a:r>
              <a:rPr lang="sv-SE" sz="1867" dirty="0" err="1"/>
              <a:t>noise</a:t>
            </a:r>
            <a:r>
              <a:rPr lang="sv-SE" sz="1867" dirty="0"/>
              <a:t> </a:t>
            </a:r>
            <a:r>
              <a:rPr lang="sv-SE" sz="1867" dirty="0" err="1"/>
              <a:t>induced</a:t>
            </a:r>
            <a:br>
              <a:rPr lang="sv-SE" sz="1867" dirty="0"/>
            </a:br>
            <a:r>
              <a:rPr lang="sv-SE" sz="1867" dirty="0"/>
              <a:t>by </a:t>
            </a:r>
            <a:r>
              <a:rPr lang="sv-SE" sz="1867" dirty="0" err="1"/>
              <a:t>switching</a:t>
            </a:r>
            <a:r>
              <a:rPr lang="sv-SE" sz="1867" dirty="0"/>
              <a:t> </a:t>
            </a:r>
          </a:p>
        </p:txBody>
      </p:sp>
    </p:spTree>
    <p:extLst>
      <p:ext uri="{BB962C8B-B14F-4D97-AF65-F5344CB8AC3E}">
        <p14:creationId xmlns:p14="http://schemas.microsoft.com/office/powerpoint/2010/main" val="268846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a:t>
            </a:r>
          </a:p>
        </p:txBody>
      </p:sp>
      <p:sp>
        <p:nvSpPr>
          <p:cNvPr id="4" name="Text Placeholder 3"/>
          <p:cNvSpPr>
            <a:spLocks noGrp="1"/>
          </p:cNvSpPr>
          <p:nvPr>
            <p:ph type="body" sz="quarter" idx="10"/>
          </p:nvPr>
        </p:nvSpPr>
        <p:spPr>
          <a:xfrm>
            <a:off x="1487490" y="2175427"/>
            <a:ext cx="9889097" cy="576064"/>
          </a:xfrm>
          <a:noFill/>
        </p:spPr>
        <p:txBody>
          <a:bodyPr vert="horz" lIns="96000" tIns="48000" rIns="48000" bIns="48000" rtlCol="0" anchor="ctr">
            <a:normAutofit/>
          </a:bodyPr>
          <a:lstStyle/>
          <a:p>
            <a:r>
              <a:rPr lang="en-CA" sz="2667" dirty="0"/>
              <a:t>Project introduction</a:t>
            </a:r>
          </a:p>
        </p:txBody>
      </p:sp>
      <p:sp>
        <p:nvSpPr>
          <p:cNvPr id="5" name="Text Placeholder 4"/>
          <p:cNvSpPr>
            <a:spLocks noGrp="1"/>
          </p:cNvSpPr>
          <p:nvPr>
            <p:ph type="body" sz="quarter" idx="11"/>
          </p:nvPr>
        </p:nvSpPr>
        <p:spPr>
          <a:xfrm>
            <a:off x="1487490" y="2895507"/>
            <a:ext cx="9889097" cy="576064"/>
          </a:xfrm>
        </p:spPr>
        <p:txBody>
          <a:bodyPr vert="horz" lIns="96000" tIns="48000" rIns="48000" bIns="48000" rtlCol="0" anchor="ctr">
            <a:normAutofit/>
          </a:bodyPr>
          <a:lstStyle/>
          <a:p>
            <a:r>
              <a:rPr lang="en-CA" sz="2667" dirty="0"/>
              <a:t>Laboratory test</a:t>
            </a:r>
          </a:p>
        </p:txBody>
      </p:sp>
      <p:sp>
        <p:nvSpPr>
          <p:cNvPr id="9" name="Text Placeholder 8"/>
          <p:cNvSpPr>
            <a:spLocks noGrp="1"/>
          </p:cNvSpPr>
          <p:nvPr>
            <p:ph type="body" sz="quarter" idx="12"/>
          </p:nvPr>
        </p:nvSpPr>
        <p:spPr>
          <a:xfrm>
            <a:off x="1487490" y="3615587"/>
            <a:ext cx="9889097" cy="576064"/>
          </a:xfrm>
          <a:solidFill>
            <a:srgbClr val="2D3750"/>
          </a:solidFill>
        </p:spPr>
        <p:txBody>
          <a:bodyPr vert="horz" lIns="96000" tIns="48000" rIns="48000" bIns="48000" rtlCol="0" anchor="ctr">
            <a:normAutofit/>
          </a:bodyPr>
          <a:lstStyle/>
          <a:p>
            <a:r>
              <a:rPr lang="en-CA" sz="2667" dirty="0">
                <a:solidFill>
                  <a:schemeClr val="bg1"/>
                </a:solidFill>
              </a:rPr>
              <a:t>Field test</a:t>
            </a:r>
          </a:p>
        </p:txBody>
      </p:sp>
      <p:sp>
        <p:nvSpPr>
          <p:cNvPr id="18" name="Text Placeholder 17"/>
          <p:cNvSpPr>
            <a:spLocks noGrp="1"/>
          </p:cNvSpPr>
          <p:nvPr>
            <p:ph type="body" sz="quarter" idx="13"/>
          </p:nvPr>
        </p:nvSpPr>
        <p:spPr>
          <a:xfrm>
            <a:off x="1487490" y="4335667"/>
            <a:ext cx="9889097" cy="576064"/>
          </a:xfrm>
        </p:spPr>
        <p:txBody>
          <a:bodyPr vert="horz" lIns="96000" tIns="48000" rIns="48000" bIns="48000" rtlCol="0" anchor="ctr">
            <a:normAutofit/>
          </a:bodyPr>
          <a:lstStyle/>
          <a:p>
            <a:r>
              <a:rPr lang="en-CA" sz="2667" dirty="0"/>
              <a:t>Summary</a:t>
            </a:r>
          </a:p>
        </p:txBody>
      </p:sp>
      <p:sp>
        <p:nvSpPr>
          <p:cNvPr id="20" name="Text Placeholder 19"/>
          <p:cNvSpPr>
            <a:spLocks noGrp="1"/>
          </p:cNvSpPr>
          <p:nvPr>
            <p:ph type="body" sz="quarter" idx="15"/>
          </p:nvPr>
        </p:nvSpPr>
        <p:spPr>
          <a:xfrm>
            <a:off x="661467" y="2175427"/>
            <a:ext cx="672000" cy="576000"/>
          </a:xfrm>
        </p:spPr>
        <p:txBody>
          <a:bodyPr>
            <a:normAutofit/>
          </a:bodyPr>
          <a:lstStyle/>
          <a:p>
            <a:r>
              <a:rPr lang="en-CA" dirty="0"/>
              <a:t>2</a:t>
            </a:r>
          </a:p>
        </p:txBody>
      </p:sp>
      <p:sp>
        <p:nvSpPr>
          <p:cNvPr id="21" name="Text Placeholder 20"/>
          <p:cNvSpPr>
            <a:spLocks noGrp="1"/>
          </p:cNvSpPr>
          <p:nvPr>
            <p:ph type="body" sz="quarter" idx="16"/>
          </p:nvPr>
        </p:nvSpPr>
        <p:spPr>
          <a:xfrm>
            <a:off x="661467" y="2882896"/>
            <a:ext cx="672000" cy="576000"/>
          </a:xfrm>
        </p:spPr>
        <p:txBody>
          <a:bodyPr>
            <a:normAutofit/>
          </a:bodyPr>
          <a:lstStyle/>
          <a:p>
            <a:r>
              <a:rPr lang="en-CA" dirty="0"/>
              <a:t>3</a:t>
            </a:r>
          </a:p>
        </p:txBody>
      </p:sp>
      <p:sp>
        <p:nvSpPr>
          <p:cNvPr id="22" name="Text Placeholder 21"/>
          <p:cNvSpPr>
            <a:spLocks noGrp="1"/>
          </p:cNvSpPr>
          <p:nvPr>
            <p:ph type="body" sz="quarter" idx="17"/>
          </p:nvPr>
        </p:nvSpPr>
        <p:spPr>
          <a:xfrm>
            <a:off x="661467" y="3590365"/>
            <a:ext cx="672000" cy="576000"/>
          </a:xfrm>
        </p:spPr>
        <p:txBody>
          <a:bodyPr>
            <a:normAutofit/>
          </a:bodyPr>
          <a:lstStyle/>
          <a:p>
            <a:r>
              <a:rPr lang="en-CA" dirty="0"/>
              <a:t>4</a:t>
            </a:r>
          </a:p>
        </p:txBody>
      </p:sp>
      <p:sp>
        <p:nvSpPr>
          <p:cNvPr id="23" name="Text Placeholder 22"/>
          <p:cNvSpPr>
            <a:spLocks noGrp="1"/>
          </p:cNvSpPr>
          <p:nvPr>
            <p:ph type="body" sz="quarter" idx="18"/>
          </p:nvPr>
        </p:nvSpPr>
        <p:spPr>
          <a:xfrm>
            <a:off x="661467" y="4297833"/>
            <a:ext cx="672000" cy="576000"/>
          </a:xfrm>
        </p:spPr>
        <p:txBody>
          <a:bodyPr>
            <a:normAutofit/>
          </a:bodyPr>
          <a:lstStyle/>
          <a:p>
            <a:r>
              <a:rPr lang="en-CA" dirty="0"/>
              <a:t>5</a:t>
            </a:r>
          </a:p>
        </p:txBody>
      </p:sp>
      <p:sp>
        <p:nvSpPr>
          <p:cNvPr id="3" name="Slide Number Placeholder 2"/>
          <p:cNvSpPr>
            <a:spLocks noGrp="1"/>
          </p:cNvSpPr>
          <p:nvPr>
            <p:ph type="sldNum" sz="quarter" idx="4"/>
          </p:nvPr>
        </p:nvSpPr>
        <p:spPr>
          <a:xfrm>
            <a:off x="480053" y="6309320"/>
            <a:ext cx="431371" cy="360000"/>
          </a:xfrm>
        </p:spPr>
        <p:txBody>
          <a:bodyPr/>
          <a:lstStyle/>
          <a:p>
            <a:fld id="{89A93721-A7E3-4E3B-BEAA-F100E0D8E961}" type="slidenum">
              <a:rPr lang="en-CA" smtClean="0"/>
              <a:pPr/>
              <a:t>17</a:t>
            </a:fld>
            <a:endParaRPr lang="en-CA" dirty="0"/>
          </a:p>
        </p:txBody>
      </p:sp>
      <p:sp>
        <p:nvSpPr>
          <p:cNvPr id="14" name="Text Placeholder 3">
            <a:extLst>
              <a:ext uri="{FF2B5EF4-FFF2-40B4-BE49-F238E27FC236}">
                <a16:creationId xmlns:a16="http://schemas.microsoft.com/office/drawing/2014/main" id="{A2ED1ACB-0903-4362-B122-C9C20BE62187}"/>
              </a:ext>
            </a:extLst>
          </p:cNvPr>
          <p:cNvSpPr txBox="1">
            <a:spLocks/>
          </p:cNvSpPr>
          <p:nvPr/>
        </p:nvSpPr>
        <p:spPr>
          <a:xfrm>
            <a:off x="1487490" y="1469319"/>
            <a:ext cx="9889097" cy="576064"/>
          </a:xfrm>
          <a:prstGeom prst="rect">
            <a:avLst/>
          </a:prstGeom>
          <a:noFill/>
        </p:spPr>
        <p:txBody>
          <a:bodyPr vert="horz" lIns="96000" tIns="48000" rIns="48000" bIns="48000" rtlCol="0" anchor="ctr">
            <a:normAutofit/>
          </a:bodyPr>
          <a:lstStyle>
            <a:lvl1pPr indent="0">
              <a:lnSpc>
                <a:spcPct val="100000"/>
              </a:lnSpc>
              <a:spcBef>
                <a:spcPts val="600"/>
              </a:spcBef>
              <a:buFont typeface="Arial" pitchFamily="34" charset="0"/>
              <a:buNone/>
              <a:defRPr lang="en-CA" sz="2000" b="1" cap="none" baseline="0">
                <a:solidFill>
                  <a:srgbClr val="808D97"/>
                </a:solidFill>
              </a:defRPr>
            </a:lvl1pPr>
            <a:lvl2pPr marL="285750" indent="-285750">
              <a:lnSpc>
                <a:spcPct val="100000"/>
              </a:lnSpc>
              <a:spcBef>
                <a:spcPts val="600"/>
              </a:spcBef>
              <a:buClr>
                <a:srgbClr val="8996A0"/>
              </a:buClr>
              <a:buFont typeface="Wingdings" pitchFamily="2" charset="2"/>
              <a:buChar char="§"/>
              <a:defRPr lang="en-CA" sz="1600" dirty="0" smtClean="0"/>
            </a:lvl2pPr>
            <a:lvl3pPr marL="647700" indent="-285750">
              <a:lnSpc>
                <a:spcPct val="100000"/>
              </a:lnSpc>
              <a:spcBef>
                <a:spcPts val="600"/>
              </a:spcBef>
              <a:buClr>
                <a:srgbClr val="8996A0"/>
              </a:buClr>
              <a:buFont typeface="Arial" pitchFamily="34" charset="0"/>
              <a:buChar char="–"/>
              <a:defRPr lang="en-CA" sz="1400" dirty="0" smtClean="0"/>
            </a:lvl3pPr>
            <a:lvl4pPr marL="1080000" indent="-144000">
              <a:lnSpc>
                <a:spcPct val="100000"/>
              </a:lnSpc>
              <a:spcBef>
                <a:spcPts val="600"/>
              </a:spcBef>
              <a:buClr>
                <a:srgbClr val="8996A0"/>
              </a:buClr>
              <a:buSzPct val="80000"/>
              <a:buFont typeface="Arial" pitchFamily="34" charset="0"/>
              <a:buChar char="&gt;"/>
              <a:defRPr lang="en-CA" sz="1400" dirty="0" smtClean="0"/>
            </a:lvl4pPr>
            <a:lvl5pPr marL="2057400" indent="-228600">
              <a:lnSpc>
                <a:spcPts val="1600"/>
              </a:lnSpc>
              <a:spcBef>
                <a:spcPts val="600"/>
              </a:spcBef>
              <a:buClr>
                <a:srgbClr val="8996A0"/>
              </a:buClr>
              <a:buFont typeface="Arial" pitchFamily="34" charset="0"/>
              <a:buChar char="»"/>
              <a:defRPr sz="12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sv-SE" sz="2667" dirty="0"/>
              <a:t>Bombardier Transportation Energy &amp; Motion</a:t>
            </a:r>
          </a:p>
        </p:txBody>
      </p:sp>
      <p:sp>
        <p:nvSpPr>
          <p:cNvPr id="15" name="Text Placeholder 19">
            <a:extLst>
              <a:ext uri="{FF2B5EF4-FFF2-40B4-BE49-F238E27FC236}">
                <a16:creationId xmlns:a16="http://schemas.microsoft.com/office/drawing/2014/main" id="{AB1456BC-9F14-4543-A0D3-91BD8DB157AD}"/>
              </a:ext>
            </a:extLst>
          </p:cNvPr>
          <p:cNvSpPr txBox="1">
            <a:spLocks/>
          </p:cNvSpPr>
          <p:nvPr/>
        </p:nvSpPr>
        <p:spPr>
          <a:xfrm>
            <a:off x="661467" y="1469319"/>
            <a:ext cx="672000" cy="576000"/>
          </a:xfrm>
          <a:prstGeom prst="roundRect">
            <a:avLst/>
          </a:prstGeom>
          <a:noFill/>
          <a:ln w="38100" cap="flat" cmpd="sng" algn="ctr">
            <a:solidFill>
              <a:schemeClr val="accent1"/>
            </a:solidFill>
            <a:prstDash val="solid"/>
          </a:ln>
          <a:effectLst/>
        </p:spPr>
        <p:txBody>
          <a:bodyPr vert="horz" lIns="0" tIns="60960" rIns="96000" bIns="60960" rtlCol="0" anchor="ctr">
            <a:normAutofit/>
          </a:bodyPr>
          <a:lstStyle>
            <a:lvl1pPr marL="0" indent="0" algn="ctr" defTabSz="914400" rtl="0" eaLnBrk="1" latinLnBrk="0" hangingPunct="1">
              <a:lnSpc>
                <a:spcPct val="100000"/>
              </a:lnSpc>
              <a:spcBef>
                <a:spcPts val="600"/>
              </a:spcBef>
              <a:buFont typeface="Arial" pitchFamily="34" charset="0"/>
              <a:buNone/>
              <a:defRPr lang="en-US" sz="1600" b="1" kern="1200" noProof="0" dirty="0" smtClean="0">
                <a:solidFill>
                  <a:srgbClr val="808D97"/>
                </a:solidFill>
                <a:latin typeface="+mn-lt"/>
                <a:ea typeface="+mn-ea"/>
                <a:cs typeface="+mn-cs"/>
              </a:defRPr>
            </a:lvl1pPr>
            <a:lvl2pPr marL="0" indent="-285750" algn="ctr" defTabSz="914400" rtl="0" eaLnBrk="1" latinLnBrk="0" hangingPunct="1">
              <a:lnSpc>
                <a:spcPct val="100000"/>
              </a:lnSpc>
              <a:spcBef>
                <a:spcPts val="600"/>
              </a:spcBef>
              <a:buClr>
                <a:srgbClr val="8996A0"/>
              </a:buClr>
              <a:buFont typeface="Wingdings" pitchFamily="2" charset="2"/>
              <a:buChar char="§"/>
              <a:defRPr lang="en-US" sz="1600" b="1" kern="1200" noProof="0" dirty="0" smtClean="0">
                <a:solidFill>
                  <a:srgbClr val="808D97"/>
                </a:solidFill>
                <a:latin typeface="+mn-lt"/>
                <a:ea typeface="+mn-ea"/>
                <a:cs typeface="+mn-cs"/>
              </a:defRPr>
            </a:lvl2pPr>
            <a:lvl3pPr marL="0" indent="-285750" algn="ctr" defTabSz="914400" rtl="0" eaLnBrk="1" latinLnBrk="0" hangingPunct="1">
              <a:lnSpc>
                <a:spcPct val="1000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3pPr>
            <a:lvl4pPr marL="0" indent="-144000" algn="ctr" defTabSz="914400" rtl="0" eaLnBrk="1" latinLnBrk="0" hangingPunct="1">
              <a:lnSpc>
                <a:spcPct val="100000"/>
              </a:lnSpc>
              <a:spcBef>
                <a:spcPts val="600"/>
              </a:spcBef>
              <a:buClr>
                <a:srgbClr val="8996A0"/>
              </a:buClr>
              <a:buSzPct val="80000"/>
              <a:buFont typeface="Arial" pitchFamily="34" charset="0"/>
              <a:buChar char="&gt;"/>
              <a:defRPr lang="en-US" sz="1600" b="1" kern="1200" noProof="0" dirty="0" smtClean="0">
                <a:solidFill>
                  <a:srgbClr val="808D97"/>
                </a:solidFill>
                <a:latin typeface="+mn-lt"/>
                <a:ea typeface="+mn-ea"/>
                <a:cs typeface="+mn-cs"/>
              </a:defRPr>
            </a:lvl4pPr>
            <a:lvl5pPr marL="0" indent="-228600" algn="ctr" defTabSz="914400" rtl="0" eaLnBrk="1" latinLnBrk="0" hangingPunct="1">
              <a:lnSpc>
                <a:spcPts val="16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CA" sz="2133"/>
              <a:t>1</a:t>
            </a:r>
          </a:p>
        </p:txBody>
      </p:sp>
      <p:pic>
        <p:nvPicPr>
          <p:cNvPr id="17" name="Content Placeholder 11">
            <a:extLst>
              <a:ext uri="{FF2B5EF4-FFF2-40B4-BE49-F238E27FC236}">
                <a16:creationId xmlns:a16="http://schemas.microsoft.com/office/drawing/2014/main" id="{A5978782-AFC6-4BEA-8A51-F28309757692}"/>
              </a:ext>
            </a:extLst>
          </p:cNvPr>
          <p:cNvPicPr>
            <a:picLocks noChangeAspect="1"/>
          </p:cNvPicPr>
          <p:nvPr/>
        </p:nvPicPr>
        <p:blipFill>
          <a:blip r:embed="rId3"/>
          <a:stretch>
            <a:fillRect/>
          </a:stretch>
        </p:blipFill>
        <p:spPr>
          <a:xfrm>
            <a:off x="9415354" y="3183539"/>
            <a:ext cx="2003359" cy="1741903"/>
          </a:xfrm>
          <a:prstGeom prst="rect">
            <a:avLst/>
          </a:prstGeom>
        </p:spPr>
      </p:pic>
      <p:pic>
        <p:nvPicPr>
          <p:cNvPr id="19" name="Picture 7">
            <a:extLst>
              <a:ext uri="{FF2B5EF4-FFF2-40B4-BE49-F238E27FC236}">
                <a16:creationId xmlns:a16="http://schemas.microsoft.com/office/drawing/2014/main" id="{B5DC3443-D0FB-45F3-9F46-10FA65E8C10A}"/>
              </a:ext>
            </a:extLst>
          </p:cNvPr>
          <p:cNvPicPr>
            <a:picLocks noChangeAspect="1"/>
          </p:cNvPicPr>
          <p:nvPr/>
        </p:nvPicPr>
        <p:blipFill>
          <a:blip r:embed="rId4"/>
          <a:stretch>
            <a:fillRect/>
          </a:stretch>
        </p:blipFill>
        <p:spPr>
          <a:xfrm>
            <a:off x="6784392" y="3183539"/>
            <a:ext cx="2630961" cy="1753973"/>
          </a:xfrm>
          <a:prstGeom prst="rect">
            <a:avLst/>
          </a:prstGeom>
        </p:spPr>
      </p:pic>
    </p:spTree>
    <p:extLst>
      <p:ext uri="{BB962C8B-B14F-4D97-AF65-F5344CB8AC3E}">
        <p14:creationId xmlns:p14="http://schemas.microsoft.com/office/powerpoint/2010/main" val="89054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cap="none" dirty="0"/>
              <a:t>Field </a:t>
            </a:r>
            <a:r>
              <a:rPr lang="de-DE" cap="none" dirty="0" err="1"/>
              <a:t>test</a:t>
            </a:r>
            <a:endParaRPr lang="de-DE" cap="none" dirty="0"/>
          </a:p>
        </p:txBody>
      </p:sp>
      <p:sp>
        <p:nvSpPr>
          <p:cNvPr id="4" name="Inhaltsplatzhalter 3"/>
          <p:cNvSpPr>
            <a:spLocks noGrp="1"/>
          </p:cNvSpPr>
          <p:nvPr>
            <p:ph idx="1"/>
          </p:nvPr>
        </p:nvSpPr>
        <p:spPr/>
        <p:txBody>
          <a:bodyPr>
            <a:normAutofit/>
          </a:bodyPr>
          <a:lstStyle/>
          <a:p>
            <a:pPr indent="-479988">
              <a:buFont typeface="Arial" panose="020B0604020202020204" pitchFamily="34" charset="0"/>
              <a:buChar char="•"/>
            </a:pPr>
            <a:r>
              <a:rPr lang="de-DE" dirty="0"/>
              <a:t>Field </a:t>
            </a:r>
            <a:r>
              <a:rPr lang="de-DE" dirty="0" err="1"/>
              <a:t>test</a:t>
            </a:r>
            <a:r>
              <a:rPr lang="de-DE" dirty="0"/>
              <a:t> </a:t>
            </a:r>
            <a:r>
              <a:rPr lang="de-DE" dirty="0" err="1"/>
              <a:t>performed</a:t>
            </a:r>
            <a:r>
              <a:rPr lang="de-DE" dirty="0"/>
              <a:t> </a:t>
            </a:r>
            <a:r>
              <a:rPr lang="de-DE" dirty="0" err="1"/>
              <a:t>from</a:t>
            </a:r>
            <a:r>
              <a:rPr lang="de-DE" dirty="0"/>
              <a:t> </a:t>
            </a:r>
            <a:r>
              <a:rPr lang="en-US" dirty="0"/>
              <a:t>December 4, 2017 until March 9, 2018</a:t>
            </a:r>
          </a:p>
          <a:p>
            <a:pPr indent="-479988">
              <a:buFont typeface="Arial" panose="020B0604020202020204" pitchFamily="34" charset="0"/>
              <a:buChar char="•"/>
            </a:pPr>
            <a:r>
              <a:rPr lang="en-US" dirty="0"/>
              <a:t>Duration of test decided beforehand</a:t>
            </a:r>
          </a:p>
          <a:p>
            <a:pPr indent="-479988">
              <a:buFont typeface="Arial" panose="020B0604020202020204" pitchFamily="34" charset="0"/>
              <a:buChar char="•"/>
            </a:pPr>
            <a:r>
              <a:rPr lang="en-US" dirty="0"/>
              <a:t>Original Si IGBT inverter replaced with SiC MOSFET inverter</a:t>
            </a:r>
          </a:p>
          <a:p>
            <a:pPr indent="-479988">
              <a:buFont typeface="Arial" panose="020B0604020202020204" pitchFamily="34" charset="0"/>
              <a:buChar char="•"/>
            </a:pPr>
            <a:r>
              <a:rPr lang="en-US" dirty="0"/>
              <a:t>Normal passenger service</a:t>
            </a:r>
          </a:p>
          <a:p>
            <a:pPr indent="-479988">
              <a:buFont typeface="Arial" panose="020B0604020202020204" pitchFamily="34" charset="0"/>
              <a:buChar char="•"/>
            </a:pPr>
            <a:r>
              <a:rPr lang="en-US" dirty="0"/>
              <a:t>Green Line in Stockholm Metro</a:t>
            </a:r>
          </a:p>
          <a:p>
            <a:pPr indent="-479988">
              <a:buFont typeface="Arial" panose="020B0604020202020204" pitchFamily="34" charset="0"/>
              <a:buChar char="•"/>
            </a:pPr>
            <a:r>
              <a:rPr lang="en-US" dirty="0"/>
              <a:t>Switching frequency 1000 Hz for the carrier based PWM during service</a:t>
            </a:r>
          </a:p>
          <a:p>
            <a:pPr lvl="3" indent="-479988">
              <a:buFont typeface="Arial" panose="020B0604020202020204" pitchFamily="34" charset="0"/>
              <a:buChar char="•"/>
            </a:pPr>
            <a:r>
              <a:rPr lang="en-US" dirty="0"/>
              <a:t>Noise passing tests done at a higher Switching frequency</a:t>
            </a:r>
          </a:p>
          <a:p>
            <a:pPr indent="-479988"/>
            <a:endParaRPr lang="en-US" dirty="0"/>
          </a:p>
          <a:p>
            <a:pPr indent="-479988"/>
            <a:endParaRPr lang="de-DE" dirty="0"/>
          </a:p>
        </p:txBody>
      </p:sp>
      <p:sp>
        <p:nvSpPr>
          <p:cNvPr id="6" name="Foliennummernplatzhalter 5"/>
          <p:cNvSpPr>
            <a:spLocks noGrp="1"/>
          </p:cNvSpPr>
          <p:nvPr>
            <p:ph type="sldNum" sz="quarter" idx="4"/>
          </p:nvPr>
        </p:nvSpPr>
        <p:spPr/>
        <p:txBody>
          <a:bodyPr/>
          <a:lstStyle/>
          <a:p>
            <a:fld id="{89A93721-A7E3-4E3B-BEAA-F100E0D8E961}" type="slidenum">
              <a:rPr lang="en-CA" smtClean="0"/>
              <a:pPr/>
              <a:t>18</a:t>
            </a:fld>
            <a:endParaRPr lang="en-CA" dirty="0"/>
          </a:p>
        </p:txBody>
      </p:sp>
    </p:spTree>
    <p:extLst>
      <p:ext uri="{BB962C8B-B14F-4D97-AF65-F5344CB8AC3E}">
        <p14:creationId xmlns:p14="http://schemas.microsoft.com/office/powerpoint/2010/main" val="428226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9FFB6F03-79E0-4CE8-9C77-1791EA765848}"/>
              </a:ext>
            </a:extLst>
          </p:cNvPr>
          <p:cNvSpPr>
            <a:spLocks noGrp="1"/>
          </p:cNvSpPr>
          <p:nvPr>
            <p:ph type="body" sz="quarter" idx="16"/>
          </p:nvPr>
        </p:nvSpPr>
        <p:spPr/>
        <p:txBody>
          <a:bodyPr/>
          <a:lstStyle/>
          <a:p>
            <a:endParaRPr lang="sv-SE"/>
          </a:p>
        </p:txBody>
      </p:sp>
      <p:sp>
        <p:nvSpPr>
          <p:cNvPr id="6" name="textruta 5">
            <a:extLst>
              <a:ext uri="{FF2B5EF4-FFF2-40B4-BE49-F238E27FC236}">
                <a16:creationId xmlns:a16="http://schemas.microsoft.com/office/drawing/2014/main" id="{31B507B8-BCE2-49F4-8940-55DE385A874E}"/>
              </a:ext>
            </a:extLst>
          </p:cNvPr>
          <p:cNvSpPr txBox="1"/>
          <p:nvPr/>
        </p:nvSpPr>
        <p:spPr>
          <a:xfrm>
            <a:off x="551384" y="692696"/>
            <a:ext cx="11184468" cy="4247317"/>
          </a:xfrm>
          <a:prstGeom prst="rect">
            <a:avLst/>
          </a:prstGeom>
          <a:noFill/>
        </p:spPr>
        <p:txBody>
          <a:bodyPr wrap="square" rtlCol="0">
            <a:spAutoFit/>
          </a:bodyPr>
          <a:lstStyle/>
          <a:p>
            <a:pPr lvl="0" eaLnBrk="0" hangingPunct="0">
              <a:spcBef>
                <a:spcPct val="0"/>
              </a:spcBef>
              <a:buClrTx/>
              <a:buSzTx/>
            </a:pPr>
            <a:r>
              <a:rPr lang="en-US" b="1" u="sng" dirty="0"/>
              <a:t>Abstract: </a:t>
            </a:r>
            <a:r>
              <a:rPr lang="en-US" altLang="sv-SE" dirty="0">
                <a:latin typeface="Arial" panose="020B0604020202020204" pitchFamily="34" charset="0"/>
                <a:ea typeface="Calibri" panose="020F0502020204030204" pitchFamily="34" charset="0"/>
                <a:cs typeface="Calibri" panose="020F0502020204030204" pitchFamily="34" charset="0"/>
              </a:rPr>
              <a:t>In the mid-nineties, Bombardier Transportation took a technology step forward, moving from Gate Turn Off Thyristor (GTO) based Traction Converters to Si IGBT based Traction Converters on the C20 project for Stockholm Metro.  Since then, this technology has taken several steps with regards to nominal current, losses, and operating conditions.  Many advancements have been made in Si IGBT power electronics for transportation applications in both the rail and automotive sectors.</a:t>
            </a:r>
            <a:endParaRPr lang="sv-SE" altLang="sv-SE" dirty="0">
              <a:latin typeface="Arial" panose="020B0604020202020204" pitchFamily="34" charset="0"/>
            </a:endParaRPr>
          </a:p>
          <a:p>
            <a:pPr lvl="0" eaLnBrk="0" hangingPunct="0">
              <a:spcBef>
                <a:spcPct val="0"/>
              </a:spcBef>
              <a:buClrTx/>
              <a:buSzTx/>
            </a:pPr>
            <a:r>
              <a:rPr lang="en-US" altLang="sv-SE" dirty="0">
                <a:latin typeface="Arial" panose="020B0604020202020204" pitchFamily="34" charset="0"/>
                <a:ea typeface="Calibri" panose="020F0502020204030204" pitchFamily="34" charset="0"/>
                <a:cs typeface="Calibri" panose="020F0502020204030204" pitchFamily="34" charset="0"/>
              </a:rPr>
              <a:t> </a:t>
            </a:r>
          </a:p>
          <a:p>
            <a:pPr lvl="0" eaLnBrk="0" hangingPunct="0">
              <a:spcBef>
                <a:spcPct val="0"/>
              </a:spcBef>
              <a:buClrTx/>
              <a:buSzTx/>
            </a:pPr>
            <a:r>
              <a:rPr lang="en-US" altLang="sv-SE" dirty="0">
                <a:latin typeface="Arial" panose="020B0604020202020204" pitchFamily="34" charset="0"/>
                <a:ea typeface="Calibri" panose="020F0502020204030204" pitchFamily="34" charset="0"/>
                <a:cs typeface="Calibri" panose="020F0502020204030204" pitchFamily="34" charset="0"/>
              </a:rPr>
              <a:t>However, the Railway industry stands in front of the next technology step when it comes to semiconductors, which is introducing high power density SiC (Silicon Carbide) MOSFET´s into the traction chain.  There is hardly any other application that puts such high demands on components such as traction. High quality, reliability and lifetime are the most important product features in this market. There will still be some years before SiC is seen in commercial operation; but this presentation will tell something about the potential of the new technology, and what the future holds.  </a:t>
            </a:r>
          </a:p>
          <a:p>
            <a:pPr lvl="0" eaLnBrk="0" hangingPunct="0">
              <a:spcBef>
                <a:spcPct val="0"/>
              </a:spcBef>
              <a:buClrTx/>
              <a:buSzTx/>
            </a:pPr>
            <a:endParaRPr lang="en-US" altLang="sv-SE" dirty="0">
              <a:latin typeface="Arial" panose="020B0604020202020204" pitchFamily="34" charset="0"/>
              <a:ea typeface="Calibri" panose="020F0502020204030204" pitchFamily="34" charset="0"/>
              <a:cs typeface="Calibri" panose="020F0502020204030204" pitchFamily="34" charset="0"/>
            </a:endParaRPr>
          </a:p>
          <a:p>
            <a:pPr lvl="0" eaLnBrk="0" hangingPunct="0">
              <a:spcBef>
                <a:spcPct val="0"/>
              </a:spcBef>
              <a:buClrTx/>
              <a:buSzTx/>
            </a:pPr>
            <a:r>
              <a:rPr lang="en-US" altLang="sv-SE" dirty="0">
                <a:latin typeface="Arial" panose="020B0604020202020204" pitchFamily="34" charset="0"/>
                <a:ea typeface="Calibri" panose="020F0502020204030204" pitchFamily="34" charset="0"/>
                <a:cs typeface="Calibri" panose="020F0502020204030204" pitchFamily="34" charset="0"/>
              </a:rPr>
              <a:t>The results from a full-scale field test on the Stockholm Metro, where the state of the art IGBT converters from the mid-nineties were replaced with a SiC prototype, will be presented.</a:t>
            </a:r>
            <a:r>
              <a:rPr lang="en-US" b="1" u="sng" dirty="0"/>
              <a:t> </a:t>
            </a:r>
            <a:endParaRPr lang="sv-SE" dirty="0"/>
          </a:p>
        </p:txBody>
      </p:sp>
    </p:spTree>
    <p:extLst>
      <p:ext uri="{BB962C8B-B14F-4D97-AF65-F5344CB8AC3E}">
        <p14:creationId xmlns:p14="http://schemas.microsoft.com/office/powerpoint/2010/main" val="1468781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888920D-3E7F-4A0A-B47F-5508ED14CB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4595" y="52051"/>
            <a:ext cx="2802327" cy="1210096"/>
          </a:xfrm>
          <a:prstGeom prst="rect">
            <a:avLst/>
          </a:prstGeom>
        </p:spPr>
      </p:pic>
      <p:sp>
        <p:nvSpPr>
          <p:cNvPr id="2" name="Title 1">
            <a:extLst>
              <a:ext uri="{FF2B5EF4-FFF2-40B4-BE49-F238E27FC236}">
                <a16:creationId xmlns:a16="http://schemas.microsoft.com/office/drawing/2014/main" id="{C40D3A0D-C675-4F48-9443-2465A234263F}"/>
              </a:ext>
            </a:extLst>
          </p:cNvPr>
          <p:cNvSpPr>
            <a:spLocks noGrp="1"/>
          </p:cNvSpPr>
          <p:nvPr>
            <p:ph type="title"/>
          </p:nvPr>
        </p:nvSpPr>
        <p:spPr/>
        <p:txBody>
          <a:bodyPr/>
          <a:lstStyle/>
          <a:p>
            <a:r>
              <a:rPr lang="en-US" dirty="0"/>
              <a:t>Converters mounted on train no 2028 ”Karin”</a:t>
            </a:r>
          </a:p>
        </p:txBody>
      </p:sp>
      <p:sp>
        <p:nvSpPr>
          <p:cNvPr id="4" name="Slide Number Placeholder 3">
            <a:extLst>
              <a:ext uri="{FF2B5EF4-FFF2-40B4-BE49-F238E27FC236}">
                <a16:creationId xmlns:a16="http://schemas.microsoft.com/office/drawing/2014/main" id="{32EEADAD-B6C1-4AA0-B557-FC1A1901B7EC}"/>
              </a:ext>
            </a:extLst>
          </p:cNvPr>
          <p:cNvSpPr>
            <a:spLocks noGrp="1"/>
          </p:cNvSpPr>
          <p:nvPr>
            <p:ph type="sldNum" sz="quarter" idx="4"/>
          </p:nvPr>
        </p:nvSpPr>
        <p:spPr/>
        <p:txBody>
          <a:bodyPr/>
          <a:lstStyle/>
          <a:p>
            <a:fld id="{89A93721-A7E3-4E3B-BEAA-F100E0D8E961}" type="slidenum">
              <a:rPr lang="en-CA" smtClean="0"/>
              <a:pPr/>
              <a:t>19</a:t>
            </a:fld>
            <a:endParaRPr lang="en-CA" dirty="0"/>
          </a:p>
        </p:txBody>
      </p:sp>
      <p:pic>
        <p:nvPicPr>
          <p:cNvPr id="6" name="Picture 5">
            <a:extLst>
              <a:ext uri="{FF2B5EF4-FFF2-40B4-BE49-F238E27FC236}">
                <a16:creationId xmlns:a16="http://schemas.microsoft.com/office/drawing/2014/main" id="{7B0743BB-AFA1-4AFC-951D-136E13D7D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8015" y="1482910"/>
            <a:ext cx="5380981" cy="3589073"/>
          </a:xfrm>
          <a:prstGeom prst="rect">
            <a:avLst/>
          </a:prstGeom>
        </p:spPr>
      </p:pic>
      <p:pic>
        <p:nvPicPr>
          <p:cNvPr id="8" name="Picture 7">
            <a:extLst>
              <a:ext uri="{FF2B5EF4-FFF2-40B4-BE49-F238E27FC236}">
                <a16:creationId xmlns:a16="http://schemas.microsoft.com/office/drawing/2014/main" id="{D858E50D-7C43-4152-BADE-B9F35FCB0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67" y="1513389"/>
            <a:ext cx="5380983" cy="3589073"/>
          </a:xfrm>
          <a:prstGeom prst="rect">
            <a:avLst/>
          </a:prstGeom>
        </p:spPr>
      </p:pic>
      <p:sp>
        <p:nvSpPr>
          <p:cNvPr id="9" name="Callout: Bent Line 8">
            <a:extLst>
              <a:ext uri="{FF2B5EF4-FFF2-40B4-BE49-F238E27FC236}">
                <a16:creationId xmlns:a16="http://schemas.microsoft.com/office/drawing/2014/main" id="{FE44DC84-359B-4962-982B-B2A99569C1C5}"/>
              </a:ext>
            </a:extLst>
          </p:cNvPr>
          <p:cNvSpPr/>
          <p:nvPr/>
        </p:nvSpPr>
        <p:spPr>
          <a:xfrm>
            <a:off x="7916397" y="1602479"/>
            <a:ext cx="2409583" cy="990740"/>
          </a:xfrm>
          <a:prstGeom prst="borderCallout2">
            <a:avLst>
              <a:gd name="adj1" fmla="val 14261"/>
              <a:gd name="adj2" fmla="val -4574"/>
              <a:gd name="adj3" fmla="val 18750"/>
              <a:gd name="adj4" fmla="val -16667"/>
              <a:gd name="adj5" fmla="val 187150"/>
              <a:gd name="adj6" fmla="val -42857"/>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67" dirty="0"/>
              <a:t>Frame to fit to original fixation points</a:t>
            </a:r>
            <a:endParaRPr lang="en-US" sz="1867" dirty="0"/>
          </a:p>
        </p:txBody>
      </p:sp>
      <p:sp>
        <p:nvSpPr>
          <p:cNvPr id="11" name="TextBox 10">
            <a:extLst>
              <a:ext uri="{FF2B5EF4-FFF2-40B4-BE49-F238E27FC236}">
                <a16:creationId xmlns:a16="http://schemas.microsoft.com/office/drawing/2014/main" id="{C4FBEEA6-906B-4E6B-9901-FD95B75E6F8E}"/>
              </a:ext>
            </a:extLst>
          </p:cNvPr>
          <p:cNvSpPr txBox="1"/>
          <p:nvPr/>
        </p:nvSpPr>
        <p:spPr>
          <a:xfrm>
            <a:off x="8025218" y="1041383"/>
            <a:ext cx="1677545" cy="461665"/>
          </a:xfrm>
          <a:prstGeom prst="rect">
            <a:avLst/>
          </a:prstGeom>
          <a:noFill/>
        </p:spPr>
        <p:txBody>
          <a:bodyPr wrap="square" rtlCol="0">
            <a:spAutoFit/>
          </a:bodyPr>
          <a:lstStyle/>
          <a:p>
            <a:r>
              <a:rPr lang="sv-SE" sz="2400" dirty="0"/>
              <a:t>C20 demo</a:t>
            </a:r>
            <a:endParaRPr lang="en-US" sz="2400" dirty="0"/>
          </a:p>
        </p:txBody>
      </p:sp>
      <p:sp>
        <p:nvSpPr>
          <p:cNvPr id="12" name="TextBox 11">
            <a:extLst>
              <a:ext uri="{FF2B5EF4-FFF2-40B4-BE49-F238E27FC236}">
                <a16:creationId xmlns:a16="http://schemas.microsoft.com/office/drawing/2014/main" id="{5D6C070B-CBB7-4C0C-96E5-2E5B55D10153}"/>
              </a:ext>
            </a:extLst>
          </p:cNvPr>
          <p:cNvSpPr txBox="1"/>
          <p:nvPr/>
        </p:nvSpPr>
        <p:spPr>
          <a:xfrm>
            <a:off x="2003227" y="1041383"/>
            <a:ext cx="2255061" cy="461665"/>
          </a:xfrm>
          <a:prstGeom prst="rect">
            <a:avLst/>
          </a:prstGeom>
          <a:noFill/>
        </p:spPr>
        <p:txBody>
          <a:bodyPr wrap="square" rtlCol="0">
            <a:spAutoFit/>
          </a:bodyPr>
          <a:lstStyle/>
          <a:p>
            <a:r>
              <a:rPr lang="sv-SE" sz="2400" dirty="0"/>
              <a:t>Original C20 </a:t>
            </a:r>
            <a:endParaRPr lang="en-US" sz="2400" dirty="0"/>
          </a:p>
        </p:txBody>
      </p:sp>
      <p:sp>
        <p:nvSpPr>
          <p:cNvPr id="13" name="Callout: Line 12">
            <a:extLst>
              <a:ext uri="{FF2B5EF4-FFF2-40B4-BE49-F238E27FC236}">
                <a16:creationId xmlns:a16="http://schemas.microsoft.com/office/drawing/2014/main" id="{F58277BE-50F5-4451-A41D-96E37F510737}"/>
              </a:ext>
            </a:extLst>
          </p:cNvPr>
          <p:cNvSpPr/>
          <p:nvPr/>
        </p:nvSpPr>
        <p:spPr>
          <a:xfrm>
            <a:off x="2709078" y="5193821"/>
            <a:ext cx="3061417" cy="723871"/>
          </a:xfrm>
          <a:prstGeom prst="borderCallout1">
            <a:avLst>
              <a:gd name="adj1" fmla="val -575"/>
              <a:gd name="adj2" fmla="val 17551"/>
              <a:gd name="adj3" fmla="val -271099"/>
              <a:gd name="adj4" fmla="val -13263"/>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67" dirty="0" err="1"/>
              <a:t>Forced</a:t>
            </a:r>
            <a:r>
              <a:rPr lang="sv-SE" sz="1867" dirty="0"/>
              <a:t> air </a:t>
            </a:r>
            <a:r>
              <a:rPr lang="sv-SE" sz="1867" dirty="0" err="1"/>
              <a:t>cooled</a:t>
            </a:r>
            <a:r>
              <a:rPr lang="sv-SE" sz="1867" dirty="0"/>
              <a:t> IGBT </a:t>
            </a:r>
            <a:r>
              <a:rPr lang="sv-SE" sz="1867" dirty="0" err="1"/>
              <a:t>converter</a:t>
            </a:r>
            <a:endParaRPr lang="en-US" sz="1867" dirty="0"/>
          </a:p>
        </p:txBody>
      </p:sp>
      <p:sp>
        <p:nvSpPr>
          <p:cNvPr id="14" name="Callout: Line 13">
            <a:extLst>
              <a:ext uri="{FF2B5EF4-FFF2-40B4-BE49-F238E27FC236}">
                <a16:creationId xmlns:a16="http://schemas.microsoft.com/office/drawing/2014/main" id="{0BF9C858-5793-4494-86AA-ABF394C90BB8}"/>
              </a:ext>
            </a:extLst>
          </p:cNvPr>
          <p:cNvSpPr/>
          <p:nvPr/>
        </p:nvSpPr>
        <p:spPr>
          <a:xfrm>
            <a:off x="6504437" y="5255554"/>
            <a:ext cx="3061417" cy="723871"/>
          </a:xfrm>
          <a:prstGeom prst="borderCallout1">
            <a:avLst>
              <a:gd name="adj1" fmla="val -575"/>
              <a:gd name="adj2" fmla="val 48500"/>
              <a:gd name="adj3" fmla="val -289394"/>
              <a:gd name="adj4" fmla="val 67202"/>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67" dirty="0"/>
              <a:t>Car motion </a:t>
            </a:r>
            <a:r>
              <a:rPr lang="sv-SE" sz="1867" dirty="0" err="1"/>
              <a:t>cooled</a:t>
            </a:r>
            <a:r>
              <a:rPr lang="sv-SE" sz="1867" dirty="0"/>
              <a:t> </a:t>
            </a:r>
            <a:r>
              <a:rPr lang="sv-SE" sz="1867" dirty="0" err="1"/>
              <a:t>SiC</a:t>
            </a:r>
            <a:r>
              <a:rPr lang="sv-SE" sz="1867" dirty="0"/>
              <a:t> MOSFET </a:t>
            </a:r>
            <a:r>
              <a:rPr lang="sv-SE" sz="1867" dirty="0" err="1"/>
              <a:t>converter</a:t>
            </a:r>
            <a:endParaRPr lang="en-US" sz="1867" dirty="0"/>
          </a:p>
        </p:txBody>
      </p:sp>
      <p:sp>
        <p:nvSpPr>
          <p:cNvPr id="15" name="Callout: Line 14">
            <a:extLst>
              <a:ext uri="{FF2B5EF4-FFF2-40B4-BE49-F238E27FC236}">
                <a16:creationId xmlns:a16="http://schemas.microsoft.com/office/drawing/2014/main" id="{66437AEB-E899-4BE2-8CA5-DBF33A16A28C}"/>
              </a:ext>
            </a:extLst>
          </p:cNvPr>
          <p:cNvSpPr/>
          <p:nvPr/>
        </p:nvSpPr>
        <p:spPr>
          <a:xfrm>
            <a:off x="836482" y="5304395"/>
            <a:ext cx="1166745" cy="723871"/>
          </a:xfrm>
          <a:prstGeom prst="borderCallout1">
            <a:avLst>
              <a:gd name="adj1" fmla="val -575"/>
              <a:gd name="adj2" fmla="val 51836"/>
              <a:gd name="adj3" fmla="val -275562"/>
              <a:gd name="adj4" fmla="val 39645"/>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67" dirty="0"/>
              <a:t>Air </a:t>
            </a:r>
            <a:r>
              <a:rPr lang="sv-SE" sz="1867" dirty="0" err="1"/>
              <a:t>intake</a:t>
            </a:r>
            <a:endParaRPr lang="en-US" sz="1867" dirty="0"/>
          </a:p>
        </p:txBody>
      </p:sp>
    </p:spTree>
    <p:extLst>
      <p:ext uri="{BB962C8B-B14F-4D97-AF65-F5344CB8AC3E}">
        <p14:creationId xmlns:p14="http://schemas.microsoft.com/office/powerpoint/2010/main" val="91039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C24B1B-5A59-4A07-B7AA-97ED43551DF6}"/>
              </a:ext>
            </a:extLst>
          </p:cNvPr>
          <p:cNvPicPr>
            <a:picLocks noChangeAspect="1"/>
          </p:cNvPicPr>
          <p:nvPr/>
        </p:nvPicPr>
        <p:blipFill>
          <a:blip r:embed="rId9"/>
          <a:stretch>
            <a:fillRect/>
          </a:stretch>
        </p:blipFill>
        <p:spPr>
          <a:xfrm>
            <a:off x="555636" y="2374243"/>
            <a:ext cx="6685443" cy="3673389"/>
          </a:xfrm>
          <a:prstGeom prst="rect">
            <a:avLst/>
          </a:prstGeom>
        </p:spPr>
      </p:pic>
      <p:sp>
        <p:nvSpPr>
          <p:cNvPr id="2" name="Title 1">
            <a:extLst>
              <a:ext uri="{FF2B5EF4-FFF2-40B4-BE49-F238E27FC236}">
                <a16:creationId xmlns:a16="http://schemas.microsoft.com/office/drawing/2014/main" id="{6E3EC4A1-4AFF-4A72-BBBF-3FACBF39339D}"/>
              </a:ext>
            </a:extLst>
          </p:cNvPr>
          <p:cNvSpPr>
            <a:spLocks noGrp="1"/>
          </p:cNvSpPr>
          <p:nvPr>
            <p:ph type="title"/>
          </p:nvPr>
        </p:nvSpPr>
        <p:spPr>
          <a:xfrm>
            <a:off x="467641" y="188640"/>
            <a:ext cx="11196980" cy="717944"/>
          </a:xfrm>
        </p:spPr>
        <p:txBody>
          <a:bodyPr/>
          <a:lstStyle/>
          <a:p>
            <a:r>
              <a:rPr lang="sv-SE" dirty="0" err="1"/>
              <a:t>Noise</a:t>
            </a:r>
            <a:r>
              <a:rPr lang="sv-SE" dirty="0"/>
              <a:t> </a:t>
            </a:r>
            <a:r>
              <a:rPr lang="sv-SE" dirty="0" err="1"/>
              <a:t>mesurement</a:t>
            </a:r>
            <a:r>
              <a:rPr lang="sv-SE" dirty="0"/>
              <a:t> </a:t>
            </a:r>
            <a:r>
              <a:rPr lang="sv-SE" dirty="0" err="1"/>
              <a:t>near</a:t>
            </a:r>
            <a:r>
              <a:rPr lang="sv-SE" dirty="0"/>
              <a:t> the </a:t>
            </a:r>
            <a:r>
              <a:rPr lang="sv-SE" dirty="0" err="1"/>
              <a:t>track</a:t>
            </a:r>
            <a:r>
              <a:rPr lang="sv-SE" dirty="0"/>
              <a:t> </a:t>
            </a:r>
            <a:r>
              <a:rPr lang="sv-SE" dirty="0" err="1"/>
              <a:t>of</a:t>
            </a:r>
            <a:r>
              <a:rPr lang="sv-SE" dirty="0"/>
              <a:t> </a:t>
            </a:r>
            <a:r>
              <a:rPr lang="sv-SE" dirty="0" err="1"/>
              <a:t>passing</a:t>
            </a:r>
            <a:r>
              <a:rPr lang="sv-SE" dirty="0"/>
              <a:t> </a:t>
            </a:r>
            <a:r>
              <a:rPr lang="sv-SE" dirty="0" err="1"/>
              <a:t>train</a:t>
            </a:r>
            <a:endParaRPr lang="en-US" dirty="0"/>
          </a:p>
        </p:txBody>
      </p:sp>
      <p:sp>
        <p:nvSpPr>
          <p:cNvPr id="4" name="Text Placeholder 3">
            <a:extLst>
              <a:ext uri="{FF2B5EF4-FFF2-40B4-BE49-F238E27FC236}">
                <a16:creationId xmlns:a16="http://schemas.microsoft.com/office/drawing/2014/main" id="{F4EED99E-DCAF-438B-94CA-75C1BB5558FC}"/>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5B86FDD4-1DF2-4FF8-A0F0-707B3DF16F02}"/>
              </a:ext>
            </a:extLst>
          </p:cNvPr>
          <p:cNvPicPr>
            <a:picLocks noChangeAspect="1"/>
          </p:cNvPicPr>
          <p:nvPr/>
        </p:nvPicPr>
        <p:blipFill rotWithShape="1">
          <a:blip r:embed="rId10"/>
          <a:srcRect l="11828" r="11842"/>
          <a:stretch/>
        </p:blipFill>
        <p:spPr>
          <a:xfrm>
            <a:off x="7425059" y="2443336"/>
            <a:ext cx="3960356" cy="2547072"/>
          </a:xfrm>
          <a:prstGeom prst="rect">
            <a:avLst/>
          </a:prstGeom>
        </p:spPr>
      </p:pic>
      <p:cxnSp>
        <p:nvCxnSpPr>
          <p:cNvPr id="13" name="Straight Arrow Connector 12">
            <a:extLst>
              <a:ext uri="{FF2B5EF4-FFF2-40B4-BE49-F238E27FC236}">
                <a16:creationId xmlns:a16="http://schemas.microsoft.com/office/drawing/2014/main" id="{AF23DA0A-7934-46EB-B32C-338AD327F924}"/>
              </a:ext>
            </a:extLst>
          </p:cNvPr>
          <p:cNvCxnSpPr>
            <a:cxnSpLocks/>
          </p:cNvCxnSpPr>
          <p:nvPr/>
        </p:nvCxnSpPr>
        <p:spPr>
          <a:xfrm>
            <a:off x="3435439" y="3458092"/>
            <a:ext cx="0" cy="482139"/>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B95FD0-8B5A-4D59-8587-EAA11C7F0CAE}"/>
              </a:ext>
            </a:extLst>
          </p:cNvPr>
          <p:cNvCxnSpPr>
            <a:cxnSpLocks/>
          </p:cNvCxnSpPr>
          <p:nvPr/>
        </p:nvCxnSpPr>
        <p:spPr>
          <a:xfrm>
            <a:off x="3123249" y="2991195"/>
            <a:ext cx="0" cy="943495"/>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173C06-E39E-40E4-B6D6-40F803786F31}"/>
              </a:ext>
            </a:extLst>
          </p:cNvPr>
          <p:cNvCxnSpPr/>
          <p:nvPr/>
        </p:nvCxnSpPr>
        <p:spPr>
          <a:xfrm flipH="1">
            <a:off x="3059084" y="3934689"/>
            <a:ext cx="161266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920B6F-BBC7-45BD-8AAF-9EBB94EFF758}"/>
              </a:ext>
            </a:extLst>
          </p:cNvPr>
          <p:cNvCxnSpPr>
            <a:cxnSpLocks/>
          </p:cNvCxnSpPr>
          <p:nvPr/>
        </p:nvCxnSpPr>
        <p:spPr>
          <a:xfrm flipH="1">
            <a:off x="3308465" y="3462248"/>
            <a:ext cx="136328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ACBB4B6-A364-45AB-8A80-890B4B968BF2}"/>
              </a:ext>
            </a:extLst>
          </p:cNvPr>
          <p:cNvCxnSpPr/>
          <p:nvPr/>
        </p:nvCxnSpPr>
        <p:spPr>
          <a:xfrm flipH="1">
            <a:off x="3059084" y="2991195"/>
            <a:ext cx="161266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05EC2C4-CE4D-4B62-AB11-2022A57494A1}"/>
              </a:ext>
            </a:extLst>
          </p:cNvPr>
          <p:cNvSpPr txBox="1"/>
          <p:nvPr/>
        </p:nvSpPr>
        <p:spPr>
          <a:xfrm>
            <a:off x="2912227" y="2717737"/>
            <a:ext cx="792477" cy="297454"/>
          </a:xfrm>
          <a:prstGeom prst="rect">
            <a:avLst/>
          </a:prstGeom>
          <a:noFill/>
          <a:ln>
            <a:noFill/>
          </a:ln>
        </p:spPr>
        <p:txBody>
          <a:bodyPr wrap="square" rtlCol="0">
            <a:spAutoFit/>
          </a:bodyPr>
          <a:lstStyle/>
          <a:p>
            <a:r>
              <a:rPr lang="sv-SE" sz="1333" dirty="0"/>
              <a:t>10 dB</a:t>
            </a:r>
            <a:endParaRPr lang="en-US" sz="1333" dirty="0"/>
          </a:p>
        </p:txBody>
      </p:sp>
      <p:sp>
        <p:nvSpPr>
          <p:cNvPr id="25" name="TextBox 24">
            <a:extLst>
              <a:ext uri="{FF2B5EF4-FFF2-40B4-BE49-F238E27FC236}">
                <a16:creationId xmlns:a16="http://schemas.microsoft.com/office/drawing/2014/main" id="{189CB6B0-ED69-4234-89E5-085DBE9F4157}"/>
              </a:ext>
            </a:extLst>
          </p:cNvPr>
          <p:cNvSpPr txBox="1"/>
          <p:nvPr/>
        </p:nvSpPr>
        <p:spPr>
          <a:xfrm>
            <a:off x="3262303" y="3181818"/>
            <a:ext cx="792477" cy="297454"/>
          </a:xfrm>
          <a:prstGeom prst="rect">
            <a:avLst/>
          </a:prstGeom>
          <a:noFill/>
          <a:ln>
            <a:noFill/>
          </a:ln>
        </p:spPr>
        <p:txBody>
          <a:bodyPr wrap="square" rtlCol="0">
            <a:spAutoFit/>
          </a:bodyPr>
          <a:lstStyle/>
          <a:p>
            <a:r>
              <a:rPr lang="sv-SE" sz="1333" dirty="0"/>
              <a:t>5 dB</a:t>
            </a:r>
            <a:endParaRPr lang="en-US" sz="1333" dirty="0"/>
          </a:p>
        </p:txBody>
      </p:sp>
      <p:pic>
        <p:nvPicPr>
          <p:cNvPr id="26" name="1000Hz acceleration">
            <a:hlinkClick r:id="" action="ppaction://media"/>
            <a:extLst>
              <a:ext uri="{FF2B5EF4-FFF2-40B4-BE49-F238E27FC236}">
                <a16:creationId xmlns:a16="http://schemas.microsoft.com/office/drawing/2014/main" id="{54779B14-8CCF-4039-B1B8-82172FFFC11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7576959" y="5090085"/>
            <a:ext cx="812800" cy="812800"/>
          </a:xfrm>
        </p:spPr>
      </p:pic>
      <p:sp>
        <p:nvSpPr>
          <p:cNvPr id="29" name="TextBox 28">
            <a:extLst>
              <a:ext uri="{FF2B5EF4-FFF2-40B4-BE49-F238E27FC236}">
                <a16:creationId xmlns:a16="http://schemas.microsoft.com/office/drawing/2014/main" id="{27CAB991-4AAE-49F6-A025-94ACEEBCEC79}"/>
              </a:ext>
            </a:extLst>
          </p:cNvPr>
          <p:cNvSpPr txBox="1"/>
          <p:nvPr/>
        </p:nvSpPr>
        <p:spPr>
          <a:xfrm>
            <a:off x="7553480" y="5822984"/>
            <a:ext cx="1124589" cy="297454"/>
          </a:xfrm>
          <a:prstGeom prst="rect">
            <a:avLst/>
          </a:prstGeom>
          <a:noFill/>
          <a:ln>
            <a:noFill/>
          </a:ln>
        </p:spPr>
        <p:txBody>
          <a:bodyPr wrap="square" rtlCol="0">
            <a:spAutoFit/>
          </a:bodyPr>
          <a:lstStyle/>
          <a:p>
            <a:r>
              <a:rPr lang="sv-SE" sz="1333" b="1" dirty="0"/>
              <a:t>1000 Hz</a:t>
            </a:r>
            <a:endParaRPr lang="en-US" sz="1333" b="1" dirty="0"/>
          </a:p>
        </p:txBody>
      </p:sp>
      <p:sp>
        <p:nvSpPr>
          <p:cNvPr id="30" name="TextBox 29">
            <a:extLst>
              <a:ext uri="{FF2B5EF4-FFF2-40B4-BE49-F238E27FC236}">
                <a16:creationId xmlns:a16="http://schemas.microsoft.com/office/drawing/2014/main" id="{1A272267-731A-4E57-8816-ACD52665A31B}"/>
              </a:ext>
            </a:extLst>
          </p:cNvPr>
          <p:cNvSpPr txBox="1"/>
          <p:nvPr/>
        </p:nvSpPr>
        <p:spPr>
          <a:xfrm>
            <a:off x="9132988" y="5822984"/>
            <a:ext cx="1124589" cy="297454"/>
          </a:xfrm>
          <a:prstGeom prst="rect">
            <a:avLst/>
          </a:prstGeom>
          <a:noFill/>
          <a:ln>
            <a:noFill/>
          </a:ln>
        </p:spPr>
        <p:txBody>
          <a:bodyPr wrap="square" rtlCol="0">
            <a:spAutoFit/>
          </a:bodyPr>
          <a:lstStyle/>
          <a:p>
            <a:r>
              <a:rPr lang="sv-SE" sz="1333" b="1" dirty="0"/>
              <a:t>3500 Hz</a:t>
            </a:r>
            <a:endParaRPr lang="en-US" sz="1333" b="1" dirty="0"/>
          </a:p>
        </p:txBody>
      </p:sp>
      <p:sp>
        <p:nvSpPr>
          <p:cNvPr id="31" name="TextBox 30">
            <a:extLst>
              <a:ext uri="{FF2B5EF4-FFF2-40B4-BE49-F238E27FC236}">
                <a16:creationId xmlns:a16="http://schemas.microsoft.com/office/drawing/2014/main" id="{2163A4E7-3CF1-4FE7-9596-FB03BB62865C}"/>
              </a:ext>
            </a:extLst>
          </p:cNvPr>
          <p:cNvSpPr txBox="1"/>
          <p:nvPr/>
        </p:nvSpPr>
        <p:spPr>
          <a:xfrm>
            <a:off x="10677968" y="5822983"/>
            <a:ext cx="1124589" cy="297454"/>
          </a:xfrm>
          <a:prstGeom prst="rect">
            <a:avLst/>
          </a:prstGeom>
          <a:noFill/>
          <a:ln>
            <a:noFill/>
          </a:ln>
        </p:spPr>
        <p:txBody>
          <a:bodyPr wrap="square" rtlCol="0">
            <a:spAutoFit/>
          </a:bodyPr>
          <a:lstStyle/>
          <a:p>
            <a:r>
              <a:rPr lang="sv-SE" sz="1333" b="1" dirty="0"/>
              <a:t>6000 Hz</a:t>
            </a:r>
            <a:endParaRPr lang="en-US" sz="1333" b="1" dirty="0"/>
          </a:p>
        </p:txBody>
      </p:sp>
      <p:pic>
        <p:nvPicPr>
          <p:cNvPr id="3" name="Media2">
            <a:hlinkClick r:id="" action="ppaction://media"/>
            <a:extLst>
              <a:ext uri="{FF2B5EF4-FFF2-40B4-BE49-F238E27FC236}">
                <a16:creationId xmlns:a16="http://schemas.microsoft.com/office/drawing/2014/main" id="{91AB7C47-9558-48B5-BBDD-05D1B458B09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12723" y="5082223"/>
            <a:ext cx="812800" cy="812800"/>
          </a:xfrm>
          <a:prstGeom prst="rect">
            <a:avLst/>
          </a:prstGeom>
        </p:spPr>
      </p:pic>
      <p:pic>
        <p:nvPicPr>
          <p:cNvPr id="5" name="Media3">
            <a:hlinkClick r:id="" action="ppaction://media"/>
            <a:extLst>
              <a:ext uri="{FF2B5EF4-FFF2-40B4-BE49-F238E27FC236}">
                <a16:creationId xmlns:a16="http://schemas.microsoft.com/office/drawing/2014/main" id="{F1633FF1-11B4-4C75-9A8C-023A55C5850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725787" y="5082223"/>
            <a:ext cx="812800" cy="812800"/>
          </a:xfrm>
          <a:prstGeom prst="rect">
            <a:avLst/>
          </a:prstGeom>
        </p:spPr>
      </p:pic>
      <p:pic>
        <p:nvPicPr>
          <p:cNvPr id="8" name="Picture 7">
            <a:extLst>
              <a:ext uri="{FF2B5EF4-FFF2-40B4-BE49-F238E27FC236}">
                <a16:creationId xmlns:a16="http://schemas.microsoft.com/office/drawing/2014/main" id="{CA0AB8D0-9CE3-4293-A3D1-D3FC8CD5817D}"/>
              </a:ext>
            </a:extLst>
          </p:cNvPr>
          <p:cNvPicPr>
            <a:picLocks noChangeAspect="1"/>
          </p:cNvPicPr>
          <p:nvPr/>
        </p:nvPicPr>
        <p:blipFill>
          <a:blip r:embed="rId12"/>
          <a:stretch>
            <a:fillRect/>
          </a:stretch>
        </p:blipFill>
        <p:spPr>
          <a:xfrm>
            <a:off x="745189" y="967563"/>
            <a:ext cx="10632739" cy="1376096"/>
          </a:xfrm>
          <a:prstGeom prst="rect">
            <a:avLst/>
          </a:prstGeom>
        </p:spPr>
      </p:pic>
      <p:sp>
        <p:nvSpPr>
          <p:cNvPr id="23" name="TextBox 22">
            <a:extLst>
              <a:ext uri="{FF2B5EF4-FFF2-40B4-BE49-F238E27FC236}">
                <a16:creationId xmlns:a16="http://schemas.microsoft.com/office/drawing/2014/main" id="{CF6E0A2D-716D-41FB-814F-7AB3F729324C}"/>
              </a:ext>
            </a:extLst>
          </p:cNvPr>
          <p:cNvSpPr txBox="1"/>
          <p:nvPr/>
        </p:nvSpPr>
        <p:spPr>
          <a:xfrm>
            <a:off x="3055522" y="4832517"/>
            <a:ext cx="2926507" cy="666977"/>
          </a:xfrm>
          <a:prstGeom prst="rect">
            <a:avLst/>
          </a:prstGeom>
          <a:solidFill>
            <a:schemeClr val="bg1"/>
          </a:solidFill>
          <a:ln>
            <a:solidFill>
              <a:schemeClr val="tx1"/>
            </a:solidFill>
          </a:ln>
        </p:spPr>
        <p:txBody>
          <a:bodyPr wrap="none" rtlCol="0">
            <a:spAutoFit/>
          </a:bodyPr>
          <a:lstStyle/>
          <a:p>
            <a:r>
              <a:rPr lang="sv-SE" sz="1867" dirty="0" err="1"/>
              <a:t>Train</a:t>
            </a:r>
            <a:r>
              <a:rPr lang="sv-SE" sz="1867" dirty="0"/>
              <a:t> </a:t>
            </a:r>
            <a:r>
              <a:rPr lang="sv-SE" sz="1867" dirty="0" err="1"/>
              <a:t>passing</a:t>
            </a:r>
            <a:r>
              <a:rPr lang="sv-SE" sz="1867" dirty="0"/>
              <a:t> by </a:t>
            </a:r>
            <a:r>
              <a:rPr lang="sv-SE" sz="1867" dirty="0" err="1"/>
              <a:t>with</a:t>
            </a:r>
            <a:r>
              <a:rPr lang="sv-SE" sz="1867" dirty="0"/>
              <a:t> </a:t>
            </a:r>
            <a:r>
              <a:rPr lang="sv-SE" sz="1867" dirty="0" err="1"/>
              <a:t>only</a:t>
            </a:r>
            <a:br>
              <a:rPr lang="sv-SE" sz="1867" dirty="0"/>
            </a:br>
            <a:r>
              <a:rPr lang="sv-SE" sz="1867" dirty="0" err="1"/>
              <a:t>SiC</a:t>
            </a:r>
            <a:r>
              <a:rPr lang="sv-SE" sz="1867" dirty="0"/>
              <a:t> </a:t>
            </a:r>
            <a:r>
              <a:rPr lang="sv-SE" sz="1867" dirty="0" err="1"/>
              <a:t>converter</a:t>
            </a:r>
            <a:r>
              <a:rPr lang="sv-SE" sz="1867" dirty="0"/>
              <a:t> </a:t>
            </a:r>
            <a:r>
              <a:rPr lang="sv-SE" sz="1867" dirty="0" err="1"/>
              <a:t>activated</a:t>
            </a:r>
            <a:endParaRPr lang="sv-SE" sz="1867" dirty="0"/>
          </a:p>
        </p:txBody>
      </p:sp>
      <p:sp>
        <p:nvSpPr>
          <p:cNvPr id="27" name="Rectangle 26">
            <a:extLst>
              <a:ext uri="{FF2B5EF4-FFF2-40B4-BE49-F238E27FC236}">
                <a16:creationId xmlns:a16="http://schemas.microsoft.com/office/drawing/2014/main" id="{F8BEBFA6-A9E0-47F4-88D0-828194F8506C}"/>
              </a:ext>
            </a:extLst>
          </p:cNvPr>
          <p:cNvSpPr/>
          <p:nvPr/>
        </p:nvSpPr>
        <p:spPr>
          <a:xfrm>
            <a:off x="806586" y="2604752"/>
            <a:ext cx="217046" cy="30564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Tree>
    <p:extLst>
      <p:ext uri="{BB962C8B-B14F-4D97-AF65-F5344CB8AC3E}">
        <p14:creationId xmlns:p14="http://schemas.microsoft.com/office/powerpoint/2010/main" val="3632930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audio>
              <p:cMediaNode vol="80000">
                <p:cTn id="3" fill="hold" display="0">
                  <p:stCondLst>
                    <p:cond delay="indefinite"/>
                  </p:stCondLst>
                  <p:endCondLst>
                    <p:cond evt="onStopAudio" delay="0">
                      <p:tgtEl>
                        <p:sldTgt/>
                      </p:tgtEl>
                    </p:cond>
                  </p:endCondLst>
                </p:cTn>
                <p:tgtEl>
                  <p:spTgt spid="3"/>
                </p:tgtEl>
              </p:cMediaNode>
            </p:audio>
            <p:audio>
              <p:cMediaNode vol="80000">
                <p:cTn id="4"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cap="none" dirty="0"/>
              <a:t>Field </a:t>
            </a:r>
            <a:r>
              <a:rPr lang="de-DE" cap="none" dirty="0" err="1"/>
              <a:t>test</a:t>
            </a:r>
            <a:r>
              <a:rPr lang="de-DE" cap="none" dirty="0"/>
              <a:t> </a:t>
            </a:r>
            <a:r>
              <a:rPr lang="de-DE" cap="none" dirty="0" err="1"/>
              <a:t>results</a:t>
            </a:r>
            <a:endParaRPr lang="de-DE" cap="none" dirty="0"/>
          </a:p>
        </p:txBody>
      </p:sp>
      <p:sp>
        <p:nvSpPr>
          <p:cNvPr id="4" name="Inhaltsplatzhalter 3"/>
          <p:cNvSpPr>
            <a:spLocks noGrp="1"/>
          </p:cNvSpPr>
          <p:nvPr>
            <p:ph idx="1"/>
          </p:nvPr>
        </p:nvSpPr>
        <p:spPr/>
        <p:txBody>
          <a:bodyPr>
            <a:normAutofit/>
          </a:bodyPr>
          <a:lstStyle/>
          <a:p>
            <a:pPr marL="380990" indent="-380990">
              <a:buFont typeface="Arial" panose="020B0604020202020204" pitchFamily="34" charset="0"/>
              <a:buChar char="•"/>
              <a:tabLst>
                <a:tab pos="469888" algn="l"/>
              </a:tabLst>
            </a:pPr>
            <a:r>
              <a:rPr lang="en-US" dirty="0"/>
              <a:t>Example day:</a:t>
            </a:r>
            <a:br>
              <a:rPr lang="en-US" dirty="0"/>
            </a:br>
            <a:r>
              <a:rPr lang="en-US" dirty="0"/>
              <a:t>March 7, 2018</a:t>
            </a:r>
          </a:p>
          <a:p>
            <a:pPr marL="380990" indent="-380990">
              <a:buFont typeface="Arial" panose="020B0604020202020204" pitchFamily="34" charset="0"/>
              <a:buChar char="•"/>
              <a:tabLst>
                <a:tab pos="469888" algn="l"/>
              </a:tabLst>
            </a:pPr>
            <a:r>
              <a:rPr lang="en-US" dirty="0"/>
              <a:t>Outdoor temperature</a:t>
            </a:r>
            <a:br>
              <a:rPr lang="en-US" dirty="0"/>
            </a:br>
            <a:r>
              <a:rPr lang="en-US" dirty="0"/>
              <a:t>-1 °C</a:t>
            </a:r>
            <a:br>
              <a:rPr lang="en-US" dirty="0"/>
            </a:br>
            <a:endParaRPr lang="en-US" dirty="0"/>
          </a:p>
          <a:p>
            <a:pPr marL="380990" indent="-380990">
              <a:buFont typeface="Arial" panose="020B0604020202020204" pitchFamily="34" charset="0"/>
              <a:buChar char="•"/>
              <a:tabLst>
                <a:tab pos="469888" algn="l"/>
              </a:tabLst>
            </a:pPr>
            <a:r>
              <a:rPr lang="en-US" dirty="0"/>
              <a:t>Flawless operation</a:t>
            </a:r>
            <a:br>
              <a:rPr lang="en-US" dirty="0"/>
            </a:br>
            <a:r>
              <a:rPr lang="en-US" dirty="0"/>
              <a:t>with SiC</a:t>
            </a:r>
            <a:br>
              <a:rPr lang="en-US" dirty="0"/>
            </a:br>
            <a:r>
              <a:rPr lang="en-US" dirty="0"/>
              <a:t>throughout test</a:t>
            </a:r>
          </a:p>
        </p:txBody>
      </p:sp>
      <p:sp>
        <p:nvSpPr>
          <p:cNvPr id="6" name="Foliennummernplatzhalter 5"/>
          <p:cNvSpPr>
            <a:spLocks noGrp="1"/>
          </p:cNvSpPr>
          <p:nvPr>
            <p:ph type="sldNum" sz="quarter" idx="4"/>
          </p:nvPr>
        </p:nvSpPr>
        <p:spPr/>
        <p:txBody>
          <a:bodyPr/>
          <a:lstStyle/>
          <a:p>
            <a:fld id="{89A93721-A7E3-4E3B-BEAA-F100E0D8E961}" type="slidenum">
              <a:rPr lang="en-CA" smtClean="0"/>
              <a:pPr/>
              <a:t>21</a:t>
            </a:fld>
            <a:endParaRPr lang="en-CA" dirty="0"/>
          </a:p>
        </p:txBody>
      </p:sp>
      <p:pic>
        <p:nvPicPr>
          <p:cNvPr id="2" name="Picture 1">
            <a:extLst>
              <a:ext uri="{FF2B5EF4-FFF2-40B4-BE49-F238E27FC236}">
                <a16:creationId xmlns:a16="http://schemas.microsoft.com/office/drawing/2014/main" id="{59771FC8-4D9E-492A-9F14-1BE812726946}"/>
              </a:ext>
            </a:extLst>
          </p:cNvPr>
          <p:cNvPicPr>
            <a:picLocks noChangeAspect="1"/>
          </p:cNvPicPr>
          <p:nvPr/>
        </p:nvPicPr>
        <p:blipFill>
          <a:blip r:embed="rId2"/>
          <a:stretch>
            <a:fillRect/>
          </a:stretch>
        </p:blipFill>
        <p:spPr>
          <a:xfrm>
            <a:off x="3865255" y="1196753"/>
            <a:ext cx="7809152" cy="4726392"/>
          </a:xfrm>
          <a:prstGeom prst="rect">
            <a:avLst/>
          </a:prstGeom>
        </p:spPr>
      </p:pic>
      <p:sp>
        <p:nvSpPr>
          <p:cNvPr id="7" name="Rectangle 6">
            <a:extLst>
              <a:ext uri="{FF2B5EF4-FFF2-40B4-BE49-F238E27FC236}">
                <a16:creationId xmlns:a16="http://schemas.microsoft.com/office/drawing/2014/main" id="{F5F854E0-58B1-4B63-BD9C-F72163C720AE}"/>
              </a:ext>
            </a:extLst>
          </p:cNvPr>
          <p:cNvSpPr/>
          <p:nvPr/>
        </p:nvSpPr>
        <p:spPr>
          <a:xfrm>
            <a:off x="4079776" y="1340768"/>
            <a:ext cx="360040" cy="4176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sv-SE" dirty="0" err="1"/>
          </a:p>
        </p:txBody>
      </p:sp>
    </p:spTree>
    <p:extLst>
      <p:ext uri="{BB962C8B-B14F-4D97-AF65-F5344CB8AC3E}">
        <p14:creationId xmlns:p14="http://schemas.microsoft.com/office/powerpoint/2010/main" val="2190557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a:t>
            </a:r>
          </a:p>
        </p:txBody>
      </p:sp>
      <p:sp>
        <p:nvSpPr>
          <p:cNvPr id="4" name="Text Placeholder 3"/>
          <p:cNvSpPr>
            <a:spLocks noGrp="1"/>
          </p:cNvSpPr>
          <p:nvPr>
            <p:ph type="body" sz="quarter" idx="10"/>
          </p:nvPr>
        </p:nvSpPr>
        <p:spPr>
          <a:xfrm>
            <a:off x="1487490" y="2175427"/>
            <a:ext cx="9889097" cy="576064"/>
          </a:xfrm>
          <a:noFill/>
        </p:spPr>
        <p:txBody>
          <a:bodyPr vert="horz" lIns="96000" tIns="48000" rIns="48000" bIns="48000" rtlCol="0" anchor="ctr">
            <a:normAutofit/>
          </a:bodyPr>
          <a:lstStyle/>
          <a:p>
            <a:r>
              <a:rPr lang="en-CA" sz="2667" dirty="0"/>
              <a:t>Project introduction</a:t>
            </a:r>
          </a:p>
        </p:txBody>
      </p:sp>
      <p:sp>
        <p:nvSpPr>
          <p:cNvPr id="5" name="Text Placeholder 4"/>
          <p:cNvSpPr>
            <a:spLocks noGrp="1"/>
          </p:cNvSpPr>
          <p:nvPr>
            <p:ph type="body" sz="quarter" idx="11"/>
          </p:nvPr>
        </p:nvSpPr>
        <p:spPr>
          <a:xfrm>
            <a:off x="1487490" y="2895507"/>
            <a:ext cx="9889097" cy="576064"/>
          </a:xfrm>
          <a:noFill/>
        </p:spPr>
        <p:txBody>
          <a:bodyPr vert="horz" lIns="96000" tIns="48000" rIns="48000" bIns="48000" rtlCol="0" anchor="ctr">
            <a:normAutofit/>
          </a:bodyPr>
          <a:lstStyle/>
          <a:p>
            <a:r>
              <a:rPr lang="en-CA" sz="2667" dirty="0"/>
              <a:t>Laboratory test</a:t>
            </a:r>
          </a:p>
        </p:txBody>
      </p:sp>
      <p:sp>
        <p:nvSpPr>
          <p:cNvPr id="9" name="Text Placeholder 8"/>
          <p:cNvSpPr>
            <a:spLocks noGrp="1"/>
          </p:cNvSpPr>
          <p:nvPr>
            <p:ph type="body" sz="quarter" idx="12"/>
          </p:nvPr>
        </p:nvSpPr>
        <p:spPr>
          <a:xfrm>
            <a:off x="1487490" y="3615587"/>
            <a:ext cx="9889097" cy="576064"/>
          </a:xfrm>
        </p:spPr>
        <p:txBody>
          <a:bodyPr vert="horz" lIns="96000" tIns="48000" rIns="48000" bIns="48000" rtlCol="0" anchor="ctr">
            <a:normAutofit/>
          </a:bodyPr>
          <a:lstStyle/>
          <a:p>
            <a:r>
              <a:rPr lang="en-CA" sz="2667" dirty="0"/>
              <a:t>Field test</a:t>
            </a:r>
          </a:p>
        </p:txBody>
      </p:sp>
      <p:sp>
        <p:nvSpPr>
          <p:cNvPr id="18" name="Text Placeholder 17"/>
          <p:cNvSpPr>
            <a:spLocks noGrp="1"/>
          </p:cNvSpPr>
          <p:nvPr>
            <p:ph type="body" sz="quarter" idx="13"/>
          </p:nvPr>
        </p:nvSpPr>
        <p:spPr>
          <a:xfrm>
            <a:off x="1487490" y="4335667"/>
            <a:ext cx="9889097" cy="576064"/>
          </a:xfrm>
          <a:solidFill>
            <a:srgbClr val="2D3750"/>
          </a:solidFill>
        </p:spPr>
        <p:txBody>
          <a:bodyPr vert="horz" lIns="96000" tIns="48000" rIns="48000" bIns="48000" rtlCol="0" anchor="ctr">
            <a:normAutofit/>
          </a:bodyPr>
          <a:lstStyle/>
          <a:p>
            <a:r>
              <a:rPr lang="en-CA" sz="2667" dirty="0">
                <a:solidFill>
                  <a:schemeClr val="bg1"/>
                </a:solidFill>
              </a:rPr>
              <a:t>Summary</a:t>
            </a:r>
          </a:p>
        </p:txBody>
      </p:sp>
      <p:sp>
        <p:nvSpPr>
          <p:cNvPr id="20" name="Text Placeholder 19"/>
          <p:cNvSpPr>
            <a:spLocks noGrp="1"/>
          </p:cNvSpPr>
          <p:nvPr>
            <p:ph type="body" sz="quarter" idx="15"/>
          </p:nvPr>
        </p:nvSpPr>
        <p:spPr>
          <a:xfrm>
            <a:off x="661467" y="2175427"/>
            <a:ext cx="672000" cy="576000"/>
          </a:xfrm>
        </p:spPr>
        <p:txBody>
          <a:bodyPr>
            <a:normAutofit/>
          </a:bodyPr>
          <a:lstStyle/>
          <a:p>
            <a:r>
              <a:rPr lang="en-CA" dirty="0"/>
              <a:t>2</a:t>
            </a:r>
          </a:p>
        </p:txBody>
      </p:sp>
      <p:sp>
        <p:nvSpPr>
          <p:cNvPr id="21" name="Text Placeholder 20"/>
          <p:cNvSpPr>
            <a:spLocks noGrp="1"/>
          </p:cNvSpPr>
          <p:nvPr>
            <p:ph type="body" sz="quarter" idx="16"/>
          </p:nvPr>
        </p:nvSpPr>
        <p:spPr>
          <a:xfrm>
            <a:off x="661467" y="2882896"/>
            <a:ext cx="672000" cy="576000"/>
          </a:xfrm>
        </p:spPr>
        <p:txBody>
          <a:bodyPr>
            <a:normAutofit/>
          </a:bodyPr>
          <a:lstStyle/>
          <a:p>
            <a:r>
              <a:rPr lang="en-CA" dirty="0"/>
              <a:t>3</a:t>
            </a:r>
          </a:p>
        </p:txBody>
      </p:sp>
      <p:sp>
        <p:nvSpPr>
          <p:cNvPr id="22" name="Text Placeholder 21"/>
          <p:cNvSpPr>
            <a:spLocks noGrp="1"/>
          </p:cNvSpPr>
          <p:nvPr>
            <p:ph type="body" sz="quarter" idx="17"/>
          </p:nvPr>
        </p:nvSpPr>
        <p:spPr>
          <a:xfrm>
            <a:off x="661467" y="3590365"/>
            <a:ext cx="672000" cy="576000"/>
          </a:xfrm>
        </p:spPr>
        <p:txBody>
          <a:bodyPr>
            <a:normAutofit/>
          </a:bodyPr>
          <a:lstStyle/>
          <a:p>
            <a:r>
              <a:rPr lang="en-CA" dirty="0"/>
              <a:t>4</a:t>
            </a:r>
          </a:p>
        </p:txBody>
      </p:sp>
      <p:sp>
        <p:nvSpPr>
          <p:cNvPr id="23" name="Text Placeholder 22"/>
          <p:cNvSpPr>
            <a:spLocks noGrp="1"/>
          </p:cNvSpPr>
          <p:nvPr>
            <p:ph type="body" sz="quarter" idx="18"/>
          </p:nvPr>
        </p:nvSpPr>
        <p:spPr>
          <a:xfrm>
            <a:off x="661467" y="4297833"/>
            <a:ext cx="672000" cy="576000"/>
          </a:xfrm>
        </p:spPr>
        <p:txBody>
          <a:bodyPr>
            <a:normAutofit/>
          </a:bodyPr>
          <a:lstStyle/>
          <a:p>
            <a:r>
              <a:rPr lang="en-CA" dirty="0"/>
              <a:t>5</a:t>
            </a:r>
          </a:p>
        </p:txBody>
      </p:sp>
      <p:sp>
        <p:nvSpPr>
          <p:cNvPr id="3" name="Slide Number Placeholder 2"/>
          <p:cNvSpPr>
            <a:spLocks noGrp="1"/>
          </p:cNvSpPr>
          <p:nvPr>
            <p:ph type="sldNum" sz="quarter" idx="4"/>
          </p:nvPr>
        </p:nvSpPr>
        <p:spPr>
          <a:xfrm>
            <a:off x="480053" y="6309320"/>
            <a:ext cx="431371" cy="360000"/>
          </a:xfrm>
        </p:spPr>
        <p:txBody>
          <a:bodyPr/>
          <a:lstStyle/>
          <a:p>
            <a:fld id="{89A93721-A7E3-4E3B-BEAA-F100E0D8E961}" type="slidenum">
              <a:rPr lang="en-CA" smtClean="0"/>
              <a:pPr/>
              <a:t>22</a:t>
            </a:fld>
            <a:endParaRPr lang="en-CA" dirty="0"/>
          </a:p>
        </p:txBody>
      </p:sp>
      <p:sp>
        <p:nvSpPr>
          <p:cNvPr id="14" name="Text Placeholder 3">
            <a:extLst>
              <a:ext uri="{FF2B5EF4-FFF2-40B4-BE49-F238E27FC236}">
                <a16:creationId xmlns:a16="http://schemas.microsoft.com/office/drawing/2014/main" id="{A2ED1ACB-0903-4362-B122-C9C20BE62187}"/>
              </a:ext>
            </a:extLst>
          </p:cNvPr>
          <p:cNvSpPr txBox="1">
            <a:spLocks/>
          </p:cNvSpPr>
          <p:nvPr/>
        </p:nvSpPr>
        <p:spPr>
          <a:xfrm>
            <a:off x="1487490" y="1469319"/>
            <a:ext cx="9889097" cy="576064"/>
          </a:xfrm>
          <a:prstGeom prst="rect">
            <a:avLst/>
          </a:prstGeom>
          <a:noFill/>
        </p:spPr>
        <p:txBody>
          <a:bodyPr vert="horz" lIns="96000" tIns="48000" rIns="48000" bIns="48000" rtlCol="0" anchor="ctr">
            <a:normAutofit/>
          </a:bodyPr>
          <a:lstStyle>
            <a:lvl1pPr marL="0" indent="0" algn="l" defTabSz="914400" rtl="0" eaLnBrk="1" latinLnBrk="0" hangingPunct="1">
              <a:lnSpc>
                <a:spcPct val="100000"/>
              </a:lnSpc>
              <a:spcBef>
                <a:spcPts val="600"/>
              </a:spcBef>
              <a:buFont typeface="Arial" pitchFamily="34" charset="0"/>
              <a:buNone/>
              <a:defRPr lang="en-CA" sz="1600" b="1" kern="1200" cap="none" baseline="0">
                <a:solidFill>
                  <a:srgbClr val="808D97"/>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667" dirty="0"/>
              <a:t>Bombardier Transportation Energy &amp; Motion</a:t>
            </a:r>
          </a:p>
        </p:txBody>
      </p:sp>
      <p:sp>
        <p:nvSpPr>
          <p:cNvPr id="15" name="Text Placeholder 19">
            <a:extLst>
              <a:ext uri="{FF2B5EF4-FFF2-40B4-BE49-F238E27FC236}">
                <a16:creationId xmlns:a16="http://schemas.microsoft.com/office/drawing/2014/main" id="{AB1456BC-9F14-4543-A0D3-91BD8DB157AD}"/>
              </a:ext>
            </a:extLst>
          </p:cNvPr>
          <p:cNvSpPr txBox="1">
            <a:spLocks/>
          </p:cNvSpPr>
          <p:nvPr/>
        </p:nvSpPr>
        <p:spPr>
          <a:xfrm>
            <a:off x="661467" y="1469319"/>
            <a:ext cx="672000" cy="576000"/>
          </a:xfrm>
          <a:prstGeom prst="roundRect">
            <a:avLst/>
          </a:prstGeom>
          <a:noFill/>
          <a:ln w="38100" cap="flat" cmpd="sng" algn="ctr">
            <a:solidFill>
              <a:schemeClr val="accent1"/>
            </a:solidFill>
            <a:prstDash val="solid"/>
          </a:ln>
          <a:effectLst/>
        </p:spPr>
        <p:txBody>
          <a:bodyPr vert="horz" lIns="0" tIns="60960" rIns="96000" bIns="60960" rtlCol="0" anchor="ctr">
            <a:normAutofit/>
          </a:bodyPr>
          <a:lstStyle>
            <a:lvl1pPr marL="0" indent="0" algn="ctr" defTabSz="914400" rtl="0" eaLnBrk="1" latinLnBrk="0" hangingPunct="1">
              <a:lnSpc>
                <a:spcPct val="100000"/>
              </a:lnSpc>
              <a:spcBef>
                <a:spcPts val="600"/>
              </a:spcBef>
              <a:buFont typeface="Arial" pitchFamily="34" charset="0"/>
              <a:buNone/>
              <a:defRPr lang="en-US" sz="1600" b="1" kern="1200" noProof="0" dirty="0" smtClean="0">
                <a:solidFill>
                  <a:srgbClr val="808D97"/>
                </a:solidFill>
                <a:latin typeface="+mn-lt"/>
                <a:ea typeface="+mn-ea"/>
                <a:cs typeface="+mn-cs"/>
              </a:defRPr>
            </a:lvl1pPr>
            <a:lvl2pPr marL="0" indent="-285750" algn="ctr" defTabSz="914400" rtl="0" eaLnBrk="1" latinLnBrk="0" hangingPunct="1">
              <a:lnSpc>
                <a:spcPct val="100000"/>
              </a:lnSpc>
              <a:spcBef>
                <a:spcPts val="600"/>
              </a:spcBef>
              <a:buClr>
                <a:srgbClr val="8996A0"/>
              </a:buClr>
              <a:buFont typeface="Wingdings" pitchFamily="2" charset="2"/>
              <a:buChar char="§"/>
              <a:defRPr lang="en-US" sz="1600" b="1" kern="1200" noProof="0" dirty="0" smtClean="0">
                <a:solidFill>
                  <a:srgbClr val="808D97"/>
                </a:solidFill>
                <a:latin typeface="+mn-lt"/>
                <a:ea typeface="+mn-ea"/>
                <a:cs typeface="+mn-cs"/>
              </a:defRPr>
            </a:lvl2pPr>
            <a:lvl3pPr marL="0" indent="-285750" algn="ctr" defTabSz="914400" rtl="0" eaLnBrk="1" latinLnBrk="0" hangingPunct="1">
              <a:lnSpc>
                <a:spcPct val="1000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3pPr>
            <a:lvl4pPr marL="0" indent="-144000" algn="ctr" defTabSz="914400" rtl="0" eaLnBrk="1" latinLnBrk="0" hangingPunct="1">
              <a:lnSpc>
                <a:spcPct val="100000"/>
              </a:lnSpc>
              <a:spcBef>
                <a:spcPts val="600"/>
              </a:spcBef>
              <a:buClr>
                <a:srgbClr val="8996A0"/>
              </a:buClr>
              <a:buSzPct val="80000"/>
              <a:buFont typeface="Arial" pitchFamily="34" charset="0"/>
              <a:buChar char="&gt;"/>
              <a:defRPr lang="en-US" sz="1600" b="1" kern="1200" noProof="0" dirty="0" smtClean="0">
                <a:solidFill>
                  <a:srgbClr val="808D97"/>
                </a:solidFill>
                <a:latin typeface="+mn-lt"/>
                <a:ea typeface="+mn-ea"/>
                <a:cs typeface="+mn-cs"/>
              </a:defRPr>
            </a:lvl4pPr>
            <a:lvl5pPr marL="0" indent="-228600" algn="ctr" defTabSz="914400" rtl="0" eaLnBrk="1" latinLnBrk="0" hangingPunct="1">
              <a:lnSpc>
                <a:spcPts val="16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CA" sz="2133"/>
              <a:t>1</a:t>
            </a:r>
          </a:p>
        </p:txBody>
      </p:sp>
      <p:pic>
        <p:nvPicPr>
          <p:cNvPr id="17" name="Picture 7">
            <a:extLst>
              <a:ext uri="{FF2B5EF4-FFF2-40B4-BE49-F238E27FC236}">
                <a16:creationId xmlns:a16="http://schemas.microsoft.com/office/drawing/2014/main" id="{DD45062E-3EA7-4C1A-B5BF-9B8DF108206F}"/>
              </a:ext>
            </a:extLst>
          </p:cNvPr>
          <p:cNvPicPr>
            <a:picLocks noChangeAspect="1"/>
          </p:cNvPicPr>
          <p:nvPr/>
        </p:nvPicPr>
        <p:blipFill>
          <a:blip r:embed="rId3"/>
          <a:stretch>
            <a:fillRect/>
          </a:stretch>
        </p:blipFill>
        <p:spPr>
          <a:xfrm>
            <a:off x="8549765" y="3287296"/>
            <a:ext cx="2826823" cy="2458107"/>
          </a:xfrm>
          <a:prstGeom prst="rect">
            <a:avLst/>
          </a:prstGeom>
          <a:solidFill>
            <a:schemeClr val="bg1"/>
          </a:solidFill>
        </p:spPr>
      </p:pic>
    </p:spTree>
    <p:extLst>
      <p:ext uri="{BB962C8B-B14F-4D97-AF65-F5344CB8AC3E}">
        <p14:creationId xmlns:p14="http://schemas.microsoft.com/office/powerpoint/2010/main" val="3186825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54ED4ACD-FC9C-49EE-85E0-08DF6E350C30}"/>
              </a:ext>
            </a:extLst>
          </p:cNvPr>
          <p:cNvPicPr>
            <a:picLocks noChangeAspect="1" noChangeArrowheads="1"/>
          </p:cNvPicPr>
          <p:nvPr/>
        </p:nvPicPr>
        <p:blipFill>
          <a:blip r:embed="rId2" cstate="print"/>
          <a:srcRect t="10188" b="3483"/>
          <a:stretch>
            <a:fillRect/>
          </a:stretch>
        </p:blipFill>
        <p:spPr bwMode="auto">
          <a:xfrm>
            <a:off x="230767" y="1397696"/>
            <a:ext cx="683871" cy="564333"/>
          </a:xfrm>
          <a:prstGeom prst="rect">
            <a:avLst/>
          </a:prstGeom>
          <a:noFill/>
          <a:ln w="9525">
            <a:noFill/>
            <a:miter lim="800000"/>
            <a:headEnd/>
            <a:tailEnd/>
          </a:ln>
        </p:spPr>
      </p:pic>
      <p:sp>
        <p:nvSpPr>
          <p:cNvPr id="2" name="Title 1">
            <a:extLst>
              <a:ext uri="{FF2B5EF4-FFF2-40B4-BE49-F238E27FC236}">
                <a16:creationId xmlns:a16="http://schemas.microsoft.com/office/drawing/2014/main" id="{09B5C0B1-7B25-4DBD-8977-7F4A5C82F07D}"/>
              </a:ext>
            </a:extLst>
          </p:cNvPr>
          <p:cNvSpPr>
            <a:spLocks noGrp="1"/>
          </p:cNvSpPr>
          <p:nvPr>
            <p:ph type="title"/>
          </p:nvPr>
        </p:nvSpPr>
        <p:spPr/>
        <p:txBody>
          <a:bodyPr/>
          <a:lstStyle/>
          <a:p>
            <a:r>
              <a:rPr lang="en-US" dirty="0"/>
              <a:t>Stockholm Metro demonstration</a:t>
            </a:r>
            <a:br>
              <a:rPr lang="en-US" dirty="0"/>
            </a:br>
            <a:r>
              <a:rPr lang="en-US" sz="1867" dirty="0"/>
              <a:t>Summary of changes and results</a:t>
            </a:r>
            <a:br>
              <a:rPr lang="en-US" dirty="0"/>
            </a:br>
            <a:endParaRPr lang="en-US" dirty="0"/>
          </a:p>
        </p:txBody>
      </p:sp>
      <p:sp>
        <p:nvSpPr>
          <p:cNvPr id="3" name="Text Placeholder 2">
            <a:extLst>
              <a:ext uri="{FF2B5EF4-FFF2-40B4-BE49-F238E27FC236}">
                <a16:creationId xmlns:a16="http://schemas.microsoft.com/office/drawing/2014/main" id="{9C50AA9F-E9D5-4052-8FB2-6E19D8576B9F}"/>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EEE60990-09AF-4125-A56C-BCF705914772}"/>
              </a:ext>
            </a:extLst>
          </p:cNvPr>
          <p:cNvSpPr>
            <a:spLocks noGrp="1"/>
          </p:cNvSpPr>
          <p:nvPr>
            <p:ph type="sldNum" sz="quarter" idx="4"/>
          </p:nvPr>
        </p:nvSpPr>
        <p:spPr/>
        <p:txBody>
          <a:bodyPr/>
          <a:lstStyle/>
          <a:p>
            <a:fld id="{89A93721-A7E3-4E3B-BEAA-F100E0D8E961}" type="slidenum">
              <a:rPr lang="en-US" smtClean="0"/>
              <a:pPr/>
              <a:t>23</a:t>
            </a:fld>
            <a:endParaRPr lang="en-US"/>
          </a:p>
        </p:txBody>
      </p:sp>
      <p:sp>
        <p:nvSpPr>
          <p:cNvPr id="11" name="Rectangle 10">
            <a:extLst>
              <a:ext uri="{FF2B5EF4-FFF2-40B4-BE49-F238E27FC236}">
                <a16:creationId xmlns:a16="http://schemas.microsoft.com/office/drawing/2014/main" id="{89F0199A-11E4-4AA4-9075-7266FD35F511}"/>
              </a:ext>
            </a:extLst>
          </p:cNvPr>
          <p:cNvSpPr/>
          <p:nvPr/>
        </p:nvSpPr>
        <p:spPr>
          <a:xfrm>
            <a:off x="1622765" y="3398483"/>
            <a:ext cx="2856523" cy="646331"/>
          </a:xfrm>
          <a:prstGeom prst="rect">
            <a:avLst/>
          </a:prstGeom>
        </p:spPr>
        <p:txBody>
          <a:bodyPr wrap="square">
            <a:spAutoFit/>
          </a:bodyPr>
          <a:lstStyle/>
          <a:p>
            <a:pPr algn="ctr"/>
            <a:r>
              <a:rPr lang="en-US" dirty="0"/>
              <a:t>Higher switching frequency</a:t>
            </a:r>
          </a:p>
        </p:txBody>
      </p:sp>
      <p:sp>
        <p:nvSpPr>
          <p:cNvPr id="12" name="Rectangle 11">
            <a:extLst>
              <a:ext uri="{FF2B5EF4-FFF2-40B4-BE49-F238E27FC236}">
                <a16:creationId xmlns:a16="http://schemas.microsoft.com/office/drawing/2014/main" id="{BAD36951-5887-4A21-A6F6-0814FF66FAC8}"/>
              </a:ext>
            </a:extLst>
          </p:cNvPr>
          <p:cNvSpPr/>
          <p:nvPr/>
        </p:nvSpPr>
        <p:spPr>
          <a:xfrm>
            <a:off x="970760" y="1566021"/>
            <a:ext cx="4160537" cy="646331"/>
          </a:xfrm>
          <a:prstGeom prst="rect">
            <a:avLst/>
          </a:prstGeom>
        </p:spPr>
        <p:txBody>
          <a:bodyPr wrap="square">
            <a:spAutoFit/>
          </a:bodyPr>
          <a:lstStyle/>
          <a:p>
            <a:pPr algn="ctr"/>
            <a:r>
              <a:rPr lang="en-US" dirty="0" err="1"/>
              <a:t>SiC</a:t>
            </a:r>
            <a:r>
              <a:rPr lang="en-US" dirty="0"/>
              <a:t> in next generation semiconductor package for traction</a:t>
            </a:r>
          </a:p>
        </p:txBody>
      </p:sp>
      <p:sp>
        <p:nvSpPr>
          <p:cNvPr id="13" name="Rectangle 12">
            <a:extLst>
              <a:ext uri="{FF2B5EF4-FFF2-40B4-BE49-F238E27FC236}">
                <a16:creationId xmlns:a16="http://schemas.microsoft.com/office/drawing/2014/main" id="{0CAB7912-526B-4186-8310-AE76DBD91245}"/>
              </a:ext>
            </a:extLst>
          </p:cNvPr>
          <p:cNvSpPr/>
          <p:nvPr/>
        </p:nvSpPr>
        <p:spPr>
          <a:xfrm>
            <a:off x="1622765" y="5230941"/>
            <a:ext cx="2856523" cy="369332"/>
          </a:xfrm>
          <a:prstGeom prst="rect">
            <a:avLst/>
          </a:prstGeom>
        </p:spPr>
        <p:txBody>
          <a:bodyPr wrap="square">
            <a:spAutoFit/>
          </a:bodyPr>
          <a:lstStyle/>
          <a:p>
            <a:pPr algn="ctr"/>
            <a:r>
              <a:rPr lang="en-US" dirty="0"/>
              <a:t>Single axle control</a:t>
            </a:r>
          </a:p>
        </p:txBody>
      </p:sp>
      <p:pic>
        <p:nvPicPr>
          <p:cNvPr id="15" name="Picture 14">
            <a:extLst>
              <a:ext uri="{FF2B5EF4-FFF2-40B4-BE49-F238E27FC236}">
                <a16:creationId xmlns:a16="http://schemas.microsoft.com/office/drawing/2014/main" id="{5011109A-677F-4B8D-93C5-35C86351B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275" y="1391696"/>
            <a:ext cx="2106040" cy="1163115"/>
          </a:xfrm>
          <a:prstGeom prst="rect">
            <a:avLst/>
          </a:prstGeom>
        </p:spPr>
      </p:pic>
      <p:sp>
        <p:nvSpPr>
          <p:cNvPr id="16" name="Rectangle 15">
            <a:extLst>
              <a:ext uri="{FF2B5EF4-FFF2-40B4-BE49-F238E27FC236}">
                <a16:creationId xmlns:a16="http://schemas.microsoft.com/office/drawing/2014/main" id="{65F231A3-507F-42F7-8C7A-7B0A59075983}"/>
              </a:ext>
            </a:extLst>
          </p:cNvPr>
          <p:cNvSpPr/>
          <p:nvPr/>
        </p:nvSpPr>
        <p:spPr>
          <a:xfrm>
            <a:off x="9792677" y="1278752"/>
            <a:ext cx="1484417" cy="461665"/>
          </a:xfrm>
          <a:prstGeom prst="rect">
            <a:avLst/>
          </a:prstGeom>
        </p:spPr>
        <p:txBody>
          <a:bodyPr wrap="square">
            <a:spAutoFit/>
          </a:bodyPr>
          <a:lstStyle/>
          <a:p>
            <a:r>
              <a:rPr lang="en-US" sz="2400" b="1" dirty="0"/>
              <a:t>51%</a:t>
            </a:r>
            <a:r>
              <a:rPr lang="en-US" sz="2400" dirty="0"/>
              <a:t> </a:t>
            </a:r>
            <a:r>
              <a:rPr lang="en-US" dirty="0"/>
              <a:t>size</a:t>
            </a:r>
          </a:p>
        </p:txBody>
      </p:sp>
      <p:sp>
        <p:nvSpPr>
          <p:cNvPr id="17" name="Rectangle 16">
            <a:extLst>
              <a:ext uri="{FF2B5EF4-FFF2-40B4-BE49-F238E27FC236}">
                <a16:creationId xmlns:a16="http://schemas.microsoft.com/office/drawing/2014/main" id="{A2EF428C-E853-4225-87BA-A72DFA202D27}"/>
              </a:ext>
            </a:extLst>
          </p:cNvPr>
          <p:cNvSpPr/>
          <p:nvPr/>
        </p:nvSpPr>
        <p:spPr>
          <a:xfrm>
            <a:off x="9792677" y="1794399"/>
            <a:ext cx="1717892" cy="461665"/>
          </a:xfrm>
          <a:prstGeom prst="rect">
            <a:avLst/>
          </a:prstGeom>
        </p:spPr>
        <p:txBody>
          <a:bodyPr wrap="square">
            <a:spAutoFit/>
          </a:bodyPr>
          <a:lstStyle/>
          <a:p>
            <a:r>
              <a:rPr lang="en-US" sz="2400" b="1" dirty="0"/>
              <a:t>22%</a:t>
            </a:r>
            <a:r>
              <a:rPr lang="en-US" sz="2400" dirty="0"/>
              <a:t> </a:t>
            </a:r>
            <a:r>
              <a:rPr lang="en-US" dirty="0"/>
              <a:t>weight</a:t>
            </a:r>
          </a:p>
        </p:txBody>
      </p:sp>
      <p:sp>
        <p:nvSpPr>
          <p:cNvPr id="58" name="Rectangle 57">
            <a:extLst>
              <a:ext uri="{FF2B5EF4-FFF2-40B4-BE49-F238E27FC236}">
                <a16:creationId xmlns:a16="http://schemas.microsoft.com/office/drawing/2014/main" id="{3EDF6DE4-7215-49AB-B2EF-59592539D438}"/>
              </a:ext>
            </a:extLst>
          </p:cNvPr>
          <p:cNvSpPr/>
          <p:nvPr/>
        </p:nvSpPr>
        <p:spPr>
          <a:xfrm>
            <a:off x="9792676" y="3194626"/>
            <a:ext cx="1673273" cy="461665"/>
          </a:xfrm>
          <a:prstGeom prst="rect">
            <a:avLst/>
          </a:prstGeom>
        </p:spPr>
        <p:txBody>
          <a:bodyPr wrap="square">
            <a:spAutoFit/>
          </a:bodyPr>
          <a:lstStyle/>
          <a:p>
            <a:r>
              <a:rPr lang="en-US" sz="2400" b="1" dirty="0"/>
              <a:t>34%</a:t>
            </a:r>
            <a:r>
              <a:rPr lang="en-US" sz="2400" dirty="0"/>
              <a:t> </a:t>
            </a:r>
            <a:r>
              <a:rPr lang="en-US" dirty="0"/>
              <a:t>loss</a:t>
            </a:r>
          </a:p>
        </p:txBody>
      </p:sp>
      <p:sp>
        <p:nvSpPr>
          <p:cNvPr id="63" name="Rectangle 62">
            <a:extLst>
              <a:ext uri="{FF2B5EF4-FFF2-40B4-BE49-F238E27FC236}">
                <a16:creationId xmlns:a16="http://schemas.microsoft.com/office/drawing/2014/main" id="{9335397F-8253-4410-B33C-2F358EDE6518}"/>
              </a:ext>
            </a:extLst>
          </p:cNvPr>
          <p:cNvSpPr/>
          <p:nvPr/>
        </p:nvSpPr>
        <p:spPr>
          <a:xfrm>
            <a:off x="1963609" y="915141"/>
            <a:ext cx="2661465" cy="461665"/>
          </a:xfrm>
          <a:prstGeom prst="rect">
            <a:avLst/>
          </a:prstGeom>
        </p:spPr>
        <p:txBody>
          <a:bodyPr wrap="square">
            <a:spAutoFit/>
          </a:bodyPr>
          <a:lstStyle/>
          <a:p>
            <a:pPr algn="ctr"/>
            <a:r>
              <a:rPr lang="en-US" sz="2400" b="1" dirty="0">
                <a:solidFill>
                  <a:schemeClr val="accent3">
                    <a:lumMod val="60000"/>
                    <a:lumOff val="40000"/>
                  </a:schemeClr>
                </a:solidFill>
              </a:rPr>
              <a:t>CHANGES</a:t>
            </a:r>
          </a:p>
        </p:txBody>
      </p:sp>
      <p:sp>
        <p:nvSpPr>
          <p:cNvPr id="64" name="Rectangle 63">
            <a:extLst>
              <a:ext uri="{FF2B5EF4-FFF2-40B4-BE49-F238E27FC236}">
                <a16:creationId xmlns:a16="http://schemas.microsoft.com/office/drawing/2014/main" id="{30129594-F32E-48FD-86EF-B0EFA2B803B3}"/>
              </a:ext>
            </a:extLst>
          </p:cNvPr>
          <p:cNvSpPr/>
          <p:nvPr/>
        </p:nvSpPr>
        <p:spPr>
          <a:xfrm>
            <a:off x="6808376" y="952568"/>
            <a:ext cx="2661465" cy="461665"/>
          </a:xfrm>
          <a:prstGeom prst="rect">
            <a:avLst/>
          </a:prstGeom>
        </p:spPr>
        <p:txBody>
          <a:bodyPr wrap="square">
            <a:spAutoFit/>
          </a:bodyPr>
          <a:lstStyle/>
          <a:p>
            <a:pPr algn="ctr"/>
            <a:r>
              <a:rPr lang="en-US" sz="2400" b="1" dirty="0">
                <a:solidFill>
                  <a:schemeClr val="accent3">
                    <a:lumMod val="60000"/>
                    <a:lumOff val="40000"/>
                  </a:schemeClr>
                </a:solidFill>
              </a:rPr>
              <a:t>RESULTS</a:t>
            </a:r>
          </a:p>
        </p:txBody>
      </p:sp>
      <p:pic>
        <p:nvPicPr>
          <p:cNvPr id="67" name="Picture 66">
            <a:extLst>
              <a:ext uri="{FF2B5EF4-FFF2-40B4-BE49-F238E27FC236}">
                <a16:creationId xmlns:a16="http://schemas.microsoft.com/office/drawing/2014/main" id="{8BE07BB3-E3FF-45D8-9458-EF8D889A55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8668" y="5099184"/>
            <a:ext cx="653883" cy="79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7">
            <a:extLst>
              <a:ext uri="{FF2B5EF4-FFF2-40B4-BE49-F238E27FC236}">
                <a16:creationId xmlns:a16="http://schemas.microsoft.com/office/drawing/2014/main" id="{EA9AE030-EE9F-4AEF-B2D3-F6E1FA89582B}"/>
              </a:ext>
            </a:extLst>
          </p:cNvPr>
          <p:cNvPicPr>
            <a:picLocks noChangeAspect="1"/>
          </p:cNvPicPr>
          <p:nvPr/>
        </p:nvPicPr>
        <p:blipFill>
          <a:blip r:embed="rId5"/>
          <a:stretch>
            <a:fillRect/>
          </a:stretch>
        </p:blipFill>
        <p:spPr>
          <a:xfrm rot="334984">
            <a:off x="4555031" y="957203"/>
            <a:ext cx="2395304" cy="458603"/>
          </a:xfrm>
          <a:prstGeom prst="rect">
            <a:avLst/>
          </a:prstGeom>
        </p:spPr>
      </p:pic>
      <p:cxnSp>
        <p:nvCxnSpPr>
          <p:cNvPr id="70" name="Straight Connector 69">
            <a:extLst>
              <a:ext uri="{FF2B5EF4-FFF2-40B4-BE49-F238E27FC236}">
                <a16:creationId xmlns:a16="http://schemas.microsoft.com/office/drawing/2014/main" id="{8785EB82-6DC0-4DBF-90B6-3D03947A5DD6}"/>
              </a:ext>
            </a:extLst>
          </p:cNvPr>
          <p:cNvCxnSpPr>
            <a:cxnSpLocks/>
          </p:cNvCxnSpPr>
          <p:nvPr/>
        </p:nvCxnSpPr>
        <p:spPr>
          <a:xfrm>
            <a:off x="5836487" y="1318124"/>
            <a:ext cx="22308" cy="439054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C38FF5A2-EA04-4A93-A4E4-4DD7B3C5C31E}"/>
              </a:ext>
            </a:extLst>
          </p:cNvPr>
          <p:cNvSpPr/>
          <p:nvPr/>
        </p:nvSpPr>
        <p:spPr>
          <a:xfrm>
            <a:off x="6643060" y="5307202"/>
            <a:ext cx="5630421" cy="738664"/>
          </a:xfrm>
          <a:prstGeom prst="rect">
            <a:avLst/>
          </a:prstGeom>
        </p:spPr>
        <p:txBody>
          <a:bodyPr wrap="square">
            <a:spAutoFit/>
          </a:bodyPr>
          <a:lstStyle/>
          <a:p>
            <a:r>
              <a:rPr lang="en-US" sz="2400" b="1" dirty="0"/>
              <a:t>No </a:t>
            </a:r>
            <a:r>
              <a:rPr lang="en-US" dirty="0"/>
              <a:t>restriction on wheel diameter difference -</a:t>
            </a:r>
            <a:br>
              <a:rPr lang="en-US" dirty="0"/>
            </a:br>
            <a:r>
              <a:rPr lang="en-US" dirty="0"/>
              <a:t>less turning of wheels – less maintenance costs</a:t>
            </a:r>
          </a:p>
        </p:txBody>
      </p:sp>
      <p:sp>
        <p:nvSpPr>
          <p:cNvPr id="59" name="Rectangle 58">
            <a:extLst>
              <a:ext uri="{FF2B5EF4-FFF2-40B4-BE49-F238E27FC236}">
                <a16:creationId xmlns:a16="http://schemas.microsoft.com/office/drawing/2014/main" id="{496A5151-E074-47C9-A8D8-FDB8EF1B4774}"/>
              </a:ext>
            </a:extLst>
          </p:cNvPr>
          <p:cNvSpPr/>
          <p:nvPr/>
        </p:nvSpPr>
        <p:spPr>
          <a:xfrm>
            <a:off x="6643060" y="4775113"/>
            <a:ext cx="3660509" cy="461665"/>
          </a:xfrm>
          <a:prstGeom prst="rect">
            <a:avLst/>
          </a:prstGeom>
        </p:spPr>
        <p:txBody>
          <a:bodyPr wrap="square">
            <a:spAutoFit/>
          </a:bodyPr>
          <a:lstStyle/>
          <a:p>
            <a:r>
              <a:rPr lang="en-US" sz="2400" b="1" dirty="0"/>
              <a:t>0 x </a:t>
            </a:r>
            <a:r>
              <a:rPr lang="en-US" dirty="0"/>
              <a:t>fan maintenance</a:t>
            </a:r>
          </a:p>
        </p:txBody>
      </p:sp>
      <p:sp>
        <p:nvSpPr>
          <p:cNvPr id="61" name="Rectangle 60">
            <a:extLst>
              <a:ext uri="{FF2B5EF4-FFF2-40B4-BE49-F238E27FC236}">
                <a16:creationId xmlns:a16="http://schemas.microsoft.com/office/drawing/2014/main" id="{03603EAC-4928-4D3B-9D11-9DCA93ACF040}"/>
              </a:ext>
            </a:extLst>
          </p:cNvPr>
          <p:cNvSpPr/>
          <p:nvPr/>
        </p:nvSpPr>
        <p:spPr>
          <a:xfrm>
            <a:off x="1283064" y="4314713"/>
            <a:ext cx="3535925" cy="646331"/>
          </a:xfrm>
          <a:prstGeom prst="rect">
            <a:avLst/>
          </a:prstGeom>
          <a:solidFill>
            <a:schemeClr val="bg1"/>
          </a:solidFill>
        </p:spPr>
        <p:txBody>
          <a:bodyPr wrap="square">
            <a:spAutoFit/>
          </a:bodyPr>
          <a:lstStyle/>
          <a:p>
            <a:pPr algn="ctr"/>
            <a:r>
              <a:rPr lang="en-US" dirty="0"/>
              <a:t>Car Motion Cooling</a:t>
            </a:r>
            <a:br>
              <a:rPr lang="en-US" dirty="0"/>
            </a:br>
            <a:r>
              <a:rPr lang="en-US" dirty="0"/>
              <a:t>(passive – no moving parts)</a:t>
            </a:r>
          </a:p>
        </p:txBody>
      </p:sp>
      <p:sp>
        <p:nvSpPr>
          <p:cNvPr id="62" name="Rectangle 61">
            <a:extLst>
              <a:ext uri="{FF2B5EF4-FFF2-40B4-BE49-F238E27FC236}">
                <a16:creationId xmlns:a16="http://schemas.microsoft.com/office/drawing/2014/main" id="{3D414B2B-0D1B-4DD0-9D61-102A03C4646D}"/>
              </a:ext>
            </a:extLst>
          </p:cNvPr>
          <p:cNvSpPr/>
          <p:nvPr/>
        </p:nvSpPr>
        <p:spPr>
          <a:xfrm>
            <a:off x="1877394" y="2482253"/>
            <a:ext cx="2347268" cy="369332"/>
          </a:xfrm>
          <a:prstGeom prst="rect">
            <a:avLst/>
          </a:prstGeom>
        </p:spPr>
        <p:txBody>
          <a:bodyPr wrap="square">
            <a:spAutoFit/>
          </a:bodyPr>
          <a:lstStyle/>
          <a:p>
            <a:pPr algn="ctr"/>
            <a:r>
              <a:rPr lang="en-US"/>
              <a:t>Low loss rotor design</a:t>
            </a:r>
          </a:p>
        </p:txBody>
      </p:sp>
      <p:pic>
        <p:nvPicPr>
          <p:cNvPr id="60" name="Picture 59">
            <a:extLst>
              <a:ext uri="{FF2B5EF4-FFF2-40B4-BE49-F238E27FC236}">
                <a16:creationId xmlns:a16="http://schemas.microsoft.com/office/drawing/2014/main" id="{B39F520D-DA56-43E8-9972-B1FA11D01CD5}"/>
              </a:ext>
            </a:extLst>
          </p:cNvPr>
          <p:cNvPicPr>
            <a:picLocks noChangeAspect="1"/>
          </p:cNvPicPr>
          <p:nvPr/>
        </p:nvPicPr>
        <p:blipFill>
          <a:blip r:embed="rId6"/>
          <a:stretch>
            <a:fillRect/>
          </a:stretch>
        </p:blipFill>
        <p:spPr>
          <a:xfrm>
            <a:off x="4047446" y="2579027"/>
            <a:ext cx="792705" cy="482563"/>
          </a:xfrm>
          <a:prstGeom prst="rect">
            <a:avLst/>
          </a:prstGeom>
        </p:spPr>
      </p:pic>
      <p:sp>
        <p:nvSpPr>
          <p:cNvPr id="66" name="Rectangle 65">
            <a:extLst>
              <a:ext uri="{FF2B5EF4-FFF2-40B4-BE49-F238E27FC236}">
                <a16:creationId xmlns:a16="http://schemas.microsoft.com/office/drawing/2014/main" id="{602E25F8-8E2F-48CD-8B12-9D28DF07609B}"/>
              </a:ext>
            </a:extLst>
          </p:cNvPr>
          <p:cNvSpPr/>
          <p:nvPr/>
        </p:nvSpPr>
        <p:spPr>
          <a:xfrm>
            <a:off x="6643061" y="3952822"/>
            <a:ext cx="5134568" cy="738664"/>
          </a:xfrm>
          <a:prstGeom prst="rect">
            <a:avLst/>
          </a:prstGeom>
        </p:spPr>
        <p:txBody>
          <a:bodyPr wrap="square">
            <a:spAutoFit/>
          </a:bodyPr>
          <a:lstStyle/>
          <a:p>
            <a:r>
              <a:rPr lang="en-US" sz="2400" b="1" dirty="0"/>
              <a:t>19 </a:t>
            </a:r>
            <a:r>
              <a:rPr lang="en-US" sz="2400" b="1" dirty="0" err="1"/>
              <a:t>dBA</a:t>
            </a:r>
            <a:r>
              <a:rPr lang="en-US" sz="2400" dirty="0"/>
              <a:t> </a:t>
            </a:r>
            <a:r>
              <a:rPr lang="en-US" dirty="0"/>
              <a:t>motor noise reduction (switching induced)</a:t>
            </a:r>
          </a:p>
        </p:txBody>
      </p:sp>
      <p:pic>
        <p:nvPicPr>
          <p:cNvPr id="69" name="Picture 68">
            <a:extLst>
              <a:ext uri="{FF2B5EF4-FFF2-40B4-BE49-F238E27FC236}">
                <a16:creationId xmlns:a16="http://schemas.microsoft.com/office/drawing/2014/main" id="{0FE957DA-0945-4FD6-90C1-6E1DDA9D8E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9632" y="4207353"/>
            <a:ext cx="1030960" cy="771055"/>
          </a:xfrm>
          <a:prstGeom prst="rect">
            <a:avLst/>
          </a:prstGeom>
        </p:spPr>
      </p:pic>
      <p:sp>
        <p:nvSpPr>
          <p:cNvPr id="7" name="Arrow: Down 6">
            <a:extLst>
              <a:ext uri="{FF2B5EF4-FFF2-40B4-BE49-F238E27FC236}">
                <a16:creationId xmlns:a16="http://schemas.microsoft.com/office/drawing/2014/main" id="{19ECC8C3-1A3B-4748-9F0A-BB98E2A51741}"/>
              </a:ext>
            </a:extLst>
          </p:cNvPr>
          <p:cNvSpPr/>
          <p:nvPr/>
        </p:nvSpPr>
        <p:spPr>
          <a:xfrm>
            <a:off x="9547614" y="1349117"/>
            <a:ext cx="193167" cy="38075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9" name="Arrow: Down 78">
            <a:extLst>
              <a:ext uri="{FF2B5EF4-FFF2-40B4-BE49-F238E27FC236}">
                <a16:creationId xmlns:a16="http://schemas.microsoft.com/office/drawing/2014/main" id="{D968B7D7-C878-4996-8D89-DD7726B326DB}"/>
              </a:ext>
            </a:extLst>
          </p:cNvPr>
          <p:cNvSpPr/>
          <p:nvPr/>
        </p:nvSpPr>
        <p:spPr>
          <a:xfrm>
            <a:off x="9547614" y="1878817"/>
            <a:ext cx="193167" cy="38075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0" name="Arrow: Down 79">
            <a:extLst>
              <a:ext uri="{FF2B5EF4-FFF2-40B4-BE49-F238E27FC236}">
                <a16:creationId xmlns:a16="http://schemas.microsoft.com/office/drawing/2014/main" id="{22158154-91FB-4C90-BEF4-075B25A05E0B}"/>
              </a:ext>
            </a:extLst>
          </p:cNvPr>
          <p:cNvSpPr/>
          <p:nvPr/>
        </p:nvSpPr>
        <p:spPr>
          <a:xfrm>
            <a:off x="9547614" y="3237644"/>
            <a:ext cx="193167" cy="38075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1" name="Arrow: Down 80">
            <a:extLst>
              <a:ext uri="{FF2B5EF4-FFF2-40B4-BE49-F238E27FC236}">
                <a16:creationId xmlns:a16="http://schemas.microsoft.com/office/drawing/2014/main" id="{8F596B97-E044-44F4-ABAB-03FED23C46C5}"/>
              </a:ext>
            </a:extLst>
          </p:cNvPr>
          <p:cNvSpPr/>
          <p:nvPr/>
        </p:nvSpPr>
        <p:spPr>
          <a:xfrm>
            <a:off x="6212005" y="4137132"/>
            <a:ext cx="193167" cy="38075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2" name="Arrow: Down 81">
            <a:extLst>
              <a:ext uri="{FF2B5EF4-FFF2-40B4-BE49-F238E27FC236}">
                <a16:creationId xmlns:a16="http://schemas.microsoft.com/office/drawing/2014/main" id="{833307FE-A8D8-4895-94D0-1F8336D804D6}"/>
              </a:ext>
            </a:extLst>
          </p:cNvPr>
          <p:cNvSpPr/>
          <p:nvPr/>
        </p:nvSpPr>
        <p:spPr>
          <a:xfrm>
            <a:off x="6212005" y="4845124"/>
            <a:ext cx="193167" cy="38075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3" name="Arrow: Down 82">
            <a:extLst>
              <a:ext uri="{FF2B5EF4-FFF2-40B4-BE49-F238E27FC236}">
                <a16:creationId xmlns:a16="http://schemas.microsoft.com/office/drawing/2014/main" id="{2104332A-06AC-4D22-AD8E-AC408FFC4CFD}"/>
              </a:ext>
            </a:extLst>
          </p:cNvPr>
          <p:cNvSpPr/>
          <p:nvPr/>
        </p:nvSpPr>
        <p:spPr>
          <a:xfrm>
            <a:off x="6212005" y="5553117"/>
            <a:ext cx="193167" cy="380755"/>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Picture 7">
            <a:extLst>
              <a:ext uri="{FF2B5EF4-FFF2-40B4-BE49-F238E27FC236}">
                <a16:creationId xmlns:a16="http://schemas.microsoft.com/office/drawing/2014/main" id="{964C3233-6888-4693-BB4D-82F2D0A364F9}"/>
              </a:ext>
            </a:extLst>
          </p:cNvPr>
          <p:cNvPicPr>
            <a:picLocks noChangeAspect="1"/>
          </p:cNvPicPr>
          <p:nvPr/>
        </p:nvPicPr>
        <p:blipFill>
          <a:blip r:embed="rId8"/>
          <a:stretch>
            <a:fillRect/>
          </a:stretch>
        </p:blipFill>
        <p:spPr>
          <a:xfrm>
            <a:off x="6289835" y="2519698"/>
            <a:ext cx="2920511" cy="1371713"/>
          </a:xfrm>
          <a:prstGeom prst="rect">
            <a:avLst/>
          </a:prstGeom>
        </p:spPr>
      </p:pic>
    </p:spTree>
    <p:extLst>
      <p:ext uri="{BB962C8B-B14F-4D97-AF65-F5344CB8AC3E}">
        <p14:creationId xmlns:p14="http://schemas.microsoft.com/office/powerpoint/2010/main" val="129120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B5C6-B2F3-4FE1-BD28-3FFAB48683E9}"/>
              </a:ext>
            </a:extLst>
          </p:cNvPr>
          <p:cNvSpPr>
            <a:spLocks noGrp="1"/>
          </p:cNvSpPr>
          <p:nvPr>
            <p:ph type="title"/>
          </p:nvPr>
        </p:nvSpPr>
        <p:spPr/>
        <p:txBody>
          <a:bodyPr/>
          <a:lstStyle/>
          <a:p>
            <a:r>
              <a:rPr lang="en-US"/>
              <a:t>Life Cycle Cost Impact</a:t>
            </a:r>
          </a:p>
        </p:txBody>
      </p:sp>
      <p:sp>
        <p:nvSpPr>
          <p:cNvPr id="3" name="Text Placeholder 2">
            <a:extLst>
              <a:ext uri="{FF2B5EF4-FFF2-40B4-BE49-F238E27FC236}">
                <a16:creationId xmlns:a16="http://schemas.microsoft.com/office/drawing/2014/main" id="{3C5B2578-EB1C-407A-9FBD-88BB352949A9}"/>
              </a:ext>
            </a:extLst>
          </p:cNvPr>
          <p:cNvSpPr>
            <a:spLocks noGrp="1"/>
          </p:cNvSpPr>
          <p:nvPr>
            <p:ph type="body" sz="quarter" idx="16"/>
          </p:nvPr>
        </p:nvSpPr>
        <p:spPr/>
        <p:txBody>
          <a:bodyPr/>
          <a:lstStyle/>
          <a:p>
            <a:r>
              <a:rPr lang="en-US"/>
              <a:t>*) Fleetwide savings on tStockholm type Metro</a:t>
            </a:r>
          </a:p>
        </p:txBody>
      </p:sp>
      <p:sp>
        <p:nvSpPr>
          <p:cNvPr id="4" name="Slide Number Placeholder 3">
            <a:extLst>
              <a:ext uri="{FF2B5EF4-FFF2-40B4-BE49-F238E27FC236}">
                <a16:creationId xmlns:a16="http://schemas.microsoft.com/office/drawing/2014/main" id="{09D0697E-2C25-4601-989A-A6DBA5E3433F}"/>
              </a:ext>
            </a:extLst>
          </p:cNvPr>
          <p:cNvSpPr>
            <a:spLocks noGrp="1"/>
          </p:cNvSpPr>
          <p:nvPr>
            <p:ph type="sldNum" sz="quarter" idx="4"/>
          </p:nvPr>
        </p:nvSpPr>
        <p:spPr/>
        <p:txBody>
          <a:bodyPr/>
          <a:lstStyle/>
          <a:p>
            <a:endParaRPr lang="en-US" dirty="0"/>
          </a:p>
        </p:txBody>
      </p:sp>
      <p:sp>
        <p:nvSpPr>
          <p:cNvPr id="31" name="Rectangle 30">
            <a:extLst>
              <a:ext uri="{FF2B5EF4-FFF2-40B4-BE49-F238E27FC236}">
                <a16:creationId xmlns:a16="http://schemas.microsoft.com/office/drawing/2014/main" id="{CE123993-154D-4B09-973E-ACCB19CC41EF}"/>
              </a:ext>
            </a:extLst>
          </p:cNvPr>
          <p:cNvSpPr/>
          <p:nvPr/>
        </p:nvSpPr>
        <p:spPr>
          <a:xfrm>
            <a:off x="6566820" y="988432"/>
            <a:ext cx="2661465" cy="461665"/>
          </a:xfrm>
          <a:prstGeom prst="rect">
            <a:avLst/>
          </a:prstGeom>
        </p:spPr>
        <p:txBody>
          <a:bodyPr wrap="square">
            <a:spAutoFit/>
          </a:bodyPr>
          <a:lstStyle/>
          <a:p>
            <a:pPr algn="ctr"/>
            <a:r>
              <a:rPr lang="en-US" sz="2400" b="1">
                <a:solidFill>
                  <a:schemeClr val="accent3">
                    <a:lumMod val="60000"/>
                    <a:lumOff val="40000"/>
                  </a:schemeClr>
                </a:solidFill>
              </a:rPr>
              <a:t>IMPACT</a:t>
            </a:r>
          </a:p>
        </p:txBody>
      </p:sp>
      <p:sp>
        <p:nvSpPr>
          <p:cNvPr id="32" name="Rectangle 31">
            <a:extLst>
              <a:ext uri="{FF2B5EF4-FFF2-40B4-BE49-F238E27FC236}">
                <a16:creationId xmlns:a16="http://schemas.microsoft.com/office/drawing/2014/main" id="{B6A576A2-453C-4E02-9CFA-1C0FBD0632AE}"/>
              </a:ext>
            </a:extLst>
          </p:cNvPr>
          <p:cNvSpPr/>
          <p:nvPr/>
        </p:nvSpPr>
        <p:spPr>
          <a:xfrm>
            <a:off x="6084142" y="3204845"/>
            <a:ext cx="4109281" cy="800219"/>
          </a:xfrm>
          <a:prstGeom prst="rect">
            <a:avLst/>
          </a:prstGeom>
        </p:spPr>
        <p:txBody>
          <a:bodyPr wrap="square">
            <a:spAutoFit/>
          </a:bodyPr>
          <a:lstStyle/>
          <a:p>
            <a:pPr algn="ctr"/>
            <a:r>
              <a:rPr lang="en-US" sz="2800" b="1" dirty="0"/>
              <a:t>2.5 M$*/year</a:t>
            </a:r>
            <a:r>
              <a:rPr lang="en-US" dirty="0"/>
              <a:t> 24 M kWh/year</a:t>
            </a:r>
          </a:p>
          <a:p>
            <a:pPr algn="ctr"/>
            <a:r>
              <a:rPr lang="en-US" dirty="0"/>
              <a:t>Lower </a:t>
            </a:r>
            <a:r>
              <a:rPr lang="en-US" b="1" dirty="0"/>
              <a:t>operation</a:t>
            </a:r>
            <a:r>
              <a:rPr lang="en-US" dirty="0"/>
              <a:t> cost </a:t>
            </a:r>
          </a:p>
        </p:txBody>
      </p:sp>
      <p:sp>
        <p:nvSpPr>
          <p:cNvPr id="50" name="Rectangle 49">
            <a:extLst>
              <a:ext uri="{FF2B5EF4-FFF2-40B4-BE49-F238E27FC236}">
                <a16:creationId xmlns:a16="http://schemas.microsoft.com/office/drawing/2014/main" id="{FD8CAF90-5025-49C8-9902-08F3E57F67A4}"/>
              </a:ext>
            </a:extLst>
          </p:cNvPr>
          <p:cNvSpPr/>
          <p:nvPr/>
        </p:nvSpPr>
        <p:spPr>
          <a:xfrm>
            <a:off x="6273247" y="2313827"/>
            <a:ext cx="4189496" cy="800219"/>
          </a:xfrm>
          <a:prstGeom prst="rect">
            <a:avLst/>
          </a:prstGeom>
        </p:spPr>
        <p:txBody>
          <a:bodyPr wrap="square">
            <a:spAutoFit/>
          </a:bodyPr>
          <a:lstStyle/>
          <a:p>
            <a:pPr algn="ctr"/>
            <a:r>
              <a:rPr lang="en-US" sz="2800" b="1" dirty="0"/>
              <a:t>~ 3 seats / train</a:t>
            </a:r>
            <a:r>
              <a:rPr lang="en-US" dirty="0"/>
              <a:t> </a:t>
            </a:r>
            <a:br>
              <a:rPr lang="en-US" dirty="0"/>
            </a:br>
            <a:r>
              <a:rPr lang="en-US" dirty="0"/>
              <a:t>more passengers – more </a:t>
            </a:r>
            <a:r>
              <a:rPr lang="en-US" b="1" dirty="0"/>
              <a:t>revenue</a:t>
            </a:r>
          </a:p>
        </p:txBody>
      </p:sp>
      <p:pic>
        <p:nvPicPr>
          <p:cNvPr id="56" name="Picture 55">
            <a:extLst>
              <a:ext uri="{FF2B5EF4-FFF2-40B4-BE49-F238E27FC236}">
                <a16:creationId xmlns:a16="http://schemas.microsoft.com/office/drawing/2014/main" id="{121D8E27-5191-4FC7-A74A-C7456C2FFF3A}"/>
              </a:ext>
            </a:extLst>
          </p:cNvPr>
          <p:cNvPicPr>
            <a:picLocks noChangeAspect="1"/>
          </p:cNvPicPr>
          <p:nvPr/>
        </p:nvPicPr>
        <p:blipFill>
          <a:blip r:embed="rId3"/>
          <a:stretch>
            <a:fillRect/>
          </a:stretch>
        </p:blipFill>
        <p:spPr>
          <a:xfrm rot="334984">
            <a:off x="4725591" y="931567"/>
            <a:ext cx="2395304" cy="458603"/>
          </a:xfrm>
          <a:prstGeom prst="rect">
            <a:avLst/>
          </a:prstGeom>
        </p:spPr>
      </p:pic>
      <p:cxnSp>
        <p:nvCxnSpPr>
          <p:cNvPr id="36" name="Straight Connector 35">
            <a:extLst>
              <a:ext uri="{FF2B5EF4-FFF2-40B4-BE49-F238E27FC236}">
                <a16:creationId xmlns:a16="http://schemas.microsoft.com/office/drawing/2014/main" id="{FF885D58-ED5B-4B81-98DC-6862A7AFE96F}"/>
              </a:ext>
            </a:extLst>
          </p:cNvPr>
          <p:cNvCxnSpPr>
            <a:cxnSpLocks/>
          </p:cNvCxnSpPr>
          <p:nvPr/>
        </p:nvCxnSpPr>
        <p:spPr>
          <a:xfrm>
            <a:off x="5896447" y="1318124"/>
            <a:ext cx="22308" cy="439054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00ACBD8-182F-4BD0-AFD9-71794F830B66}"/>
              </a:ext>
            </a:extLst>
          </p:cNvPr>
          <p:cNvSpPr/>
          <p:nvPr/>
        </p:nvSpPr>
        <p:spPr>
          <a:xfrm>
            <a:off x="1970592" y="1646173"/>
            <a:ext cx="3660509" cy="523220"/>
          </a:xfrm>
          <a:prstGeom prst="rect">
            <a:avLst/>
          </a:prstGeom>
        </p:spPr>
        <p:txBody>
          <a:bodyPr wrap="square">
            <a:spAutoFit/>
          </a:bodyPr>
          <a:lstStyle/>
          <a:p>
            <a:pPr algn="ctr"/>
            <a:r>
              <a:rPr lang="en-US" sz="2800" b="1"/>
              <a:t>51 %</a:t>
            </a:r>
            <a:r>
              <a:rPr lang="en-US"/>
              <a:t> size reduction</a:t>
            </a:r>
          </a:p>
        </p:txBody>
      </p:sp>
      <p:sp>
        <p:nvSpPr>
          <p:cNvPr id="39" name="Rectangle 38">
            <a:extLst>
              <a:ext uri="{FF2B5EF4-FFF2-40B4-BE49-F238E27FC236}">
                <a16:creationId xmlns:a16="http://schemas.microsoft.com/office/drawing/2014/main" id="{C21AD995-C96C-4687-854B-E4B95710E610}"/>
              </a:ext>
            </a:extLst>
          </p:cNvPr>
          <p:cNvSpPr/>
          <p:nvPr/>
        </p:nvSpPr>
        <p:spPr>
          <a:xfrm>
            <a:off x="2070552" y="2342191"/>
            <a:ext cx="3660509" cy="523220"/>
          </a:xfrm>
          <a:prstGeom prst="rect">
            <a:avLst/>
          </a:prstGeom>
        </p:spPr>
        <p:txBody>
          <a:bodyPr wrap="square">
            <a:spAutoFit/>
          </a:bodyPr>
          <a:lstStyle/>
          <a:p>
            <a:pPr algn="ctr"/>
            <a:r>
              <a:rPr lang="en-US" sz="2800" b="1"/>
              <a:t>22 %</a:t>
            </a:r>
            <a:r>
              <a:rPr lang="en-US"/>
              <a:t> weight reduction</a:t>
            </a:r>
          </a:p>
        </p:txBody>
      </p:sp>
      <p:sp>
        <p:nvSpPr>
          <p:cNvPr id="64" name="Rectangle 63">
            <a:extLst>
              <a:ext uri="{FF2B5EF4-FFF2-40B4-BE49-F238E27FC236}">
                <a16:creationId xmlns:a16="http://schemas.microsoft.com/office/drawing/2014/main" id="{33D044CF-C905-45C0-A998-8B433CF38AA9}"/>
              </a:ext>
            </a:extLst>
          </p:cNvPr>
          <p:cNvSpPr/>
          <p:nvPr/>
        </p:nvSpPr>
        <p:spPr>
          <a:xfrm>
            <a:off x="1976268" y="3314664"/>
            <a:ext cx="3660509" cy="523220"/>
          </a:xfrm>
          <a:prstGeom prst="rect">
            <a:avLst/>
          </a:prstGeom>
        </p:spPr>
        <p:txBody>
          <a:bodyPr wrap="square">
            <a:spAutoFit/>
          </a:bodyPr>
          <a:lstStyle/>
          <a:p>
            <a:pPr algn="ctr"/>
            <a:r>
              <a:rPr lang="en-US" sz="2800" b="1" dirty="0"/>
              <a:t>34%</a:t>
            </a:r>
            <a:r>
              <a:rPr lang="en-US" dirty="0"/>
              <a:t> loss reduction</a:t>
            </a:r>
          </a:p>
        </p:txBody>
      </p:sp>
      <p:sp>
        <p:nvSpPr>
          <p:cNvPr id="65" name="Rectangle 64">
            <a:extLst>
              <a:ext uri="{FF2B5EF4-FFF2-40B4-BE49-F238E27FC236}">
                <a16:creationId xmlns:a16="http://schemas.microsoft.com/office/drawing/2014/main" id="{8FA62E7A-E424-4BD8-B56D-A5DE8BFCD0BD}"/>
              </a:ext>
            </a:extLst>
          </p:cNvPr>
          <p:cNvSpPr/>
          <p:nvPr/>
        </p:nvSpPr>
        <p:spPr>
          <a:xfrm>
            <a:off x="2570441" y="1023120"/>
            <a:ext cx="2661465" cy="461665"/>
          </a:xfrm>
          <a:prstGeom prst="rect">
            <a:avLst/>
          </a:prstGeom>
        </p:spPr>
        <p:txBody>
          <a:bodyPr wrap="square">
            <a:spAutoFit/>
          </a:bodyPr>
          <a:lstStyle/>
          <a:p>
            <a:pPr algn="ctr"/>
            <a:r>
              <a:rPr lang="en-US" sz="2400" b="1">
                <a:solidFill>
                  <a:schemeClr val="accent3">
                    <a:lumMod val="60000"/>
                    <a:lumOff val="40000"/>
                  </a:schemeClr>
                </a:solidFill>
              </a:rPr>
              <a:t>RESULTS</a:t>
            </a:r>
          </a:p>
        </p:txBody>
      </p:sp>
      <p:sp>
        <p:nvSpPr>
          <p:cNvPr id="66" name="Rectangle 65">
            <a:extLst>
              <a:ext uri="{FF2B5EF4-FFF2-40B4-BE49-F238E27FC236}">
                <a16:creationId xmlns:a16="http://schemas.microsoft.com/office/drawing/2014/main" id="{7F79BD77-0E3D-4558-98B9-8E19D3CAF871}"/>
              </a:ext>
            </a:extLst>
          </p:cNvPr>
          <p:cNvSpPr/>
          <p:nvPr/>
        </p:nvSpPr>
        <p:spPr>
          <a:xfrm>
            <a:off x="1642782" y="4994013"/>
            <a:ext cx="4327487" cy="523220"/>
          </a:xfrm>
          <a:prstGeom prst="rect">
            <a:avLst/>
          </a:prstGeom>
        </p:spPr>
        <p:txBody>
          <a:bodyPr wrap="square">
            <a:spAutoFit/>
          </a:bodyPr>
          <a:lstStyle/>
          <a:p>
            <a:pPr algn="ctr"/>
            <a:r>
              <a:rPr lang="en-US" sz="2800" b="1"/>
              <a:t>3 x </a:t>
            </a:r>
            <a:r>
              <a:rPr lang="en-US"/>
              <a:t>allowed wheel diameter difference</a:t>
            </a:r>
          </a:p>
        </p:txBody>
      </p:sp>
      <p:sp>
        <p:nvSpPr>
          <p:cNvPr id="67" name="Rectangle 66">
            <a:extLst>
              <a:ext uri="{FF2B5EF4-FFF2-40B4-BE49-F238E27FC236}">
                <a16:creationId xmlns:a16="http://schemas.microsoft.com/office/drawing/2014/main" id="{3AC2C237-3C14-468C-8167-B453A17FC035}"/>
              </a:ext>
            </a:extLst>
          </p:cNvPr>
          <p:cNvSpPr/>
          <p:nvPr/>
        </p:nvSpPr>
        <p:spPr>
          <a:xfrm>
            <a:off x="1807588" y="4449007"/>
            <a:ext cx="3660509" cy="523220"/>
          </a:xfrm>
          <a:prstGeom prst="rect">
            <a:avLst/>
          </a:prstGeom>
        </p:spPr>
        <p:txBody>
          <a:bodyPr wrap="square">
            <a:spAutoFit/>
          </a:bodyPr>
          <a:lstStyle/>
          <a:p>
            <a:pPr algn="ctr"/>
            <a:r>
              <a:rPr lang="en-US" sz="2800" b="1"/>
              <a:t>0 x </a:t>
            </a:r>
            <a:r>
              <a:rPr lang="en-US"/>
              <a:t>fan maintenance</a:t>
            </a:r>
          </a:p>
        </p:txBody>
      </p:sp>
      <p:sp>
        <p:nvSpPr>
          <p:cNvPr id="69" name="Rectangle 68">
            <a:extLst>
              <a:ext uri="{FF2B5EF4-FFF2-40B4-BE49-F238E27FC236}">
                <a16:creationId xmlns:a16="http://schemas.microsoft.com/office/drawing/2014/main" id="{7121EB05-7438-4D68-A261-276B6EE8CAFC}"/>
              </a:ext>
            </a:extLst>
          </p:cNvPr>
          <p:cNvSpPr/>
          <p:nvPr/>
        </p:nvSpPr>
        <p:spPr>
          <a:xfrm>
            <a:off x="6025989" y="5198704"/>
            <a:ext cx="5231376" cy="800219"/>
          </a:xfrm>
          <a:prstGeom prst="rect">
            <a:avLst/>
          </a:prstGeom>
        </p:spPr>
        <p:txBody>
          <a:bodyPr wrap="square">
            <a:spAutoFit/>
          </a:bodyPr>
          <a:lstStyle/>
          <a:p>
            <a:pPr algn="ctr"/>
            <a:r>
              <a:rPr lang="en-US" sz="2800" b="1" dirty="0"/>
              <a:t>0.2 M$* /year</a:t>
            </a:r>
            <a:endParaRPr lang="en-US" dirty="0"/>
          </a:p>
          <a:p>
            <a:pPr algn="ctr"/>
            <a:r>
              <a:rPr lang="en-US" dirty="0"/>
              <a:t>Lower wheel, converter </a:t>
            </a:r>
            <a:r>
              <a:rPr lang="en-US" b="1" dirty="0"/>
              <a:t>maintenance</a:t>
            </a:r>
            <a:r>
              <a:rPr lang="en-US" dirty="0"/>
              <a:t> cost </a:t>
            </a:r>
          </a:p>
        </p:txBody>
      </p:sp>
      <p:pic>
        <p:nvPicPr>
          <p:cNvPr id="70" name="Picture 69">
            <a:extLst>
              <a:ext uri="{FF2B5EF4-FFF2-40B4-BE49-F238E27FC236}">
                <a16:creationId xmlns:a16="http://schemas.microsoft.com/office/drawing/2014/main" id="{25EA4C90-4A92-474F-A9B4-7A2DA856CBD0}"/>
              </a:ext>
            </a:extLst>
          </p:cNvPr>
          <p:cNvPicPr>
            <a:picLocks noChangeAspect="1"/>
          </p:cNvPicPr>
          <p:nvPr/>
        </p:nvPicPr>
        <p:blipFill>
          <a:blip r:embed="rId4"/>
          <a:stretch>
            <a:fillRect/>
          </a:stretch>
        </p:blipFill>
        <p:spPr>
          <a:xfrm>
            <a:off x="5798292" y="3948119"/>
            <a:ext cx="1778325" cy="1690189"/>
          </a:xfrm>
          <a:prstGeom prst="rect">
            <a:avLst/>
          </a:prstGeom>
        </p:spPr>
      </p:pic>
      <p:pic>
        <p:nvPicPr>
          <p:cNvPr id="71" name="Picture 70">
            <a:extLst>
              <a:ext uri="{FF2B5EF4-FFF2-40B4-BE49-F238E27FC236}">
                <a16:creationId xmlns:a16="http://schemas.microsoft.com/office/drawing/2014/main" id="{77CBB7BB-58EB-4902-8E8E-9F9E4C9790CA}"/>
              </a:ext>
            </a:extLst>
          </p:cNvPr>
          <p:cNvPicPr>
            <a:picLocks noChangeAspect="1"/>
          </p:cNvPicPr>
          <p:nvPr/>
        </p:nvPicPr>
        <p:blipFill>
          <a:blip r:embed="rId5"/>
          <a:stretch>
            <a:fillRect/>
          </a:stretch>
        </p:blipFill>
        <p:spPr>
          <a:xfrm>
            <a:off x="5796488" y="1168209"/>
            <a:ext cx="1778325" cy="1697203"/>
          </a:xfrm>
          <a:prstGeom prst="rect">
            <a:avLst/>
          </a:prstGeom>
        </p:spPr>
      </p:pic>
      <p:pic>
        <p:nvPicPr>
          <p:cNvPr id="72" name="Picture 71">
            <a:extLst>
              <a:ext uri="{FF2B5EF4-FFF2-40B4-BE49-F238E27FC236}">
                <a16:creationId xmlns:a16="http://schemas.microsoft.com/office/drawing/2014/main" id="{ADFB7D83-DDEF-4831-A1BB-F799213990B8}"/>
              </a:ext>
            </a:extLst>
          </p:cNvPr>
          <p:cNvPicPr>
            <a:picLocks noChangeAspect="1"/>
          </p:cNvPicPr>
          <p:nvPr/>
        </p:nvPicPr>
        <p:blipFill>
          <a:blip r:embed="rId6"/>
          <a:stretch>
            <a:fillRect/>
          </a:stretch>
        </p:blipFill>
        <p:spPr>
          <a:xfrm>
            <a:off x="9623608" y="3103024"/>
            <a:ext cx="1770976" cy="1690189"/>
          </a:xfrm>
          <a:prstGeom prst="rect">
            <a:avLst/>
          </a:prstGeom>
        </p:spPr>
      </p:pic>
      <p:pic>
        <p:nvPicPr>
          <p:cNvPr id="73" name="Picture 72">
            <a:extLst>
              <a:ext uri="{FF2B5EF4-FFF2-40B4-BE49-F238E27FC236}">
                <a16:creationId xmlns:a16="http://schemas.microsoft.com/office/drawing/2014/main" id="{764FDA62-6B17-47F5-8E3D-F7FA2C68BEB2}"/>
              </a:ext>
            </a:extLst>
          </p:cNvPr>
          <p:cNvPicPr>
            <a:picLocks noChangeAspect="1"/>
          </p:cNvPicPr>
          <p:nvPr/>
        </p:nvPicPr>
        <p:blipFill>
          <a:blip r:embed="rId7"/>
          <a:stretch>
            <a:fillRect/>
          </a:stretch>
        </p:blipFill>
        <p:spPr>
          <a:xfrm>
            <a:off x="8662935" y="919719"/>
            <a:ext cx="1270372" cy="1071431"/>
          </a:xfrm>
          <a:prstGeom prst="rect">
            <a:avLst/>
          </a:prstGeom>
        </p:spPr>
      </p:pic>
    </p:spTree>
    <p:extLst>
      <p:ext uri="{BB962C8B-B14F-4D97-AF65-F5344CB8AC3E}">
        <p14:creationId xmlns:p14="http://schemas.microsoft.com/office/powerpoint/2010/main" val="280067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86E1-51F4-436C-A75C-F37A85F76E17}"/>
              </a:ext>
            </a:extLst>
          </p:cNvPr>
          <p:cNvSpPr>
            <a:spLocks noGrp="1"/>
          </p:cNvSpPr>
          <p:nvPr>
            <p:ph type="title"/>
          </p:nvPr>
        </p:nvSpPr>
        <p:spPr/>
        <p:txBody>
          <a:bodyPr/>
          <a:lstStyle/>
          <a:p>
            <a:r>
              <a:rPr lang="en-US" dirty="0"/>
              <a:t>Future of </a:t>
            </a:r>
            <a:r>
              <a:rPr lang="en-US" dirty="0" err="1"/>
              <a:t>SiC</a:t>
            </a:r>
            <a:r>
              <a:rPr lang="en-US" dirty="0"/>
              <a:t> propulsion for trains?</a:t>
            </a:r>
            <a:endParaRPr lang="sv-SE" dirty="0"/>
          </a:p>
        </p:txBody>
      </p:sp>
      <p:sp>
        <p:nvSpPr>
          <p:cNvPr id="3" name="Content Placeholder 2">
            <a:extLst>
              <a:ext uri="{FF2B5EF4-FFF2-40B4-BE49-F238E27FC236}">
                <a16:creationId xmlns:a16="http://schemas.microsoft.com/office/drawing/2014/main" id="{700CFF5F-9DBB-4FCE-8497-F131DFFDB09F}"/>
              </a:ext>
            </a:extLst>
          </p:cNvPr>
          <p:cNvSpPr>
            <a:spLocks noGrp="1"/>
          </p:cNvSpPr>
          <p:nvPr>
            <p:ph idx="1"/>
          </p:nvPr>
        </p:nvSpPr>
        <p:spPr>
          <a:xfrm>
            <a:off x="467641" y="1196752"/>
            <a:ext cx="8308665" cy="4937953"/>
          </a:xfrm>
        </p:spPr>
        <p:txBody>
          <a:bodyPr>
            <a:normAutofit fontScale="92500" lnSpcReduction="10000"/>
          </a:bodyPr>
          <a:lstStyle/>
          <a:p>
            <a:pPr marL="285744" indent="-285744">
              <a:spcBef>
                <a:spcPts val="1600"/>
              </a:spcBef>
              <a:buFont typeface="Arial" panose="020B0604020202020204" pitchFamily="34" charset="0"/>
              <a:buChar char="•"/>
            </a:pPr>
            <a:r>
              <a:rPr lang="en-US" sz="2133" dirty="0"/>
              <a:t>The demo in Stockholm Metro has shown that </a:t>
            </a:r>
            <a:r>
              <a:rPr lang="en-US" sz="2133" b="1" dirty="0"/>
              <a:t>SiC technology </a:t>
            </a:r>
            <a:r>
              <a:rPr lang="en-US" sz="2133" dirty="0"/>
              <a:t>brings </a:t>
            </a:r>
            <a:r>
              <a:rPr lang="en-US" sz="2133" b="1" dirty="0"/>
              <a:t>substantial customer benefits</a:t>
            </a:r>
            <a:r>
              <a:rPr lang="en-US" sz="2133" dirty="0"/>
              <a:t>, both for car builders in terms of </a:t>
            </a:r>
            <a:r>
              <a:rPr lang="en-US" sz="2133" b="1" dirty="0"/>
              <a:t>weight and size</a:t>
            </a:r>
            <a:r>
              <a:rPr lang="en-US" sz="2133" dirty="0"/>
              <a:t> and end customers in terms of </a:t>
            </a:r>
            <a:r>
              <a:rPr lang="en-US" sz="2133" b="1" dirty="0"/>
              <a:t>noise and energy efficiency</a:t>
            </a:r>
          </a:p>
          <a:p>
            <a:pPr marL="285744" indent="-285744">
              <a:spcBef>
                <a:spcPts val="1600"/>
              </a:spcBef>
              <a:buFont typeface="Arial" panose="020B0604020202020204" pitchFamily="34" charset="0"/>
              <a:buChar char="•"/>
            </a:pPr>
            <a:r>
              <a:rPr lang="en-US" sz="2133" b="1" dirty="0"/>
              <a:t>Cost</a:t>
            </a:r>
            <a:r>
              <a:rPr lang="en-US" sz="2133" dirty="0"/>
              <a:t> level still </a:t>
            </a:r>
            <a:r>
              <a:rPr lang="en-US" sz="2133" b="1" dirty="0"/>
              <a:t>very high </a:t>
            </a:r>
            <a:r>
              <a:rPr lang="en-US" sz="2133" dirty="0"/>
              <a:t>(”sample price” level) preventing introduction of SiC technology on a larger scale</a:t>
            </a:r>
          </a:p>
          <a:p>
            <a:pPr marL="285744" indent="-285744">
              <a:spcBef>
                <a:spcPts val="1600"/>
              </a:spcBef>
              <a:buFont typeface="Arial" panose="020B0604020202020204" pitchFamily="34" charset="0"/>
              <a:buChar char="•"/>
            </a:pPr>
            <a:r>
              <a:rPr lang="en-US" sz="2133" b="1" dirty="0"/>
              <a:t>More long term field experience needed </a:t>
            </a:r>
            <a:r>
              <a:rPr lang="en-US" sz="2133" dirty="0"/>
              <a:t>to prove performance and reliability in traction environments</a:t>
            </a:r>
          </a:p>
          <a:p>
            <a:pPr marL="285744" indent="-285744">
              <a:spcBef>
                <a:spcPts val="1600"/>
              </a:spcBef>
              <a:buFont typeface="Arial" panose="020B0604020202020204" pitchFamily="34" charset="0"/>
              <a:buChar char="•"/>
            </a:pPr>
            <a:r>
              <a:rPr lang="en-US" sz="2133" b="1" dirty="0"/>
              <a:t>”Proven-in-use” highly valued </a:t>
            </a:r>
            <a:r>
              <a:rPr lang="en-US" sz="2133" dirty="0"/>
              <a:t>among customers in todays critically loaded urban transportation systems but </a:t>
            </a:r>
            <a:r>
              <a:rPr lang="en-US" sz="2133" b="1" dirty="0"/>
              <a:t>some customers open to demo new SiC converter technology on smaller scale</a:t>
            </a:r>
          </a:p>
          <a:p>
            <a:pPr marL="285744" indent="-285744">
              <a:spcBef>
                <a:spcPts val="1600"/>
              </a:spcBef>
              <a:buFont typeface="Arial" panose="020B0604020202020204" pitchFamily="34" charset="0"/>
              <a:buChar char="•"/>
            </a:pPr>
            <a:r>
              <a:rPr lang="en-US" sz="2133" b="1" dirty="0"/>
              <a:t>Bombardier’s</a:t>
            </a:r>
            <a:r>
              <a:rPr lang="en-US" sz="2133" dirty="0"/>
              <a:t> latest </a:t>
            </a:r>
            <a:r>
              <a:rPr lang="en-US" sz="2133" b="1" dirty="0"/>
              <a:t>”SiC ready” traction converter design </a:t>
            </a:r>
            <a:r>
              <a:rPr lang="en-US" sz="2133" dirty="0"/>
              <a:t>enables us to </a:t>
            </a:r>
            <a:r>
              <a:rPr lang="en-US" sz="2133" b="1" dirty="0"/>
              <a:t>introduce the latest technology </a:t>
            </a:r>
            <a:r>
              <a:rPr lang="en-US" sz="2133" dirty="0"/>
              <a:t>to customer with the option to upgrade from Si to SiC at a later stage*</a:t>
            </a:r>
          </a:p>
          <a:p>
            <a:pPr marL="285744" indent="-285744">
              <a:spcBef>
                <a:spcPts val="1600"/>
              </a:spcBef>
              <a:buFont typeface="Arial" panose="020B0604020202020204" pitchFamily="34" charset="0"/>
              <a:buChar char="•"/>
            </a:pPr>
            <a:endParaRPr lang="en-US" sz="2133" dirty="0"/>
          </a:p>
          <a:p>
            <a:pPr marL="285744" indent="-285744">
              <a:spcBef>
                <a:spcPts val="1600"/>
              </a:spcBef>
              <a:buFont typeface="Arial" panose="020B0604020202020204" pitchFamily="34" charset="0"/>
              <a:buChar char="•"/>
            </a:pPr>
            <a:endParaRPr lang="en-US" sz="2133" dirty="0"/>
          </a:p>
          <a:p>
            <a:pPr marL="285744" indent="-285744">
              <a:spcBef>
                <a:spcPts val="1600"/>
              </a:spcBef>
              <a:buFont typeface="Arial" panose="020B0604020202020204" pitchFamily="34" charset="0"/>
              <a:buChar char="•"/>
            </a:pPr>
            <a:endParaRPr lang="en-US" sz="2133" dirty="0"/>
          </a:p>
        </p:txBody>
      </p:sp>
      <p:sp>
        <p:nvSpPr>
          <p:cNvPr id="4" name="Slide Number Placeholder 3">
            <a:extLst>
              <a:ext uri="{FF2B5EF4-FFF2-40B4-BE49-F238E27FC236}">
                <a16:creationId xmlns:a16="http://schemas.microsoft.com/office/drawing/2014/main" id="{51A59944-EA87-4745-90F7-875B56FB07AA}"/>
              </a:ext>
            </a:extLst>
          </p:cNvPr>
          <p:cNvSpPr>
            <a:spLocks noGrp="1"/>
          </p:cNvSpPr>
          <p:nvPr>
            <p:ph type="sldNum" sz="quarter" idx="15"/>
          </p:nvPr>
        </p:nvSpPr>
        <p:spPr/>
        <p:txBody>
          <a:bodyPr/>
          <a:lstStyle/>
          <a:p>
            <a:fld id="{CCEA77D5-0B01-41C0-8AB2-471B057BD053}" type="slidenum">
              <a:rPr lang="en-CA" smtClean="0"/>
              <a:pPr/>
              <a:t>25</a:t>
            </a:fld>
            <a:endParaRPr lang="en-CA" dirty="0"/>
          </a:p>
        </p:txBody>
      </p:sp>
      <p:sp>
        <p:nvSpPr>
          <p:cNvPr id="5" name="Text Placeholder 4">
            <a:extLst>
              <a:ext uri="{FF2B5EF4-FFF2-40B4-BE49-F238E27FC236}">
                <a16:creationId xmlns:a16="http://schemas.microsoft.com/office/drawing/2014/main" id="{E40C9680-F630-40F8-B459-1F0A5EAC3072}"/>
              </a:ext>
            </a:extLst>
          </p:cNvPr>
          <p:cNvSpPr>
            <a:spLocks noGrp="1"/>
          </p:cNvSpPr>
          <p:nvPr>
            <p:ph type="body" sz="quarter" idx="16"/>
          </p:nvPr>
        </p:nvSpPr>
        <p:spPr/>
        <p:txBody>
          <a:bodyPr/>
          <a:lstStyle/>
          <a:p>
            <a:r>
              <a:rPr lang="sv-SE" dirty="0"/>
              <a:t>* </a:t>
            </a:r>
            <a:r>
              <a:rPr lang="sv-SE" dirty="0" err="1"/>
              <a:t>When</a:t>
            </a:r>
            <a:r>
              <a:rPr lang="sv-SE" dirty="0"/>
              <a:t> </a:t>
            </a:r>
            <a:r>
              <a:rPr lang="sv-SE" dirty="0" err="1"/>
              <a:t>SiC</a:t>
            </a:r>
            <a:r>
              <a:rPr lang="sv-SE" dirty="0"/>
              <a:t> </a:t>
            </a:r>
            <a:r>
              <a:rPr lang="sv-SE" dirty="0" err="1"/>
              <a:t>component</a:t>
            </a:r>
            <a:r>
              <a:rPr lang="sv-SE" dirty="0"/>
              <a:t> </a:t>
            </a:r>
            <a:r>
              <a:rPr lang="sv-SE" dirty="0" err="1"/>
              <a:t>price</a:t>
            </a:r>
            <a:r>
              <a:rPr lang="sv-SE" dirty="0"/>
              <a:t> </a:t>
            </a:r>
            <a:r>
              <a:rPr lang="sv-SE" dirty="0" err="1"/>
              <a:t>level</a:t>
            </a:r>
            <a:r>
              <a:rPr lang="sv-SE" dirty="0"/>
              <a:t> </a:t>
            </a:r>
            <a:r>
              <a:rPr lang="sv-SE" dirty="0" err="1"/>
              <a:t>more</a:t>
            </a:r>
            <a:r>
              <a:rPr lang="sv-SE" dirty="0"/>
              <a:t> </a:t>
            </a:r>
            <a:r>
              <a:rPr lang="sv-SE" dirty="0" err="1"/>
              <a:t>attractive</a:t>
            </a:r>
            <a:endParaRPr lang="sv-SE" dirty="0"/>
          </a:p>
        </p:txBody>
      </p:sp>
      <p:pic>
        <p:nvPicPr>
          <p:cNvPr id="8" name="Picture 7">
            <a:extLst>
              <a:ext uri="{FF2B5EF4-FFF2-40B4-BE49-F238E27FC236}">
                <a16:creationId xmlns:a16="http://schemas.microsoft.com/office/drawing/2014/main" id="{A5531FA8-C6AD-4F25-B1B3-01164EDA32B0}"/>
              </a:ext>
            </a:extLst>
          </p:cNvPr>
          <p:cNvPicPr>
            <a:picLocks noChangeAspect="1"/>
          </p:cNvPicPr>
          <p:nvPr/>
        </p:nvPicPr>
        <p:blipFill>
          <a:blip r:embed="rId2"/>
          <a:stretch>
            <a:fillRect/>
          </a:stretch>
        </p:blipFill>
        <p:spPr>
          <a:xfrm>
            <a:off x="8481965" y="1805746"/>
            <a:ext cx="3242395" cy="2819473"/>
          </a:xfrm>
          <a:prstGeom prst="rect">
            <a:avLst/>
          </a:prstGeom>
        </p:spPr>
      </p:pic>
    </p:spTree>
    <p:extLst>
      <p:ext uri="{BB962C8B-B14F-4D97-AF65-F5344CB8AC3E}">
        <p14:creationId xmlns:p14="http://schemas.microsoft.com/office/powerpoint/2010/main" val="330096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8E3507-DE90-4093-A21A-B87490F14F9B}"/>
              </a:ext>
            </a:extLst>
          </p:cNvPr>
          <p:cNvSpPr>
            <a:spLocks noGrp="1"/>
          </p:cNvSpPr>
          <p:nvPr>
            <p:ph type="body" sz="quarter" idx="10"/>
          </p:nvPr>
        </p:nvSpPr>
        <p:spPr/>
        <p:txBody>
          <a:bodyPr/>
          <a:lstStyle/>
          <a:p>
            <a:r>
              <a:rPr lang="en-US" dirty="0"/>
              <a:t>Questions &amp; answers</a:t>
            </a:r>
          </a:p>
        </p:txBody>
      </p:sp>
    </p:spTree>
    <p:extLst>
      <p:ext uri="{BB962C8B-B14F-4D97-AF65-F5344CB8AC3E}">
        <p14:creationId xmlns:p14="http://schemas.microsoft.com/office/powerpoint/2010/main" val="201863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886034A-5CEA-EF44-B221-7788D0A9251E}"/>
              </a:ext>
            </a:extLst>
          </p:cNvPr>
          <p:cNvSpPr>
            <a:spLocks noGrp="1"/>
          </p:cNvSpPr>
          <p:nvPr>
            <p:ph type="body" sz="quarter" idx="10"/>
          </p:nvPr>
        </p:nvSpPr>
        <p:spPr>
          <a:xfrm>
            <a:off x="3287713" y="5033181"/>
            <a:ext cx="5508624" cy="1010533"/>
          </a:xfrm>
        </p:spPr>
        <p:txBody>
          <a:bodyPr/>
          <a:lstStyle/>
          <a:p>
            <a:r>
              <a:rPr lang="en-US" dirty="0"/>
              <a:t>Electric Power Industry Conference</a:t>
            </a:r>
            <a:br>
              <a:rPr lang="en-US" dirty="0"/>
            </a:br>
            <a:r>
              <a:rPr lang="en-US" dirty="0"/>
              <a:t>Magnus Forsén</a:t>
            </a:r>
          </a:p>
          <a:p>
            <a:r>
              <a:rPr lang="en-US" dirty="0"/>
              <a:t>Engineering Director</a:t>
            </a:r>
          </a:p>
          <a:p>
            <a:r>
              <a:rPr lang="en-US" dirty="0"/>
              <a:t>2018-10-15</a:t>
            </a:r>
          </a:p>
        </p:txBody>
      </p:sp>
      <p:sp>
        <p:nvSpPr>
          <p:cNvPr id="3" name="Text Placeholder 2">
            <a:extLst>
              <a:ext uri="{FF2B5EF4-FFF2-40B4-BE49-F238E27FC236}">
                <a16:creationId xmlns:a16="http://schemas.microsoft.com/office/drawing/2014/main" id="{B9E0A209-15C7-4C10-BA5A-BDB05F2769DF}"/>
              </a:ext>
            </a:extLst>
          </p:cNvPr>
          <p:cNvSpPr>
            <a:spLocks noGrp="1"/>
          </p:cNvSpPr>
          <p:nvPr>
            <p:ph type="body" sz="quarter" idx="11"/>
          </p:nvPr>
        </p:nvSpPr>
        <p:spPr/>
        <p:txBody>
          <a:bodyPr/>
          <a:lstStyle/>
          <a:p>
            <a:r>
              <a:rPr lang="en-US"/>
              <a:t>Thank you </a:t>
            </a:r>
            <a:br>
              <a:rPr lang="en-US"/>
            </a:br>
            <a:r>
              <a:rPr lang="en-US"/>
              <a:t>very much!</a:t>
            </a:r>
          </a:p>
        </p:txBody>
      </p:sp>
    </p:spTree>
    <p:extLst>
      <p:ext uri="{BB962C8B-B14F-4D97-AF65-F5344CB8AC3E}">
        <p14:creationId xmlns:p14="http://schemas.microsoft.com/office/powerpoint/2010/main" val="156064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C73F0E-2BDF-4B5D-9B5A-7D18F493DB68}"/>
              </a:ext>
            </a:extLst>
          </p:cNvPr>
          <p:cNvSpPr>
            <a:spLocks noGrp="1"/>
          </p:cNvSpPr>
          <p:nvPr>
            <p:ph type="body" sz="quarter" idx="15"/>
          </p:nvPr>
        </p:nvSpPr>
        <p:spPr/>
        <p:txBody>
          <a:bodyPr/>
          <a:lstStyle/>
          <a:p>
            <a:endParaRPr lang="en-US"/>
          </a:p>
        </p:txBody>
      </p:sp>
      <p:sp>
        <p:nvSpPr>
          <p:cNvPr id="3" name="Title 2">
            <a:extLst>
              <a:ext uri="{FF2B5EF4-FFF2-40B4-BE49-F238E27FC236}">
                <a16:creationId xmlns:a16="http://schemas.microsoft.com/office/drawing/2014/main" id="{2A71D6BB-287A-4205-AC6E-BF33C5E4C6F0}"/>
              </a:ext>
            </a:extLst>
          </p:cNvPr>
          <p:cNvSpPr>
            <a:spLocks noGrp="1"/>
          </p:cNvSpPr>
          <p:nvPr>
            <p:ph type="title"/>
          </p:nvPr>
        </p:nvSpPr>
        <p:spPr/>
        <p:txBody>
          <a:bodyPr/>
          <a:lstStyle/>
          <a:p>
            <a:r>
              <a:rPr lang="en-US" dirty="0"/>
              <a:t>Silicon Carbide MOSFETs Challenge IGBTs</a:t>
            </a:r>
            <a:br>
              <a:rPr lang="en-US" dirty="0"/>
            </a:br>
            <a:endParaRPr lang="en-US" dirty="0"/>
          </a:p>
        </p:txBody>
      </p:sp>
      <p:sp>
        <p:nvSpPr>
          <p:cNvPr id="4" name="Content Placeholder 3">
            <a:extLst>
              <a:ext uri="{FF2B5EF4-FFF2-40B4-BE49-F238E27FC236}">
                <a16:creationId xmlns:a16="http://schemas.microsoft.com/office/drawing/2014/main" id="{2CE5594B-ABB1-40A8-B763-F248599221F4}"/>
              </a:ext>
            </a:extLst>
          </p:cNvPr>
          <p:cNvSpPr>
            <a:spLocks noGrp="1"/>
          </p:cNvSpPr>
          <p:nvPr>
            <p:ph sz="quarter" idx="19"/>
          </p:nvPr>
        </p:nvSpPr>
        <p:spPr/>
        <p:txBody>
          <a:bodyPr/>
          <a:lstStyle/>
          <a:p>
            <a:endParaRPr lang="en-US" sz="2000" dirty="0"/>
          </a:p>
          <a:p>
            <a:r>
              <a:rPr lang="en-US" sz="2000" dirty="0"/>
              <a:t>SiC technology has undergone significant improvements that now allow fabrication of MOSFETs capable of outperforming their Si IGBT cousins, particularly at high power and high temperatures.</a:t>
            </a:r>
          </a:p>
          <a:p>
            <a:r>
              <a:rPr lang="en-US" sz="2000" dirty="0"/>
              <a:t> </a:t>
            </a:r>
          </a:p>
          <a:p>
            <a:r>
              <a:rPr lang="en-US" sz="2000" dirty="0"/>
              <a:t>SiC is a better power semiconductor than Si, because of a 10-times higher electric-field breakdown capability, higher thermal conductivity and higher temperature operation.</a:t>
            </a:r>
          </a:p>
          <a:p>
            <a:r>
              <a:rPr lang="en-US" sz="2000" dirty="0"/>
              <a:t> </a:t>
            </a:r>
          </a:p>
          <a:p>
            <a:r>
              <a:rPr lang="en-US" sz="2000" dirty="0"/>
              <a:t>The switching losses of a SiC MOSFET are less than half those of a Si IGBT. Combining this switching-loss reduction with its lower overall conduction losses, and its higher operating temperature, it is clear that the SiC switch is a much more efficient device for high-power-conversion systems.</a:t>
            </a:r>
          </a:p>
        </p:txBody>
      </p:sp>
      <p:sp>
        <p:nvSpPr>
          <p:cNvPr id="5" name="Text Placeholder 4">
            <a:extLst>
              <a:ext uri="{FF2B5EF4-FFF2-40B4-BE49-F238E27FC236}">
                <a16:creationId xmlns:a16="http://schemas.microsoft.com/office/drawing/2014/main" id="{AA89632A-90B4-4FCD-A8F8-FBE9BE532845}"/>
              </a:ext>
            </a:extLst>
          </p:cNvPr>
          <p:cNvSpPr>
            <a:spLocks noGrp="1"/>
          </p:cNvSpPr>
          <p:nvPr>
            <p:ph type="body" sz="quarter" idx="20"/>
          </p:nvPr>
        </p:nvSpPr>
        <p:spPr/>
        <p:txBody>
          <a:bodyPr/>
          <a:lstStyle/>
          <a:p>
            <a:endParaRPr lang="en-US"/>
          </a:p>
        </p:txBody>
      </p:sp>
      <p:sp>
        <p:nvSpPr>
          <p:cNvPr id="6" name="Footer Placeholder 5">
            <a:extLst>
              <a:ext uri="{FF2B5EF4-FFF2-40B4-BE49-F238E27FC236}">
                <a16:creationId xmlns:a16="http://schemas.microsoft.com/office/drawing/2014/main" id="{9C066790-3BF5-49CF-BF31-197E05F1A909}"/>
              </a:ext>
            </a:extLst>
          </p:cNvPr>
          <p:cNvSpPr>
            <a:spLocks noGrp="1"/>
          </p:cNvSpPr>
          <p:nvPr>
            <p:ph type="ftr" sz="quarter" idx="3"/>
          </p:nvPr>
        </p:nvSpPr>
        <p:spPr/>
        <p:txBody>
          <a:bodyPr/>
          <a:lstStyle/>
          <a:p>
            <a:pPr fontAlgn="auto">
              <a:spcAft>
                <a:spcPts val="0"/>
              </a:spcAft>
              <a:buClrTx/>
              <a:buSzTx/>
              <a:buFontTx/>
              <a:buNone/>
            </a:pPr>
            <a:r>
              <a:rPr lang="en-US" noProof="0"/>
              <a:t>Author | Organizational abbreviation | Date (Month DD, YYYY) | Rev. x.x | Confidentiality level</a:t>
            </a:r>
          </a:p>
        </p:txBody>
      </p:sp>
    </p:spTree>
    <p:extLst>
      <p:ext uri="{BB962C8B-B14F-4D97-AF65-F5344CB8AC3E}">
        <p14:creationId xmlns:p14="http://schemas.microsoft.com/office/powerpoint/2010/main" val="210737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a:t>
            </a:r>
          </a:p>
        </p:txBody>
      </p:sp>
      <p:sp>
        <p:nvSpPr>
          <p:cNvPr id="4" name="Text Placeholder 3"/>
          <p:cNvSpPr>
            <a:spLocks noGrp="1"/>
          </p:cNvSpPr>
          <p:nvPr>
            <p:ph type="body" sz="quarter" idx="10"/>
          </p:nvPr>
        </p:nvSpPr>
        <p:spPr>
          <a:xfrm>
            <a:off x="1487490" y="2175427"/>
            <a:ext cx="9889097" cy="576064"/>
          </a:xfrm>
          <a:noFill/>
        </p:spPr>
        <p:txBody>
          <a:bodyPr vert="horz" lIns="96000" tIns="48000" rIns="48000" bIns="48000" rtlCol="0" anchor="ctr">
            <a:normAutofit/>
          </a:bodyPr>
          <a:lstStyle/>
          <a:p>
            <a:r>
              <a:rPr lang="en-CA" sz="2667" dirty="0"/>
              <a:t>Project introduction</a:t>
            </a:r>
          </a:p>
        </p:txBody>
      </p:sp>
      <p:sp>
        <p:nvSpPr>
          <p:cNvPr id="5" name="Text Placeholder 4"/>
          <p:cNvSpPr>
            <a:spLocks noGrp="1"/>
          </p:cNvSpPr>
          <p:nvPr>
            <p:ph type="body" sz="quarter" idx="11"/>
          </p:nvPr>
        </p:nvSpPr>
        <p:spPr>
          <a:xfrm>
            <a:off x="1487490" y="2895507"/>
            <a:ext cx="9889097" cy="576064"/>
          </a:xfrm>
        </p:spPr>
        <p:txBody>
          <a:bodyPr vert="horz" lIns="96000" tIns="48000" rIns="48000" bIns="48000" rtlCol="0" anchor="ctr">
            <a:normAutofit/>
          </a:bodyPr>
          <a:lstStyle/>
          <a:p>
            <a:r>
              <a:rPr lang="en-CA" sz="2667" dirty="0"/>
              <a:t>Laboratory test</a:t>
            </a:r>
          </a:p>
        </p:txBody>
      </p:sp>
      <p:sp>
        <p:nvSpPr>
          <p:cNvPr id="9" name="Text Placeholder 8"/>
          <p:cNvSpPr>
            <a:spLocks noGrp="1"/>
          </p:cNvSpPr>
          <p:nvPr>
            <p:ph type="body" sz="quarter" idx="12"/>
          </p:nvPr>
        </p:nvSpPr>
        <p:spPr>
          <a:xfrm>
            <a:off x="1487490" y="3615587"/>
            <a:ext cx="9889097" cy="576064"/>
          </a:xfrm>
        </p:spPr>
        <p:txBody>
          <a:bodyPr vert="horz" lIns="96000" tIns="48000" rIns="48000" bIns="48000" rtlCol="0" anchor="ctr">
            <a:normAutofit/>
          </a:bodyPr>
          <a:lstStyle/>
          <a:p>
            <a:r>
              <a:rPr lang="en-CA" sz="2667" dirty="0"/>
              <a:t>Field test</a:t>
            </a:r>
          </a:p>
        </p:txBody>
      </p:sp>
      <p:sp>
        <p:nvSpPr>
          <p:cNvPr id="18" name="Text Placeholder 17"/>
          <p:cNvSpPr>
            <a:spLocks noGrp="1"/>
          </p:cNvSpPr>
          <p:nvPr>
            <p:ph type="body" sz="quarter" idx="13"/>
          </p:nvPr>
        </p:nvSpPr>
        <p:spPr>
          <a:xfrm>
            <a:off x="1487490" y="4335667"/>
            <a:ext cx="9889097" cy="576064"/>
          </a:xfrm>
        </p:spPr>
        <p:txBody>
          <a:bodyPr vert="horz" lIns="96000" tIns="48000" rIns="48000" bIns="48000" rtlCol="0" anchor="ctr">
            <a:normAutofit/>
          </a:bodyPr>
          <a:lstStyle/>
          <a:p>
            <a:r>
              <a:rPr lang="en-CA" sz="2667" dirty="0"/>
              <a:t>Summary</a:t>
            </a:r>
          </a:p>
        </p:txBody>
      </p:sp>
      <p:sp>
        <p:nvSpPr>
          <p:cNvPr id="20" name="Text Placeholder 19"/>
          <p:cNvSpPr>
            <a:spLocks noGrp="1"/>
          </p:cNvSpPr>
          <p:nvPr>
            <p:ph type="body" sz="quarter" idx="15"/>
          </p:nvPr>
        </p:nvSpPr>
        <p:spPr>
          <a:xfrm>
            <a:off x="661467" y="2175427"/>
            <a:ext cx="672000" cy="576000"/>
          </a:xfrm>
        </p:spPr>
        <p:txBody>
          <a:bodyPr>
            <a:normAutofit/>
          </a:bodyPr>
          <a:lstStyle/>
          <a:p>
            <a:r>
              <a:rPr lang="en-CA" dirty="0"/>
              <a:t>2</a:t>
            </a:r>
          </a:p>
        </p:txBody>
      </p:sp>
      <p:sp>
        <p:nvSpPr>
          <p:cNvPr id="21" name="Text Placeholder 20"/>
          <p:cNvSpPr>
            <a:spLocks noGrp="1"/>
          </p:cNvSpPr>
          <p:nvPr>
            <p:ph type="body" sz="quarter" idx="16"/>
          </p:nvPr>
        </p:nvSpPr>
        <p:spPr>
          <a:xfrm>
            <a:off x="661467" y="2882896"/>
            <a:ext cx="672000" cy="576000"/>
          </a:xfrm>
        </p:spPr>
        <p:txBody>
          <a:bodyPr>
            <a:normAutofit/>
          </a:bodyPr>
          <a:lstStyle/>
          <a:p>
            <a:r>
              <a:rPr lang="en-CA" dirty="0"/>
              <a:t>3</a:t>
            </a:r>
          </a:p>
        </p:txBody>
      </p:sp>
      <p:sp>
        <p:nvSpPr>
          <p:cNvPr id="22" name="Text Placeholder 21"/>
          <p:cNvSpPr>
            <a:spLocks noGrp="1"/>
          </p:cNvSpPr>
          <p:nvPr>
            <p:ph type="body" sz="quarter" idx="17"/>
          </p:nvPr>
        </p:nvSpPr>
        <p:spPr>
          <a:xfrm>
            <a:off x="661467" y="3590365"/>
            <a:ext cx="672000" cy="576000"/>
          </a:xfrm>
        </p:spPr>
        <p:txBody>
          <a:bodyPr>
            <a:normAutofit/>
          </a:bodyPr>
          <a:lstStyle/>
          <a:p>
            <a:r>
              <a:rPr lang="en-CA" dirty="0"/>
              <a:t>4</a:t>
            </a:r>
          </a:p>
        </p:txBody>
      </p:sp>
      <p:sp>
        <p:nvSpPr>
          <p:cNvPr id="23" name="Text Placeholder 22"/>
          <p:cNvSpPr>
            <a:spLocks noGrp="1"/>
          </p:cNvSpPr>
          <p:nvPr>
            <p:ph type="body" sz="quarter" idx="18"/>
          </p:nvPr>
        </p:nvSpPr>
        <p:spPr>
          <a:xfrm>
            <a:off x="661467" y="4297833"/>
            <a:ext cx="672000" cy="576000"/>
          </a:xfrm>
        </p:spPr>
        <p:txBody>
          <a:bodyPr>
            <a:normAutofit/>
          </a:bodyPr>
          <a:lstStyle/>
          <a:p>
            <a:r>
              <a:rPr lang="en-CA" dirty="0"/>
              <a:t>5</a:t>
            </a:r>
          </a:p>
        </p:txBody>
      </p:sp>
      <p:sp>
        <p:nvSpPr>
          <p:cNvPr id="3" name="Slide Number Placeholder 2"/>
          <p:cNvSpPr>
            <a:spLocks noGrp="1"/>
          </p:cNvSpPr>
          <p:nvPr>
            <p:ph type="sldNum" sz="quarter" idx="4"/>
          </p:nvPr>
        </p:nvSpPr>
        <p:spPr>
          <a:xfrm>
            <a:off x="480053" y="6309320"/>
            <a:ext cx="431371" cy="360000"/>
          </a:xfrm>
        </p:spPr>
        <p:txBody>
          <a:bodyPr/>
          <a:lstStyle/>
          <a:p>
            <a:fld id="{89A93721-A7E3-4E3B-BEAA-F100E0D8E961}" type="slidenum">
              <a:rPr lang="en-CA" smtClean="0"/>
              <a:pPr/>
              <a:t>3</a:t>
            </a:fld>
            <a:endParaRPr lang="en-CA" dirty="0"/>
          </a:p>
        </p:txBody>
      </p:sp>
      <p:pic>
        <p:nvPicPr>
          <p:cNvPr id="25" name="Picture 24">
            <a:extLst>
              <a:ext uri="{FF2B5EF4-FFF2-40B4-BE49-F238E27FC236}">
                <a16:creationId xmlns:a16="http://schemas.microsoft.com/office/drawing/2014/main" id="{4A6FF7BC-5B5E-4C4D-8F9D-185FFD49546B}"/>
              </a:ext>
            </a:extLst>
          </p:cNvPr>
          <p:cNvPicPr>
            <a:picLocks noChangeAspect="1"/>
          </p:cNvPicPr>
          <p:nvPr/>
        </p:nvPicPr>
        <p:blipFill>
          <a:blip r:embed="rId3"/>
          <a:stretch>
            <a:fillRect/>
          </a:stretch>
        </p:blipFill>
        <p:spPr>
          <a:xfrm>
            <a:off x="6816080" y="2874102"/>
            <a:ext cx="4430785" cy="2995211"/>
          </a:xfrm>
          <a:prstGeom prst="rect">
            <a:avLst/>
          </a:prstGeom>
        </p:spPr>
      </p:pic>
      <p:sp>
        <p:nvSpPr>
          <p:cNvPr id="14" name="Text Placeholder 3">
            <a:extLst>
              <a:ext uri="{FF2B5EF4-FFF2-40B4-BE49-F238E27FC236}">
                <a16:creationId xmlns:a16="http://schemas.microsoft.com/office/drawing/2014/main" id="{A2ED1ACB-0903-4362-B122-C9C20BE62187}"/>
              </a:ext>
            </a:extLst>
          </p:cNvPr>
          <p:cNvSpPr txBox="1">
            <a:spLocks/>
          </p:cNvSpPr>
          <p:nvPr/>
        </p:nvSpPr>
        <p:spPr>
          <a:xfrm>
            <a:off x="1487490" y="1469319"/>
            <a:ext cx="9889097" cy="576064"/>
          </a:xfrm>
          <a:prstGeom prst="rect">
            <a:avLst/>
          </a:prstGeom>
          <a:solidFill>
            <a:srgbClr val="2D3750"/>
          </a:solidFill>
        </p:spPr>
        <p:txBody>
          <a:bodyPr vert="horz" lIns="96000" tIns="48000" rIns="48000" bIns="48000" rtlCol="0" anchor="ctr">
            <a:normAutofit/>
          </a:bodyPr>
          <a:lstStyle>
            <a:lvl1pPr marL="0" indent="0" algn="l" defTabSz="914400" rtl="0" eaLnBrk="1" latinLnBrk="0" hangingPunct="1">
              <a:lnSpc>
                <a:spcPct val="100000"/>
              </a:lnSpc>
              <a:spcBef>
                <a:spcPts val="600"/>
              </a:spcBef>
              <a:buFont typeface="Arial" pitchFamily="34" charset="0"/>
              <a:buNone/>
              <a:defRPr lang="en-CA" sz="1600" b="1" kern="1200" cap="none" baseline="0">
                <a:solidFill>
                  <a:srgbClr val="808D97"/>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667" dirty="0">
                <a:solidFill>
                  <a:schemeClr val="bg1"/>
                </a:solidFill>
              </a:rPr>
              <a:t>Bombardier Transportation Energy &amp; Motion</a:t>
            </a:r>
          </a:p>
        </p:txBody>
      </p:sp>
      <p:sp>
        <p:nvSpPr>
          <p:cNvPr id="15" name="Text Placeholder 19">
            <a:extLst>
              <a:ext uri="{FF2B5EF4-FFF2-40B4-BE49-F238E27FC236}">
                <a16:creationId xmlns:a16="http://schemas.microsoft.com/office/drawing/2014/main" id="{AB1456BC-9F14-4543-A0D3-91BD8DB157AD}"/>
              </a:ext>
            </a:extLst>
          </p:cNvPr>
          <p:cNvSpPr txBox="1">
            <a:spLocks/>
          </p:cNvSpPr>
          <p:nvPr/>
        </p:nvSpPr>
        <p:spPr>
          <a:xfrm>
            <a:off x="661467" y="1469319"/>
            <a:ext cx="672000" cy="576000"/>
          </a:xfrm>
          <a:prstGeom prst="roundRect">
            <a:avLst/>
          </a:prstGeom>
          <a:noFill/>
          <a:ln w="38100" cap="flat" cmpd="sng" algn="ctr">
            <a:solidFill>
              <a:schemeClr val="accent1"/>
            </a:solidFill>
            <a:prstDash val="solid"/>
          </a:ln>
          <a:effectLst/>
        </p:spPr>
        <p:txBody>
          <a:bodyPr vert="horz" lIns="0" tIns="60960" rIns="96000" bIns="60960" rtlCol="0" anchor="ctr">
            <a:normAutofit/>
          </a:bodyPr>
          <a:lstStyle>
            <a:lvl1pPr marL="0" indent="0" algn="ctr" defTabSz="914400" rtl="0" eaLnBrk="1" latinLnBrk="0" hangingPunct="1">
              <a:lnSpc>
                <a:spcPct val="100000"/>
              </a:lnSpc>
              <a:spcBef>
                <a:spcPts val="600"/>
              </a:spcBef>
              <a:buFont typeface="Arial" pitchFamily="34" charset="0"/>
              <a:buNone/>
              <a:defRPr lang="en-US" sz="1600" b="1" kern="1200" noProof="0" dirty="0" smtClean="0">
                <a:solidFill>
                  <a:srgbClr val="808D97"/>
                </a:solidFill>
                <a:latin typeface="+mn-lt"/>
                <a:ea typeface="+mn-ea"/>
                <a:cs typeface="+mn-cs"/>
              </a:defRPr>
            </a:lvl1pPr>
            <a:lvl2pPr marL="0" indent="-285750" algn="ctr" defTabSz="914400" rtl="0" eaLnBrk="1" latinLnBrk="0" hangingPunct="1">
              <a:lnSpc>
                <a:spcPct val="100000"/>
              </a:lnSpc>
              <a:spcBef>
                <a:spcPts val="600"/>
              </a:spcBef>
              <a:buClr>
                <a:srgbClr val="8996A0"/>
              </a:buClr>
              <a:buFont typeface="Wingdings" pitchFamily="2" charset="2"/>
              <a:buChar char="§"/>
              <a:defRPr lang="en-US" sz="1600" b="1" kern="1200" noProof="0" dirty="0" smtClean="0">
                <a:solidFill>
                  <a:srgbClr val="808D97"/>
                </a:solidFill>
                <a:latin typeface="+mn-lt"/>
                <a:ea typeface="+mn-ea"/>
                <a:cs typeface="+mn-cs"/>
              </a:defRPr>
            </a:lvl2pPr>
            <a:lvl3pPr marL="0" indent="-285750" algn="ctr" defTabSz="914400" rtl="0" eaLnBrk="1" latinLnBrk="0" hangingPunct="1">
              <a:lnSpc>
                <a:spcPct val="1000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3pPr>
            <a:lvl4pPr marL="0" indent="-144000" algn="ctr" defTabSz="914400" rtl="0" eaLnBrk="1" latinLnBrk="0" hangingPunct="1">
              <a:lnSpc>
                <a:spcPct val="100000"/>
              </a:lnSpc>
              <a:spcBef>
                <a:spcPts val="600"/>
              </a:spcBef>
              <a:buClr>
                <a:srgbClr val="8996A0"/>
              </a:buClr>
              <a:buSzPct val="80000"/>
              <a:buFont typeface="Arial" pitchFamily="34" charset="0"/>
              <a:buChar char="&gt;"/>
              <a:defRPr lang="en-US" sz="1600" b="1" kern="1200" noProof="0" dirty="0" smtClean="0">
                <a:solidFill>
                  <a:srgbClr val="808D97"/>
                </a:solidFill>
                <a:latin typeface="+mn-lt"/>
                <a:ea typeface="+mn-ea"/>
                <a:cs typeface="+mn-cs"/>
              </a:defRPr>
            </a:lvl4pPr>
            <a:lvl5pPr marL="0" indent="-228600" algn="ctr" defTabSz="914400" rtl="0" eaLnBrk="1" latinLnBrk="0" hangingPunct="1">
              <a:lnSpc>
                <a:spcPts val="16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CA" sz="2133"/>
              <a:t>1</a:t>
            </a:r>
          </a:p>
        </p:txBody>
      </p:sp>
    </p:spTree>
    <p:extLst>
      <p:ext uri="{BB962C8B-B14F-4D97-AF65-F5344CB8AC3E}">
        <p14:creationId xmlns:p14="http://schemas.microsoft.com/office/powerpoint/2010/main" val="385601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6" name="Gruppieren 925"/>
          <p:cNvGrpSpPr/>
          <p:nvPr/>
        </p:nvGrpSpPr>
        <p:grpSpPr>
          <a:xfrm>
            <a:off x="2495967" y="1209555"/>
            <a:ext cx="6926067" cy="4947870"/>
            <a:chOff x="963613" y="1001713"/>
            <a:chExt cx="6942137" cy="4959350"/>
          </a:xfrm>
        </p:grpSpPr>
        <p:sp>
          <p:nvSpPr>
            <p:cNvPr id="927" name="Freeform 8"/>
            <p:cNvSpPr>
              <a:spLocks/>
            </p:cNvSpPr>
            <p:nvPr/>
          </p:nvSpPr>
          <p:spPr bwMode="auto">
            <a:xfrm>
              <a:off x="4275138" y="3624263"/>
              <a:ext cx="9525" cy="9525"/>
            </a:xfrm>
            <a:custGeom>
              <a:avLst/>
              <a:gdLst>
                <a:gd name="T0" fmla="*/ 4763 w 6"/>
                <a:gd name="T1" fmla="*/ 0 h 6"/>
                <a:gd name="T2" fmla="*/ 9525 w 6"/>
                <a:gd name="T3" fmla="*/ 0 h 6"/>
                <a:gd name="T4" fmla="*/ 6350 w 6"/>
                <a:gd name="T5" fmla="*/ 4763 h 6"/>
                <a:gd name="T6" fmla="*/ 4763 w 6"/>
                <a:gd name="T7" fmla="*/ 7938 h 6"/>
                <a:gd name="T8" fmla="*/ 0 w 6"/>
                <a:gd name="T9" fmla="*/ 9525 h 6"/>
                <a:gd name="T10" fmla="*/ 3175 w 6"/>
                <a:gd name="T11" fmla="*/ 3175 h 6"/>
                <a:gd name="T12" fmla="*/ 4763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3" y="0"/>
                  </a:moveTo>
                  <a:lnTo>
                    <a:pt x="6" y="0"/>
                  </a:lnTo>
                  <a:lnTo>
                    <a:pt x="4" y="3"/>
                  </a:lnTo>
                  <a:lnTo>
                    <a:pt x="3" y="5"/>
                  </a:lnTo>
                  <a:lnTo>
                    <a:pt x="0" y="6"/>
                  </a:lnTo>
                  <a:lnTo>
                    <a:pt x="2"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28" name="Freeform 9"/>
            <p:cNvSpPr>
              <a:spLocks/>
            </p:cNvSpPr>
            <p:nvPr/>
          </p:nvSpPr>
          <p:spPr bwMode="auto">
            <a:xfrm>
              <a:off x="4279900" y="3636963"/>
              <a:ext cx="6350" cy="1587"/>
            </a:xfrm>
            <a:custGeom>
              <a:avLst/>
              <a:gdLst>
                <a:gd name="T0" fmla="*/ 1588 w 4"/>
                <a:gd name="T1" fmla="*/ 0 h 1"/>
                <a:gd name="T2" fmla="*/ 6350 w 4"/>
                <a:gd name="T3" fmla="*/ 0 h 1"/>
                <a:gd name="T4" fmla="*/ 6350 w 4"/>
                <a:gd name="T5" fmla="*/ 1587 h 1"/>
                <a:gd name="T6" fmla="*/ 0 w 4"/>
                <a:gd name="T7" fmla="*/ 1587 h 1"/>
                <a:gd name="T8" fmla="*/ 1588 w 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1" y="0"/>
                  </a:moveTo>
                  <a:lnTo>
                    <a:pt x="4" y="0"/>
                  </a:lnTo>
                  <a:lnTo>
                    <a:pt x="4" y="1"/>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29" name="Freeform 10"/>
            <p:cNvSpPr>
              <a:spLocks/>
            </p:cNvSpPr>
            <p:nvPr/>
          </p:nvSpPr>
          <p:spPr bwMode="auto">
            <a:xfrm>
              <a:off x="4297363" y="3600450"/>
              <a:ext cx="22225" cy="22225"/>
            </a:xfrm>
            <a:custGeom>
              <a:avLst/>
              <a:gdLst>
                <a:gd name="T0" fmla="*/ 19050 w 14"/>
                <a:gd name="T1" fmla="*/ 0 h 14"/>
                <a:gd name="T2" fmla="*/ 15875 w 14"/>
                <a:gd name="T3" fmla="*/ 4763 h 14"/>
                <a:gd name="T4" fmla="*/ 15875 w 14"/>
                <a:gd name="T5" fmla="*/ 7938 h 14"/>
                <a:gd name="T6" fmla="*/ 22225 w 14"/>
                <a:gd name="T7" fmla="*/ 7938 h 14"/>
                <a:gd name="T8" fmla="*/ 22225 w 14"/>
                <a:gd name="T9" fmla="*/ 12700 h 14"/>
                <a:gd name="T10" fmla="*/ 20638 w 14"/>
                <a:gd name="T11" fmla="*/ 14288 h 14"/>
                <a:gd name="T12" fmla="*/ 19050 w 14"/>
                <a:gd name="T13" fmla="*/ 19050 h 14"/>
                <a:gd name="T14" fmla="*/ 15875 w 14"/>
                <a:gd name="T15" fmla="*/ 22225 h 14"/>
                <a:gd name="T16" fmla="*/ 7938 w 14"/>
                <a:gd name="T17" fmla="*/ 19050 h 14"/>
                <a:gd name="T18" fmla="*/ 7938 w 14"/>
                <a:gd name="T19" fmla="*/ 14288 h 14"/>
                <a:gd name="T20" fmla="*/ 6350 w 14"/>
                <a:gd name="T21" fmla="*/ 14288 h 14"/>
                <a:gd name="T22" fmla="*/ 3175 w 14"/>
                <a:gd name="T23" fmla="*/ 17463 h 14"/>
                <a:gd name="T24" fmla="*/ 0 w 14"/>
                <a:gd name="T25" fmla="*/ 14288 h 14"/>
                <a:gd name="T26" fmla="*/ 1588 w 14"/>
                <a:gd name="T27" fmla="*/ 9525 h 14"/>
                <a:gd name="T28" fmla="*/ 19050 w 14"/>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14">
                  <a:moveTo>
                    <a:pt x="12" y="0"/>
                  </a:moveTo>
                  <a:lnTo>
                    <a:pt x="10" y="3"/>
                  </a:lnTo>
                  <a:lnTo>
                    <a:pt x="10" y="5"/>
                  </a:lnTo>
                  <a:lnTo>
                    <a:pt x="14" y="5"/>
                  </a:lnTo>
                  <a:lnTo>
                    <a:pt x="14" y="8"/>
                  </a:lnTo>
                  <a:lnTo>
                    <a:pt x="13" y="9"/>
                  </a:lnTo>
                  <a:lnTo>
                    <a:pt x="12" y="12"/>
                  </a:lnTo>
                  <a:lnTo>
                    <a:pt x="10" y="14"/>
                  </a:lnTo>
                  <a:lnTo>
                    <a:pt x="5" y="12"/>
                  </a:lnTo>
                  <a:lnTo>
                    <a:pt x="5" y="9"/>
                  </a:lnTo>
                  <a:lnTo>
                    <a:pt x="4" y="9"/>
                  </a:lnTo>
                  <a:lnTo>
                    <a:pt x="2" y="11"/>
                  </a:lnTo>
                  <a:lnTo>
                    <a:pt x="0" y="9"/>
                  </a:lnTo>
                  <a:lnTo>
                    <a:pt x="1" y="6"/>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0" name="Freeform 11"/>
            <p:cNvSpPr>
              <a:spLocks/>
            </p:cNvSpPr>
            <p:nvPr/>
          </p:nvSpPr>
          <p:spPr bwMode="auto">
            <a:xfrm>
              <a:off x="4324350" y="3598863"/>
              <a:ext cx="12700" cy="9525"/>
            </a:xfrm>
            <a:custGeom>
              <a:avLst/>
              <a:gdLst>
                <a:gd name="T0" fmla="*/ 7938 w 8"/>
                <a:gd name="T1" fmla="*/ 0 h 6"/>
                <a:gd name="T2" fmla="*/ 12700 w 8"/>
                <a:gd name="T3" fmla="*/ 6350 h 6"/>
                <a:gd name="T4" fmla="*/ 11113 w 8"/>
                <a:gd name="T5" fmla="*/ 9525 h 6"/>
                <a:gd name="T6" fmla="*/ 7938 w 8"/>
                <a:gd name="T7" fmla="*/ 6350 h 6"/>
                <a:gd name="T8" fmla="*/ 1588 w 8"/>
                <a:gd name="T9" fmla="*/ 6350 h 6"/>
                <a:gd name="T10" fmla="*/ 0 w 8"/>
                <a:gd name="T11" fmla="*/ 1588 h 6"/>
                <a:gd name="T12" fmla="*/ 7938 w 8"/>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6">
                  <a:moveTo>
                    <a:pt x="5" y="0"/>
                  </a:moveTo>
                  <a:lnTo>
                    <a:pt x="8" y="4"/>
                  </a:lnTo>
                  <a:lnTo>
                    <a:pt x="7" y="6"/>
                  </a:lnTo>
                  <a:lnTo>
                    <a:pt x="5" y="4"/>
                  </a:lnTo>
                  <a:lnTo>
                    <a:pt x="1" y="4"/>
                  </a:lnTo>
                  <a:lnTo>
                    <a:pt x="0" y="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1" name="Freeform 12"/>
            <p:cNvSpPr>
              <a:spLocks/>
            </p:cNvSpPr>
            <p:nvPr/>
          </p:nvSpPr>
          <p:spPr bwMode="auto">
            <a:xfrm>
              <a:off x="4073525" y="3497263"/>
              <a:ext cx="239713" cy="212725"/>
            </a:xfrm>
            <a:custGeom>
              <a:avLst/>
              <a:gdLst>
                <a:gd name="T0" fmla="*/ 31750 w 151"/>
                <a:gd name="T1" fmla="*/ 0 h 134"/>
                <a:gd name="T2" fmla="*/ 42863 w 151"/>
                <a:gd name="T3" fmla="*/ 4763 h 134"/>
                <a:gd name="T4" fmla="*/ 68263 w 151"/>
                <a:gd name="T5" fmla="*/ 1588 h 134"/>
                <a:gd name="T6" fmla="*/ 92075 w 151"/>
                <a:gd name="T7" fmla="*/ 9525 h 134"/>
                <a:gd name="T8" fmla="*/ 109538 w 151"/>
                <a:gd name="T9" fmla="*/ 6350 h 134"/>
                <a:gd name="T10" fmla="*/ 114300 w 151"/>
                <a:gd name="T11" fmla="*/ 9525 h 134"/>
                <a:gd name="T12" fmla="*/ 122238 w 151"/>
                <a:gd name="T13" fmla="*/ 9525 h 134"/>
                <a:gd name="T14" fmla="*/ 136525 w 151"/>
                <a:gd name="T15" fmla="*/ 11113 h 134"/>
                <a:gd name="T16" fmla="*/ 146050 w 151"/>
                <a:gd name="T17" fmla="*/ 9525 h 134"/>
                <a:gd name="T18" fmla="*/ 152400 w 151"/>
                <a:gd name="T19" fmla="*/ 19050 h 134"/>
                <a:gd name="T20" fmla="*/ 173038 w 151"/>
                <a:gd name="T21" fmla="*/ 23813 h 134"/>
                <a:gd name="T22" fmla="*/ 190500 w 151"/>
                <a:gd name="T23" fmla="*/ 28575 h 134"/>
                <a:gd name="T24" fmla="*/ 193675 w 151"/>
                <a:gd name="T25" fmla="*/ 25400 h 134"/>
                <a:gd name="T26" fmla="*/ 201613 w 151"/>
                <a:gd name="T27" fmla="*/ 28575 h 134"/>
                <a:gd name="T28" fmla="*/ 207963 w 151"/>
                <a:gd name="T29" fmla="*/ 34925 h 134"/>
                <a:gd name="T30" fmla="*/ 212725 w 151"/>
                <a:gd name="T31" fmla="*/ 34925 h 134"/>
                <a:gd name="T32" fmla="*/ 225425 w 151"/>
                <a:gd name="T33" fmla="*/ 38100 h 134"/>
                <a:gd name="T34" fmla="*/ 238125 w 151"/>
                <a:gd name="T35" fmla="*/ 34925 h 134"/>
                <a:gd name="T36" fmla="*/ 239713 w 151"/>
                <a:gd name="T37" fmla="*/ 39688 h 134"/>
                <a:gd name="T38" fmla="*/ 238125 w 151"/>
                <a:gd name="T39" fmla="*/ 44450 h 134"/>
                <a:gd name="T40" fmla="*/ 238125 w 151"/>
                <a:gd name="T41" fmla="*/ 53975 h 134"/>
                <a:gd name="T42" fmla="*/ 225425 w 151"/>
                <a:gd name="T43" fmla="*/ 60325 h 134"/>
                <a:gd name="T44" fmla="*/ 217488 w 151"/>
                <a:gd name="T45" fmla="*/ 69850 h 134"/>
                <a:gd name="T46" fmla="*/ 195263 w 151"/>
                <a:gd name="T47" fmla="*/ 77788 h 134"/>
                <a:gd name="T48" fmla="*/ 190500 w 151"/>
                <a:gd name="T49" fmla="*/ 88900 h 134"/>
                <a:gd name="T50" fmla="*/ 173038 w 151"/>
                <a:gd name="T51" fmla="*/ 115888 h 134"/>
                <a:gd name="T52" fmla="*/ 174625 w 151"/>
                <a:gd name="T53" fmla="*/ 127000 h 134"/>
                <a:gd name="T54" fmla="*/ 180975 w 151"/>
                <a:gd name="T55" fmla="*/ 139700 h 134"/>
                <a:gd name="T56" fmla="*/ 168275 w 151"/>
                <a:gd name="T57" fmla="*/ 152400 h 134"/>
                <a:gd name="T58" fmla="*/ 166688 w 151"/>
                <a:gd name="T59" fmla="*/ 169863 h 134"/>
                <a:gd name="T60" fmla="*/ 152400 w 151"/>
                <a:gd name="T61" fmla="*/ 171450 h 134"/>
                <a:gd name="T62" fmla="*/ 147638 w 151"/>
                <a:gd name="T63" fmla="*/ 179388 h 134"/>
                <a:gd name="T64" fmla="*/ 141288 w 151"/>
                <a:gd name="T65" fmla="*/ 193675 h 134"/>
                <a:gd name="T66" fmla="*/ 134938 w 151"/>
                <a:gd name="T67" fmla="*/ 193675 h 134"/>
                <a:gd name="T68" fmla="*/ 128588 w 151"/>
                <a:gd name="T69" fmla="*/ 195263 h 134"/>
                <a:gd name="T70" fmla="*/ 95250 w 151"/>
                <a:gd name="T71" fmla="*/ 195263 h 134"/>
                <a:gd name="T72" fmla="*/ 90488 w 151"/>
                <a:gd name="T73" fmla="*/ 200025 h 134"/>
                <a:gd name="T74" fmla="*/ 82550 w 151"/>
                <a:gd name="T75" fmla="*/ 200025 h 134"/>
                <a:gd name="T76" fmla="*/ 74613 w 151"/>
                <a:gd name="T77" fmla="*/ 212725 h 134"/>
                <a:gd name="T78" fmla="*/ 61913 w 151"/>
                <a:gd name="T79" fmla="*/ 207963 h 134"/>
                <a:gd name="T80" fmla="*/ 58738 w 151"/>
                <a:gd name="T81" fmla="*/ 190500 h 134"/>
                <a:gd name="T82" fmla="*/ 55563 w 151"/>
                <a:gd name="T83" fmla="*/ 185738 h 134"/>
                <a:gd name="T84" fmla="*/ 52388 w 151"/>
                <a:gd name="T85" fmla="*/ 180975 h 134"/>
                <a:gd name="T86" fmla="*/ 39688 w 151"/>
                <a:gd name="T87" fmla="*/ 180975 h 134"/>
                <a:gd name="T88" fmla="*/ 39688 w 151"/>
                <a:gd name="T89" fmla="*/ 166688 h 134"/>
                <a:gd name="T90" fmla="*/ 44450 w 151"/>
                <a:gd name="T91" fmla="*/ 155575 h 134"/>
                <a:gd name="T92" fmla="*/ 42863 w 151"/>
                <a:gd name="T93" fmla="*/ 146050 h 134"/>
                <a:gd name="T94" fmla="*/ 39688 w 151"/>
                <a:gd name="T95" fmla="*/ 120650 h 134"/>
                <a:gd name="T96" fmla="*/ 46038 w 151"/>
                <a:gd name="T97" fmla="*/ 111125 h 134"/>
                <a:gd name="T98" fmla="*/ 46038 w 151"/>
                <a:gd name="T99" fmla="*/ 79375 h 134"/>
                <a:gd name="T100" fmla="*/ 57150 w 151"/>
                <a:gd name="T101" fmla="*/ 60325 h 134"/>
                <a:gd name="T102" fmla="*/ 50800 w 151"/>
                <a:gd name="T103" fmla="*/ 53975 h 134"/>
                <a:gd name="T104" fmla="*/ 36513 w 151"/>
                <a:gd name="T105" fmla="*/ 53975 h 134"/>
                <a:gd name="T106" fmla="*/ 20638 w 151"/>
                <a:gd name="T107" fmla="*/ 47625 h 134"/>
                <a:gd name="T108" fmla="*/ 11113 w 151"/>
                <a:gd name="T109" fmla="*/ 52388 h 134"/>
                <a:gd name="T110" fmla="*/ 11113 w 151"/>
                <a:gd name="T111" fmla="*/ 42863 h 134"/>
                <a:gd name="T112" fmla="*/ 0 w 151"/>
                <a:gd name="T113" fmla="*/ 23813 h 134"/>
                <a:gd name="T114" fmla="*/ 7938 w 151"/>
                <a:gd name="T115" fmla="*/ 14288 h 134"/>
                <a:gd name="T116" fmla="*/ 20638 w 151"/>
                <a:gd name="T117" fmla="*/ 11113 h 134"/>
                <a:gd name="T118" fmla="*/ 20638 w 151"/>
                <a:gd name="T119" fmla="*/ 6350 h 134"/>
                <a:gd name="T120" fmla="*/ 31750 w 151"/>
                <a:gd name="T121" fmla="*/ 0 h 1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1" h="134">
                  <a:moveTo>
                    <a:pt x="20" y="0"/>
                  </a:moveTo>
                  <a:lnTo>
                    <a:pt x="27" y="3"/>
                  </a:lnTo>
                  <a:lnTo>
                    <a:pt x="43" y="1"/>
                  </a:lnTo>
                  <a:lnTo>
                    <a:pt x="58" y="6"/>
                  </a:lnTo>
                  <a:lnTo>
                    <a:pt x="69" y="4"/>
                  </a:lnTo>
                  <a:lnTo>
                    <a:pt x="72" y="6"/>
                  </a:lnTo>
                  <a:lnTo>
                    <a:pt x="77" y="6"/>
                  </a:lnTo>
                  <a:lnTo>
                    <a:pt x="86" y="7"/>
                  </a:lnTo>
                  <a:lnTo>
                    <a:pt x="92" y="6"/>
                  </a:lnTo>
                  <a:lnTo>
                    <a:pt x="96" y="12"/>
                  </a:lnTo>
                  <a:lnTo>
                    <a:pt x="109" y="15"/>
                  </a:lnTo>
                  <a:lnTo>
                    <a:pt x="120" y="18"/>
                  </a:lnTo>
                  <a:lnTo>
                    <a:pt x="122" y="16"/>
                  </a:lnTo>
                  <a:lnTo>
                    <a:pt x="127" y="18"/>
                  </a:lnTo>
                  <a:lnTo>
                    <a:pt x="131" y="22"/>
                  </a:lnTo>
                  <a:lnTo>
                    <a:pt x="134" y="22"/>
                  </a:lnTo>
                  <a:lnTo>
                    <a:pt x="142" y="24"/>
                  </a:lnTo>
                  <a:lnTo>
                    <a:pt x="150" y="22"/>
                  </a:lnTo>
                  <a:lnTo>
                    <a:pt x="151" y="25"/>
                  </a:lnTo>
                  <a:lnTo>
                    <a:pt x="150" y="28"/>
                  </a:lnTo>
                  <a:lnTo>
                    <a:pt x="150" y="34"/>
                  </a:lnTo>
                  <a:lnTo>
                    <a:pt x="142" y="38"/>
                  </a:lnTo>
                  <a:lnTo>
                    <a:pt x="137" y="44"/>
                  </a:lnTo>
                  <a:lnTo>
                    <a:pt x="123" y="49"/>
                  </a:lnTo>
                  <a:lnTo>
                    <a:pt x="120" y="56"/>
                  </a:lnTo>
                  <a:lnTo>
                    <a:pt x="109" y="73"/>
                  </a:lnTo>
                  <a:lnTo>
                    <a:pt x="110" y="80"/>
                  </a:lnTo>
                  <a:lnTo>
                    <a:pt x="114" y="88"/>
                  </a:lnTo>
                  <a:lnTo>
                    <a:pt x="106" y="96"/>
                  </a:lnTo>
                  <a:lnTo>
                    <a:pt x="105" y="107"/>
                  </a:lnTo>
                  <a:lnTo>
                    <a:pt x="96" y="108"/>
                  </a:lnTo>
                  <a:lnTo>
                    <a:pt x="93" y="113"/>
                  </a:lnTo>
                  <a:lnTo>
                    <a:pt x="89" y="122"/>
                  </a:lnTo>
                  <a:lnTo>
                    <a:pt x="85" y="122"/>
                  </a:lnTo>
                  <a:lnTo>
                    <a:pt x="81" y="123"/>
                  </a:lnTo>
                  <a:lnTo>
                    <a:pt x="60" y="123"/>
                  </a:lnTo>
                  <a:lnTo>
                    <a:pt x="57" y="126"/>
                  </a:lnTo>
                  <a:lnTo>
                    <a:pt x="52" y="126"/>
                  </a:lnTo>
                  <a:lnTo>
                    <a:pt x="47" y="134"/>
                  </a:lnTo>
                  <a:lnTo>
                    <a:pt x="39" y="131"/>
                  </a:lnTo>
                  <a:lnTo>
                    <a:pt x="37" y="120"/>
                  </a:lnTo>
                  <a:lnTo>
                    <a:pt x="35" y="117"/>
                  </a:lnTo>
                  <a:lnTo>
                    <a:pt x="33" y="114"/>
                  </a:lnTo>
                  <a:lnTo>
                    <a:pt x="25" y="114"/>
                  </a:lnTo>
                  <a:lnTo>
                    <a:pt x="25" y="105"/>
                  </a:lnTo>
                  <a:lnTo>
                    <a:pt x="28" y="98"/>
                  </a:lnTo>
                  <a:lnTo>
                    <a:pt x="27" y="92"/>
                  </a:lnTo>
                  <a:lnTo>
                    <a:pt x="25" y="76"/>
                  </a:lnTo>
                  <a:lnTo>
                    <a:pt x="29" y="70"/>
                  </a:lnTo>
                  <a:lnTo>
                    <a:pt x="29" y="50"/>
                  </a:lnTo>
                  <a:lnTo>
                    <a:pt x="36" y="38"/>
                  </a:lnTo>
                  <a:lnTo>
                    <a:pt x="32" y="34"/>
                  </a:lnTo>
                  <a:lnTo>
                    <a:pt x="23" y="34"/>
                  </a:lnTo>
                  <a:lnTo>
                    <a:pt x="13" y="30"/>
                  </a:lnTo>
                  <a:lnTo>
                    <a:pt x="7" y="33"/>
                  </a:lnTo>
                  <a:lnTo>
                    <a:pt x="7" y="27"/>
                  </a:lnTo>
                  <a:lnTo>
                    <a:pt x="0" y="15"/>
                  </a:lnTo>
                  <a:lnTo>
                    <a:pt x="5" y="9"/>
                  </a:lnTo>
                  <a:lnTo>
                    <a:pt x="13" y="7"/>
                  </a:lnTo>
                  <a:lnTo>
                    <a:pt x="13" y="4"/>
                  </a:lnTo>
                  <a:lnTo>
                    <a:pt x="2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2" name="Freeform 13"/>
            <p:cNvSpPr>
              <a:spLocks/>
            </p:cNvSpPr>
            <p:nvPr/>
          </p:nvSpPr>
          <p:spPr bwMode="auto">
            <a:xfrm>
              <a:off x="4416425" y="3517900"/>
              <a:ext cx="17463" cy="47625"/>
            </a:xfrm>
            <a:custGeom>
              <a:avLst/>
              <a:gdLst>
                <a:gd name="T0" fmla="*/ 12700 w 11"/>
                <a:gd name="T1" fmla="*/ 0 h 30"/>
                <a:gd name="T2" fmla="*/ 15875 w 11"/>
                <a:gd name="T3" fmla="*/ 0 h 30"/>
                <a:gd name="T4" fmla="*/ 15875 w 11"/>
                <a:gd name="T5" fmla="*/ 14288 h 30"/>
                <a:gd name="T6" fmla="*/ 17463 w 11"/>
                <a:gd name="T7" fmla="*/ 19050 h 30"/>
                <a:gd name="T8" fmla="*/ 11113 w 11"/>
                <a:gd name="T9" fmla="*/ 47625 h 30"/>
                <a:gd name="T10" fmla="*/ 4763 w 11"/>
                <a:gd name="T11" fmla="*/ 44450 h 30"/>
                <a:gd name="T12" fmla="*/ 3175 w 11"/>
                <a:gd name="T13" fmla="*/ 38100 h 30"/>
                <a:gd name="T14" fmla="*/ 0 w 11"/>
                <a:gd name="T15" fmla="*/ 23813 h 30"/>
                <a:gd name="T16" fmla="*/ 4763 w 11"/>
                <a:gd name="T17" fmla="*/ 14288 h 30"/>
                <a:gd name="T18" fmla="*/ 9525 w 11"/>
                <a:gd name="T19" fmla="*/ 9525 h 30"/>
                <a:gd name="T20" fmla="*/ 11113 w 11"/>
                <a:gd name="T21" fmla="*/ 9525 h 30"/>
                <a:gd name="T22" fmla="*/ 12700 w 11"/>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30">
                  <a:moveTo>
                    <a:pt x="8" y="0"/>
                  </a:moveTo>
                  <a:lnTo>
                    <a:pt x="10" y="0"/>
                  </a:lnTo>
                  <a:lnTo>
                    <a:pt x="10" y="9"/>
                  </a:lnTo>
                  <a:lnTo>
                    <a:pt x="11" y="12"/>
                  </a:lnTo>
                  <a:lnTo>
                    <a:pt x="7" y="30"/>
                  </a:lnTo>
                  <a:lnTo>
                    <a:pt x="3" y="28"/>
                  </a:lnTo>
                  <a:lnTo>
                    <a:pt x="2" y="24"/>
                  </a:lnTo>
                  <a:lnTo>
                    <a:pt x="0" y="15"/>
                  </a:lnTo>
                  <a:lnTo>
                    <a:pt x="3" y="9"/>
                  </a:lnTo>
                  <a:lnTo>
                    <a:pt x="6" y="6"/>
                  </a:lnTo>
                  <a:lnTo>
                    <a:pt x="7" y="6"/>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3" name="Freeform 14"/>
            <p:cNvSpPr>
              <a:spLocks/>
            </p:cNvSpPr>
            <p:nvPr/>
          </p:nvSpPr>
          <p:spPr bwMode="auto">
            <a:xfrm>
              <a:off x="4225925" y="3429000"/>
              <a:ext cx="3175" cy="4763"/>
            </a:xfrm>
            <a:custGeom>
              <a:avLst/>
              <a:gdLst>
                <a:gd name="T0" fmla="*/ 0 w 2"/>
                <a:gd name="T1" fmla="*/ 0 h 3"/>
                <a:gd name="T2" fmla="*/ 1588 w 2"/>
                <a:gd name="T3" fmla="*/ 0 h 3"/>
                <a:gd name="T4" fmla="*/ 3175 w 2"/>
                <a:gd name="T5" fmla="*/ 1588 h 3"/>
                <a:gd name="T6" fmla="*/ 3175 w 2"/>
                <a:gd name="T7" fmla="*/ 4763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2" y="1"/>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4" name="Freeform 15"/>
            <p:cNvSpPr>
              <a:spLocks/>
            </p:cNvSpPr>
            <p:nvPr/>
          </p:nvSpPr>
          <p:spPr bwMode="auto">
            <a:xfrm>
              <a:off x="4225925" y="3424238"/>
              <a:ext cx="3175" cy="1587"/>
            </a:xfrm>
            <a:custGeom>
              <a:avLst/>
              <a:gdLst>
                <a:gd name="T0" fmla="*/ 0 w 2"/>
                <a:gd name="T1" fmla="*/ 0 h 1"/>
                <a:gd name="T2" fmla="*/ 3175 w 2"/>
                <a:gd name="T3" fmla="*/ 0 h 1"/>
                <a:gd name="T4" fmla="*/ 1588 w 2"/>
                <a:gd name="T5" fmla="*/ 1587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5" name="Freeform 16"/>
            <p:cNvSpPr>
              <a:spLocks/>
            </p:cNvSpPr>
            <p:nvPr/>
          </p:nvSpPr>
          <p:spPr bwMode="auto">
            <a:xfrm>
              <a:off x="4189413" y="3386138"/>
              <a:ext cx="4762" cy="3175"/>
            </a:xfrm>
            <a:custGeom>
              <a:avLst/>
              <a:gdLst>
                <a:gd name="T0" fmla="*/ 0 w 3"/>
                <a:gd name="T1" fmla="*/ 0 h 2"/>
                <a:gd name="T2" fmla="*/ 4762 w 3"/>
                <a:gd name="T3" fmla="*/ 0 h 2"/>
                <a:gd name="T4" fmla="*/ 4762 w 3"/>
                <a:gd name="T5" fmla="*/ 3175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3" y="0"/>
                  </a:lnTo>
                  <a:lnTo>
                    <a:pt x="3"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6" name="Freeform 17"/>
            <p:cNvSpPr>
              <a:spLocks/>
            </p:cNvSpPr>
            <p:nvPr/>
          </p:nvSpPr>
          <p:spPr bwMode="auto">
            <a:xfrm>
              <a:off x="4210050" y="3327400"/>
              <a:ext cx="4763" cy="1588"/>
            </a:xfrm>
            <a:custGeom>
              <a:avLst/>
              <a:gdLst>
                <a:gd name="T0" fmla="*/ 3175 w 3"/>
                <a:gd name="T1" fmla="*/ 0 h 1"/>
                <a:gd name="T2" fmla="*/ 4763 w 3"/>
                <a:gd name="T3" fmla="*/ 1588 h 1"/>
                <a:gd name="T4" fmla="*/ 0 w 3"/>
                <a:gd name="T5" fmla="*/ 1588 h 1"/>
                <a:gd name="T6" fmla="*/ 3175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2" y="0"/>
                  </a:moveTo>
                  <a:lnTo>
                    <a:pt x="3" y="1"/>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7" name="Freeform 18"/>
            <p:cNvSpPr>
              <a:spLocks/>
            </p:cNvSpPr>
            <p:nvPr/>
          </p:nvSpPr>
          <p:spPr bwMode="auto">
            <a:xfrm>
              <a:off x="4159250" y="3268663"/>
              <a:ext cx="247650" cy="266700"/>
            </a:xfrm>
            <a:custGeom>
              <a:avLst/>
              <a:gdLst>
                <a:gd name="T0" fmla="*/ 146050 w 156"/>
                <a:gd name="T1" fmla="*/ 9525 h 168"/>
                <a:gd name="T2" fmla="*/ 165100 w 156"/>
                <a:gd name="T3" fmla="*/ 19050 h 168"/>
                <a:gd name="T4" fmla="*/ 184150 w 156"/>
                <a:gd name="T5" fmla="*/ 30163 h 168"/>
                <a:gd name="T6" fmla="*/ 203200 w 156"/>
                <a:gd name="T7" fmla="*/ 49213 h 168"/>
                <a:gd name="T8" fmla="*/ 222250 w 156"/>
                <a:gd name="T9" fmla="*/ 55563 h 168"/>
                <a:gd name="T10" fmla="*/ 238125 w 156"/>
                <a:gd name="T11" fmla="*/ 77788 h 168"/>
                <a:gd name="T12" fmla="*/ 225425 w 156"/>
                <a:gd name="T13" fmla="*/ 120650 h 168"/>
                <a:gd name="T14" fmla="*/ 211138 w 156"/>
                <a:gd name="T15" fmla="*/ 152400 h 168"/>
                <a:gd name="T16" fmla="*/ 223838 w 156"/>
                <a:gd name="T17" fmla="*/ 150813 h 168"/>
                <a:gd name="T18" fmla="*/ 231775 w 156"/>
                <a:gd name="T19" fmla="*/ 179388 h 168"/>
                <a:gd name="T20" fmla="*/ 228600 w 156"/>
                <a:gd name="T21" fmla="*/ 195263 h 168"/>
                <a:gd name="T22" fmla="*/ 238125 w 156"/>
                <a:gd name="T23" fmla="*/ 211138 h 168"/>
                <a:gd name="T24" fmla="*/ 241300 w 156"/>
                <a:gd name="T25" fmla="*/ 225425 h 168"/>
                <a:gd name="T26" fmla="*/ 220663 w 156"/>
                <a:gd name="T27" fmla="*/ 242888 h 168"/>
                <a:gd name="T28" fmla="*/ 198438 w 156"/>
                <a:gd name="T29" fmla="*/ 244475 h 168"/>
                <a:gd name="T30" fmla="*/ 182563 w 156"/>
                <a:gd name="T31" fmla="*/ 238125 h 168"/>
                <a:gd name="T32" fmla="*/ 160338 w 156"/>
                <a:gd name="T33" fmla="*/ 238125 h 168"/>
                <a:gd name="T34" fmla="*/ 150813 w 156"/>
                <a:gd name="T35" fmla="*/ 252413 h 168"/>
                <a:gd name="T36" fmla="*/ 139700 w 156"/>
                <a:gd name="T37" fmla="*/ 266700 h 168"/>
                <a:gd name="T38" fmla="*/ 127000 w 156"/>
                <a:gd name="T39" fmla="*/ 258763 h 168"/>
                <a:gd name="T40" fmla="*/ 119063 w 156"/>
                <a:gd name="T41" fmla="*/ 258763 h 168"/>
                <a:gd name="T42" fmla="*/ 107950 w 156"/>
                <a:gd name="T43" fmla="*/ 254000 h 168"/>
                <a:gd name="T44" fmla="*/ 87313 w 156"/>
                <a:gd name="T45" fmla="*/ 252413 h 168"/>
                <a:gd name="T46" fmla="*/ 60325 w 156"/>
                <a:gd name="T47" fmla="*/ 238125 h 168"/>
                <a:gd name="T48" fmla="*/ 73025 w 156"/>
                <a:gd name="T49" fmla="*/ 200025 h 168"/>
                <a:gd name="T50" fmla="*/ 79375 w 156"/>
                <a:gd name="T51" fmla="*/ 185738 h 168"/>
                <a:gd name="T52" fmla="*/ 73025 w 156"/>
                <a:gd name="T53" fmla="*/ 169863 h 168"/>
                <a:gd name="T54" fmla="*/ 74613 w 156"/>
                <a:gd name="T55" fmla="*/ 160338 h 168"/>
                <a:gd name="T56" fmla="*/ 61913 w 156"/>
                <a:gd name="T57" fmla="*/ 147638 h 168"/>
                <a:gd name="T58" fmla="*/ 55563 w 156"/>
                <a:gd name="T59" fmla="*/ 131763 h 168"/>
                <a:gd name="T60" fmla="*/ 57150 w 156"/>
                <a:gd name="T61" fmla="*/ 125413 h 168"/>
                <a:gd name="T62" fmla="*/ 44450 w 156"/>
                <a:gd name="T63" fmla="*/ 115888 h 168"/>
                <a:gd name="T64" fmla="*/ 34925 w 156"/>
                <a:gd name="T65" fmla="*/ 112713 h 168"/>
                <a:gd name="T66" fmla="*/ 9525 w 156"/>
                <a:gd name="T67" fmla="*/ 106363 h 168"/>
                <a:gd name="T68" fmla="*/ 3175 w 156"/>
                <a:gd name="T69" fmla="*/ 98425 h 168"/>
                <a:gd name="T70" fmla="*/ 4763 w 156"/>
                <a:gd name="T71" fmla="*/ 93663 h 168"/>
                <a:gd name="T72" fmla="*/ 9525 w 156"/>
                <a:gd name="T73" fmla="*/ 88900 h 168"/>
                <a:gd name="T74" fmla="*/ 6350 w 156"/>
                <a:gd name="T75" fmla="*/ 79375 h 168"/>
                <a:gd name="T76" fmla="*/ 25400 w 156"/>
                <a:gd name="T77" fmla="*/ 73025 h 168"/>
                <a:gd name="T78" fmla="*/ 41275 w 156"/>
                <a:gd name="T79" fmla="*/ 82550 h 168"/>
                <a:gd name="T80" fmla="*/ 50800 w 156"/>
                <a:gd name="T81" fmla="*/ 79375 h 168"/>
                <a:gd name="T82" fmla="*/ 66675 w 156"/>
                <a:gd name="T83" fmla="*/ 82550 h 168"/>
                <a:gd name="T84" fmla="*/ 61913 w 156"/>
                <a:gd name="T85" fmla="*/ 55563 h 168"/>
                <a:gd name="T86" fmla="*/ 61913 w 156"/>
                <a:gd name="T87" fmla="*/ 44450 h 168"/>
                <a:gd name="T88" fmla="*/ 69850 w 156"/>
                <a:gd name="T89" fmla="*/ 53975 h 168"/>
                <a:gd name="T90" fmla="*/ 88900 w 156"/>
                <a:gd name="T91" fmla="*/ 55563 h 168"/>
                <a:gd name="T92" fmla="*/ 93663 w 156"/>
                <a:gd name="T93" fmla="*/ 49213 h 168"/>
                <a:gd name="T94" fmla="*/ 112713 w 156"/>
                <a:gd name="T95" fmla="*/ 34925 h 168"/>
                <a:gd name="T96" fmla="*/ 122238 w 156"/>
                <a:gd name="T97" fmla="*/ 4763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6" h="168">
                  <a:moveTo>
                    <a:pt x="89" y="0"/>
                  </a:moveTo>
                  <a:lnTo>
                    <a:pt x="92" y="6"/>
                  </a:lnTo>
                  <a:lnTo>
                    <a:pt x="97" y="9"/>
                  </a:lnTo>
                  <a:lnTo>
                    <a:pt x="104" y="12"/>
                  </a:lnTo>
                  <a:lnTo>
                    <a:pt x="111" y="21"/>
                  </a:lnTo>
                  <a:lnTo>
                    <a:pt x="116" y="19"/>
                  </a:lnTo>
                  <a:lnTo>
                    <a:pt x="124" y="30"/>
                  </a:lnTo>
                  <a:lnTo>
                    <a:pt x="128" y="31"/>
                  </a:lnTo>
                  <a:lnTo>
                    <a:pt x="135" y="31"/>
                  </a:lnTo>
                  <a:lnTo>
                    <a:pt x="140" y="35"/>
                  </a:lnTo>
                  <a:lnTo>
                    <a:pt x="156" y="40"/>
                  </a:lnTo>
                  <a:lnTo>
                    <a:pt x="150" y="49"/>
                  </a:lnTo>
                  <a:lnTo>
                    <a:pt x="148" y="71"/>
                  </a:lnTo>
                  <a:lnTo>
                    <a:pt x="142" y="76"/>
                  </a:lnTo>
                  <a:lnTo>
                    <a:pt x="132" y="90"/>
                  </a:lnTo>
                  <a:lnTo>
                    <a:pt x="133" y="96"/>
                  </a:lnTo>
                  <a:lnTo>
                    <a:pt x="136" y="95"/>
                  </a:lnTo>
                  <a:lnTo>
                    <a:pt x="141" y="95"/>
                  </a:lnTo>
                  <a:lnTo>
                    <a:pt x="144" y="99"/>
                  </a:lnTo>
                  <a:lnTo>
                    <a:pt x="146" y="113"/>
                  </a:lnTo>
                  <a:lnTo>
                    <a:pt x="142" y="120"/>
                  </a:lnTo>
                  <a:lnTo>
                    <a:pt x="144" y="123"/>
                  </a:lnTo>
                  <a:lnTo>
                    <a:pt x="144" y="132"/>
                  </a:lnTo>
                  <a:lnTo>
                    <a:pt x="150" y="133"/>
                  </a:lnTo>
                  <a:lnTo>
                    <a:pt x="153" y="139"/>
                  </a:lnTo>
                  <a:lnTo>
                    <a:pt x="152" y="142"/>
                  </a:lnTo>
                  <a:lnTo>
                    <a:pt x="142" y="148"/>
                  </a:lnTo>
                  <a:lnTo>
                    <a:pt x="139" y="153"/>
                  </a:lnTo>
                  <a:lnTo>
                    <a:pt x="133" y="156"/>
                  </a:lnTo>
                  <a:lnTo>
                    <a:pt x="125" y="154"/>
                  </a:lnTo>
                  <a:lnTo>
                    <a:pt x="119" y="150"/>
                  </a:lnTo>
                  <a:lnTo>
                    <a:pt x="115" y="150"/>
                  </a:lnTo>
                  <a:lnTo>
                    <a:pt x="107" y="147"/>
                  </a:lnTo>
                  <a:lnTo>
                    <a:pt x="101" y="150"/>
                  </a:lnTo>
                  <a:lnTo>
                    <a:pt x="96" y="154"/>
                  </a:lnTo>
                  <a:lnTo>
                    <a:pt x="95" y="159"/>
                  </a:lnTo>
                  <a:lnTo>
                    <a:pt x="96" y="166"/>
                  </a:lnTo>
                  <a:lnTo>
                    <a:pt x="88" y="168"/>
                  </a:lnTo>
                  <a:lnTo>
                    <a:pt x="80" y="166"/>
                  </a:lnTo>
                  <a:lnTo>
                    <a:pt x="80" y="163"/>
                  </a:lnTo>
                  <a:lnTo>
                    <a:pt x="77" y="162"/>
                  </a:lnTo>
                  <a:lnTo>
                    <a:pt x="75" y="163"/>
                  </a:lnTo>
                  <a:lnTo>
                    <a:pt x="73" y="162"/>
                  </a:lnTo>
                  <a:lnTo>
                    <a:pt x="68" y="160"/>
                  </a:lnTo>
                  <a:lnTo>
                    <a:pt x="66" y="162"/>
                  </a:lnTo>
                  <a:lnTo>
                    <a:pt x="55" y="159"/>
                  </a:lnTo>
                  <a:lnTo>
                    <a:pt x="42" y="156"/>
                  </a:lnTo>
                  <a:lnTo>
                    <a:pt x="38" y="150"/>
                  </a:lnTo>
                  <a:lnTo>
                    <a:pt x="42" y="145"/>
                  </a:lnTo>
                  <a:lnTo>
                    <a:pt x="46" y="126"/>
                  </a:lnTo>
                  <a:lnTo>
                    <a:pt x="47" y="113"/>
                  </a:lnTo>
                  <a:lnTo>
                    <a:pt x="50" y="117"/>
                  </a:lnTo>
                  <a:lnTo>
                    <a:pt x="50" y="114"/>
                  </a:lnTo>
                  <a:lnTo>
                    <a:pt x="46" y="107"/>
                  </a:lnTo>
                  <a:lnTo>
                    <a:pt x="46" y="104"/>
                  </a:lnTo>
                  <a:lnTo>
                    <a:pt x="47" y="101"/>
                  </a:lnTo>
                  <a:lnTo>
                    <a:pt x="46" y="98"/>
                  </a:lnTo>
                  <a:lnTo>
                    <a:pt x="39" y="93"/>
                  </a:lnTo>
                  <a:lnTo>
                    <a:pt x="34" y="84"/>
                  </a:lnTo>
                  <a:lnTo>
                    <a:pt x="35" y="83"/>
                  </a:lnTo>
                  <a:lnTo>
                    <a:pt x="34" y="79"/>
                  </a:lnTo>
                  <a:lnTo>
                    <a:pt x="36" y="79"/>
                  </a:lnTo>
                  <a:lnTo>
                    <a:pt x="30" y="77"/>
                  </a:lnTo>
                  <a:lnTo>
                    <a:pt x="28" y="73"/>
                  </a:lnTo>
                  <a:lnTo>
                    <a:pt x="27" y="71"/>
                  </a:lnTo>
                  <a:lnTo>
                    <a:pt x="22" y="71"/>
                  </a:lnTo>
                  <a:lnTo>
                    <a:pt x="11" y="65"/>
                  </a:lnTo>
                  <a:lnTo>
                    <a:pt x="6" y="67"/>
                  </a:lnTo>
                  <a:lnTo>
                    <a:pt x="4" y="64"/>
                  </a:lnTo>
                  <a:lnTo>
                    <a:pt x="2" y="62"/>
                  </a:lnTo>
                  <a:lnTo>
                    <a:pt x="6" y="61"/>
                  </a:lnTo>
                  <a:lnTo>
                    <a:pt x="3" y="59"/>
                  </a:lnTo>
                  <a:lnTo>
                    <a:pt x="3" y="58"/>
                  </a:lnTo>
                  <a:lnTo>
                    <a:pt x="6" y="56"/>
                  </a:lnTo>
                  <a:lnTo>
                    <a:pt x="0" y="55"/>
                  </a:lnTo>
                  <a:lnTo>
                    <a:pt x="4" y="50"/>
                  </a:lnTo>
                  <a:lnTo>
                    <a:pt x="14" y="49"/>
                  </a:lnTo>
                  <a:lnTo>
                    <a:pt x="16" y="46"/>
                  </a:lnTo>
                  <a:lnTo>
                    <a:pt x="22" y="47"/>
                  </a:lnTo>
                  <a:lnTo>
                    <a:pt x="26" y="52"/>
                  </a:lnTo>
                  <a:lnTo>
                    <a:pt x="30" y="50"/>
                  </a:lnTo>
                  <a:lnTo>
                    <a:pt x="32" y="50"/>
                  </a:lnTo>
                  <a:lnTo>
                    <a:pt x="35" y="49"/>
                  </a:lnTo>
                  <a:lnTo>
                    <a:pt x="42" y="52"/>
                  </a:lnTo>
                  <a:lnTo>
                    <a:pt x="39" y="46"/>
                  </a:lnTo>
                  <a:lnTo>
                    <a:pt x="39" y="35"/>
                  </a:lnTo>
                  <a:lnTo>
                    <a:pt x="34" y="27"/>
                  </a:lnTo>
                  <a:lnTo>
                    <a:pt x="39" y="28"/>
                  </a:lnTo>
                  <a:lnTo>
                    <a:pt x="43" y="28"/>
                  </a:lnTo>
                  <a:lnTo>
                    <a:pt x="44" y="34"/>
                  </a:lnTo>
                  <a:lnTo>
                    <a:pt x="50" y="34"/>
                  </a:lnTo>
                  <a:lnTo>
                    <a:pt x="56" y="35"/>
                  </a:lnTo>
                  <a:lnTo>
                    <a:pt x="60" y="32"/>
                  </a:lnTo>
                  <a:lnTo>
                    <a:pt x="59" y="31"/>
                  </a:lnTo>
                  <a:lnTo>
                    <a:pt x="62" y="27"/>
                  </a:lnTo>
                  <a:lnTo>
                    <a:pt x="71" y="22"/>
                  </a:lnTo>
                  <a:lnTo>
                    <a:pt x="77" y="16"/>
                  </a:lnTo>
                  <a:lnTo>
                    <a:pt x="77" y="3"/>
                  </a:lnTo>
                  <a:lnTo>
                    <a:pt x="8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8" name="Freeform 19"/>
            <p:cNvSpPr>
              <a:spLocks/>
            </p:cNvSpPr>
            <p:nvPr/>
          </p:nvSpPr>
          <p:spPr bwMode="auto">
            <a:xfrm>
              <a:off x="4406900" y="3571875"/>
              <a:ext cx="31750" cy="61913"/>
            </a:xfrm>
            <a:custGeom>
              <a:avLst/>
              <a:gdLst>
                <a:gd name="T0" fmla="*/ 20638 w 20"/>
                <a:gd name="T1" fmla="*/ 0 h 39"/>
                <a:gd name="T2" fmla="*/ 26988 w 20"/>
                <a:gd name="T3" fmla="*/ 3175 h 39"/>
                <a:gd name="T4" fmla="*/ 28575 w 20"/>
                <a:gd name="T5" fmla="*/ 9525 h 39"/>
                <a:gd name="T6" fmla="*/ 28575 w 20"/>
                <a:gd name="T7" fmla="*/ 12700 h 39"/>
                <a:gd name="T8" fmla="*/ 31750 w 20"/>
                <a:gd name="T9" fmla="*/ 23813 h 39"/>
                <a:gd name="T10" fmla="*/ 28575 w 20"/>
                <a:gd name="T11" fmla="*/ 26988 h 39"/>
                <a:gd name="T12" fmla="*/ 31750 w 20"/>
                <a:gd name="T13" fmla="*/ 31750 h 39"/>
                <a:gd name="T14" fmla="*/ 28575 w 20"/>
                <a:gd name="T15" fmla="*/ 52388 h 39"/>
                <a:gd name="T16" fmla="*/ 25400 w 20"/>
                <a:gd name="T17" fmla="*/ 57150 h 39"/>
                <a:gd name="T18" fmla="*/ 20638 w 20"/>
                <a:gd name="T19" fmla="*/ 52388 h 39"/>
                <a:gd name="T20" fmla="*/ 19050 w 20"/>
                <a:gd name="T21" fmla="*/ 55563 h 39"/>
                <a:gd name="T22" fmla="*/ 15875 w 20"/>
                <a:gd name="T23" fmla="*/ 61913 h 39"/>
                <a:gd name="T24" fmla="*/ 6350 w 20"/>
                <a:gd name="T25" fmla="*/ 61913 h 39"/>
                <a:gd name="T26" fmla="*/ 3175 w 20"/>
                <a:gd name="T27" fmla="*/ 52388 h 39"/>
                <a:gd name="T28" fmla="*/ 6350 w 20"/>
                <a:gd name="T29" fmla="*/ 46038 h 39"/>
                <a:gd name="T30" fmla="*/ 6350 w 20"/>
                <a:gd name="T31" fmla="*/ 19050 h 39"/>
                <a:gd name="T32" fmla="*/ 0 w 20"/>
                <a:gd name="T33" fmla="*/ 14288 h 39"/>
                <a:gd name="T34" fmla="*/ 0 w 20"/>
                <a:gd name="T35" fmla="*/ 4763 h 39"/>
                <a:gd name="T36" fmla="*/ 1588 w 20"/>
                <a:gd name="T37" fmla="*/ 3175 h 39"/>
                <a:gd name="T38" fmla="*/ 6350 w 20"/>
                <a:gd name="T39" fmla="*/ 7938 h 39"/>
                <a:gd name="T40" fmla="*/ 9525 w 20"/>
                <a:gd name="T41" fmla="*/ 7938 h 39"/>
                <a:gd name="T42" fmla="*/ 9525 w 20"/>
                <a:gd name="T43" fmla="*/ 4763 h 39"/>
                <a:gd name="T44" fmla="*/ 20638 w 20"/>
                <a:gd name="T45" fmla="*/ 0 h 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39">
                  <a:moveTo>
                    <a:pt x="13" y="0"/>
                  </a:moveTo>
                  <a:lnTo>
                    <a:pt x="17" y="2"/>
                  </a:lnTo>
                  <a:lnTo>
                    <a:pt x="18" y="6"/>
                  </a:lnTo>
                  <a:lnTo>
                    <a:pt x="18" y="8"/>
                  </a:lnTo>
                  <a:lnTo>
                    <a:pt x="20" y="15"/>
                  </a:lnTo>
                  <a:lnTo>
                    <a:pt x="18" y="17"/>
                  </a:lnTo>
                  <a:lnTo>
                    <a:pt x="20" y="20"/>
                  </a:lnTo>
                  <a:lnTo>
                    <a:pt x="18" y="33"/>
                  </a:lnTo>
                  <a:lnTo>
                    <a:pt x="16" y="36"/>
                  </a:lnTo>
                  <a:lnTo>
                    <a:pt x="13" y="33"/>
                  </a:lnTo>
                  <a:lnTo>
                    <a:pt x="12" y="35"/>
                  </a:lnTo>
                  <a:lnTo>
                    <a:pt x="10" y="39"/>
                  </a:lnTo>
                  <a:lnTo>
                    <a:pt x="4" y="39"/>
                  </a:lnTo>
                  <a:lnTo>
                    <a:pt x="2" y="33"/>
                  </a:lnTo>
                  <a:lnTo>
                    <a:pt x="4" y="29"/>
                  </a:lnTo>
                  <a:lnTo>
                    <a:pt x="4" y="12"/>
                  </a:lnTo>
                  <a:lnTo>
                    <a:pt x="0" y="9"/>
                  </a:lnTo>
                  <a:lnTo>
                    <a:pt x="0" y="3"/>
                  </a:lnTo>
                  <a:lnTo>
                    <a:pt x="1" y="2"/>
                  </a:lnTo>
                  <a:lnTo>
                    <a:pt x="4" y="5"/>
                  </a:lnTo>
                  <a:lnTo>
                    <a:pt x="6" y="5"/>
                  </a:lnTo>
                  <a:lnTo>
                    <a:pt x="6" y="3"/>
                  </a:lnTo>
                  <a:lnTo>
                    <a:pt x="1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39" name="Rectangle 20"/>
            <p:cNvSpPr>
              <a:spLocks noChangeArrowheads="1"/>
            </p:cNvSpPr>
            <p:nvPr/>
          </p:nvSpPr>
          <p:spPr bwMode="auto">
            <a:xfrm>
              <a:off x="4406900" y="3624263"/>
              <a:ext cx="1588" cy="3175"/>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0" name="Freeform 21"/>
            <p:cNvSpPr>
              <a:spLocks/>
            </p:cNvSpPr>
            <p:nvPr/>
          </p:nvSpPr>
          <p:spPr bwMode="auto">
            <a:xfrm>
              <a:off x="4408488" y="3632200"/>
              <a:ext cx="1587" cy="1588"/>
            </a:xfrm>
            <a:custGeom>
              <a:avLst/>
              <a:gdLst>
                <a:gd name="T0" fmla="*/ 0 w 1"/>
                <a:gd name="T1" fmla="*/ 0 h 1"/>
                <a:gd name="T2" fmla="*/ 1587 w 1"/>
                <a:gd name="T3" fmla="*/ 0 h 1"/>
                <a:gd name="T4" fmla="*/ 1587 w 1"/>
                <a:gd name="T5" fmla="*/ 1588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1" y="0"/>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1" name="Rectangle 22"/>
            <p:cNvSpPr>
              <a:spLocks noChangeArrowheads="1"/>
            </p:cNvSpPr>
            <p:nvPr/>
          </p:nvSpPr>
          <p:spPr bwMode="auto">
            <a:xfrm>
              <a:off x="4532313" y="3643313"/>
              <a:ext cx="3175" cy="158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2" name="Freeform 23"/>
            <p:cNvSpPr>
              <a:spLocks/>
            </p:cNvSpPr>
            <p:nvPr/>
          </p:nvSpPr>
          <p:spPr bwMode="auto">
            <a:xfrm>
              <a:off x="4489450" y="3652838"/>
              <a:ext cx="58738" cy="39687"/>
            </a:xfrm>
            <a:custGeom>
              <a:avLst/>
              <a:gdLst>
                <a:gd name="T0" fmla="*/ 58738 w 37"/>
                <a:gd name="T1" fmla="*/ 0 h 25"/>
                <a:gd name="T2" fmla="*/ 58738 w 37"/>
                <a:gd name="T3" fmla="*/ 4762 h 25"/>
                <a:gd name="T4" fmla="*/ 52388 w 37"/>
                <a:gd name="T5" fmla="*/ 15875 h 25"/>
                <a:gd name="T6" fmla="*/ 52388 w 37"/>
                <a:gd name="T7" fmla="*/ 23812 h 25"/>
                <a:gd name="T8" fmla="*/ 55563 w 37"/>
                <a:gd name="T9" fmla="*/ 28575 h 25"/>
                <a:gd name="T10" fmla="*/ 52388 w 37"/>
                <a:gd name="T11" fmla="*/ 34925 h 25"/>
                <a:gd name="T12" fmla="*/ 52388 w 37"/>
                <a:gd name="T13" fmla="*/ 39687 h 25"/>
                <a:gd name="T14" fmla="*/ 39688 w 37"/>
                <a:gd name="T15" fmla="*/ 38100 h 25"/>
                <a:gd name="T16" fmla="*/ 33338 w 37"/>
                <a:gd name="T17" fmla="*/ 30162 h 25"/>
                <a:gd name="T18" fmla="*/ 23813 w 37"/>
                <a:gd name="T19" fmla="*/ 28575 h 25"/>
                <a:gd name="T20" fmla="*/ 9525 w 37"/>
                <a:gd name="T21" fmla="*/ 15875 h 25"/>
                <a:gd name="T22" fmla="*/ 1588 w 37"/>
                <a:gd name="T23" fmla="*/ 14287 h 25"/>
                <a:gd name="T24" fmla="*/ 0 w 37"/>
                <a:gd name="T25" fmla="*/ 6350 h 25"/>
                <a:gd name="T26" fmla="*/ 6350 w 37"/>
                <a:gd name="T27" fmla="*/ 1587 h 25"/>
                <a:gd name="T28" fmla="*/ 11113 w 37"/>
                <a:gd name="T29" fmla="*/ 4762 h 25"/>
                <a:gd name="T30" fmla="*/ 14288 w 37"/>
                <a:gd name="T31" fmla="*/ 1587 h 25"/>
                <a:gd name="T32" fmla="*/ 20638 w 37"/>
                <a:gd name="T33" fmla="*/ 4762 h 25"/>
                <a:gd name="T34" fmla="*/ 41275 w 37"/>
                <a:gd name="T35" fmla="*/ 4762 h 25"/>
                <a:gd name="T36" fmla="*/ 46038 w 37"/>
                <a:gd name="T37" fmla="*/ 1587 h 25"/>
                <a:gd name="T38" fmla="*/ 58738 w 37"/>
                <a:gd name="T39" fmla="*/ 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 h="25">
                  <a:moveTo>
                    <a:pt x="37" y="0"/>
                  </a:moveTo>
                  <a:lnTo>
                    <a:pt x="37" y="3"/>
                  </a:lnTo>
                  <a:lnTo>
                    <a:pt x="33" y="10"/>
                  </a:lnTo>
                  <a:lnTo>
                    <a:pt x="33" y="15"/>
                  </a:lnTo>
                  <a:lnTo>
                    <a:pt x="35" y="18"/>
                  </a:lnTo>
                  <a:lnTo>
                    <a:pt x="33" y="22"/>
                  </a:lnTo>
                  <a:lnTo>
                    <a:pt x="33" y="25"/>
                  </a:lnTo>
                  <a:lnTo>
                    <a:pt x="25" y="24"/>
                  </a:lnTo>
                  <a:lnTo>
                    <a:pt x="21" y="19"/>
                  </a:lnTo>
                  <a:lnTo>
                    <a:pt x="15" y="18"/>
                  </a:lnTo>
                  <a:lnTo>
                    <a:pt x="6" y="10"/>
                  </a:lnTo>
                  <a:lnTo>
                    <a:pt x="1" y="9"/>
                  </a:lnTo>
                  <a:lnTo>
                    <a:pt x="0" y="4"/>
                  </a:lnTo>
                  <a:lnTo>
                    <a:pt x="4" y="1"/>
                  </a:lnTo>
                  <a:lnTo>
                    <a:pt x="7" y="3"/>
                  </a:lnTo>
                  <a:lnTo>
                    <a:pt x="9" y="1"/>
                  </a:lnTo>
                  <a:lnTo>
                    <a:pt x="13" y="3"/>
                  </a:lnTo>
                  <a:lnTo>
                    <a:pt x="26" y="3"/>
                  </a:lnTo>
                  <a:lnTo>
                    <a:pt x="29" y="1"/>
                  </a:lnTo>
                  <a:lnTo>
                    <a:pt x="3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3" name="Rectangle 24"/>
            <p:cNvSpPr>
              <a:spLocks noChangeArrowheads="1"/>
            </p:cNvSpPr>
            <p:nvPr/>
          </p:nvSpPr>
          <p:spPr bwMode="auto">
            <a:xfrm>
              <a:off x="4525963" y="3711575"/>
              <a:ext cx="4762" cy="3175"/>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4" name="Freeform 25"/>
            <p:cNvSpPr>
              <a:spLocks/>
            </p:cNvSpPr>
            <p:nvPr/>
          </p:nvSpPr>
          <p:spPr bwMode="auto">
            <a:xfrm>
              <a:off x="4522788" y="3706813"/>
              <a:ext cx="1587" cy="3175"/>
            </a:xfrm>
            <a:custGeom>
              <a:avLst/>
              <a:gdLst>
                <a:gd name="T0" fmla="*/ 0 w 1"/>
                <a:gd name="T1" fmla="*/ 0 h 2"/>
                <a:gd name="T2" fmla="*/ 1587 w 1"/>
                <a:gd name="T3" fmla="*/ 0 h 2"/>
                <a:gd name="T4" fmla="*/ 1587 w 1"/>
                <a:gd name="T5" fmla="*/ 3175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1" y="0"/>
                  </a:lnTo>
                  <a:lnTo>
                    <a:pt x="1"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5" name="Freeform 26"/>
            <p:cNvSpPr>
              <a:spLocks/>
            </p:cNvSpPr>
            <p:nvPr/>
          </p:nvSpPr>
          <p:spPr bwMode="auto">
            <a:xfrm>
              <a:off x="4384675" y="3395663"/>
              <a:ext cx="222250" cy="266700"/>
            </a:xfrm>
            <a:custGeom>
              <a:avLst/>
              <a:gdLst>
                <a:gd name="T0" fmla="*/ 101600 w 140"/>
                <a:gd name="T1" fmla="*/ 6350 h 168"/>
                <a:gd name="T2" fmla="*/ 125413 w 140"/>
                <a:gd name="T3" fmla="*/ 30163 h 168"/>
                <a:gd name="T4" fmla="*/ 128588 w 140"/>
                <a:gd name="T5" fmla="*/ 47625 h 168"/>
                <a:gd name="T6" fmla="*/ 120650 w 140"/>
                <a:gd name="T7" fmla="*/ 42863 h 168"/>
                <a:gd name="T8" fmla="*/ 104775 w 140"/>
                <a:gd name="T9" fmla="*/ 63500 h 168"/>
                <a:gd name="T10" fmla="*/ 104775 w 140"/>
                <a:gd name="T11" fmla="*/ 80963 h 168"/>
                <a:gd name="T12" fmla="*/ 131763 w 140"/>
                <a:gd name="T13" fmla="*/ 117475 h 168"/>
                <a:gd name="T14" fmla="*/ 158750 w 140"/>
                <a:gd name="T15" fmla="*/ 150813 h 168"/>
                <a:gd name="T16" fmla="*/ 176213 w 140"/>
                <a:gd name="T17" fmla="*/ 153988 h 168"/>
                <a:gd name="T18" fmla="*/ 176213 w 140"/>
                <a:gd name="T19" fmla="*/ 166688 h 168"/>
                <a:gd name="T20" fmla="*/ 207963 w 140"/>
                <a:gd name="T21" fmla="*/ 185738 h 168"/>
                <a:gd name="T22" fmla="*/ 222250 w 140"/>
                <a:gd name="T23" fmla="*/ 200025 h 168"/>
                <a:gd name="T24" fmla="*/ 211138 w 140"/>
                <a:gd name="T25" fmla="*/ 204788 h 168"/>
                <a:gd name="T26" fmla="*/ 201613 w 140"/>
                <a:gd name="T27" fmla="*/ 195263 h 168"/>
                <a:gd name="T28" fmla="*/ 190500 w 140"/>
                <a:gd name="T29" fmla="*/ 193675 h 168"/>
                <a:gd name="T30" fmla="*/ 184150 w 140"/>
                <a:gd name="T31" fmla="*/ 207963 h 168"/>
                <a:gd name="T32" fmla="*/ 195263 w 140"/>
                <a:gd name="T33" fmla="*/ 233363 h 168"/>
                <a:gd name="T34" fmla="*/ 185738 w 140"/>
                <a:gd name="T35" fmla="*/ 238125 h 168"/>
                <a:gd name="T36" fmla="*/ 171450 w 140"/>
                <a:gd name="T37" fmla="*/ 266700 h 168"/>
                <a:gd name="T38" fmla="*/ 166688 w 140"/>
                <a:gd name="T39" fmla="*/ 254000 h 168"/>
                <a:gd name="T40" fmla="*/ 171450 w 140"/>
                <a:gd name="T41" fmla="*/ 244475 h 168"/>
                <a:gd name="T42" fmla="*/ 177800 w 140"/>
                <a:gd name="T43" fmla="*/ 233363 h 168"/>
                <a:gd name="T44" fmla="*/ 166688 w 140"/>
                <a:gd name="T45" fmla="*/ 207963 h 168"/>
                <a:gd name="T46" fmla="*/ 147638 w 140"/>
                <a:gd name="T47" fmla="*/ 190500 h 168"/>
                <a:gd name="T48" fmla="*/ 141288 w 140"/>
                <a:gd name="T49" fmla="*/ 188913 h 168"/>
                <a:gd name="T50" fmla="*/ 131763 w 140"/>
                <a:gd name="T51" fmla="*/ 174625 h 168"/>
                <a:gd name="T52" fmla="*/ 114300 w 140"/>
                <a:gd name="T53" fmla="*/ 171450 h 168"/>
                <a:gd name="T54" fmla="*/ 85725 w 140"/>
                <a:gd name="T55" fmla="*/ 141288 h 168"/>
                <a:gd name="T56" fmla="*/ 79375 w 140"/>
                <a:gd name="T57" fmla="*/ 136525 h 168"/>
                <a:gd name="T58" fmla="*/ 74613 w 140"/>
                <a:gd name="T59" fmla="*/ 130175 h 168"/>
                <a:gd name="T60" fmla="*/ 69850 w 140"/>
                <a:gd name="T61" fmla="*/ 122238 h 168"/>
                <a:gd name="T62" fmla="*/ 61913 w 140"/>
                <a:gd name="T63" fmla="*/ 93663 h 168"/>
                <a:gd name="T64" fmla="*/ 44450 w 140"/>
                <a:gd name="T65" fmla="*/ 84138 h 168"/>
                <a:gd name="T66" fmla="*/ 22225 w 140"/>
                <a:gd name="T67" fmla="*/ 96838 h 168"/>
                <a:gd name="T68" fmla="*/ 17463 w 140"/>
                <a:gd name="T69" fmla="*/ 93663 h 168"/>
                <a:gd name="T70" fmla="*/ 3175 w 140"/>
                <a:gd name="T71" fmla="*/ 82550 h 168"/>
                <a:gd name="T72" fmla="*/ 0 w 140"/>
                <a:gd name="T73" fmla="*/ 63500 h 168"/>
                <a:gd name="T74" fmla="*/ 3175 w 140"/>
                <a:gd name="T75" fmla="*/ 30163 h 168"/>
                <a:gd name="T76" fmla="*/ 28575 w 140"/>
                <a:gd name="T77" fmla="*/ 20638 h 168"/>
                <a:gd name="T78" fmla="*/ 42863 w 140"/>
                <a:gd name="T79" fmla="*/ 23813 h 168"/>
                <a:gd name="T80" fmla="*/ 66675 w 140"/>
                <a:gd name="T81" fmla="*/ 14288 h 168"/>
                <a:gd name="T82" fmla="*/ 79375 w 140"/>
                <a:gd name="T83" fmla="*/ 4763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0" h="168">
                  <a:moveTo>
                    <a:pt x="62" y="0"/>
                  </a:moveTo>
                  <a:lnTo>
                    <a:pt x="64" y="4"/>
                  </a:lnTo>
                  <a:lnTo>
                    <a:pt x="79" y="9"/>
                  </a:lnTo>
                  <a:lnTo>
                    <a:pt x="79" y="19"/>
                  </a:lnTo>
                  <a:lnTo>
                    <a:pt x="83" y="24"/>
                  </a:lnTo>
                  <a:lnTo>
                    <a:pt x="81" y="30"/>
                  </a:lnTo>
                  <a:lnTo>
                    <a:pt x="81" y="27"/>
                  </a:lnTo>
                  <a:lnTo>
                    <a:pt x="76" y="27"/>
                  </a:lnTo>
                  <a:lnTo>
                    <a:pt x="64" y="33"/>
                  </a:lnTo>
                  <a:lnTo>
                    <a:pt x="66" y="40"/>
                  </a:lnTo>
                  <a:lnTo>
                    <a:pt x="64" y="43"/>
                  </a:lnTo>
                  <a:lnTo>
                    <a:pt x="66" y="51"/>
                  </a:lnTo>
                  <a:lnTo>
                    <a:pt x="81" y="67"/>
                  </a:lnTo>
                  <a:lnTo>
                    <a:pt x="83" y="74"/>
                  </a:lnTo>
                  <a:lnTo>
                    <a:pt x="89" y="88"/>
                  </a:lnTo>
                  <a:lnTo>
                    <a:pt x="100" y="95"/>
                  </a:lnTo>
                  <a:lnTo>
                    <a:pt x="108" y="95"/>
                  </a:lnTo>
                  <a:lnTo>
                    <a:pt x="111" y="97"/>
                  </a:lnTo>
                  <a:lnTo>
                    <a:pt x="108" y="100"/>
                  </a:lnTo>
                  <a:lnTo>
                    <a:pt x="111" y="105"/>
                  </a:lnTo>
                  <a:lnTo>
                    <a:pt x="124" y="110"/>
                  </a:lnTo>
                  <a:lnTo>
                    <a:pt x="131" y="117"/>
                  </a:lnTo>
                  <a:lnTo>
                    <a:pt x="133" y="119"/>
                  </a:lnTo>
                  <a:lnTo>
                    <a:pt x="140" y="126"/>
                  </a:lnTo>
                  <a:lnTo>
                    <a:pt x="139" y="132"/>
                  </a:lnTo>
                  <a:lnTo>
                    <a:pt x="133" y="129"/>
                  </a:lnTo>
                  <a:lnTo>
                    <a:pt x="132" y="125"/>
                  </a:lnTo>
                  <a:lnTo>
                    <a:pt x="127" y="123"/>
                  </a:lnTo>
                  <a:lnTo>
                    <a:pt x="125" y="120"/>
                  </a:lnTo>
                  <a:lnTo>
                    <a:pt x="120" y="122"/>
                  </a:lnTo>
                  <a:lnTo>
                    <a:pt x="117" y="126"/>
                  </a:lnTo>
                  <a:lnTo>
                    <a:pt x="116" y="131"/>
                  </a:lnTo>
                  <a:lnTo>
                    <a:pt x="123" y="140"/>
                  </a:lnTo>
                  <a:lnTo>
                    <a:pt x="123" y="147"/>
                  </a:lnTo>
                  <a:lnTo>
                    <a:pt x="120" y="147"/>
                  </a:lnTo>
                  <a:lnTo>
                    <a:pt x="117" y="150"/>
                  </a:lnTo>
                  <a:lnTo>
                    <a:pt x="117" y="159"/>
                  </a:lnTo>
                  <a:lnTo>
                    <a:pt x="108" y="168"/>
                  </a:lnTo>
                  <a:lnTo>
                    <a:pt x="105" y="165"/>
                  </a:lnTo>
                  <a:lnTo>
                    <a:pt x="105" y="160"/>
                  </a:lnTo>
                  <a:lnTo>
                    <a:pt x="108" y="159"/>
                  </a:lnTo>
                  <a:lnTo>
                    <a:pt x="108" y="154"/>
                  </a:lnTo>
                  <a:lnTo>
                    <a:pt x="112" y="152"/>
                  </a:lnTo>
                  <a:lnTo>
                    <a:pt x="112" y="147"/>
                  </a:lnTo>
                  <a:lnTo>
                    <a:pt x="108" y="141"/>
                  </a:lnTo>
                  <a:lnTo>
                    <a:pt x="105" y="131"/>
                  </a:lnTo>
                  <a:lnTo>
                    <a:pt x="99" y="129"/>
                  </a:lnTo>
                  <a:lnTo>
                    <a:pt x="93" y="120"/>
                  </a:lnTo>
                  <a:lnTo>
                    <a:pt x="89" y="120"/>
                  </a:lnTo>
                  <a:lnTo>
                    <a:pt x="89" y="119"/>
                  </a:lnTo>
                  <a:lnTo>
                    <a:pt x="85" y="116"/>
                  </a:lnTo>
                  <a:lnTo>
                    <a:pt x="83" y="110"/>
                  </a:lnTo>
                  <a:lnTo>
                    <a:pt x="77" y="110"/>
                  </a:lnTo>
                  <a:lnTo>
                    <a:pt x="72" y="108"/>
                  </a:lnTo>
                  <a:lnTo>
                    <a:pt x="63" y="100"/>
                  </a:lnTo>
                  <a:lnTo>
                    <a:pt x="54" y="89"/>
                  </a:lnTo>
                  <a:lnTo>
                    <a:pt x="50" y="88"/>
                  </a:lnTo>
                  <a:lnTo>
                    <a:pt x="50" y="86"/>
                  </a:lnTo>
                  <a:lnTo>
                    <a:pt x="46" y="85"/>
                  </a:lnTo>
                  <a:lnTo>
                    <a:pt x="47" y="82"/>
                  </a:lnTo>
                  <a:lnTo>
                    <a:pt x="43" y="80"/>
                  </a:lnTo>
                  <a:lnTo>
                    <a:pt x="44" y="77"/>
                  </a:lnTo>
                  <a:lnTo>
                    <a:pt x="40" y="67"/>
                  </a:lnTo>
                  <a:lnTo>
                    <a:pt x="39" y="59"/>
                  </a:lnTo>
                  <a:lnTo>
                    <a:pt x="32" y="56"/>
                  </a:lnTo>
                  <a:lnTo>
                    <a:pt x="28" y="53"/>
                  </a:lnTo>
                  <a:lnTo>
                    <a:pt x="19" y="52"/>
                  </a:lnTo>
                  <a:lnTo>
                    <a:pt x="14" y="61"/>
                  </a:lnTo>
                  <a:lnTo>
                    <a:pt x="10" y="62"/>
                  </a:lnTo>
                  <a:lnTo>
                    <a:pt x="11" y="59"/>
                  </a:lnTo>
                  <a:lnTo>
                    <a:pt x="8" y="53"/>
                  </a:lnTo>
                  <a:lnTo>
                    <a:pt x="2" y="52"/>
                  </a:lnTo>
                  <a:lnTo>
                    <a:pt x="2" y="43"/>
                  </a:lnTo>
                  <a:lnTo>
                    <a:pt x="0" y="40"/>
                  </a:lnTo>
                  <a:lnTo>
                    <a:pt x="4" y="33"/>
                  </a:lnTo>
                  <a:lnTo>
                    <a:pt x="2" y="19"/>
                  </a:lnTo>
                  <a:lnTo>
                    <a:pt x="12" y="19"/>
                  </a:lnTo>
                  <a:lnTo>
                    <a:pt x="18" y="13"/>
                  </a:lnTo>
                  <a:lnTo>
                    <a:pt x="24" y="21"/>
                  </a:lnTo>
                  <a:lnTo>
                    <a:pt x="27" y="15"/>
                  </a:lnTo>
                  <a:lnTo>
                    <a:pt x="36" y="15"/>
                  </a:lnTo>
                  <a:lnTo>
                    <a:pt x="42" y="9"/>
                  </a:lnTo>
                  <a:lnTo>
                    <a:pt x="42" y="3"/>
                  </a:lnTo>
                  <a:lnTo>
                    <a:pt x="50" y="3"/>
                  </a:lnTo>
                  <a:lnTo>
                    <a:pt x="6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6" name="Freeform 27"/>
            <p:cNvSpPr>
              <a:spLocks/>
            </p:cNvSpPr>
            <p:nvPr/>
          </p:nvSpPr>
          <p:spPr bwMode="auto">
            <a:xfrm>
              <a:off x="4519613" y="3128963"/>
              <a:ext cx="192087" cy="193675"/>
            </a:xfrm>
            <a:custGeom>
              <a:avLst/>
              <a:gdLst>
                <a:gd name="T0" fmla="*/ 80962 w 121"/>
                <a:gd name="T1" fmla="*/ 0 h 122"/>
                <a:gd name="T2" fmla="*/ 87312 w 121"/>
                <a:gd name="T3" fmla="*/ 4763 h 122"/>
                <a:gd name="T4" fmla="*/ 85725 w 121"/>
                <a:gd name="T5" fmla="*/ 7938 h 122"/>
                <a:gd name="T6" fmla="*/ 85725 w 121"/>
                <a:gd name="T7" fmla="*/ 17463 h 122"/>
                <a:gd name="T8" fmla="*/ 92075 w 121"/>
                <a:gd name="T9" fmla="*/ 19050 h 122"/>
                <a:gd name="T10" fmla="*/ 96837 w 121"/>
                <a:gd name="T11" fmla="*/ 19050 h 122"/>
                <a:gd name="T12" fmla="*/ 106362 w 121"/>
                <a:gd name="T13" fmla="*/ 9525 h 122"/>
                <a:gd name="T14" fmla="*/ 107950 w 121"/>
                <a:gd name="T15" fmla="*/ 12700 h 122"/>
                <a:gd name="T16" fmla="*/ 100012 w 121"/>
                <a:gd name="T17" fmla="*/ 19050 h 122"/>
                <a:gd name="T18" fmla="*/ 100012 w 121"/>
                <a:gd name="T19" fmla="*/ 23813 h 122"/>
                <a:gd name="T20" fmla="*/ 107950 w 121"/>
                <a:gd name="T21" fmla="*/ 17463 h 122"/>
                <a:gd name="T22" fmla="*/ 134937 w 121"/>
                <a:gd name="T23" fmla="*/ 19050 h 122"/>
                <a:gd name="T24" fmla="*/ 152400 w 121"/>
                <a:gd name="T25" fmla="*/ 22225 h 122"/>
                <a:gd name="T26" fmla="*/ 169862 w 121"/>
                <a:gd name="T27" fmla="*/ 19050 h 122"/>
                <a:gd name="T28" fmla="*/ 179387 w 121"/>
                <a:gd name="T29" fmla="*/ 26988 h 122"/>
                <a:gd name="T30" fmla="*/ 184150 w 121"/>
                <a:gd name="T31" fmla="*/ 42863 h 122"/>
                <a:gd name="T32" fmla="*/ 188912 w 121"/>
                <a:gd name="T33" fmla="*/ 77788 h 122"/>
                <a:gd name="T34" fmla="*/ 177800 w 121"/>
                <a:gd name="T35" fmla="*/ 87313 h 122"/>
                <a:gd name="T36" fmla="*/ 177800 w 121"/>
                <a:gd name="T37" fmla="*/ 96838 h 122"/>
                <a:gd name="T38" fmla="*/ 182562 w 121"/>
                <a:gd name="T39" fmla="*/ 100013 h 122"/>
                <a:gd name="T40" fmla="*/ 185737 w 121"/>
                <a:gd name="T41" fmla="*/ 122238 h 122"/>
                <a:gd name="T42" fmla="*/ 192087 w 121"/>
                <a:gd name="T43" fmla="*/ 141288 h 122"/>
                <a:gd name="T44" fmla="*/ 192087 w 121"/>
                <a:gd name="T45" fmla="*/ 160338 h 122"/>
                <a:gd name="T46" fmla="*/ 184150 w 121"/>
                <a:gd name="T47" fmla="*/ 163513 h 122"/>
                <a:gd name="T48" fmla="*/ 166687 w 121"/>
                <a:gd name="T49" fmla="*/ 184150 h 122"/>
                <a:gd name="T50" fmla="*/ 165100 w 121"/>
                <a:gd name="T51" fmla="*/ 190500 h 122"/>
                <a:gd name="T52" fmla="*/ 158750 w 121"/>
                <a:gd name="T53" fmla="*/ 193675 h 122"/>
                <a:gd name="T54" fmla="*/ 146050 w 121"/>
                <a:gd name="T55" fmla="*/ 187325 h 122"/>
                <a:gd name="T56" fmla="*/ 131762 w 121"/>
                <a:gd name="T57" fmla="*/ 188913 h 122"/>
                <a:gd name="T58" fmla="*/ 112712 w 121"/>
                <a:gd name="T59" fmla="*/ 190500 h 122"/>
                <a:gd name="T60" fmla="*/ 103187 w 121"/>
                <a:gd name="T61" fmla="*/ 184150 h 122"/>
                <a:gd name="T62" fmla="*/ 95250 w 121"/>
                <a:gd name="T63" fmla="*/ 188913 h 122"/>
                <a:gd name="T64" fmla="*/ 88900 w 121"/>
                <a:gd name="T65" fmla="*/ 187325 h 122"/>
                <a:gd name="T66" fmla="*/ 82550 w 121"/>
                <a:gd name="T67" fmla="*/ 173038 h 122"/>
                <a:gd name="T68" fmla="*/ 73025 w 121"/>
                <a:gd name="T69" fmla="*/ 168275 h 122"/>
                <a:gd name="T70" fmla="*/ 69850 w 121"/>
                <a:gd name="T71" fmla="*/ 160338 h 122"/>
                <a:gd name="T72" fmla="*/ 53975 w 121"/>
                <a:gd name="T73" fmla="*/ 158750 h 122"/>
                <a:gd name="T74" fmla="*/ 50800 w 121"/>
                <a:gd name="T75" fmla="*/ 163513 h 122"/>
                <a:gd name="T76" fmla="*/ 41275 w 121"/>
                <a:gd name="T77" fmla="*/ 153988 h 122"/>
                <a:gd name="T78" fmla="*/ 25400 w 121"/>
                <a:gd name="T79" fmla="*/ 149225 h 122"/>
                <a:gd name="T80" fmla="*/ 19050 w 121"/>
                <a:gd name="T81" fmla="*/ 136525 h 122"/>
                <a:gd name="T82" fmla="*/ 17462 w 121"/>
                <a:gd name="T83" fmla="*/ 136525 h 122"/>
                <a:gd name="T84" fmla="*/ 17462 w 121"/>
                <a:gd name="T85" fmla="*/ 131763 h 122"/>
                <a:gd name="T86" fmla="*/ 11112 w 121"/>
                <a:gd name="T87" fmla="*/ 111125 h 122"/>
                <a:gd name="T88" fmla="*/ 9525 w 121"/>
                <a:gd name="T89" fmla="*/ 80963 h 122"/>
                <a:gd name="T90" fmla="*/ 0 w 121"/>
                <a:gd name="T91" fmla="*/ 73025 h 122"/>
                <a:gd name="T92" fmla="*/ 6350 w 121"/>
                <a:gd name="T93" fmla="*/ 53975 h 122"/>
                <a:gd name="T94" fmla="*/ 6350 w 121"/>
                <a:gd name="T95" fmla="*/ 44450 h 122"/>
                <a:gd name="T96" fmla="*/ 9525 w 121"/>
                <a:gd name="T97" fmla="*/ 39688 h 122"/>
                <a:gd name="T98" fmla="*/ 6350 w 121"/>
                <a:gd name="T99" fmla="*/ 34925 h 122"/>
                <a:gd name="T100" fmla="*/ 12700 w 121"/>
                <a:gd name="T101" fmla="*/ 34925 h 122"/>
                <a:gd name="T102" fmla="*/ 17462 w 121"/>
                <a:gd name="T103" fmla="*/ 28575 h 122"/>
                <a:gd name="T104" fmla="*/ 34925 w 121"/>
                <a:gd name="T105" fmla="*/ 23813 h 122"/>
                <a:gd name="T106" fmla="*/ 42862 w 121"/>
                <a:gd name="T107" fmla="*/ 12700 h 122"/>
                <a:gd name="T108" fmla="*/ 53975 w 121"/>
                <a:gd name="T109" fmla="*/ 12700 h 122"/>
                <a:gd name="T110" fmla="*/ 60325 w 121"/>
                <a:gd name="T111" fmla="*/ 4763 h 122"/>
                <a:gd name="T112" fmla="*/ 80962 w 121"/>
                <a:gd name="T113" fmla="*/ 0 h 1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1" h="122">
                  <a:moveTo>
                    <a:pt x="51" y="0"/>
                  </a:moveTo>
                  <a:lnTo>
                    <a:pt x="55" y="3"/>
                  </a:lnTo>
                  <a:lnTo>
                    <a:pt x="54" y="5"/>
                  </a:lnTo>
                  <a:lnTo>
                    <a:pt x="54" y="11"/>
                  </a:lnTo>
                  <a:lnTo>
                    <a:pt x="58" y="12"/>
                  </a:lnTo>
                  <a:lnTo>
                    <a:pt x="61" y="12"/>
                  </a:lnTo>
                  <a:lnTo>
                    <a:pt x="67" y="6"/>
                  </a:lnTo>
                  <a:lnTo>
                    <a:pt x="68" y="8"/>
                  </a:lnTo>
                  <a:lnTo>
                    <a:pt x="63" y="12"/>
                  </a:lnTo>
                  <a:lnTo>
                    <a:pt x="63" y="15"/>
                  </a:lnTo>
                  <a:lnTo>
                    <a:pt x="68" y="11"/>
                  </a:lnTo>
                  <a:lnTo>
                    <a:pt x="85" y="12"/>
                  </a:lnTo>
                  <a:lnTo>
                    <a:pt x="96" y="14"/>
                  </a:lnTo>
                  <a:lnTo>
                    <a:pt x="107" y="12"/>
                  </a:lnTo>
                  <a:lnTo>
                    <a:pt x="113" y="17"/>
                  </a:lnTo>
                  <a:lnTo>
                    <a:pt x="116" y="27"/>
                  </a:lnTo>
                  <a:lnTo>
                    <a:pt x="119" y="49"/>
                  </a:lnTo>
                  <a:lnTo>
                    <a:pt x="112" y="55"/>
                  </a:lnTo>
                  <a:lnTo>
                    <a:pt x="112" y="61"/>
                  </a:lnTo>
                  <a:lnTo>
                    <a:pt x="115" y="63"/>
                  </a:lnTo>
                  <a:lnTo>
                    <a:pt x="117" y="77"/>
                  </a:lnTo>
                  <a:lnTo>
                    <a:pt x="121" y="89"/>
                  </a:lnTo>
                  <a:lnTo>
                    <a:pt x="121" y="101"/>
                  </a:lnTo>
                  <a:lnTo>
                    <a:pt x="116" y="103"/>
                  </a:lnTo>
                  <a:lnTo>
                    <a:pt x="105" y="116"/>
                  </a:lnTo>
                  <a:lnTo>
                    <a:pt x="104" y="120"/>
                  </a:lnTo>
                  <a:lnTo>
                    <a:pt x="100" y="122"/>
                  </a:lnTo>
                  <a:lnTo>
                    <a:pt x="92" y="118"/>
                  </a:lnTo>
                  <a:lnTo>
                    <a:pt x="83" y="119"/>
                  </a:lnTo>
                  <a:lnTo>
                    <a:pt x="71" y="120"/>
                  </a:lnTo>
                  <a:lnTo>
                    <a:pt x="65" y="116"/>
                  </a:lnTo>
                  <a:lnTo>
                    <a:pt x="60" y="119"/>
                  </a:lnTo>
                  <a:lnTo>
                    <a:pt x="56" y="118"/>
                  </a:lnTo>
                  <a:lnTo>
                    <a:pt x="52" y="109"/>
                  </a:lnTo>
                  <a:lnTo>
                    <a:pt x="46" y="106"/>
                  </a:lnTo>
                  <a:lnTo>
                    <a:pt x="44" y="101"/>
                  </a:lnTo>
                  <a:lnTo>
                    <a:pt x="34" y="100"/>
                  </a:lnTo>
                  <a:lnTo>
                    <a:pt x="32" y="103"/>
                  </a:lnTo>
                  <a:lnTo>
                    <a:pt x="26" y="97"/>
                  </a:lnTo>
                  <a:lnTo>
                    <a:pt x="16" y="94"/>
                  </a:lnTo>
                  <a:lnTo>
                    <a:pt x="12" y="86"/>
                  </a:lnTo>
                  <a:lnTo>
                    <a:pt x="11" y="86"/>
                  </a:lnTo>
                  <a:lnTo>
                    <a:pt x="11" y="83"/>
                  </a:lnTo>
                  <a:lnTo>
                    <a:pt x="7" y="70"/>
                  </a:lnTo>
                  <a:lnTo>
                    <a:pt x="6" y="51"/>
                  </a:lnTo>
                  <a:lnTo>
                    <a:pt x="0" y="46"/>
                  </a:lnTo>
                  <a:lnTo>
                    <a:pt x="4" y="34"/>
                  </a:lnTo>
                  <a:lnTo>
                    <a:pt x="4" y="28"/>
                  </a:lnTo>
                  <a:lnTo>
                    <a:pt x="6" y="25"/>
                  </a:lnTo>
                  <a:lnTo>
                    <a:pt x="4" y="22"/>
                  </a:lnTo>
                  <a:lnTo>
                    <a:pt x="8" y="22"/>
                  </a:lnTo>
                  <a:lnTo>
                    <a:pt x="11" y="18"/>
                  </a:lnTo>
                  <a:lnTo>
                    <a:pt x="22" y="15"/>
                  </a:lnTo>
                  <a:lnTo>
                    <a:pt x="27" y="8"/>
                  </a:lnTo>
                  <a:lnTo>
                    <a:pt x="34" y="8"/>
                  </a:lnTo>
                  <a:lnTo>
                    <a:pt x="38" y="3"/>
                  </a:lnTo>
                  <a:lnTo>
                    <a:pt x="5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7" name="Freeform 28"/>
            <p:cNvSpPr>
              <a:spLocks/>
            </p:cNvSpPr>
            <p:nvPr/>
          </p:nvSpPr>
          <p:spPr bwMode="auto">
            <a:xfrm>
              <a:off x="4516438" y="3162300"/>
              <a:ext cx="7937" cy="6350"/>
            </a:xfrm>
            <a:custGeom>
              <a:avLst/>
              <a:gdLst>
                <a:gd name="T0" fmla="*/ 0 w 5"/>
                <a:gd name="T1" fmla="*/ 0 h 4"/>
                <a:gd name="T2" fmla="*/ 6350 w 5"/>
                <a:gd name="T3" fmla="*/ 1588 h 4"/>
                <a:gd name="T4" fmla="*/ 7937 w 5"/>
                <a:gd name="T5" fmla="*/ 6350 h 4"/>
                <a:gd name="T6" fmla="*/ 0 w 5"/>
                <a:gd name="T7" fmla="*/ 4763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4" y="1"/>
                  </a:lnTo>
                  <a:lnTo>
                    <a:pt x="5"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8" name="Freeform 29"/>
            <p:cNvSpPr>
              <a:spLocks/>
            </p:cNvSpPr>
            <p:nvPr/>
          </p:nvSpPr>
          <p:spPr bwMode="auto">
            <a:xfrm>
              <a:off x="4500563" y="3138488"/>
              <a:ext cx="9525" cy="12700"/>
            </a:xfrm>
            <a:custGeom>
              <a:avLst/>
              <a:gdLst>
                <a:gd name="T0" fmla="*/ 3175 w 6"/>
                <a:gd name="T1" fmla="*/ 0 h 8"/>
                <a:gd name="T2" fmla="*/ 9525 w 6"/>
                <a:gd name="T3" fmla="*/ 4763 h 8"/>
                <a:gd name="T4" fmla="*/ 9525 w 6"/>
                <a:gd name="T5" fmla="*/ 12700 h 8"/>
                <a:gd name="T6" fmla="*/ 3175 w 6"/>
                <a:gd name="T7" fmla="*/ 12700 h 8"/>
                <a:gd name="T8" fmla="*/ 0 w 6"/>
                <a:gd name="T9" fmla="*/ 9525 h 8"/>
                <a:gd name="T10" fmla="*/ 0 w 6"/>
                <a:gd name="T11" fmla="*/ 7938 h 8"/>
                <a:gd name="T12" fmla="*/ 4763 w 6"/>
                <a:gd name="T13" fmla="*/ 4763 h 8"/>
                <a:gd name="T14" fmla="*/ 0 w 6"/>
                <a:gd name="T15" fmla="*/ 3175 h 8"/>
                <a:gd name="T16" fmla="*/ 3175 w 6"/>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8">
                  <a:moveTo>
                    <a:pt x="2" y="0"/>
                  </a:moveTo>
                  <a:lnTo>
                    <a:pt x="6" y="3"/>
                  </a:lnTo>
                  <a:lnTo>
                    <a:pt x="6" y="8"/>
                  </a:lnTo>
                  <a:lnTo>
                    <a:pt x="2" y="8"/>
                  </a:lnTo>
                  <a:lnTo>
                    <a:pt x="0" y="6"/>
                  </a:lnTo>
                  <a:lnTo>
                    <a:pt x="0" y="5"/>
                  </a:lnTo>
                  <a:lnTo>
                    <a:pt x="3"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49" name="Freeform 30"/>
            <p:cNvSpPr>
              <a:spLocks/>
            </p:cNvSpPr>
            <p:nvPr/>
          </p:nvSpPr>
          <p:spPr bwMode="auto">
            <a:xfrm>
              <a:off x="4367213" y="3128963"/>
              <a:ext cx="169862" cy="257175"/>
            </a:xfrm>
            <a:custGeom>
              <a:avLst/>
              <a:gdLst>
                <a:gd name="T0" fmla="*/ 46037 w 107"/>
                <a:gd name="T1" fmla="*/ 3175 h 162"/>
                <a:gd name="T2" fmla="*/ 53975 w 107"/>
                <a:gd name="T3" fmla="*/ 4763 h 162"/>
                <a:gd name="T4" fmla="*/ 71437 w 107"/>
                <a:gd name="T5" fmla="*/ 7938 h 162"/>
                <a:gd name="T6" fmla="*/ 85725 w 107"/>
                <a:gd name="T7" fmla="*/ 22225 h 162"/>
                <a:gd name="T8" fmla="*/ 93662 w 107"/>
                <a:gd name="T9" fmla="*/ 26988 h 162"/>
                <a:gd name="T10" fmla="*/ 90487 w 107"/>
                <a:gd name="T11" fmla="*/ 34925 h 162"/>
                <a:gd name="T12" fmla="*/ 109537 w 107"/>
                <a:gd name="T13" fmla="*/ 28575 h 162"/>
                <a:gd name="T14" fmla="*/ 119062 w 107"/>
                <a:gd name="T15" fmla="*/ 22225 h 162"/>
                <a:gd name="T16" fmla="*/ 138112 w 107"/>
                <a:gd name="T17" fmla="*/ 28575 h 162"/>
                <a:gd name="T18" fmla="*/ 144462 w 107"/>
                <a:gd name="T19" fmla="*/ 38100 h 162"/>
                <a:gd name="T20" fmla="*/ 158750 w 107"/>
                <a:gd name="T21" fmla="*/ 53975 h 162"/>
                <a:gd name="T22" fmla="*/ 161925 w 107"/>
                <a:gd name="T23" fmla="*/ 80963 h 162"/>
                <a:gd name="T24" fmla="*/ 169862 w 107"/>
                <a:gd name="T25" fmla="*/ 131763 h 162"/>
                <a:gd name="T26" fmla="*/ 168275 w 107"/>
                <a:gd name="T27" fmla="*/ 141288 h 162"/>
                <a:gd name="T28" fmla="*/ 136525 w 107"/>
                <a:gd name="T29" fmla="*/ 153988 h 162"/>
                <a:gd name="T30" fmla="*/ 122237 w 107"/>
                <a:gd name="T31" fmla="*/ 173038 h 162"/>
                <a:gd name="T32" fmla="*/ 138112 w 107"/>
                <a:gd name="T33" fmla="*/ 200025 h 162"/>
                <a:gd name="T34" fmla="*/ 139700 w 107"/>
                <a:gd name="T35" fmla="*/ 227013 h 162"/>
                <a:gd name="T36" fmla="*/ 133350 w 107"/>
                <a:gd name="T37" fmla="*/ 247650 h 162"/>
                <a:gd name="T38" fmla="*/ 100012 w 107"/>
                <a:gd name="T39" fmla="*/ 252413 h 162"/>
                <a:gd name="T40" fmla="*/ 84137 w 107"/>
                <a:gd name="T41" fmla="*/ 257175 h 162"/>
                <a:gd name="T42" fmla="*/ 55562 w 107"/>
                <a:gd name="T43" fmla="*/ 242888 h 162"/>
                <a:gd name="T44" fmla="*/ 26987 w 107"/>
                <a:gd name="T45" fmla="*/ 252413 h 162"/>
                <a:gd name="T46" fmla="*/ 39687 w 107"/>
                <a:gd name="T47" fmla="*/ 203200 h 162"/>
                <a:gd name="T48" fmla="*/ 6350 w 107"/>
                <a:gd name="T49" fmla="*/ 188913 h 162"/>
                <a:gd name="T50" fmla="*/ 3175 w 107"/>
                <a:gd name="T51" fmla="*/ 165100 h 162"/>
                <a:gd name="T52" fmla="*/ 0 w 107"/>
                <a:gd name="T53" fmla="*/ 139700 h 162"/>
                <a:gd name="T54" fmla="*/ 3175 w 107"/>
                <a:gd name="T55" fmla="*/ 107950 h 162"/>
                <a:gd name="T56" fmla="*/ 17462 w 107"/>
                <a:gd name="T57" fmla="*/ 85725 h 162"/>
                <a:gd name="T58" fmla="*/ 22225 w 107"/>
                <a:gd name="T59" fmla="*/ 58738 h 162"/>
                <a:gd name="T60" fmla="*/ 17462 w 107"/>
                <a:gd name="T61" fmla="*/ 52388 h 162"/>
                <a:gd name="T62" fmla="*/ 36512 w 107"/>
                <a:gd name="T63" fmla="*/ 47625 h 162"/>
                <a:gd name="T64" fmla="*/ 42862 w 107"/>
                <a:gd name="T65" fmla="*/ 53975 h 162"/>
                <a:gd name="T66" fmla="*/ 47625 w 107"/>
                <a:gd name="T67" fmla="*/ 42863 h 162"/>
                <a:gd name="T68" fmla="*/ 66675 w 107"/>
                <a:gd name="T69" fmla="*/ 47625 h 162"/>
                <a:gd name="T70" fmla="*/ 52387 w 107"/>
                <a:gd name="T71" fmla="*/ 38100 h 162"/>
                <a:gd name="T72" fmla="*/ 52387 w 107"/>
                <a:gd name="T73" fmla="*/ 28575 h 162"/>
                <a:gd name="T74" fmla="*/ 49212 w 107"/>
                <a:gd name="T75" fmla="*/ 22225 h 162"/>
                <a:gd name="T76" fmla="*/ 53975 w 107"/>
                <a:gd name="T77" fmla="*/ 14288 h 162"/>
                <a:gd name="T78" fmla="*/ 49212 w 107"/>
                <a:gd name="T79" fmla="*/ 7938 h 162"/>
                <a:gd name="T80" fmla="*/ 42862 w 107"/>
                <a:gd name="T81" fmla="*/ 9525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 h="162">
                  <a:moveTo>
                    <a:pt x="27" y="0"/>
                  </a:moveTo>
                  <a:lnTo>
                    <a:pt x="29" y="2"/>
                  </a:lnTo>
                  <a:lnTo>
                    <a:pt x="31" y="2"/>
                  </a:lnTo>
                  <a:lnTo>
                    <a:pt x="34" y="3"/>
                  </a:lnTo>
                  <a:lnTo>
                    <a:pt x="42" y="2"/>
                  </a:lnTo>
                  <a:lnTo>
                    <a:pt x="45" y="5"/>
                  </a:lnTo>
                  <a:lnTo>
                    <a:pt x="45" y="9"/>
                  </a:lnTo>
                  <a:lnTo>
                    <a:pt x="54" y="14"/>
                  </a:lnTo>
                  <a:lnTo>
                    <a:pt x="58" y="14"/>
                  </a:lnTo>
                  <a:lnTo>
                    <a:pt x="59" y="17"/>
                  </a:lnTo>
                  <a:lnTo>
                    <a:pt x="55" y="19"/>
                  </a:lnTo>
                  <a:lnTo>
                    <a:pt x="57" y="22"/>
                  </a:lnTo>
                  <a:lnTo>
                    <a:pt x="63" y="22"/>
                  </a:lnTo>
                  <a:lnTo>
                    <a:pt x="69" y="18"/>
                  </a:lnTo>
                  <a:lnTo>
                    <a:pt x="73" y="17"/>
                  </a:lnTo>
                  <a:lnTo>
                    <a:pt x="75" y="14"/>
                  </a:lnTo>
                  <a:lnTo>
                    <a:pt x="83" y="14"/>
                  </a:lnTo>
                  <a:lnTo>
                    <a:pt x="87" y="18"/>
                  </a:lnTo>
                  <a:lnTo>
                    <a:pt x="91" y="21"/>
                  </a:lnTo>
                  <a:lnTo>
                    <a:pt x="91" y="24"/>
                  </a:lnTo>
                  <a:lnTo>
                    <a:pt x="100" y="28"/>
                  </a:lnTo>
                  <a:lnTo>
                    <a:pt x="100" y="34"/>
                  </a:lnTo>
                  <a:lnTo>
                    <a:pt x="96" y="46"/>
                  </a:lnTo>
                  <a:lnTo>
                    <a:pt x="102" y="51"/>
                  </a:lnTo>
                  <a:lnTo>
                    <a:pt x="103" y="70"/>
                  </a:lnTo>
                  <a:lnTo>
                    <a:pt x="107" y="83"/>
                  </a:lnTo>
                  <a:lnTo>
                    <a:pt x="107" y="86"/>
                  </a:lnTo>
                  <a:lnTo>
                    <a:pt x="106" y="89"/>
                  </a:lnTo>
                  <a:lnTo>
                    <a:pt x="98" y="88"/>
                  </a:lnTo>
                  <a:lnTo>
                    <a:pt x="86" y="97"/>
                  </a:lnTo>
                  <a:lnTo>
                    <a:pt x="74" y="103"/>
                  </a:lnTo>
                  <a:lnTo>
                    <a:pt x="77" y="109"/>
                  </a:lnTo>
                  <a:lnTo>
                    <a:pt x="79" y="119"/>
                  </a:lnTo>
                  <a:lnTo>
                    <a:pt x="87" y="126"/>
                  </a:lnTo>
                  <a:lnTo>
                    <a:pt x="94" y="134"/>
                  </a:lnTo>
                  <a:lnTo>
                    <a:pt x="88" y="143"/>
                  </a:lnTo>
                  <a:lnTo>
                    <a:pt x="83" y="146"/>
                  </a:lnTo>
                  <a:lnTo>
                    <a:pt x="84" y="156"/>
                  </a:lnTo>
                  <a:lnTo>
                    <a:pt x="69" y="156"/>
                  </a:lnTo>
                  <a:lnTo>
                    <a:pt x="63" y="159"/>
                  </a:lnTo>
                  <a:lnTo>
                    <a:pt x="57" y="159"/>
                  </a:lnTo>
                  <a:lnTo>
                    <a:pt x="53" y="162"/>
                  </a:lnTo>
                  <a:lnTo>
                    <a:pt x="43" y="158"/>
                  </a:lnTo>
                  <a:lnTo>
                    <a:pt x="35" y="153"/>
                  </a:lnTo>
                  <a:lnTo>
                    <a:pt x="25" y="158"/>
                  </a:lnTo>
                  <a:lnTo>
                    <a:pt x="17" y="159"/>
                  </a:lnTo>
                  <a:lnTo>
                    <a:pt x="19" y="137"/>
                  </a:lnTo>
                  <a:lnTo>
                    <a:pt x="25" y="128"/>
                  </a:lnTo>
                  <a:lnTo>
                    <a:pt x="9" y="123"/>
                  </a:lnTo>
                  <a:lnTo>
                    <a:pt x="4" y="119"/>
                  </a:lnTo>
                  <a:lnTo>
                    <a:pt x="5" y="115"/>
                  </a:lnTo>
                  <a:lnTo>
                    <a:pt x="2" y="104"/>
                  </a:lnTo>
                  <a:lnTo>
                    <a:pt x="2" y="94"/>
                  </a:lnTo>
                  <a:lnTo>
                    <a:pt x="0" y="88"/>
                  </a:lnTo>
                  <a:lnTo>
                    <a:pt x="2" y="82"/>
                  </a:lnTo>
                  <a:lnTo>
                    <a:pt x="2" y="68"/>
                  </a:lnTo>
                  <a:lnTo>
                    <a:pt x="11" y="60"/>
                  </a:lnTo>
                  <a:lnTo>
                    <a:pt x="11" y="54"/>
                  </a:lnTo>
                  <a:lnTo>
                    <a:pt x="13" y="40"/>
                  </a:lnTo>
                  <a:lnTo>
                    <a:pt x="14" y="37"/>
                  </a:lnTo>
                  <a:lnTo>
                    <a:pt x="11" y="36"/>
                  </a:lnTo>
                  <a:lnTo>
                    <a:pt x="11" y="33"/>
                  </a:lnTo>
                  <a:lnTo>
                    <a:pt x="15" y="30"/>
                  </a:lnTo>
                  <a:lnTo>
                    <a:pt x="23" y="30"/>
                  </a:lnTo>
                  <a:lnTo>
                    <a:pt x="26" y="34"/>
                  </a:lnTo>
                  <a:lnTo>
                    <a:pt x="27" y="34"/>
                  </a:lnTo>
                  <a:lnTo>
                    <a:pt x="29" y="28"/>
                  </a:lnTo>
                  <a:lnTo>
                    <a:pt x="30" y="27"/>
                  </a:lnTo>
                  <a:lnTo>
                    <a:pt x="37" y="27"/>
                  </a:lnTo>
                  <a:lnTo>
                    <a:pt x="42" y="30"/>
                  </a:lnTo>
                  <a:lnTo>
                    <a:pt x="41" y="27"/>
                  </a:lnTo>
                  <a:lnTo>
                    <a:pt x="33" y="24"/>
                  </a:lnTo>
                  <a:lnTo>
                    <a:pt x="34" y="21"/>
                  </a:lnTo>
                  <a:lnTo>
                    <a:pt x="33" y="18"/>
                  </a:lnTo>
                  <a:lnTo>
                    <a:pt x="34" y="15"/>
                  </a:lnTo>
                  <a:lnTo>
                    <a:pt x="31" y="14"/>
                  </a:lnTo>
                  <a:lnTo>
                    <a:pt x="34" y="12"/>
                  </a:lnTo>
                  <a:lnTo>
                    <a:pt x="34" y="9"/>
                  </a:lnTo>
                  <a:lnTo>
                    <a:pt x="31" y="6"/>
                  </a:lnTo>
                  <a:lnTo>
                    <a:pt x="31" y="5"/>
                  </a:lnTo>
                  <a:lnTo>
                    <a:pt x="29" y="5"/>
                  </a:lnTo>
                  <a:lnTo>
                    <a:pt x="27" y="6"/>
                  </a:lnTo>
                  <a:lnTo>
                    <a:pt x="2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0" name="Freeform 31"/>
            <p:cNvSpPr>
              <a:spLocks/>
            </p:cNvSpPr>
            <p:nvPr/>
          </p:nvSpPr>
          <p:spPr bwMode="auto">
            <a:xfrm>
              <a:off x="4137025" y="2987675"/>
              <a:ext cx="149225" cy="315913"/>
            </a:xfrm>
            <a:custGeom>
              <a:avLst/>
              <a:gdLst>
                <a:gd name="T0" fmla="*/ 38100 w 94"/>
                <a:gd name="T1" fmla="*/ 3175 h 199"/>
                <a:gd name="T2" fmla="*/ 52388 w 94"/>
                <a:gd name="T3" fmla="*/ 9525 h 199"/>
                <a:gd name="T4" fmla="*/ 28575 w 94"/>
                <a:gd name="T5" fmla="*/ 38100 h 199"/>
                <a:gd name="T6" fmla="*/ 47625 w 94"/>
                <a:gd name="T7" fmla="*/ 38100 h 199"/>
                <a:gd name="T8" fmla="*/ 73025 w 94"/>
                <a:gd name="T9" fmla="*/ 53975 h 199"/>
                <a:gd name="T10" fmla="*/ 58738 w 94"/>
                <a:gd name="T11" fmla="*/ 87313 h 199"/>
                <a:gd name="T12" fmla="*/ 46038 w 94"/>
                <a:gd name="T13" fmla="*/ 101600 h 199"/>
                <a:gd name="T14" fmla="*/ 65088 w 94"/>
                <a:gd name="T15" fmla="*/ 103188 h 199"/>
                <a:gd name="T16" fmla="*/ 77788 w 94"/>
                <a:gd name="T17" fmla="*/ 115888 h 199"/>
                <a:gd name="T18" fmla="*/ 85725 w 94"/>
                <a:gd name="T19" fmla="*/ 144463 h 199"/>
                <a:gd name="T20" fmla="*/ 96838 w 94"/>
                <a:gd name="T21" fmla="*/ 155575 h 199"/>
                <a:gd name="T22" fmla="*/ 107950 w 94"/>
                <a:gd name="T23" fmla="*/ 188913 h 199"/>
                <a:gd name="T24" fmla="*/ 115888 w 94"/>
                <a:gd name="T25" fmla="*/ 217488 h 199"/>
                <a:gd name="T26" fmla="*/ 122238 w 94"/>
                <a:gd name="T27" fmla="*/ 214313 h 199"/>
                <a:gd name="T28" fmla="*/ 144463 w 94"/>
                <a:gd name="T29" fmla="*/ 246063 h 199"/>
                <a:gd name="T30" fmla="*/ 130175 w 94"/>
                <a:gd name="T31" fmla="*/ 254000 h 199"/>
                <a:gd name="T32" fmla="*/ 127000 w 94"/>
                <a:gd name="T33" fmla="*/ 268288 h 199"/>
                <a:gd name="T34" fmla="*/ 141288 w 94"/>
                <a:gd name="T35" fmla="*/ 277813 h 199"/>
                <a:gd name="T36" fmla="*/ 117475 w 94"/>
                <a:gd name="T37" fmla="*/ 290513 h 199"/>
                <a:gd name="T38" fmla="*/ 79375 w 94"/>
                <a:gd name="T39" fmla="*/ 292100 h 199"/>
                <a:gd name="T40" fmla="*/ 63500 w 94"/>
                <a:gd name="T41" fmla="*/ 292100 h 199"/>
                <a:gd name="T42" fmla="*/ 31750 w 94"/>
                <a:gd name="T43" fmla="*/ 304800 h 199"/>
                <a:gd name="T44" fmla="*/ 19050 w 94"/>
                <a:gd name="T45" fmla="*/ 315913 h 199"/>
                <a:gd name="T46" fmla="*/ 6350 w 94"/>
                <a:gd name="T47" fmla="*/ 311150 h 199"/>
                <a:gd name="T48" fmla="*/ 26988 w 94"/>
                <a:gd name="T49" fmla="*/ 292100 h 199"/>
                <a:gd name="T50" fmla="*/ 57150 w 94"/>
                <a:gd name="T51" fmla="*/ 276225 h 199"/>
                <a:gd name="T52" fmla="*/ 63500 w 94"/>
                <a:gd name="T53" fmla="*/ 258763 h 199"/>
                <a:gd name="T54" fmla="*/ 28575 w 94"/>
                <a:gd name="T55" fmla="*/ 261938 h 199"/>
                <a:gd name="T56" fmla="*/ 20638 w 94"/>
                <a:gd name="T57" fmla="*/ 261938 h 199"/>
                <a:gd name="T58" fmla="*/ 25400 w 94"/>
                <a:gd name="T59" fmla="*/ 247650 h 199"/>
                <a:gd name="T60" fmla="*/ 33338 w 94"/>
                <a:gd name="T61" fmla="*/ 217488 h 199"/>
                <a:gd name="T62" fmla="*/ 25400 w 94"/>
                <a:gd name="T63" fmla="*/ 214313 h 199"/>
                <a:gd name="T64" fmla="*/ 39688 w 94"/>
                <a:gd name="T65" fmla="*/ 203200 h 199"/>
                <a:gd name="T66" fmla="*/ 57150 w 94"/>
                <a:gd name="T67" fmla="*/ 180975 h 199"/>
                <a:gd name="T68" fmla="*/ 52388 w 94"/>
                <a:gd name="T69" fmla="*/ 171450 h 199"/>
                <a:gd name="T70" fmla="*/ 44450 w 94"/>
                <a:gd name="T71" fmla="*/ 153988 h 199"/>
                <a:gd name="T72" fmla="*/ 47625 w 94"/>
                <a:gd name="T73" fmla="*/ 141288 h 199"/>
                <a:gd name="T74" fmla="*/ 28575 w 94"/>
                <a:gd name="T75" fmla="*/ 146050 h 199"/>
                <a:gd name="T76" fmla="*/ 22225 w 94"/>
                <a:gd name="T77" fmla="*/ 149225 h 199"/>
                <a:gd name="T78" fmla="*/ 14288 w 94"/>
                <a:gd name="T79" fmla="*/ 146050 h 199"/>
                <a:gd name="T80" fmla="*/ 19050 w 94"/>
                <a:gd name="T81" fmla="*/ 131763 h 199"/>
                <a:gd name="T82" fmla="*/ 19050 w 94"/>
                <a:gd name="T83" fmla="*/ 107950 h 199"/>
                <a:gd name="T84" fmla="*/ 14288 w 94"/>
                <a:gd name="T85" fmla="*/ 106363 h 199"/>
                <a:gd name="T86" fmla="*/ 6350 w 94"/>
                <a:gd name="T87" fmla="*/ 131763 h 199"/>
                <a:gd name="T88" fmla="*/ 6350 w 94"/>
                <a:gd name="T89" fmla="*/ 115888 h 199"/>
                <a:gd name="T90" fmla="*/ 12700 w 94"/>
                <a:gd name="T91" fmla="*/ 77788 h 199"/>
                <a:gd name="T92" fmla="*/ 6350 w 94"/>
                <a:gd name="T93" fmla="*/ 63500 h 199"/>
                <a:gd name="T94" fmla="*/ 4763 w 94"/>
                <a:gd name="T95" fmla="*/ 44450 h 199"/>
                <a:gd name="T96" fmla="*/ 7938 w 94"/>
                <a:gd name="T97" fmla="*/ 23813 h 199"/>
                <a:gd name="T98" fmla="*/ 19050 w 94"/>
                <a:gd name="T99" fmla="*/ 0 h 1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4" h="199">
                  <a:moveTo>
                    <a:pt x="12" y="0"/>
                  </a:moveTo>
                  <a:lnTo>
                    <a:pt x="18" y="3"/>
                  </a:lnTo>
                  <a:lnTo>
                    <a:pt x="24" y="2"/>
                  </a:lnTo>
                  <a:lnTo>
                    <a:pt x="28" y="0"/>
                  </a:lnTo>
                  <a:lnTo>
                    <a:pt x="33" y="0"/>
                  </a:lnTo>
                  <a:lnTo>
                    <a:pt x="33" y="6"/>
                  </a:lnTo>
                  <a:lnTo>
                    <a:pt x="21" y="21"/>
                  </a:lnTo>
                  <a:lnTo>
                    <a:pt x="24" y="21"/>
                  </a:lnTo>
                  <a:lnTo>
                    <a:pt x="18" y="24"/>
                  </a:lnTo>
                  <a:lnTo>
                    <a:pt x="20" y="25"/>
                  </a:lnTo>
                  <a:lnTo>
                    <a:pt x="20" y="27"/>
                  </a:lnTo>
                  <a:lnTo>
                    <a:pt x="30" y="24"/>
                  </a:lnTo>
                  <a:lnTo>
                    <a:pt x="49" y="24"/>
                  </a:lnTo>
                  <a:lnTo>
                    <a:pt x="49" y="31"/>
                  </a:lnTo>
                  <a:lnTo>
                    <a:pt x="46" y="34"/>
                  </a:lnTo>
                  <a:lnTo>
                    <a:pt x="45" y="42"/>
                  </a:lnTo>
                  <a:lnTo>
                    <a:pt x="44" y="46"/>
                  </a:lnTo>
                  <a:lnTo>
                    <a:pt x="37" y="55"/>
                  </a:lnTo>
                  <a:lnTo>
                    <a:pt x="38" y="59"/>
                  </a:lnTo>
                  <a:lnTo>
                    <a:pt x="33" y="62"/>
                  </a:lnTo>
                  <a:lnTo>
                    <a:pt x="29" y="64"/>
                  </a:lnTo>
                  <a:lnTo>
                    <a:pt x="34" y="65"/>
                  </a:lnTo>
                  <a:lnTo>
                    <a:pt x="37" y="64"/>
                  </a:lnTo>
                  <a:lnTo>
                    <a:pt x="41" y="65"/>
                  </a:lnTo>
                  <a:lnTo>
                    <a:pt x="42" y="65"/>
                  </a:lnTo>
                  <a:lnTo>
                    <a:pt x="48" y="68"/>
                  </a:lnTo>
                  <a:lnTo>
                    <a:pt x="49" y="73"/>
                  </a:lnTo>
                  <a:lnTo>
                    <a:pt x="52" y="76"/>
                  </a:lnTo>
                  <a:lnTo>
                    <a:pt x="52" y="79"/>
                  </a:lnTo>
                  <a:lnTo>
                    <a:pt x="54" y="91"/>
                  </a:lnTo>
                  <a:lnTo>
                    <a:pt x="57" y="94"/>
                  </a:lnTo>
                  <a:lnTo>
                    <a:pt x="57" y="97"/>
                  </a:lnTo>
                  <a:lnTo>
                    <a:pt x="61" y="98"/>
                  </a:lnTo>
                  <a:lnTo>
                    <a:pt x="69" y="108"/>
                  </a:lnTo>
                  <a:lnTo>
                    <a:pt x="74" y="120"/>
                  </a:lnTo>
                  <a:lnTo>
                    <a:pt x="68" y="119"/>
                  </a:lnTo>
                  <a:lnTo>
                    <a:pt x="74" y="123"/>
                  </a:lnTo>
                  <a:lnTo>
                    <a:pt x="76" y="131"/>
                  </a:lnTo>
                  <a:lnTo>
                    <a:pt x="73" y="137"/>
                  </a:lnTo>
                  <a:lnTo>
                    <a:pt x="73" y="138"/>
                  </a:lnTo>
                  <a:lnTo>
                    <a:pt x="76" y="138"/>
                  </a:lnTo>
                  <a:lnTo>
                    <a:pt x="77" y="135"/>
                  </a:lnTo>
                  <a:lnTo>
                    <a:pt x="89" y="135"/>
                  </a:lnTo>
                  <a:lnTo>
                    <a:pt x="94" y="146"/>
                  </a:lnTo>
                  <a:lnTo>
                    <a:pt x="91" y="155"/>
                  </a:lnTo>
                  <a:lnTo>
                    <a:pt x="89" y="156"/>
                  </a:lnTo>
                  <a:lnTo>
                    <a:pt x="87" y="159"/>
                  </a:lnTo>
                  <a:lnTo>
                    <a:pt x="82" y="160"/>
                  </a:lnTo>
                  <a:lnTo>
                    <a:pt x="82" y="162"/>
                  </a:lnTo>
                  <a:lnTo>
                    <a:pt x="80" y="168"/>
                  </a:lnTo>
                  <a:lnTo>
                    <a:pt x="80" y="169"/>
                  </a:lnTo>
                  <a:lnTo>
                    <a:pt x="85" y="171"/>
                  </a:lnTo>
                  <a:lnTo>
                    <a:pt x="89" y="169"/>
                  </a:lnTo>
                  <a:lnTo>
                    <a:pt x="89" y="175"/>
                  </a:lnTo>
                  <a:lnTo>
                    <a:pt x="85" y="177"/>
                  </a:lnTo>
                  <a:lnTo>
                    <a:pt x="82" y="180"/>
                  </a:lnTo>
                  <a:lnTo>
                    <a:pt x="74" y="183"/>
                  </a:lnTo>
                  <a:lnTo>
                    <a:pt x="64" y="183"/>
                  </a:lnTo>
                  <a:lnTo>
                    <a:pt x="56" y="181"/>
                  </a:lnTo>
                  <a:lnTo>
                    <a:pt x="50" y="184"/>
                  </a:lnTo>
                  <a:lnTo>
                    <a:pt x="49" y="186"/>
                  </a:lnTo>
                  <a:lnTo>
                    <a:pt x="42" y="187"/>
                  </a:lnTo>
                  <a:lnTo>
                    <a:pt x="40" y="184"/>
                  </a:lnTo>
                  <a:lnTo>
                    <a:pt x="30" y="186"/>
                  </a:lnTo>
                  <a:lnTo>
                    <a:pt x="29" y="193"/>
                  </a:lnTo>
                  <a:lnTo>
                    <a:pt x="20" y="192"/>
                  </a:lnTo>
                  <a:lnTo>
                    <a:pt x="16" y="192"/>
                  </a:lnTo>
                  <a:lnTo>
                    <a:pt x="12" y="196"/>
                  </a:lnTo>
                  <a:lnTo>
                    <a:pt x="12" y="199"/>
                  </a:lnTo>
                  <a:lnTo>
                    <a:pt x="7" y="198"/>
                  </a:lnTo>
                  <a:lnTo>
                    <a:pt x="5" y="199"/>
                  </a:lnTo>
                  <a:lnTo>
                    <a:pt x="4" y="196"/>
                  </a:lnTo>
                  <a:lnTo>
                    <a:pt x="10" y="192"/>
                  </a:lnTo>
                  <a:lnTo>
                    <a:pt x="13" y="186"/>
                  </a:lnTo>
                  <a:lnTo>
                    <a:pt x="17" y="184"/>
                  </a:lnTo>
                  <a:lnTo>
                    <a:pt x="18" y="177"/>
                  </a:lnTo>
                  <a:lnTo>
                    <a:pt x="21" y="172"/>
                  </a:lnTo>
                  <a:lnTo>
                    <a:pt x="36" y="174"/>
                  </a:lnTo>
                  <a:lnTo>
                    <a:pt x="37" y="171"/>
                  </a:lnTo>
                  <a:lnTo>
                    <a:pt x="41" y="166"/>
                  </a:lnTo>
                  <a:lnTo>
                    <a:pt x="40" y="163"/>
                  </a:lnTo>
                  <a:lnTo>
                    <a:pt x="32" y="169"/>
                  </a:lnTo>
                  <a:lnTo>
                    <a:pt x="26" y="165"/>
                  </a:lnTo>
                  <a:lnTo>
                    <a:pt x="18" y="165"/>
                  </a:lnTo>
                  <a:lnTo>
                    <a:pt x="21" y="162"/>
                  </a:lnTo>
                  <a:lnTo>
                    <a:pt x="17" y="162"/>
                  </a:lnTo>
                  <a:lnTo>
                    <a:pt x="13" y="165"/>
                  </a:lnTo>
                  <a:lnTo>
                    <a:pt x="9" y="160"/>
                  </a:lnTo>
                  <a:lnTo>
                    <a:pt x="10" y="157"/>
                  </a:lnTo>
                  <a:lnTo>
                    <a:pt x="16" y="156"/>
                  </a:lnTo>
                  <a:lnTo>
                    <a:pt x="22" y="149"/>
                  </a:lnTo>
                  <a:lnTo>
                    <a:pt x="24" y="144"/>
                  </a:lnTo>
                  <a:lnTo>
                    <a:pt x="21" y="137"/>
                  </a:lnTo>
                  <a:lnTo>
                    <a:pt x="17" y="140"/>
                  </a:lnTo>
                  <a:lnTo>
                    <a:pt x="13" y="140"/>
                  </a:lnTo>
                  <a:lnTo>
                    <a:pt x="16" y="135"/>
                  </a:lnTo>
                  <a:lnTo>
                    <a:pt x="21" y="134"/>
                  </a:lnTo>
                  <a:lnTo>
                    <a:pt x="21" y="131"/>
                  </a:lnTo>
                  <a:lnTo>
                    <a:pt x="25" y="128"/>
                  </a:lnTo>
                  <a:lnTo>
                    <a:pt x="34" y="128"/>
                  </a:lnTo>
                  <a:lnTo>
                    <a:pt x="36" y="123"/>
                  </a:lnTo>
                  <a:lnTo>
                    <a:pt x="36" y="114"/>
                  </a:lnTo>
                  <a:lnTo>
                    <a:pt x="38" y="113"/>
                  </a:lnTo>
                  <a:lnTo>
                    <a:pt x="36" y="108"/>
                  </a:lnTo>
                  <a:lnTo>
                    <a:pt x="33" y="108"/>
                  </a:lnTo>
                  <a:lnTo>
                    <a:pt x="33" y="107"/>
                  </a:lnTo>
                  <a:lnTo>
                    <a:pt x="29" y="104"/>
                  </a:lnTo>
                  <a:lnTo>
                    <a:pt x="28" y="97"/>
                  </a:lnTo>
                  <a:lnTo>
                    <a:pt x="32" y="92"/>
                  </a:lnTo>
                  <a:lnTo>
                    <a:pt x="34" y="91"/>
                  </a:lnTo>
                  <a:lnTo>
                    <a:pt x="30" y="89"/>
                  </a:lnTo>
                  <a:lnTo>
                    <a:pt x="28" y="91"/>
                  </a:lnTo>
                  <a:lnTo>
                    <a:pt x="21" y="94"/>
                  </a:lnTo>
                  <a:lnTo>
                    <a:pt x="18" y="92"/>
                  </a:lnTo>
                  <a:lnTo>
                    <a:pt x="18" y="95"/>
                  </a:lnTo>
                  <a:lnTo>
                    <a:pt x="17" y="97"/>
                  </a:lnTo>
                  <a:lnTo>
                    <a:pt x="14" y="94"/>
                  </a:lnTo>
                  <a:lnTo>
                    <a:pt x="12" y="94"/>
                  </a:lnTo>
                  <a:lnTo>
                    <a:pt x="13" y="97"/>
                  </a:lnTo>
                  <a:lnTo>
                    <a:pt x="9" y="92"/>
                  </a:lnTo>
                  <a:lnTo>
                    <a:pt x="9" y="91"/>
                  </a:lnTo>
                  <a:lnTo>
                    <a:pt x="12" y="89"/>
                  </a:lnTo>
                  <a:lnTo>
                    <a:pt x="12" y="83"/>
                  </a:lnTo>
                  <a:lnTo>
                    <a:pt x="14" y="76"/>
                  </a:lnTo>
                  <a:lnTo>
                    <a:pt x="12" y="73"/>
                  </a:lnTo>
                  <a:lnTo>
                    <a:pt x="12" y="68"/>
                  </a:lnTo>
                  <a:lnTo>
                    <a:pt x="13" y="65"/>
                  </a:lnTo>
                  <a:lnTo>
                    <a:pt x="12" y="65"/>
                  </a:lnTo>
                  <a:lnTo>
                    <a:pt x="9" y="67"/>
                  </a:lnTo>
                  <a:lnTo>
                    <a:pt x="7" y="65"/>
                  </a:lnTo>
                  <a:lnTo>
                    <a:pt x="8" y="70"/>
                  </a:lnTo>
                  <a:lnTo>
                    <a:pt x="4" y="83"/>
                  </a:lnTo>
                  <a:lnTo>
                    <a:pt x="1" y="83"/>
                  </a:lnTo>
                  <a:lnTo>
                    <a:pt x="1" y="79"/>
                  </a:lnTo>
                  <a:lnTo>
                    <a:pt x="4" y="73"/>
                  </a:lnTo>
                  <a:lnTo>
                    <a:pt x="4" y="58"/>
                  </a:lnTo>
                  <a:lnTo>
                    <a:pt x="8" y="54"/>
                  </a:lnTo>
                  <a:lnTo>
                    <a:pt x="8" y="49"/>
                  </a:lnTo>
                  <a:lnTo>
                    <a:pt x="4" y="54"/>
                  </a:lnTo>
                  <a:lnTo>
                    <a:pt x="0" y="49"/>
                  </a:lnTo>
                  <a:lnTo>
                    <a:pt x="4" y="40"/>
                  </a:lnTo>
                  <a:lnTo>
                    <a:pt x="5" y="33"/>
                  </a:lnTo>
                  <a:lnTo>
                    <a:pt x="1" y="31"/>
                  </a:lnTo>
                  <a:lnTo>
                    <a:pt x="3" y="28"/>
                  </a:lnTo>
                  <a:lnTo>
                    <a:pt x="1" y="21"/>
                  </a:lnTo>
                  <a:lnTo>
                    <a:pt x="7" y="18"/>
                  </a:lnTo>
                  <a:lnTo>
                    <a:pt x="5" y="15"/>
                  </a:lnTo>
                  <a:lnTo>
                    <a:pt x="9" y="9"/>
                  </a:lnTo>
                  <a:lnTo>
                    <a:pt x="9" y="3"/>
                  </a:lnTo>
                  <a:lnTo>
                    <a:pt x="12" y="0"/>
                  </a:lnTo>
                  <a:close/>
                </a:path>
              </a:pathLst>
            </a:custGeom>
            <a:solidFill>
              <a:schemeClr val="accent5">
                <a:lumMod val="40000"/>
                <a:lumOff val="60000"/>
              </a:schemeClr>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1" name="Freeform 32"/>
            <p:cNvSpPr>
              <a:spLocks/>
            </p:cNvSpPr>
            <p:nvPr/>
          </p:nvSpPr>
          <p:spPr bwMode="auto">
            <a:xfrm>
              <a:off x="4221163" y="3278188"/>
              <a:ext cx="11112" cy="6350"/>
            </a:xfrm>
            <a:custGeom>
              <a:avLst/>
              <a:gdLst>
                <a:gd name="T0" fmla="*/ 4762 w 7"/>
                <a:gd name="T1" fmla="*/ 0 h 4"/>
                <a:gd name="T2" fmla="*/ 7937 w 7"/>
                <a:gd name="T3" fmla="*/ 1588 h 4"/>
                <a:gd name="T4" fmla="*/ 11112 w 7"/>
                <a:gd name="T5" fmla="*/ 4763 h 4"/>
                <a:gd name="T6" fmla="*/ 7937 w 7"/>
                <a:gd name="T7" fmla="*/ 6350 h 4"/>
                <a:gd name="T8" fmla="*/ 0 w 7"/>
                <a:gd name="T9" fmla="*/ 4763 h 4"/>
                <a:gd name="T10" fmla="*/ 4762 w 7"/>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
                  <a:moveTo>
                    <a:pt x="3" y="0"/>
                  </a:moveTo>
                  <a:lnTo>
                    <a:pt x="5" y="1"/>
                  </a:lnTo>
                  <a:lnTo>
                    <a:pt x="7" y="3"/>
                  </a:lnTo>
                  <a:lnTo>
                    <a:pt x="5" y="4"/>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2" name="Freeform 33"/>
            <p:cNvSpPr>
              <a:spLocks/>
            </p:cNvSpPr>
            <p:nvPr/>
          </p:nvSpPr>
          <p:spPr bwMode="auto">
            <a:xfrm>
              <a:off x="4162425" y="3186113"/>
              <a:ext cx="7938" cy="9525"/>
            </a:xfrm>
            <a:custGeom>
              <a:avLst/>
              <a:gdLst>
                <a:gd name="T0" fmla="*/ 0 w 5"/>
                <a:gd name="T1" fmla="*/ 0 h 6"/>
                <a:gd name="T2" fmla="*/ 3175 w 5"/>
                <a:gd name="T3" fmla="*/ 0 h 6"/>
                <a:gd name="T4" fmla="*/ 7938 w 5"/>
                <a:gd name="T5" fmla="*/ 4763 h 6"/>
                <a:gd name="T6" fmla="*/ 6350 w 5"/>
                <a:gd name="T7" fmla="*/ 9525 h 6"/>
                <a:gd name="T8" fmla="*/ 1588 w 5"/>
                <a:gd name="T9" fmla="*/ 6350 h 6"/>
                <a:gd name="T10" fmla="*/ 0 w 5"/>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0" y="0"/>
                  </a:moveTo>
                  <a:lnTo>
                    <a:pt x="2" y="0"/>
                  </a:lnTo>
                  <a:lnTo>
                    <a:pt x="5" y="3"/>
                  </a:lnTo>
                  <a:lnTo>
                    <a:pt x="4" y="6"/>
                  </a:lnTo>
                  <a:lnTo>
                    <a:pt x="1"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3" name="Freeform 34"/>
            <p:cNvSpPr>
              <a:spLocks/>
            </p:cNvSpPr>
            <p:nvPr/>
          </p:nvSpPr>
          <p:spPr bwMode="auto">
            <a:xfrm>
              <a:off x="4159250" y="3151188"/>
              <a:ext cx="9525" cy="11112"/>
            </a:xfrm>
            <a:custGeom>
              <a:avLst/>
              <a:gdLst>
                <a:gd name="T0" fmla="*/ 9525 w 6"/>
                <a:gd name="T1" fmla="*/ 0 h 7"/>
                <a:gd name="T2" fmla="*/ 6350 w 6"/>
                <a:gd name="T3" fmla="*/ 7937 h 7"/>
                <a:gd name="T4" fmla="*/ 0 w 6"/>
                <a:gd name="T5" fmla="*/ 11112 h 7"/>
                <a:gd name="T6" fmla="*/ 4763 w 6"/>
                <a:gd name="T7" fmla="*/ 1587 h 7"/>
                <a:gd name="T8" fmla="*/ 9525 w 6"/>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6" y="0"/>
                  </a:moveTo>
                  <a:lnTo>
                    <a:pt x="4" y="5"/>
                  </a:lnTo>
                  <a:lnTo>
                    <a:pt x="0" y="7"/>
                  </a:lnTo>
                  <a:lnTo>
                    <a:pt x="3" y="1"/>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4" name="Freeform 35"/>
            <p:cNvSpPr>
              <a:spLocks/>
            </p:cNvSpPr>
            <p:nvPr/>
          </p:nvSpPr>
          <p:spPr bwMode="auto">
            <a:xfrm>
              <a:off x="4149725" y="3103563"/>
              <a:ext cx="3175" cy="6350"/>
            </a:xfrm>
            <a:custGeom>
              <a:avLst/>
              <a:gdLst>
                <a:gd name="T0" fmla="*/ 0 w 2"/>
                <a:gd name="T1" fmla="*/ 0 h 4"/>
                <a:gd name="T2" fmla="*/ 3175 w 2"/>
                <a:gd name="T3" fmla="*/ 1588 h 4"/>
                <a:gd name="T4" fmla="*/ 3175 w 2"/>
                <a:gd name="T5" fmla="*/ 6350 h 4"/>
                <a:gd name="T6" fmla="*/ 0 w 2"/>
                <a:gd name="T7" fmla="*/ 6350 h 4"/>
                <a:gd name="T8" fmla="*/ 0 w 2"/>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0"/>
                  </a:moveTo>
                  <a:lnTo>
                    <a:pt x="2" y="1"/>
                  </a:lnTo>
                  <a:lnTo>
                    <a:pt x="2" y="4"/>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5" name="Freeform 36"/>
            <p:cNvSpPr>
              <a:spLocks/>
            </p:cNvSpPr>
            <p:nvPr/>
          </p:nvSpPr>
          <p:spPr bwMode="auto">
            <a:xfrm>
              <a:off x="4129088" y="3089275"/>
              <a:ext cx="12700" cy="15875"/>
            </a:xfrm>
            <a:custGeom>
              <a:avLst/>
              <a:gdLst>
                <a:gd name="T0" fmla="*/ 12700 w 8"/>
                <a:gd name="T1" fmla="*/ 0 h 10"/>
                <a:gd name="T2" fmla="*/ 6350 w 8"/>
                <a:gd name="T3" fmla="*/ 11113 h 10"/>
                <a:gd name="T4" fmla="*/ 1588 w 8"/>
                <a:gd name="T5" fmla="*/ 15875 h 10"/>
                <a:gd name="T6" fmla="*/ 0 w 8"/>
                <a:gd name="T7" fmla="*/ 11113 h 10"/>
                <a:gd name="T8" fmla="*/ 6350 w 8"/>
                <a:gd name="T9" fmla="*/ 4763 h 10"/>
                <a:gd name="T10" fmla="*/ 12700 w 8"/>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0">
                  <a:moveTo>
                    <a:pt x="8" y="0"/>
                  </a:moveTo>
                  <a:lnTo>
                    <a:pt x="4" y="7"/>
                  </a:lnTo>
                  <a:lnTo>
                    <a:pt x="1" y="10"/>
                  </a:lnTo>
                  <a:lnTo>
                    <a:pt x="0" y="7"/>
                  </a:lnTo>
                  <a:lnTo>
                    <a:pt x="4" y="3"/>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6" name="Freeform 37"/>
            <p:cNvSpPr>
              <a:spLocks/>
            </p:cNvSpPr>
            <p:nvPr/>
          </p:nvSpPr>
          <p:spPr bwMode="auto">
            <a:xfrm>
              <a:off x="4132263" y="3074988"/>
              <a:ext cx="6350" cy="6350"/>
            </a:xfrm>
            <a:custGeom>
              <a:avLst/>
              <a:gdLst>
                <a:gd name="T0" fmla="*/ 3175 w 4"/>
                <a:gd name="T1" fmla="*/ 0 h 4"/>
                <a:gd name="T2" fmla="*/ 6350 w 4"/>
                <a:gd name="T3" fmla="*/ 1588 h 4"/>
                <a:gd name="T4" fmla="*/ 6350 w 4"/>
                <a:gd name="T5" fmla="*/ 4763 h 4"/>
                <a:gd name="T6" fmla="*/ 0 w 4"/>
                <a:gd name="T7" fmla="*/ 6350 h 4"/>
                <a:gd name="T8" fmla="*/ 0 w 4"/>
                <a:gd name="T9" fmla="*/ 1588 h 4"/>
                <a:gd name="T10" fmla="*/ 3175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2" y="0"/>
                  </a:moveTo>
                  <a:lnTo>
                    <a:pt x="4" y="1"/>
                  </a:lnTo>
                  <a:lnTo>
                    <a:pt x="4" y="3"/>
                  </a:lnTo>
                  <a:lnTo>
                    <a:pt x="0" y="4"/>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7" name="Freeform 38"/>
            <p:cNvSpPr>
              <a:spLocks/>
            </p:cNvSpPr>
            <p:nvPr/>
          </p:nvSpPr>
          <p:spPr bwMode="auto">
            <a:xfrm>
              <a:off x="4122738" y="3030538"/>
              <a:ext cx="15875" cy="23812"/>
            </a:xfrm>
            <a:custGeom>
              <a:avLst/>
              <a:gdLst>
                <a:gd name="T0" fmla="*/ 7938 w 10"/>
                <a:gd name="T1" fmla="*/ 0 h 15"/>
                <a:gd name="T2" fmla="*/ 9525 w 10"/>
                <a:gd name="T3" fmla="*/ 6350 h 15"/>
                <a:gd name="T4" fmla="*/ 15875 w 10"/>
                <a:gd name="T5" fmla="*/ 19050 h 15"/>
                <a:gd name="T6" fmla="*/ 12700 w 10"/>
                <a:gd name="T7" fmla="*/ 23812 h 15"/>
                <a:gd name="T8" fmla="*/ 0 w 10"/>
                <a:gd name="T9" fmla="*/ 6350 h 15"/>
                <a:gd name="T10" fmla="*/ 0 w 10"/>
                <a:gd name="T11" fmla="*/ 1587 h 15"/>
                <a:gd name="T12" fmla="*/ 7938 w 10"/>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5">
                  <a:moveTo>
                    <a:pt x="5" y="0"/>
                  </a:moveTo>
                  <a:lnTo>
                    <a:pt x="6" y="4"/>
                  </a:lnTo>
                  <a:lnTo>
                    <a:pt x="10" y="12"/>
                  </a:lnTo>
                  <a:lnTo>
                    <a:pt x="8" y="15"/>
                  </a:lnTo>
                  <a:lnTo>
                    <a:pt x="0" y="4"/>
                  </a:lnTo>
                  <a:lnTo>
                    <a:pt x="0" y="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8" name="Freeform 39"/>
            <p:cNvSpPr>
              <a:spLocks/>
            </p:cNvSpPr>
            <p:nvPr/>
          </p:nvSpPr>
          <p:spPr bwMode="auto">
            <a:xfrm>
              <a:off x="4106863" y="3040063"/>
              <a:ext cx="4762" cy="14287"/>
            </a:xfrm>
            <a:custGeom>
              <a:avLst/>
              <a:gdLst>
                <a:gd name="T0" fmla="*/ 0 w 3"/>
                <a:gd name="T1" fmla="*/ 0 h 9"/>
                <a:gd name="T2" fmla="*/ 4762 w 3"/>
                <a:gd name="T3" fmla="*/ 0 h 9"/>
                <a:gd name="T4" fmla="*/ 0 w 3"/>
                <a:gd name="T5" fmla="*/ 14287 h 9"/>
                <a:gd name="T6" fmla="*/ 0 w 3"/>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9">
                  <a:moveTo>
                    <a:pt x="0" y="0"/>
                  </a:moveTo>
                  <a:lnTo>
                    <a:pt x="3" y="0"/>
                  </a:lnTo>
                  <a:lnTo>
                    <a:pt x="0" y="9"/>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59" name="Freeform 40"/>
            <p:cNvSpPr>
              <a:spLocks/>
            </p:cNvSpPr>
            <p:nvPr/>
          </p:nvSpPr>
          <p:spPr bwMode="auto">
            <a:xfrm>
              <a:off x="4106863" y="3035300"/>
              <a:ext cx="4762" cy="1588"/>
            </a:xfrm>
            <a:custGeom>
              <a:avLst/>
              <a:gdLst>
                <a:gd name="T0" fmla="*/ 0 w 3"/>
                <a:gd name="T1" fmla="*/ 0 h 1"/>
                <a:gd name="T2" fmla="*/ 4762 w 3"/>
                <a:gd name="T3" fmla="*/ 0 h 1"/>
                <a:gd name="T4" fmla="*/ 4762 w 3"/>
                <a:gd name="T5" fmla="*/ 1588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3" y="0"/>
                  </a:lnTo>
                  <a:lnTo>
                    <a:pt x="3"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0" name="Freeform 41"/>
            <p:cNvSpPr>
              <a:spLocks/>
            </p:cNvSpPr>
            <p:nvPr/>
          </p:nvSpPr>
          <p:spPr bwMode="auto">
            <a:xfrm>
              <a:off x="4106863" y="3027363"/>
              <a:ext cx="6350" cy="4762"/>
            </a:xfrm>
            <a:custGeom>
              <a:avLst/>
              <a:gdLst>
                <a:gd name="T0" fmla="*/ 0 w 4"/>
                <a:gd name="T1" fmla="*/ 0 h 3"/>
                <a:gd name="T2" fmla="*/ 6350 w 4"/>
                <a:gd name="T3" fmla="*/ 0 h 3"/>
                <a:gd name="T4" fmla="*/ 6350 w 4"/>
                <a:gd name="T5" fmla="*/ 4762 h 3"/>
                <a:gd name="T6" fmla="*/ 0 w 4"/>
                <a:gd name="T7" fmla="*/ 3175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4" y="0"/>
                  </a:lnTo>
                  <a:lnTo>
                    <a:pt x="4" y="3"/>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1" name="Freeform 42"/>
            <p:cNvSpPr>
              <a:spLocks/>
            </p:cNvSpPr>
            <p:nvPr/>
          </p:nvSpPr>
          <p:spPr bwMode="auto">
            <a:xfrm>
              <a:off x="4111625" y="2997200"/>
              <a:ext cx="19050" cy="23813"/>
            </a:xfrm>
            <a:custGeom>
              <a:avLst/>
              <a:gdLst>
                <a:gd name="T0" fmla="*/ 19050 w 12"/>
                <a:gd name="T1" fmla="*/ 0 h 15"/>
                <a:gd name="T2" fmla="*/ 14288 w 12"/>
                <a:gd name="T3" fmla="*/ 19050 h 15"/>
                <a:gd name="T4" fmla="*/ 7938 w 12"/>
                <a:gd name="T5" fmla="*/ 19050 h 15"/>
                <a:gd name="T6" fmla="*/ 4763 w 12"/>
                <a:gd name="T7" fmla="*/ 23813 h 15"/>
                <a:gd name="T8" fmla="*/ 4763 w 12"/>
                <a:gd name="T9" fmla="*/ 19050 h 15"/>
                <a:gd name="T10" fmla="*/ 0 w 12"/>
                <a:gd name="T11" fmla="*/ 14288 h 15"/>
                <a:gd name="T12" fmla="*/ 4763 w 12"/>
                <a:gd name="T13" fmla="*/ 9525 h 15"/>
                <a:gd name="T14" fmla="*/ 7938 w 12"/>
                <a:gd name="T15" fmla="*/ 6350 h 15"/>
                <a:gd name="T16" fmla="*/ 19050 w 12"/>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5">
                  <a:moveTo>
                    <a:pt x="12" y="0"/>
                  </a:moveTo>
                  <a:lnTo>
                    <a:pt x="9" y="12"/>
                  </a:lnTo>
                  <a:lnTo>
                    <a:pt x="5" y="12"/>
                  </a:lnTo>
                  <a:lnTo>
                    <a:pt x="3" y="15"/>
                  </a:lnTo>
                  <a:lnTo>
                    <a:pt x="3" y="12"/>
                  </a:lnTo>
                  <a:lnTo>
                    <a:pt x="0" y="9"/>
                  </a:lnTo>
                  <a:lnTo>
                    <a:pt x="3" y="6"/>
                  </a:lnTo>
                  <a:lnTo>
                    <a:pt x="5" y="4"/>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2" name="Freeform 43"/>
            <p:cNvSpPr>
              <a:spLocks/>
            </p:cNvSpPr>
            <p:nvPr/>
          </p:nvSpPr>
          <p:spPr bwMode="auto">
            <a:xfrm>
              <a:off x="4184650" y="2963863"/>
              <a:ext cx="6350" cy="9525"/>
            </a:xfrm>
            <a:custGeom>
              <a:avLst/>
              <a:gdLst>
                <a:gd name="T0" fmla="*/ 6350 w 4"/>
                <a:gd name="T1" fmla="*/ 0 h 6"/>
                <a:gd name="T2" fmla="*/ 4763 w 4"/>
                <a:gd name="T3" fmla="*/ 9525 h 6"/>
                <a:gd name="T4" fmla="*/ 0 w 4"/>
                <a:gd name="T5" fmla="*/ 9525 h 6"/>
                <a:gd name="T6" fmla="*/ 0 w 4"/>
                <a:gd name="T7" fmla="*/ 3175 h 6"/>
                <a:gd name="T8" fmla="*/ 635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4" y="0"/>
                  </a:moveTo>
                  <a:lnTo>
                    <a:pt x="3" y="6"/>
                  </a:lnTo>
                  <a:lnTo>
                    <a:pt x="0" y="6"/>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3" name="Freeform 44"/>
            <p:cNvSpPr>
              <a:spLocks/>
            </p:cNvSpPr>
            <p:nvPr/>
          </p:nvSpPr>
          <p:spPr bwMode="auto">
            <a:xfrm>
              <a:off x="4216400" y="2913063"/>
              <a:ext cx="11113" cy="11112"/>
            </a:xfrm>
            <a:custGeom>
              <a:avLst/>
              <a:gdLst>
                <a:gd name="T0" fmla="*/ 6350 w 7"/>
                <a:gd name="T1" fmla="*/ 0 h 7"/>
                <a:gd name="T2" fmla="*/ 11113 w 7"/>
                <a:gd name="T3" fmla="*/ 0 h 7"/>
                <a:gd name="T4" fmla="*/ 11113 w 7"/>
                <a:gd name="T5" fmla="*/ 7937 h 7"/>
                <a:gd name="T6" fmla="*/ 9525 w 7"/>
                <a:gd name="T7" fmla="*/ 11112 h 7"/>
                <a:gd name="T8" fmla="*/ 0 w 7"/>
                <a:gd name="T9" fmla="*/ 7937 h 7"/>
                <a:gd name="T10" fmla="*/ 4763 w 7"/>
                <a:gd name="T11" fmla="*/ 3175 h 7"/>
                <a:gd name="T12" fmla="*/ 6350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lnTo>
                    <a:pt x="7" y="0"/>
                  </a:lnTo>
                  <a:lnTo>
                    <a:pt x="7" y="5"/>
                  </a:lnTo>
                  <a:lnTo>
                    <a:pt x="6" y="7"/>
                  </a:lnTo>
                  <a:lnTo>
                    <a:pt x="0" y="5"/>
                  </a:lnTo>
                  <a:lnTo>
                    <a:pt x="3"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4" name="Freeform 45"/>
            <p:cNvSpPr>
              <a:spLocks/>
            </p:cNvSpPr>
            <p:nvPr/>
          </p:nvSpPr>
          <p:spPr bwMode="auto">
            <a:xfrm>
              <a:off x="4225925" y="2895600"/>
              <a:ext cx="3175" cy="12700"/>
            </a:xfrm>
            <a:custGeom>
              <a:avLst/>
              <a:gdLst>
                <a:gd name="T0" fmla="*/ 3175 w 2"/>
                <a:gd name="T1" fmla="*/ 0 h 8"/>
                <a:gd name="T2" fmla="*/ 1588 w 2"/>
                <a:gd name="T3" fmla="*/ 12700 h 8"/>
                <a:gd name="T4" fmla="*/ 0 w 2"/>
                <a:gd name="T5" fmla="*/ 12700 h 8"/>
                <a:gd name="T6" fmla="*/ 3175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2" y="0"/>
                  </a:moveTo>
                  <a:lnTo>
                    <a:pt x="1" y="8"/>
                  </a:lnTo>
                  <a:lnTo>
                    <a:pt x="0" y="8"/>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5" name="Freeform 46"/>
            <p:cNvSpPr>
              <a:spLocks/>
            </p:cNvSpPr>
            <p:nvPr/>
          </p:nvSpPr>
          <p:spPr bwMode="auto">
            <a:xfrm>
              <a:off x="4110038" y="2832100"/>
              <a:ext cx="7937" cy="11113"/>
            </a:xfrm>
            <a:custGeom>
              <a:avLst/>
              <a:gdLst>
                <a:gd name="T0" fmla="*/ 1587 w 5"/>
                <a:gd name="T1" fmla="*/ 0 h 7"/>
                <a:gd name="T2" fmla="*/ 7937 w 5"/>
                <a:gd name="T3" fmla="*/ 11113 h 7"/>
                <a:gd name="T4" fmla="*/ 6350 w 5"/>
                <a:gd name="T5" fmla="*/ 11113 h 7"/>
                <a:gd name="T6" fmla="*/ 0 w 5"/>
                <a:gd name="T7" fmla="*/ 3175 h 7"/>
                <a:gd name="T8" fmla="*/ 1587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1" y="0"/>
                  </a:moveTo>
                  <a:lnTo>
                    <a:pt x="5" y="7"/>
                  </a:lnTo>
                  <a:lnTo>
                    <a:pt x="4" y="7"/>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6" name="Freeform 47"/>
            <p:cNvSpPr>
              <a:spLocks/>
            </p:cNvSpPr>
            <p:nvPr/>
          </p:nvSpPr>
          <p:spPr bwMode="auto">
            <a:xfrm>
              <a:off x="4116388" y="2827338"/>
              <a:ext cx="3175" cy="11112"/>
            </a:xfrm>
            <a:custGeom>
              <a:avLst/>
              <a:gdLst>
                <a:gd name="T0" fmla="*/ 1588 w 2"/>
                <a:gd name="T1" fmla="*/ 0 h 7"/>
                <a:gd name="T2" fmla="*/ 3175 w 2"/>
                <a:gd name="T3" fmla="*/ 9525 h 7"/>
                <a:gd name="T4" fmla="*/ 3175 w 2"/>
                <a:gd name="T5" fmla="*/ 11112 h 7"/>
                <a:gd name="T6" fmla="*/ 0 w 2"/>
                <a:gd name="T7" fmla="*/ 3175 h 7"/>
                <a:gd name="T8" fmla="*/ 1588 w 2"/>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1" y="0"/>
                  </a:moveTo>
                  <a:lnTo>
                    <a:pt x="2" y="6"/>
                  </a:lnTo>
                  <a:lnTo>
                    <a:pt x="2" y="7"/>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7" name="Freeform 48"/>
            <p:cNvSpPr>
              <a:spLocks/>
            </p:cNvSpPr>
            <p:nvPr/>
          </p:nvSpPr>
          <p:spPr bwMode="auto">
            <a:xfrm>
              <a:off x="4103688" y="2835275"/>
              <a:ext cx="6350" cy="3175"/>
            </a:xfrm>
            <a:custGeom>
              <a:avLst/>
              <a:gdLst>
                <a:gd name="T0" fmla="*/ 3175 w 4"/>
                <a:gd name="T1" fmla="*/ 0 h 2"/>
                <a:gd name="T2" fmla="*/ 6350 w 4"/>
                <a:gd name="T3" fmla="*/ 3175 h 2"/>
                <a:gd name="T4" fmla="*/ 0 w 4"/>
                <a:gd name="T5" fmla="*/ 1588 h 2"/>
                <a:gd name="T6" fmla="*/ 3175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2" y="0"/>
                  </a:moveTo>
                  <a:lnTo>
                    <a:pt x="4" y="2"/>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8" name="Freeform 49"/>
            <p:cNvSpPr>
              <a:spLocks/>
            </p:cNvSpPr>
            <p:nvPr/>
          </p:nvSpPr>
          <p:spPr bwMode="auto">
            <a:xfrm>
              <a:off x="4116388" y="2846388"/>
              <a:ext cx="3175" cy="4762"/>
            </a:xfrm>
            <a:custGeom>
              <a:avLst/>
              <a:gdLst>
                <a:gd name="T0" fmla="*/ 3175 w 2"/>
                <a:gd name="T1" fmla="*/ 0 h 3"/>
                <a:gd name="T2" fmla="*/ 3175 w 2"/>
                <a:gd name="T3" fmla="*/ 4762 h 3"/>
                <a:gd name="T4" fmla="*/ 0 w 2"/>
                <a:gd name="T5" fmla="*/ 1587 h 3"/>
                <a:gd name="T6" fmla="*/ 3175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69" name="Freeform 50"/>
            <p:cNvSpPr>
              <a:spLocks/>
            </p:cNvSpPr>
            <p:nvPr/>
          </p:nvSpPr>
          <p:spPr bwMode="auto">
            <a:xfrm>
              <a:off x="4113213" y="2860675"/>
              <a:ext cx="6350" cy="9525"/>
            </a:xfrm>
            <a:custGeom>
              <a:avLst/>
              <a:gdLst>
                <a:gd name="T0" fmla="*/ 3175 w 4"/>
                <a:gd name="T1" fmla="*/ 0 h 6"/>
                <a:gd name="T2" fmla="*/ 6350 w 4"/>
                <a:gd name="T3" fmla="*/ 9525 h 6"/>
                <a:gd name="T4" fmla="*/ 0 w 4"/>
                <a:gd name="T5" fmla="*/ 1588 h 6"/>
                <a:gd name="T6" fmla="*/ 3175 w 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2" y="0"/>
                  </a:moveTo>
                  <a:lnTo>
                    <a:pt x="4" y="6"/>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0" name="Freeform 51"/>
            <p:cNvSpPr>
              <a:spLocks/>
            </p:cNvSpPr>
            <p:nvPr/>
          </p:nvSpPr>
          <p:spPr bwMode="auto">
            <a:xfrm>
              <a:off x="4098925" y="3122613"/>
              <a:ext cx="44450" cy="39687"/>
            </a:xfrm>
            <a:custGeom>
              <a:avLst/>
              <a:gdLst>
                <a:gd name="T0" fmla="*/ 20638 w 28"/>
                <a:gd name="T1" fmla="*/ 0 h 25"/>
                <a:gd name="T2" fmla="*/ 33338 w 28"/>
                <a:gd name="T3" fmla="*/ 0 h 25"/>
                <a:gd name="T4" fmla="*/ 36513 w 28"/>
                <a:gd name="T5" fmla="*/ 9525 h 25"/>
                <a:gd name="T6" fmla="*/ 42863 w 28"/>
                <a:gd name="T7" fmla="*/ 19050 h 25"/>
                <a:gd name="T8" fmla="*/ 44450 w 28"/>
                <a:gd name="T9" fmla="*/ 20637 h 25"/>
                <a:gd name="T10" fmla="*/ 44450 w 28"/>
                <a:gd name="T11" fmla="*/ 33337 h 25"/>
                <a:gd name="T12" fmla="*/ 39688 w 28"/>
                <a:gd name="T13" fmla="*/ 34925 h 25"/>
                <a:gd name="T14" fmla="*/ 38100 w 28"/>
                <a:gd name="T15" fmla="*/ 39687 h 25"/>
                <a:gd name="T16" fmla="*/ 25400 w 28"/>
                <a:gd name="T17" fmla="*/ 39687 h 25"/>
                <a:gd name="T18" fmla="*/ 14288 w 28"/>
                <a:gd name="T19" fmla="*/ 30162 h 25"/>
                <a:gd name="T20" fmla="*/ 7938 w 28"/>
                <a:gd name="T21" fmla="*/ 36512 h 25"/>
                <a:gd name="T22" fmla="*/ 0 w 28"/>
                <a:gd name="T23" fmla="*/ 28575 h 25"/>
                <a:gd name="T24" fmla="*/ 1588 w 28"/>
                <a:gd name="T25" fmla="*/ 15875 h 25"/>
                <a:gd name="T26" fmla="*/ 12700 w 28"/>
                <a:gd name="T27" fmla="*/ 11112 h 25"/>
                <a:gd name="T28" fmla="*/ 14288 w 28"/>
                <a:gd name="T29" fmla="*/ 1587 h 25"/>
                <a:gd name="T30" fmla="*/ 20638 w 28"/>
                <a:gd name="T31" fmla="*/ 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 h="25">
                  <a:moveTo>
                    <a:pt x="13" y="0"/>
                  </a:moveTo>
                  <a:lnTo>
                    <a:pt x="21" y="0"/>
                  </a:lnTo>
                  <a:lnTo>
                    <a:pt x="23" y="6"/>
                  </a:lnTo>
                  <a:lnTo>
                    <a:pt x="27" y="12"/>
                  </a:lnTo>
                  <a:lnTo>
                    <a:pt x="28" y="13"/>
                  </a:lnTo>
                  <a:lnTo>
                    <a:pt x="28" y="21"/>
                  </a:lnTo>
                  <a:lnTo>
                    <a:pt x="25" y="22"/>
                  </a:lnTo>
                  <a:lnTo>
                    <a:pt x="24" y="25"/>
                  </a:lnTo>
                  <a:lnTo>
                    <a:pt x="16" y="25"/>
                  </a:lnTo>
                  <a:lnTo>
                    <a:pt x="9" y="19"/>
                  </a:lnTo>
                  <a:lnTo>
                    <a:pt x="5" y="23"/>
                  </a:lnTo>
                  <a:lnTo>
                    <a:pt x="0" y="18"/>
                  </a:lnTo>
                  <a:lnTo>
                    <a:pt x="1" y="10"/>
                  </a:lnTo>
                  <a:lnTo>
                    <a:pt x="8" y="7"/>
                  </a:lnTo>
                  <a:lnTo>
                    <a:pt x="9" y="1"/>
                  </a:lnTo>
                  <a:lnTo>
                    <a:pt x="1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1" name="Freeform 52"/>
            <p:cNvSpPr>
              <a:spLocks/>
            </p:cNvSpPr>
            <p:nvPr/>
          </p:nvSpPr>
          <p:spPr bwMode="auto">
            <a:xfrm>
              <a:off x="4351338" y="2952750"/>
              <a:ext cx="4762" cy="6350"/>
            </a:xfrm>
            <a:custGeom>
              <a:avLst/>
              <a:gdLst>
                <a:gd name="T0" fmla="*/ 3175 w 3"/>
                <a:gd name="T1" fmla="*/ 0 h 4"/>
                <a:gd name="T2" fmla="*/ 4762 w 3"/>
                <a:gd name="T3" fmla="*/ 1588 h 4"/>
                <a:gd name="T4" fmla="*/ 0 w 3"/>
                <a:gd name="T5" fmla="*/ 6350 h 4"/>
                <a:gd name="T6" fmla="*/ 0 w 3"/>
                <a:gd name="T7" fmla="*/ 1588 h 4"/>
                <a:gd name="T8" fmla="*/ 3175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2" y="0"/>
                  </a:moveTo>
                  <a:lnTo>
                    <a:pt x="3" y="1"/>
                  </a:lnTo>
                  <a:lnTo>
                    <a:pt x="0" y="4"/>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2" name="Freeform 53"/>
            <p:cNvSpPr>
              <a:spLocks/>
            </p:cNvSpPr>
            <p:nvPr/>
          </p:nvSpPr>
          <p:spPr bwMode="auto">
            <a:xfrm>
              <a:off x="4354513" y="2925763"/>
              <a:ext cx="3175" cy="9525"/>
            </a:xfrm>
            <a:custGeom>
              <a:avLst/>
              <a:gdLst>
                <a:gd name="T0" fmla="*/ 3175 w 2"/>
                <a:gd name="T1" fmla="*/ 0 h 6"/>
                <a:gd name="T2" fmla="*/ 3175 w 2"/>
                <a:gd name="T3" fmla="*/ 4763 h 6"/>
                <a:gd name="T4" fmla="*/ 1588 w 2"/>
                <a:gd name="T5" fmla="*/ 9525 h 6"/>
                <a:gd name="T6" fmla="*/ 0 w 2"/>
                <a:gd name="T7" fmla="*/ 4763 h 6"/>
                <a:gd name="T8" fmla="*/ 0 w 2"/>
                <a:gd name="T9" fmla="*/ 3175 h 6"/>
                <a:gd name="T10" fmla="*/ 3175 w 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6">
                  <a:moveTo>
                    <a:pt x="2" y="0"/>
                  </a:moveTo>
                  <a:lnTo>
                    <a:pt x="2" y="3"/>
                  </a:lnTo>
                  <a:lnTo>
                    <a:pt x="1" y="6"/>
                  </a:lnTo>
                  <a:lnTo>
                    <a:pt x="0"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3" name="Freeform 54"/>
            <p:cNvSpPr>
              <a:spLocks/>
            </p:cNvSpPr>
            <p:nvPr/>
          </p:nvSpPr>
          <p:spPr bwMode="auto">
            <a:xfrm>
              <a:off x="4343400" y="2895600"/>
              <a:ext cx="7938" cy="9525"/>
            </a:xfrm>
            <a:custGeom>
              <a:avLst/>
              <a:gdLst>
                <a:gd name="T0" fmla="*/ 1588 w 5"/>
                <a:gd name="T1" fmla="*/ 0 h 6"/>
                <a:gd name="T2" fmla="*/ 7938 w 5"/>
                <a:gd name="T3" fmla="*/ 9525 h 6"/>
                <a:gd name="T4" fmla="*/ 0 w 5"/>
                <a:gd name="T5" fmla="*/ 7938 h 6"/>
                <a:gd name="T6" fmla="*/ 0 w 5"/>
                <a:gd name="T7" fmla="*/ 3175 h 6"/>
                <a:gd name="T8" fmla="*/ 1588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1" y="0"/>
                  </a:moveTo>
                  <a:lnTo>
                    <a:pt x="5" y="6"/>
                  </a:lnTo>
                  <a:lnTo>
                    <a:pt x="0"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4" name="Freeform 55"/>
            <p:cNvSpPr>
              <a:spLocks/>
            </p:cNvSpPr>
            <p:nvPr/>
          </p:nvSpPr>
          <p:spPr bwMode="auto">
            <a:xfrm>
              <a:off x="4337050" y="2879725"/>
              <a:ext cx="4763" cy="9525"/>
            </a:xfrm>
            <a:custGeom>
              <a:avLst/>
              <a:gdLst>
                <a:gd name="T0" fmla="*/ 1588 w 3"/>
                <a:gd name="T1" fmla="*/ 0 h 6"/>
                <a:gd name="T2" fmla="*/ 4763 w 3"/>
                <a:gd name="T3" fmla="*/ 1588 h 6"/>
                <a:gd name="T4" fmla="*/ 1588 w 3"/>
                <a:gd name="T5" fmla="*/ 9525 h 6"/>
                <a:gd name="T6" fmla="*/ 0 w 3"/>
                <a:gd name="T7" fmla="*/ 1588 h 6"/>
                <a:gd name="T8" fmla="*/ 1588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1" y="0"/>
                  </a:moveTo>
                  <a:lnTo>
                    <a:pt x="3" y="1"/>
                  </a:lnTo>
                  <a:lnTo>
                    <a:pt x="1" y="6"/>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5" name="Freeform 56"/>
            <p:cNvSpPr>
              <a:spLocks/>
            </p:cNvSpPr>
            <p:nvPr/>
          </p:nvSpPr>
          <p:spPr bwMode="auto">
            <a:xfrm>
              <a:off x="4341813" y="2851150"/>
              <a:ext cx="3175" cy="4763"/>
            </a:xfrm>
            <a:custGeom>
              <a:avLst/>
              <a:gdLst>
                <a:gd name="T0" fmla="*/ 0 w 2"/>
                <a:gd name="T1" fmla="*/ 0 h 3"/>
                <a:gd name="T2" fmla="*/ 3175 w 2"/>
                <a:gd name="T3" fmla="*/ 0 h 3"/>
                <a:gd name="T4" fmla="*/ 3175 w 2"/>
                <a:gd name="T5" fmla="*/ 4763 h 3"/>
                <a:gd name="T6" fmla="*/ 0 w 2"/>
                <a:gd name="T7" fmla="*/ 1588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2" y="0"/>
                  </a:lnTo>
                  <a:lnTo>
                    <a:pt x="2"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6" name="Freeform 57"/>
            <p:cNvSpPr>
              <a:spLocks/>
            </p:cNvSpPr>
            <p:nvPr/>
          </p:nvSpPr>
          <p:spPr bwMode="auto">
            <a:xfrm>
              <a:off x="4413250" y="2763838"/>
              <a:ext cx="9525" cy="11112"/>
            </a:xfrm>
            <a:custGeom>
              <a:avLst/>
              <a:gdLst>
                <a:gd name="T0" fmla="*/ 9525 w 6"/>
                <a:gd name="T1" fmla="*/ 0 h 7"/>
                <a:gd name="T2" fmla="*/ 9525 w 6"/>
                <a:gd name="T3" fmla="*/ 4762 h 7"/>
                <a:gd name="T4" fmla="*/ 1588 w 6"/>
                <a:gd name="T5" fmla="*/ 6350 h 7"/>
                <a:gd name="T6" fmla="*/ 0 w 6"/>
                <a:gd name="T7" fmla="*/ 11112 h 7"/>
                <a:gd name="T8" fmla="*/ 0 w 6"/>
                <a:gd name="T9" fmla="*/ 1587 h 7"/>
                <a:gd name="T10" fmla="*/ 9525 w 6"/>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7">
                  <a:moveTo>
                    <a:pt x="6" y="0"/>
                  </a:moveTo>
                  <a:lnTo>
                    <a:pt x="6" y="3"/>
                  </a:lnTo>
                  <a:lnTo>
                    <a:pt x="1" y="4"/>
                  </a:lnTo>
                  <a:lnTo>
                    <a:pt x="0" y="7"/>
                  </a:lnTo>
                  <a:lnTo>
                    <a:pt x="0" y="1"/>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7" name="Freeform 58"/>
            <p:cNvSpPr>
              <a:spLocks/>
            </p:cNvSpPr>
            <p:nvPr/>
          </p:nvSpPr>
          <p:spPr bwMode="auto">
            <a:xfrm>
              <a:off x="4479925" y="2671763"/>
              <a:ext cx="6350" cy="9525"/>
            </a:xfrm>
            <a:custGeom>
              <a:avLst/>
              <a:gdLst>
                <a:gd name="T0" fmla="*/ 3175 w 4"/>
                <a:gd name="T1" fmla="*/ 0 h 6"/>
                <a:gd name="T2" fmla="*/ 6350 w 4"/>
                <a:gd name="T3" fmla="*/ 6350 h 6"/>
                <a:gd name="T4" fmla="*/ 4763 w 4"/>
                <a:gd name="T5" fmla="*/ 9525 h 6"/>
                <a:gd name="T6" fmla="*/ 0 w 4"/>
                <a:gd name="T7" fmla="*/ 9525 h 6"/>
                <a:gd name="T8" fmla="*/ 3175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2" y="0"/>
                  </a:moveTo>
                  <a:lnTo>
                    <a:pt x="4" y="4"/>
                  </a:lnTo>
                  <a:lnTo>
                    <a:pt x="3" y="6"/>
                  </a:lnTo>
                  <a:lnTo>
                    <a:pt x="0" y="6"/>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78" name="Freeform 59"/>
            <p:cNvSpPr>
              <a:spLocks/>
            </p:cNvSpPr>
            <p:nvPr/>
          </p:nvSpPr>
          <p:spPr bwMode="auto">
            <a:xfrm>
              <a:off x="4529138" y="2544763"/>
              <a:ext cx="9525" cy="11112"/>
            </a:xfrm>
            <a:custGeom>
              <a:avLst/>
              <a:gdLst>
                <a:gd name="T0" fmla="*/ 9525 w 6"/>
                <a:gd name="T1" fmla="*/ 0 h 7"/>
                <a:gd name="T2" fmla="*/ 9525 w 6"/>
                <a:gd name="T3" fmla="*/ 6350 h 7"/>
                <a:gd name="T4" fmla="*/ 0 w 6"/>
                <a:gd name="T5" fmla="*/ 11112 h 7"/>
                <a:gd name="T6" fmla="*/ 1588 w 6"/>
                <a:gd name="T7" fmla="*/ 1587 h 7"/>
                <a:gd name="T8" fmla="*/ 9525 w 6"/>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6" y="0"/>
                  </a:moveTo>
                  <a:lnTo>
                    <a:pt x="6" y="4"/>
                  </a:lnTo>
                  <a:lnTo>
                    <a:pt x="0" y="7"/>
                  </a:lnTo>
                  <a:lnTo>
                    <a:pt x="1" y="1"/>
                  </a:lnTo>
                  <a:lnTo>
                    <a:pt x="6"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79" name="Freeform 60"/>
            <p:cNvSpPr>
              <a:spLocks/>
            </p:cNvSpPr>
            <p:nvPr/>
          </p:nvSpPr>
          <p:spPr bwMode="auto">
            <a:xfrm>
              <a:off x="4538663" y="2486025"/>
              <a:ext cx="23812" cy="31750"/>
            </a:xfrm>
            <a:custGeom>
              <a:avLst/>
              <a:gdLst>
                <a:gd name="T0" fmla="*/ 17462 w 15"/>
                <a:gd name="T1" fmla="*/ 0 h 20"/>
                <a:gd name="T2" fmla="*/ 23812 w 15"/>
                <a:gd name="T3" fmla="*/ 6350 h 20"/>
                <a:gd name="T4" fmla="*/ 17462 w 15"/>
                <a:gd name="T5" fmla="*/ 20638 h 20"/>
                <a:gd name="T6" fmla="*/ 17462 w 15"/>
                <a:gd name="T7" fmla="*/ 28575 h 20"/>
                <a:gd name="T8" fmla="*/ 3175 w 15"/>
                <a:gd name="T9" fmla="*/ 31750 h 20"/>
                <a:gd name="T10" fmla="*/ 0 w 15"/>
                <a:gd name="T11" fmla="*/ 20638 h 20"/>
                <a:gd name="T12" fmla="*/ 4762 w 15"/>
                <a:gd name="T13" fmla="*/ 15875 h 20"/>
                <a:gd name="T14" fmla="*/ 9525 w 15"/>
                <a:gd name="T15" fmla="*/ 1588 h 20"/>
                <a:gd name="T16" fmla="*/ 12700 w 15"/>
                <a:gd name="T17" fmla="*/ 1588 h 20"/>
                <a:gd name="T18" fmla="*/ 12700 w 15"/>
                <a:gd name="T19" fmla="*/ 11113 h 20"/>
                <a:gd name="T20" fmla="*/ 17462 w 15"/>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20">
                  <a:moveTo>
                    <a:pt x="11" y="0"/>
                  </a:moveTo>
                  <a:lnTo>
                    <a:pt x="15" y="4"/>
                  </a:lnTo>
                  <a:lnTo>
                    <a:pt x="11" y="13"/>
                  </a:lnTo>
                  <a:lnTo>
                    <a:pt x="11" y="18"/>
                  </a:lnTo>
                  <a:lnTo>
                    <a:pt x="2" y="20"/>
                  </a:lnTo>
                  <a:lnTo>
                    <a:pt x="0" y="13"/>
                  </a:lnTo>
                  <a:lnTo>
                    <a:pt x="3" y="10"/>
                  </a:lnTo>
                  <a:lnTo>
                    <a:pt x="6" y="1"/>
                  </a:lnTo>
                  <a:lnTo>
                    <a:pt x="8" y="1"/>
                  </a:lnTo>
                  <a:lnTo>
                    <a:pt x="8" y="7"/>
                  </a:lnTo>
                  <a:lnTo>
                    <a:pt x="11"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0" name="Freeform 61"/>
            <p:cNvSpPr>
              <a:spLocks/>
            </p:cNvSpPr>
            <p:nvPr/>
          </p:nvSpPr>
          <p:spPr bwMode="auto">
            <a:xfrm>
              <a:off x="4522788" y="2514600"/>
              <a:ext cx="14287" cy="12700"/>
            </a:xfrm>
            <a:custGeom>
              <a:avLst/>
              <a:gdLst>
                <a:gd name="T0" fmla="*/ 7937 w 9"/>
                <a:gd name="T1" fmla="*/ 0 h 8"/>
                <a:gd name="T2" fmla="*/ 14287 w 9"/>
                <a:gd name="T3" fmla="*/ 0 h 8"/>
                <a:gd name="T4" fmla="*/ 7937 w 9"/>
                <a:gd name="T5" fmla="*/ 11113 h 8"/>
                <a:gd name="T6" fmla="*/ 0 w 9"/>
                <a:gd name="T7" fmla="*/ 12700 h 8"/>
                <a:gd name="T8" fmla="*/ 0 w 9"/>
                <a:gd name="T9" fmla="*/ 6350 h 8"/>
                <a:gd name="T10" fmla="*/ 7937 w 9"/>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8">
                  <a:moveTo>
                    <a:pt x="5" y="0"/>
                  </a:moveTo>
                  <a:lnTo>
                    <a:pt x="9" y="0"/>
                  </a:lnTo>
                  <a:lnTo>
                    <a:pt x="5" y="7"/>
                  </a:lnTo>
                  <a:lnTo>
                    <a:pt x="0" y="8"/>
                  </a:lnTo>
                  <a:lnTo>
                    <a:pt x="0" y="4"/>
                  </a:lnTo>
                  <a:lnTo>
                    <a:pt x="5"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1" name="Freeform 62"/>
            <p:cNvSpPr>
              <a:spLocks/>
            </p:cNvSpPr>
            <p:nvPr/>
          </p:nvSpPr>
          <p:spPr bwMode="auto">
            <a:xfrm>
              <a:off x="4505325" y="2520950"/>
              <a:ext cx="11113" cy="14288"/>
            </a:xfrm>
            <a:custGeom>
              <a:avLst/>
              <a:gdLst>
                <a:gd name="T0" fmla="*/ 11113 w 7"/>
                <a:gd name="T1" fmla="*/ 0 h 9"/>
                <a:gd name="T2" fmla="*/ 11113 w 7"/>
                <a:gd name="T3" fmla="*/ 4763 h 9"/>
                <a:gd name="T4" fmla="*/ 1588 w 7"/>
                <a:gd name="T5" fmla="*/ 14288 h 9"/>
                <a:gd name="T6" fmla="*/ 0 w 7"/>
                <a:gd name="T7" fmla="*/ 6350 h 9"/>
                <a:gd name="T8" fmla="*/ 11113 w 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7" y="0"/>
                  </a:moveTo>
                  <a:lnTo>
                    <a:pt x="7" y="3"/>
                  </a:lnTo>
                  <a:lnTo>
                    <a:pt x="1" y="9"/>
                  </a:lnTo>
                  <a:lnTo>
                    <a:pt x="0" y="4"/>
                  </a:lnTo>
                  <a:lnTo>
                    <a:pt x="7"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2" name="Freeform 63"/>
            <p:cNvSpPr>
              <a:spLocks/>
            </p:cNvSpPr>
            <p:nvPr/>
          </p:nvSpPr>
          <p:spPr bwMode="auto">
            <a:xfrm>
              <a:off x="4492625" y="2532063"/>
              <a:ext cx="11113" cy="14287"/>
            </a:xfrm>
            <a:custGeom>
              <a:avLst/>
              <a:gdLst>
                <a:gd name="T0" fmla="*/ 11113 w 7"/>
                <a:gd name="T1" fmla="*/ 0 h 9"/>
                <a:gd name="T2" fmla="*/ 11113 w 7"/>
                <a:gd name="T3" fmla="*/ 4762 h 9"/>
                <a:gd name="T4" fmla="*/ 0 w 7"/>
                <a:gd name="T5" fmla="*/ 14287 h 9"/>
                <a:gd name="T6" fmla="*/ 0 w 7"/>
                <a:gd name="T7" fmla="*/ 4762 h 9"/>
                <a:gd name="T8" fmla="*/ 11113 w 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7" y="0"/>
                  </a:moveTo>
                  <a:lnTo>
                    <a:pt x="7" y="3"/>
                  </a:lnTo>
                  <a:lnTo>
                    <a:pt x="0" y="9"/>
                  </a:lnTo>
                  <a:lnTo>
                    <a:pt x="0" y="3"/>
                  </a:lnTo>
                  <a:lnTo>
                    <a:pt x="7"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3" name="Freeform 64"/>
            <p:cNvSpPr>
              <a:spLocks/>
            </p:cNvSpPr>
            <p:nvPr/>
          </p:nvSpPr>
          <p:spPr bwMode="auto">
            <a:xfrm>
              <a:off x="4524375" y="2482850"/>
              <a:ext cx="17463" cy="23813"/>
            </a:xfrm>
            <a:custGeom>
              <a:avLst/>
              <a:gdLst>
                <a:gd name="T0" fmla="*/ 11113 w 11"/>
                <a:gd name="T1" fmla="*/ 0 h 15"/>
                <a:gd name="T2" fmla="*/ 14288 w 11"/>
                <a:gd name="T3" fmla="*/ 3175 h 15"/>
                <a:gd name="T4" fmla="*/ 17463 w 11"/>
                <a:gd name="T5" fmla="*/ 14288 h 15"/>
                <a:gd name="T6" fmla="*/ 1588 w 11"/>
                <a:gd name="T7" fmla="*/ 23813 h 15"/>
                <a:gd name="T8" fmla="*/ 0 w 11"/>
                <a:gd name="T9" fmla="*/ 14288 h 15"/>
                <a:gd name="T10" fmla="*/ 7938 w 11"/>
                <a:gd name="T11" fmla="*/ 4763 h 15"/>
                <a:gd name="T12" fmla="*/ 11113 w 11"/>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5">
                  <a:moveTo>
                    <a:pt x="7" y="0"/>
                  </a:moveTo>
                  <a:lnTo>
                    <a:pt x="9" y="2"/>
                  </a:lnTo>
                  <a:lnTo>
                    <a:pt x="11" y="9"/>
                  </a:lnTo>
                  <a:lnTo>
                    <a:pt x="1" y="15"/>
                  </a:lnTo>
                  <a:lnTo>
                    <a:pt x="0" y="9"/>
                  </a:lnTo>
                  <a:lnTo>
                    <a:pt x="5" y="3"/>
                  </a:lnTo>
                  <a:lnTo>
                    <a:pt x="7"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4" name="Freeform 65"/>
            <p:cNvSpPr>
              <a:spLocks/>
            </p:cNvSpPr>
            <p:nvPr/>
          </p:nvSpPr>
          <p:spPr bwMode="auto">
            <a:xfrm>
              <a:off x="4538663" y="2462213"/>
              <a:ext cx="17462" cy="20637"/>
            </a:xfrm>
            <a:custGeom>
              <a:avLst/>
              <a:gdLst>
                <a:gd name="T0" fmla="*/ 11112 w 11"/>
                <a:gd name="T1" fmla="*/ 0 h 13"/>
                <a:gd name="T2" fmla="*/ 17462 w 11"/>
                <a:gd name="T3" fmla="*/ 0 h 13"/>
                <a:gd name="T4" fmla="*/ 12700 w 11"/>
                <a:gd name="T5" fmla="*/ 15875 h 13"/>
                <a:gd name="T6" fmla="*/ 3175 w 11"/>
                <a:gd name="T7" fmla="*/ 20637 h 13"/>
                <a:gd name="T8" fmla="*/ 0 w 11"/>
                <a:gd name="T9" fmla="*/ 19050 h 13"/>
                <a:gd name="T10" fmla="*/ 6350 w 11"/>
                <a:gd name="T11" fmla="*/ 11112 h 13"/>
                <a:gd name="T12" fmla="*/ 11112 w 11"/>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3">
                  <a:moveTo>
                    <a:pt x="7" y="0"/>
                  </a:moveTo>
                  <a:lnTo>
                    <a:pt x="11" y="0"/>
                  </a:lnTo>
                  <a:lnTo>
                    <a:pt x="8" y="10"/>
                  </a:lnTo>
                  <a:lnTo>
                    <a:pt x="2" y="13"/>
                  </a:lnTo>
                  <a:lnTo>
                    <a:pt x="0" y="12"/>
                  </a:lnTo>
                  <a:lnTo>
                    <a:pt x="4" y="7"/>
                  </a:lnTo>
                  <a:lnTo>
                    <a:pt x="7"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5" name="Freeform 66"/>
            <p:cNvSpPr>
              <a:spLocks/>
            </p:cNvSpPr>
            <p:nvPr/>
          </p:nvSpPr>
          <p:spPr bwMode="auto">
            <a:xfrm>
              <a:off x="4568825" y="2444750"/>
              <a:ext cx="20638" cy="28575"/>
            </a:xfrm>
            <a:custGeom>
              <a:avLst/>
              <a:gdLst>
                <a:gd name="T0" fmla="*/ 7938 w 13"/>
                <a:gd name="T1" fmla="*/ 0 h 18"/>
                <a:gd name="T2" fmla="*/ 17463 w 13"/>
                <a:gd name="T3" fmla="*/ 0 h 18"/>
                <a:gd name="T4" fmla="*/ 20638 w 13"/>
                <a:gd name="T5" fmla="*/ 9525 h 18"/>
                <a:gd name="T6" fmla="*/ 17463 w 13"/>
                <a:gd name="T7" fmla="*/ 23813 h 18"/>
                <a:gd name="T8" fmla="*/ 11113 w 13"/>
                <a:gd name="T9" fmla="*/ 26988 h 18"/>
                <a:gd name="T10" fmla="*/ 0 w 13"/>
                <a:gd name="T11" fmla="*/ 28575 h 18"/>
                <a:gd name="T12" fmla="*/ 1588 w 13"/>
                <a:gd name="T13" fmla="*/ 22225 h 18"/>
                <a:gd name="T14" fmla="*/ 1588 w 13"/>
                <a:gd name="T15" fmla="*/ 12700 h 18"/>
                <a:gd name="T16" fmla="*/ 7938 w 13"/>
                <a:gd name="T17" fmla="*/ 9525 h 18"/>
                <a:gd name="T18" fmla="*/ 7938 w 1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8">
                  <a:moveTo>
                    <a:pt x="5" y="0"/>
                  </a:moveTo>
                  <a:lnTo>
                    <a:pt x="11" y="0"/>
                  </a:lnTo>
                  <a:lnTo>
                    <a:pt x="13" y="6"/>
                  </a:lnTo>
                  <a:lnTo>
                    <a:pt x="11" y="15"/>
                  </a:lnTo>
                  <a:lnTo>
                    <a:pt x="7" y="17"/>
                  </a:lnTo>
                  <a:lnTo>
                    <a:pt x="0" y="18"/>
                  </a:lnTo>
                  <a:lnTo>
                    <a:pt x="1" y="14"/>
                  </a:lnTo>
                  <a:lnTo>
                    <a:pt x="1" y="8"/>
                  </a:lnTo>
                  <a:lnTo>
                    <a:pt x="5" y="6"/>
                  </a:lnTo>
                  <a:lnTo>
                    <a:pt x="5"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6" name="Freeform 67"/>
            <p:cNvSpPr>
              <a:spLocks/>
            </p:cNvSpPr>
            <p:nvPr/>
          </p:nvSpPr>
          <p:spPr bwMode="auto">
            <a:xfrm>
              <a:off x="4594225" y="2428875"/>
              <a:ext cx="14288" cy="19050"/>
            </a:xfrm>
            <a:custGeom>
              <a:avLst/>
              <a:gdLst>
                <a:gd name="T0" fmla="*/ 11113 w 9"/>
                <a:gd name="T1" fmla="*/ 0 h 12"/>
                <a:gd name="T2" fmla="*/ 14288 w 9"/>
                <a:gd name="T3" fmla="*/ 4763 h 12"/>
                <a:gd name="T4" fmla="*/ 11113 w 9"/>
                <a:gd name="T5" fmla="*/ 15875 h 12"/>
                <a:gd name="T6" fmla="*/ 1588 w 9"/>
                <a:gd name="T7" fmla="*/ 19050 h 12"/>
                <a:gd name="T8" fmla="*/ 0 w 9"/>
                <a:gd name="T9" fmla="*/ 11113 h 12"/>
                <a:gd name="T10" fmla="*/ 11113 w 9"/>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2">
                  <a:moveTo>
                    <a:pt x="7" y="0"/>
                  </a:moveTo>
                  <a:lnTo>
                    <a:pt x="9" y="3"/>
                  </a:lnTo>
                  <a:lnTo>
                    <a:pt x="7" y="10"/>
                  </a:lnTo>
                  <a:lnTo>
                    <a:pt x="1" y="12"/>
                  </a:lnTo>
                  <a:lnTo>
                    <a:pt x="0" y="7"/>
                  </a:lnTo>
                  <a:lnTo>
                    <a:pt x="7"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7" name="Freeform 68"/>
            <p:cNvSpPr>
              <a:spLocks/>
            </p:cNvSpPr>
            <p:nvPr/>
          </p:nvSpPr>
          <p:spPr bwMode="auto">
            <a:xfrm>
              <a:off x="4606925" y="2413000"/>
              <a:ext cx="12700" cy="19050"/>
            </a:xfrm>
            <a:custGeom>
              <a:avLst/>
              <a:gdLst>
                <a:gd name="T0" fmla="*/ 0 w 8"/>
                <a:gd name="T1" fmla="*/ 0 h 12"/>
                <a:gd name="T2" fmla="*/ 7938 w 8"/>
                <a:gd name="T3" fmla="*/ 1588 h 12"/>
                <a:gd name="T4" fmla="*/ 12700 w 8"/>
                <a:gd name="T5" fmla="*/ 4763 h 12"/>
                <a:gd name="T6" fmla="*/ 9525 w 8"/>
                <a:gd name="T7" fmla="*/ 11113 h 12"/>
                <a:gd name="T8" fmla="*/ 6350 w 8"/>
                <a:gd name="T9" fmla="*/ 19050 h 12"/>
                <a:gd name="T10" fmla="*/ 0 w 8"/>
                <a:gd name="T11" fmla="*/ 11113 h 12"/>
                <a:gd name="T12" fmla="*/ 0 w 8"/>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0" y="0"/>
                  </a:moveTo>
                  <a:lnTo>
                    <a:pt x="5" y="1"/>
                  </a:lnTo>
                  <a:lnTo>
                    <a:pt x="8" y="3"/>
                  </a:lnTo>
                  <a:lnTo>
                    <a:pt x="6" y="7"/>
                  </a:lnTo>
                  <a:lnTo>
                    <a:pt x="4" y="12"/>
                  </a:lnTo>
                  <a:lnTo>
                    <a:pt x="0" y="7"/>
                  </a:lnTo>
                  <a:lnTo>
                    <a:pt x="0"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8" name="Freeform 69"/>
            <p:cNvSpPr>
              <a:spLocks/>
            </p:cNvSpPr>
            <p:nvPr/>
          </p:nvSpPr>
          <p:spPr bwMode="auto">
            <a:xfrm>
              <a:off x="4619625" y="2403475"/>
              <a:ext cx="9525" cy="14288"/>
            </a:xfrm>
            <a:custGeom>
              <a:avLst/>
              <a:gdLst>
                <a:gd name="T0" fmla="*/ 0 w 6"/>
                <a:gd name="T1" fmla="*/ 0 h 9"/>
                <a:gd name="T2" fmla="*/ 3175 w 6"/>
                <a:gd name="T3" fmla="*/ 0 h 9"/>
                <a:gd name="T4" fmla="*/ 9525 w 6"/>
                <a:gd name="T5" fmla="*/ 9525 h 9"/>
                <a:gd name="T6" fmla="*/ 6350 w 6"/>
                <a:gd name="T7" fmla="*/ 14288 h 9"/>
                <a:gd name="T8" fmla="*/ 0 w 6"/>
                <a:gd name="T9" fmla="*/ 9525 h 9"/>
                <a:gd name="T10" fmla="*/ 0 w 6"/>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9">
                  <a:moveTo>
                    <a:pt x="0" y="0"/>
                  </a:moveTo>
                  <a:lnTo>
                    <a:pt x="2" y="0"/>
                  </a:lnTo>
                  <a:lnTo>
                    <a:pt x="6" y="6"/>
                  </a:lnTo>
                  <a:lnTo>
                    <a:pt x="4" y="9"/>
                  </a:lnTo>
                  <a:lnTo>
                    <a:pt x="0" y="6"/>
                  </a:lnTo>
                  <a:lnTo>
                    <a:pt x="0"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89" name="Freeform 70"/>
            <p:cNvSpPr>
              <a:spLocks/>
            </p:cNvSpPr>
            <p:nvPr/>
          </p:nvSpPr>
          <p:spPr bwMode="auto">
            <a:xfrm>
              <a:off x="4670425" y="2366963"/>
              <a:ext cx="25400" cy="19050"/>
            </a:xfrm>
            <a:custGeom>
              <a:avLst/>
              <a:gdLst>
                <a:gd name="T0" fmla="*/ 22225 w 16"/>
                <a:gd name="T1" fmla="*/ 0 h 12"/>
                <a:gd name="T2" fmla="*/ 25400 w 16"/>
                <a:gd name="T3" fmla="*/ 0 h 12"/>
                <a:gd name="T4" fmla="*/ 9525 w 16"/>
                <a:gd name="T5" fmla="*/ 17463 h 12"/>
                <a:gd name="T6" fmla="*/ 0 w 16"/>
                <a:gd name="T7" fmla="*/ 19050 h 12"/>
                <a:gd name="T8" fmla="*/ 1588 w 16"/>
                <a:gd name="T9" fmla="*/ 12700 h 12"/>
                <a:gd name="T10" fmla="*/ 22225 w 16"/>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2">
                  <a:moveTo>
                    <a:pt x="14" y="0"/>
                  </a:moveTo>
                  <a:lnTo>
                    <a:pt x="16" y="0"/>
                  </a:lnTo>
                  <a:lnTo>
                    <a:pt x="6" y="11"/>
                  </a:lnTo>
                  <a:lnTo>
                    <a:pt x="0" y="12"/>
                  </a:lnTo>
                  <a:lnTo>
                    <a:pt x="1" y="8"/>
                  </a:lnTo>
                  <a:lnTo>
                    <a:pt x="14"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90" name="Freeform 71"/>
            <p:cNvSpPr>
              <a:spLocks/>
            </p:cNvSpPr>
            <p:nvPr/>
          </p:nvSpPr>
          <p:spPr bwMode="auto">
            <a:xfrm>
              <a:off x="4673600" y="2395538"/>
              <a:ext cx="15875" cy="9525"/>
            </a:xfrm>
            <a:custGeom>
              <a:avLst/>
              <a:gdLst>
                <a:gd name="T0" fmla="*/ 4763 w 10"/>
                <a:gd name="T1" fmla="*/ 0 h 6"/>
                <a:gd name="T2" fmla="*/ 15875 w 10"/>
                <a:gd name="T3" fmla="*/ 3175 h 6"/>
                <a:gd name="T4" fmla="*/ 12700 w 10"/>
                <a:gd name="T5" fmla="*/ 9525 h 6"/>
                <a:gd name="T6" fmla="*/ 0 w 10"/>
                <a:gd name="T7" fmla="*/ 4763 h 6"/>
                <a:gd name="T8" fmla="*/ 4763 w 10"/>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3" y="0"/>
                  </a:moveTo>
                  <a:lnTo>
                    <a:pt x="10" y="2"/>
                  </a:lnTo>
                  <a:lnTo>
                    <a:pt x="8" y="6"/>
                  </a:lnTo>
                  <a:lnTo>
                    <a:pt x="0" y="3"/>
                  </a:lnTo>
                  <a:lnTo>
                    <a:pt x="3"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91" name="Freeform 72"/>
            <p:cNvSpPr>
              <a:spLocks/>
            </p:cNvSpPr>
            <p:nvPr/>
          </p:nvSpPr>
          <p:spPr bwMode="auto">
            <a:xfrm>
              <a:off x="4686300" y="2379663"/>
              <a:ext cx="11113" cy="15875"/>
            </a:xfrm>
            <a:custGeom>
              <a:avLst/>
              <a:gdLst>
                <a:gd name="T0" fmla="*/ 11113 w 7"/>
                <a:gd name="T1" fmla="*/ 0 h 10"/>
                <a:gd name="T2" fmla="*/ 11113 w 7"/>
                <a:gd name="T3" fmla="*/ 9525 h 10"/>
                <a:gd name="T4" fmla="*/ 4763 w 7"/>
                <a:gd name="T5" fmla="*/ 15875 h 10"/>
                <a:gd name="T6" fmla="*/ 0 w 7"/>
                <a:gd name="T7" fmla="*/ 11113 h 10"/>
                <a:gd name="T8" fmla="*/ 11113 w 7"/>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0">
                  <a:moveTo>
                    <a:pt x="7" y="0"/>
                  </a:moveTo>
                  <a:lnTo>
                    <a:pt x="7" y="6"/>
                  </a:lnTo>
                  <a:lnTo>
                    <a:pt x="3" y="10"/>
                  </a:lnTo>
                  <a:lnTo>
                    <a:pt x="0" y="7"/>
                  </a:lnTo>
                  <a:lnTo>
                    <a:pt x="7"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92" name="Freeform 73"/>
            <p:cNvSpPr>
              <a:spLocks/>
            </p:cNvSpPr>
            <p:nvPr/>
          </p:nvSpPr>
          <p:spPr bwMode="auto">
            <a:xfrm>
              <a:off x="4638675" y="2403475"/>
              <a:ext cx="7938" cy="14288"/>
            </a:xfrm>
            <a:custGeom>
              <a:avLst/>
              <a:gdLst>
                <a:gd name="T0" fmla="*/ 3175 w 5"/>
                <a:gd name="T1" fmla="*/ 0 h 9"/>
                <a:gd name="T2" fmla="*/ 7938 w 5"/>
                <a:gd name="T3" fmla="*/ 1588 h 9"/>
                <a:gd name="T4" fmla="*/ 3175 w 5"/>
                <a:gd name="T5" fmla="*/ 14288 h 9"/>
                <a:gd name="T6" fmla="*/ 1588 w 5"/>
                <a:gd name="T7" fmla="*/ 14288 h 9"/>
                <a:gd name="T8" fmla="*/ 0 w 5"/>
                <a:gd name="T9" fmla="*/ 4763 h 9"/>
                <a:gd name="T10" fmla="*/ 3175 w 5"/>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2" y="0"/>
                  </a:moveTo>
                  <a:lnTo>
                    <a:pt x="5" y="1"/>
                  </a:lnTo>
                  <a:lnTo>
                    <a:pt x="2" y="9"/>
                  </a:lnTo>
                  <a:lnTo>
                    <a:pt x="1" y="9"/>
                  </a:lnTo>
                  <a:lnTo>
                    <a:pt x="0" y="3"/>
                  </a:lnTo>
                  <a:lnTo>
                    <a:pt x="2"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93" name="Freeform 74"/>
            <p:cNvSpPr>
              <a:spLocks/>
            </p:cNvSpPr>
            <p:nvPr/>
          </p:nvSpPr>
          <p:spPr bwMode="auto">
            <a:xfrm>
              <a:off x="4730750" y="2349500"/>
              <a:ext cx="14288" cy="7938"/>
            </a:xfrm>
            <a:custGeom>
              <a:avLst/>
              <a:gdLst>
                <a:gd name="T0" fmla="*/ 7938 w 9"/>
                <a:gd name="T1" fmla="*/ 0 h 5"/>
                <a:gd name="T2" fmla="*/ 14288 w 9"/>
                <a:gd name="T3" fmla="*/ 4763 h 5"/>
                <a:gd name="T4" fmla="*/ 12700 w 9"/>
                <a:gd name="T5" fmla="*/ 6350 h 5"/>
                <a:gd name="T6" fmla="*/ 4763 w 9"/>
                <a:gd name="T7" fmla="*/ 7938 h 5"/>
                <a:gd name="T8" fmla="*/ 0 w 9"/>
                <a:gd name="T9" fmla="*/ 1588 h 5"/>
                <a:gd name="T10" fmla="*/ 7938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5" y="0"/>
                  </a:moveTo>
                  <a:lnTo>
                    <a:pt x="9" y="3"/>
                  </a:lnTo>
                  <a:lnTo>
                    <a:pt x="8" y="4"/>
                  </a:lnTo>
                  <a:lnTo>
                    <a:pt x="3" y="5"/>
                  </a:lnTo>
                  <a:lnTo>
                    <a:pt x="0" y="1"/>
                  </a:lnTo>
                  <a:lnTo>
                    <a:pt x="5"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994" name="Freeform 75"/>
            <p:cNvSpPr>
              <a:spLocks/>
            </p:cNvSpPr>
            <p:nvPr/>
          </p:nvSpPr>
          <p:spPr bwMode="auto">
            <a:xfrm>
              <a:off x="4344988" y="2349500"/>
              <a:ext cx="493712" cy="658813"/>
            </a:xfrm>
            <a:custGeom>
              <a:avLst/>
              <a:gdLst>
                <a:gd name="T0" fmla="*/ 438150 w 311"/>
                <a:gd name="T1" fmla="*/ 20638 h 415"/>
                <a:gd name="T2" fmla="*/ 444500 w 311"/>
                <a:gd name="T3" fmla="*/ 26988 h 415"/>
                <a:gd name="T4" fmla="*/ 479425 w 311"/>
                <a:gd name="T5" fmla="*/ 26988 h 415"/>
                <a:gd name="T6" fmla="*/ 487362 w 311"/>
                <a:gd name="T7" fmla="*/ 50800 h 415"/>
                <a:gd name="T8" fmla="*/ 463550 w 311"/>
                <a:gd name="T9" fmla="*/ 68263 h 415"/>
                <a:gd name="T10" fmla="*/ 476250 w 311"/>
                <a:gd name="T11" fmla="*/ 88900 h 415"/>
                <a:gd name="T12" fmla="*/ 485775 w 311"/>
                <a:gd name="T13" fmla="*/ 100013 h 415"/>
                <a:gd name="T14" fmla="*/ 441325 w 311"/>
                <a:gd name="T15" fmla="*/ 138113 h 415"/>
                <a:gd name="T16" fmla="*/ 455612 w 311"/>
                <a:gd name="T17" fmla="*/ 84138 h 415"/>
                <a:gd name="T18" fmla="*/ 409575 w 311"/>
                <a:gd name="T19" fmla="*/ 73025 h 415"/>
                <a:gd name="T20" fmla="*/ 392112 w 311"/>
                <a:gd name="T21" fmla="*/ 138113 h 415"/>
                <a:gd name="T22" fmla="*/ 363537 w 311"/>
                <a:gd name="T23" fmla="*/ 146050 h 415"/>
                <a:gd name="T24" fmla="*/ 312737 w 311"/>
                <a:gd name="T25" fmla="*/ 114300 h 415"/>
                <a:gd name="T26" fmla="*/ 287337 w 311"/>
                <a:gd name="T27" fmla="*/ 146050 h 415"/>
                <a:gd name="T28" fmla="*/ 249237 w 311"/>
                <a:gd name="T29" fmla="*/ 157163 h 415"/>
                <a:gd name="T30" fmla="*/ 215900 w 311"/>
                <a:gd name="T31" fmla="*/ 215900 h 415"/>
                <a:gd name="T32" fmla="*/ 196850 w 311"/>
                <a:gd name="T33" fmla="*/ 269875 h 415"/>
                <a:gd name="T34" fmla="*/ 165100 w 311"/>
                <a:gd name="T35" fmla="*/ 374650 h 415"/>
                <a:gd name="T36" fmla="*/ 141287 w 311"/>
                <a:gd name="T37" fmla="*/ 398463 h 415"/>
                <a:gd name="T38" fmla="*/ 134937 w 311"/>
                <a:gd name="T39" fmla="*/ 493713 h 415"/>
                <a:gd name="T40" fmla="*/ 144462 w 311"/>
                <a:gd name="T41" fmla="*/ 563563 h 415"/>
                <a:gd name="T42" fmla="*/ 127000 w 311"/>
                <a:gd name="T43" fmla="*/ 619125 h 415"/>
                <a:gd name="T44" fmla="*/ 107950 w 311"/>
                <a:gd name="T45" fmla="*/ 590550 h 415"/>
                <a:gd name="T46" fmla="*/ 96837 w 311"/>
                <a:gd name="T47" fmla="*/ 619125 h 415"/>
                <a:gd name="T48" fmla="*/ 31750 w 311"/>
                <a:gd name="T49" fmla="*/ 657225 h 415"/>
                <a:gd name="T50" fmla="*/ 22225 w 311"/>
                <a:gd name="T51" fmla="*/ 623888 h 415"/>
                <a:gd name="T52" fmla="*/ 15875 w 311"/>
                <a:gd name="T53" fmla="*/ 608013 h 415"/>
                <a:gd name="T54" fmla="*/ 36512 w 311"/>
                <a:gd name="T55" fmla="*/ 558800 h 415"/>
                <a:gd name="T56" fmla="*/ 4762 w 311"/>
                <a:gd name="T57" fmla="*/ 571500 h 415"/>
                <a:gd name="T58" fmla="*/ 6350 w 311"/>
                <a:gd name="T59" fmla="*/ 546100 h 415"/>
                <a:gd name="T60" fmla="*/ 36512 w 311"/>
                <a:gd name="T61" fmla="*/ 534988 h 415"/>
                <a:gd name="T62" fmla="*/ 23812 w 311"/>
                <a:gd name="T63" fmla="*/ 530225 h 415"/>
                <a:gd name="T64" fmla="*/ 0 w 311"/>
                <a:gd name="T65" fmla="*/ 508000 h 415"/>
                <a:gd name="T66" fmla="*/ 31750 w 311"/>
                <a:gd name="T67" fmla="*/ 476250 h 415"/>
                <a:gd name="T68" fmla="*/ 49212 w 311"/>
                <a:gd name="T69" fmla="*/ 447675 h 415"/>
                <a:gd name="T70" fmla="*/ 88900 w 311"/>
                <a:gd name="T71" fmla="*/ 419100 h 415"/>
                <a:gd name="T72" fmla="*/ 119062 w 311"/>
                <a:gd name="T73" fmla="*/ 403225 h 415"/>
                <a:gd name="T74" fmla="*/ 107950 w 311"/>
                <a:gd name="T75" fmla="*/ 369888 h 415"/>
                <a:gd name="T76" fmla="*/ 127000 w 311"/>
                <a:gd name="T77" fmla="*/ 341313 h 415"/>
                <a:gd name="T78" fmla="*/ 139700 w 311"/>
                <a:gd name="T79" fmla="*/ 317500 h 415"/>
                <a:gd name="T80" fmla="*/ 147637 w 311"/>
                <a:gd name="T81" fmla="*/ 287338 h 415"/>
                <a:gd name="T82" fmla="*/ 165100 w 311"/>
                <a:gd name="T83" fmla="*/ 246063 h 415"/>
                <a:gd name="T84" fmla="*/ 190500 w 311"/>
                <a:gd name="T85" fmla="*/ 228600 h 415"/>
                <a:gd name="T86" fmla="*/ 196850 w 311"/>
                <a:gd name="T87" fmla="*/ 214313 h 415"/>
                <a:gd name="T88" fmla="*/ 206375 w 311"/>
                <a:gd name="T89" fmla="*/ 177800 h 415"/>
                <a:gd name="T90" fmla="*/ 234950 w 311"/>
                <a:gd name="T91" fmla="*/ 165100 h 415"/>
                <a:gd name="T92" fmla="*/ 238125 w 311"/>
                <a:gd name="T93" fmla="*/ 127000 h 415"/>
                <a:gd name="T94" fmla="*/ 257175 w 311"/>
                <a:gd name="T95" fmla="*/ 98425 h 415"/>
                <a:gd name="T96" fmla="*/ 266700 w 311"/>
                <a:gd name="T97" fmla="*/ 84138 h 415"/>
                <a:gd name="T98" fmla="*/ 290512 w 311"/>
                <a:gd name="T99" fmla="*/ 73025 h 415"/>
                <a:gd name="T100" fmla="*/ 293687 w 311"/>
                <a:gd name="T101" fmla="*/ 82550 h 415"/>
                <a:gd name="T102" fmla="*/ 309562 w 311"/>
                <a:gd name="T103" fmla="*/ 68263 h 415"/>
                <a:gd name="T104" fmla="*/ 319087 w 311"/>
                <a:gd name="T105" fmla="*/ 50800 h 415"/>
                <a:gd name="T106" fmla="*/ 346075 w 311"/>
                <a:gd name="T107" fmla="*/ 55563 h 415"/>
                <a:gd name="T108" fmla="*/ 376237 w 311"/>
                <a:gd name="T109" fmla="*/ 15875 h 415"/>
                <a:gd name="T110" fmla="*/ 382587 w 311"/>
                <a:gd name="T111" fmla="*/ 60325 h 415"/>
                <a:gd name="T112" fmla="*/ 412750 w 311"/>
                <a:gd name="T113" fmla="*/ 15875 h 415"/>
                <a:gd name="T114" fmla="*/ 423862 w 311"/>
                <a:gd name="T115" fmla="*/ 20638 h 4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1" h="415">
                  <a:moveTo>
                    <a:pt x="271" y="0"/>
                  </a:moveTo>
                  <a:lnTo>
                    <a:pt x="276" y="0"/>
                  </a:lnTo>
                  <a:lnTo>
                    <a:pt x="282" y="4"/>
                  </a:lnTo>
                  <a:lnTo>
                    <a:pt x="276" y="13"/>
                  </a:lnTo>
                  <a:lnTo>
                    <a:pt x="278" y="17"/>
                  </a:lnTo>
                  <a:lnTo>
                    <a:pt x="278" y="29"/>
                  </a:lnTo>
                  <a:lnTo>
                    <a:pt x="280" y="23"/>
                  </a:lnTo>
                  <a:lnTo>
                    <a:pt x="280" y="17"/>
                  </a:lnTo>
                  <a:lnTo>
                    <a:pt x="284" y="8"/>
                  </a:lnTo>
                  <a:lnTo>
                    <a:pt x="291" y="10"/>
                  </a:lnTo>
                  <a:lnTo>
                    <a:pt x="294" y="14"/>
                  </a:lnTo>
                  <a:lnTo>
                    <a:pt x="302" y="17"/>
                  </a:lnTo>
                  <a:lnTo>
                    <a:pt x="303" y="20"/>
                  </a:lnTo>
                  <a:lnTo>
                    <a:pt x="308" y="23"/>
                  </a:lnTo>
                  <a:lnTo>
                    <a:pt x="311" y="31"/>
                  </a:lnTo>
                  <a:lnTo>
                    <a:pt x="307" y="32"/>
                  </a:lnTo>
                  <a:lnTo>
                    <a:pt x="299" y="38"/>
                  </a:lnTo>
                  <a:lnTo>
                    <a:pt x="283" y="35"/>
                  </a:lnTo>
                  <a:lnTo>
                    <a:pt x="282" y="38"/>
                  </a:lnTo>
                  <a:lnTo>
                    <a:pt x="292" y="43"/>
                  </a:lnTo>
                  <a:lnTo>
                    <a:pt x="294" y="47"/>
                  </a:lnTo>
                  <a:lnTo>
                    <a:pt x="299" y="47"/>
                  </a:lnTo>
                  <a:lnTo>
                    <a:pt x="299" y="52"/>
                  </a:lnTo>
                  <a:lnTo>
                    <a:pt x="300" y="56"/>
                  </a:lnTo>
                  <a:lnTo>
                    <a:pt x="303" y="52"/>
                  </a:lnTo>
                  <a:lnTo>
                    <a:pt x="308" y="53"/>
                  </a:lnTo>
                  <a:lnTo>
                    <a:pt x="310" y="62"/>
                  </a:lnTo>
                  <a:lnTo>
                    <a:pt x="306" y="63"/>
                  </a:lnTo>
                  <a:lnTo>
                    <a:pt x="302" y="62"/>
                  </a:lnTo>
                  <a:lnTo>
                    <a:pt x="292" y="69"/>
                  </a:lnTo>
                  <a:lnTo>
                    <a:pt x="290" y="78"/>
                  </a:lnTo>
                  <a:lnTo>
                    <a:pt x="278" y="87"/>
                  </a:lnTo>
                  <a:lnTo>
                    <a:pt x="280" y="83"/>
                  </a:lnTo>
                  <a:lnTo>
                    <a:pt x="282" y="72"/>
                  </a:lnTo>
                  <a:lnTo>
                    <a:pt x="287" y="59"/>
                  </a:lnTo>
                  <a:lnTo>
                    <a:pt x="287" y="53"/>
                  </a:lnTo>
                  <a:lnTo>
                    <a:pt x="280" y="50"/>
                  </a:lnTo>
                  <a:lnTo>
                    <a:pt x="270" y="43"/>
                  </a:lnTo>
                  <a:lnTo>
                    <a:pt x="263" y="46"/>
                  </a:lnTo>
                  <a:lnTo>
                    <a:pt x="258" y="46"/>
                  </a:lnTo>
                  <a:lnTo>
                    <a:pt x="250" y="59"/>
                  </a:lnTo>
                  <a:lnTo>
                    <a:pt x="250" y="66"/>
                  </a:lnTo>
                  <a:lnTo>
                    <a:pt x="248" y="71"/>
                  </a:lnTo>
                  <a:lnTo>
                    <a:pt x="247" y="87"/>
                  </a:lnTo>
                  <a:lnTo>
                    <a:pt x="241" y="92"/>
                  </a:lnTo>
                  <a:lnTo>
                    <a:pt x="237" y="99"/>
                  </a:lnTo>
                  <a:lnTo>
                    <a:pt x="230" y="95"/>
                  </a:lnTo>
                  <a:lnTo>
                    <a:pt x="229" y="92"/>
                  </a:lnTo>
                  <a:lnTo>
                    <a:pt x="221" y="99"/>
                  </a:lnTo>
                  <a:lnTo>
                    <a:pt x="205" y="93"/>
                  </a:lnTo>
                  <a:lnTo>
                    <a:pt x="202" y="83"/>
                  </a:lnTo>
                  <a:lnTo>
                    <a:pt x="197" y="72"/>
                  </a:lnTo>
                  <a:lnTo>
                    <a:pt x="191" y="74"/>
                  </a:lnTo>
                  <a:lnTo>
                    <a:pt x="191" y="81"/>
                  </a:lnTo>
                  <a:lnTo>
                    <a:pt x="178" y="83"/>
                  </a:lnTo>
                  <a:lnTo>
                    <a:pt x="181" y="92"/>
                  </a:lnTo>
                  <a:lnTo>
                    <a:pt x="175" y="99"/>
                  </a:lnTo>
                  <a:lnTo>
                    <a:pt x="177" y="104"/>
                  </a:lnTo>
                  <a:lnTo>
                    <a:pt x="164" y="99"/>
                  </a:lnTo>
                  <a:lnTo>
                    <a:pt x="157" y="99"/>
                  </a:lnTo>
                  <a:lnTo>
                    <a:pt x="154" y="118"/>
                  </a:lnTo>
                  <a:lnTo>
                    <a:pt x="148" y="118"/>
                  </a:lnTo>
                  <a:lnTo>
                    <a:pt x="138" y="121"/>
                  </a:lnTo>
                  <a:lnTo>
                    <a:pt x="136" y="136"/>
                  </a:lnTo>
                  <a:lnTo>
                    <a:pt x="130" y="142"/>
                  </a:lnTo>
                  <a:lnTo>
                    <a:pt x="133" y="148"/>
                  </a:lnTo>
                  <a:lnTo>
                    <a:pt x="133" y="154"/>
                  </a:lnTo>
                  <a:lnTo>
                    <a:pt x="124" y="170"/>
                  </a:lnTo>
                  <a:lnTo>
                    <a:pt x="122" y="182"/>
                  </a:lnTo>
                  <a:lnTo>
                    <a:pt x="113" y="184"/>
                  </a:lnTo>
                  <a:lnTo>
                    <a:pt x="113" y="193"/>
                  </a:lnTo>
                  <a:lnTo>
                    <a:pt x="104" y="236"/>
                  </a:lnTo>
                  <a:lnTo>
                    <a:pt x="108" y="243"/>
                  </a:lnTo>
                  <a:lnTo>
                    <a:pt x="105" y="251"/>
                  </a:lnTo>
                  <a:lnTo>
                    <a:pt x="95" y="248"/>
                  </a:lnTo>
                  <a:lnTo>
                    <a:pt x="89" y="251"/>
                  </a:lnTo>
                  <a:lnTo>
                    <a:pt x="80" y="277"/>
                  </a:lnTo>
                  <a:lnTo>
                    <a:pt x="83" y="282"/>
                  </a:lnTo>
                  <a:lnTo>
                    <a:pt x="87" y="301"/>
                  </a:lnTo>
                  <a:lnTo>
                    <a:pt x="85" y="311"/>
                  </a:lnTo>
                  <a:lnTo>
                    <a:pt x="93" y="325"/>
                  </a:lnTo>
                  <a:lnTo>
                    <a:pt x="92" y="334"/>
                  </a:lnTo>
                  <a:lnTo>
                    <a:pt x="88" y="337"/>
                  </a:lnTo>
                  <a:lnTo>
                    <a:pt x="91" y="355"/>
                  </a:lnTo>
                  <a:lnTo>
                    <a:pt x="88" y="363"/>
                  </a:lnTo>
                  <a:lnTo>
                    <a:pt x="83" y="369"/>
                  </a:lnTo>
                  <a:lnTo>
                    <a:pt x="80" y="375"/>
                  </a:lnTo>
                  <a:lnTo>
                    <a:pt x="80" y="390"/>
                  </a:lnTo>
                  <a:lnTo>
                    <a:pt x="77" y="393"/>
                  </a:lnTo>
                  <a:lnTo>
                    <a:pt x="73" y="389"/>
                  </a:lnTo>
                  <a:lnTo>
                    <a:pt x="68" y="384"/>
                  </a:lnTo>
                  <a:lnTo>
                    <a:pt x="68" y="372"/>
                  </a:lnTo>
                  <a:lnTo>
                    <a:pt x="67" y="369"/>
                  </a:lnTo>
                  <a:lnTo>
                    <a:pt x="64" y="377"/>
                  </a:lnTo>
                  <a:lnTo>
                    <a:pt x="64" y="384"/>
                  </a:lnTo>
                  <a:lnTo>
                    <a:pt x="61" y="390"/>
                  </a:lnTo>
                  <a:lnTo>
                    <a:pt x="55" y="393"/>
                  </a:lnTo>
                  <a:lnTo>
                    <a:pt x="45" y="405"/>
                  </a:lnTo>
                  <a:lnTo>
                    <a:pt x="32" y="415"/>
                  </a:lnTo>
                  <a:lnTo>
                    <a:pt x="20" y="414"/>
                  </a:lnTo>
                  <a:lnTo>
                    <a:pt x="8" y="404"/>
                  </a:lnTo>
                  <a:lnTo>
                    <a:pt x="7" y="401"/>
                  </a:lnTo>
                  <a:lnTo>
                    <a:pt x="8" y="395"/>
                  </a:lnTo>
                  <a:lnTo>
                    <a:pt x="14" y="393"/>
                  </a:lnTo>
                  <a:lnTo>
                    <a:pt x="12" y="389"/>
                  </a:lnTo>
                  <a:lnTo>
                    <a:pt x="15" y="384"/>
                  </a:lnTo>
                  <a:lnTo>
                    <a:pt x="14" y="380"/>
                  </a:lnTo>
                  <a:lnTo>
                    <a:pt x="10" y="383"/>
                  </a:lnTo>
                  <a:lnTo>
                    <a:pt x="8" y="377"/>
                  </a:lnTo>
                  <a:lnTo>
                    <a:pt x="12" y="371"/>
                  </a:lnTo>
                  <a:lnTo>
                    <a:pt x="15" y="360"/>
                  </a:lnTo>
                  <a:lnTo>
                    <a:pt x="23" y="352"/>
                  </a:lnTo>
                  <a:lnTo>
                    <a:pt x="20" y="352"/>
                  </a:lnTo>
                  <a:lnTo>
                    <a:pt x="15" y="355"/>
                  </a:lnTo>
                  <a:lnTo>
                    <a:pt x="11" y="360"/>
                  </a:lnTo>
                  <a:lnTo>
                    <a:pt x="3" y="360"/>
                  </a:lnTo>
                  <a:lnTo>
                    <a:pt x="3" y="355"/>
                  </a:lnTo>
                  <a:lnTo>
                    <a:pt x="7" y="353"/>
                  </a:lnTo>
                  <a:lnTo>
                    <a:pt x="6" y="350"/>
                  </a:lnTo>
                  <a:lnTo>
                    <a:pt x="4" y="344"/>
                  </a:lnTo>
                  <a:lnTo>
                    <a:pt x="0" y="338"/>
                  </a:lnTo>
                  <a:lnTo>
                    <a:pt x="7" y="338"/>
                  </a:lnTo>
                  <a:lnTo>
                    <a:pt x="18" y="335"/>
                  </a:lnTo>
                  <a:lnTo>
                    <a:pt x="23" y="337"/>
                  </a:lnTo>
                  <a:lnTo>
                    <a:pt x="32" y="334"/>
                  </a:lnTo>
                  <a:lnTo>
                    <a:pt x="31" y="332"/>
                  </a:lnTo>
                  <a:lnTo>
                    <a:pt x="22" y="335"/>
                  </a:lnTo>
                  <a:lnTo>
                    <a:pt x="15" y="334"/>
                  </a:lnTo>
                  <a:lnTo>
                    <a:pt x="2" y="335"/>
                  </a:lnTo>
                  <a:lnTo>
                    <a:pt x="0" y="328"/>
                  </a:lnTo>
                  <a:lnTo>
                    <a:pt x="4" y="326"/>
                  </a:lnTo>
                  <a:lnTo>
                    <a:pt x="0" y="320"/>
                  </a:lnTo>
                  <a:lnTo>
                    <a:pt x="4" y="316"/>
                  </a:lnTo>
                  <a:lnTo>
                    <a:pt x="10" y="313"/>
                  </a:lnTo>
                  <a:lnTo>
                    <a:pt x="12" y="304"/>
                  </a:lnTo>
                  <a:lnTo>
                    <a:pt x="20" y="300"/>
                  </a:lnTo>
                  <a:lnTo>
                    <a:pt x="22" y="294"/>
                  </a:lnTo>
                  <a:lnTo>
                    <a:pt x="25" y="292"/>
                  </a:lnTo>
                  <a:lnTo>
                    <a:pt x="24" y="285"/>
                  </a:lnTo>
                  <a:lnTo>
                    <a:pt x="31" y="282"/>
                  </a:lnTo>
                  <a:lnTo>
                    <a:pt x="31" y="277"/>
                  </a:lnTo>
                  <a:lnTo>
                    <a:pt x="41" y="273"/>
                  </a:lnTo>
                  <a:lnTo>
                    <a:pt x="49" y="267"/>
                  </a:lnTo>
                  <a:lnTo>
                    <a:pt x="56" y="264"/>
                  </a:lnTo>
                  <a:lnTo>
                    <a:pt x="59" y="267"/>
                  </a:lnTo>
                  <a:lnTo>
                    <a:pt x="67" y="264"/>
                  </a:lnTo>
                  <a:lnTo>
                    <a:pt x="76" y="255"/>
                  </a:lnTo>
                  <a:lnTo>
                    <a:pt x="75" y="254"/>
                  </a:lnTo>
                  <a:lnTo>
                    <a:pt x="61" y="264"/>
                  </a:lnTo>
                  <a:lnTo>
                    <a:pt x="56" y="256"/>
                  </a:lnTo>
                  <a:lnTo>
                    <a:pt x="61" y="248"/>
                  </a:lnTo>
                  <a:lnTo>
                    <a:pt x="68" y="233"/>
                  </a:lnTo>
                  <a:lnTo>
                    <a:pt x="76" y="231"/>
                  </a:lnTo>
                  <a:lnTo>
                    <a:pt x="79" y="225"/>
                  </a:lnTo>
                  <a:lnTo>
                    <a:pt x="79" y="219"/>
                  </a:lnTo>
                  <a:lnTo>
                    <a:pt x="80" y="215"/>
                  </a:lnTo>
                  <a:lnTo>
                    <a:pt x="85" y="212"/>
                  </a:lnTo>
                  <a:lnTo>
                    <a:pt x="88" y="213"/>
                  </a:lnTo>
                  <a:lnTo>
                    <a:pt x="92" y="207"/>
                  </a:lnTo>
                  <a:lnTo>
                    <a:pt x="88" y="200"/>
                  </a:lnTo>
                  <a:lnTo>
                    <a:pt x="91" y="197"/>
                  </a:lnTo>
                  <a:lnTo>
                    <a:pt x="91" y="191"/>
                  </a:lnTo>
                  <a:lnTo>
                    <a:pt x="95" y="188"/>
                  </a:lnTo>
                  <a:lnTo>
                    <a:pt x="93" y="181"/>
                  </a:lnTo>
                  <a:lnTo>
                    <a:pt x="100" y="178"/>
                  </a:lnTo>
                  <a:lnTo>
                    <a:pt x="98" y="167"/>
                  </a:lnTo>
                  <a:lnTo>
                    <a:pt x="104" y="160"/>
                  </a:lnTo>
                  <a:lnTo>
                    <a:pt x="104" y="155"/>
                  </a:lnTo>
                  <a:lnTo>
                    <a:pt x="109" y="153"/>
                  </a:lnTo>
                  <a:lnTo>
                    <a:pt x="110" y="148"/>
                  </a:lnTo>
                  <a:lnTo>
                    <a:pt x="118" y="147"/>
                  </a:lnTo>
                  <a:lnTo>
                    <a:pt x="120" y="144"/>
                  </a:lnTo>
                  <a:lnTo>
                    <a:pt x="113" y="142"/>
                  </a:lnTo>
                  <a:lnTo>
                    <a:pt x="113" y="136"/>
                  </a:lnTo>
                  <a:lnTo>
                    <a:pt x="117" y="132"/>
                  </a:lnTo>
                  <a:lnTo>
                    <a:pt x="124" y="135"/>
                  </a:lnTo>
                  <a:lnTo>
                    <a:pt x="121" y="130"/>
                  </a:lnTo>
                  <a:lnTo>
                    <a:pt x="124" y="127"/>
                  </a:lnTo>
                  <a:lnTo>
                    <a:pt x="124" y="121"/>
                  </a:lnTo>
                  <a:lnTo>
                    <a:pt x="130" y="112"/>
                  </a:lnTo>
                  <a:lnTo>
                    <a:pt x="134" y="117"/>
                  </a:lnTo>
                  <a:lnTo>
                    <a:pt x="133" y="108"/>
                  </a:lnTo>
                  <a:lnTo>
                    <a:pt x="142" y="104"/>
                  </a:lnTo>
                  <a:lnTo>
                    <a:pt x="148" y="104"/>
                  </a:lnTo>
                  <a:lnTo>
                    <a:pt x="148" y="101"/>
                  </a:lnTo>
                  <a:lnTo>
                    <a:pt x="137" y="101"/>
                  </a:lnTo>
                  <a:lnTo>
                    <a:pt x="144" y="87"/>
                  </a:lnTo>
                  <a:lnTo>
                    <a:pt x="150" y="80"/>
                  </a:lnTo>
                  <a:lnTo>
                    <a:pt x="156" y="75"/>
                  </a:lnTo>
                  <a:lnTo>
                    <a:pt x="156" y="68"/>
                  </a:lnTo>
                  <a:lnTo>
                    <a:pt x="162" y="69"/>
                  </a:lnTo>
                  <a:lnTo>
                    <a:pt x="162" y="62"/>
                  </a:lnTo>
                  <a:lnTo>
                    <a:pt x="165" y="62"/>
                  </a:lnTo>
                  <a:lnTo>
                    <a:pt x="169" y="68"/>
                  </a:lnTo>
                  <a:lnTo>
                    <a:pt x="168" y="57"/>
                  </a:lnTo>
                  <a:lnTo>
                    <a:pt x="168" y="53"/>
                  </a:lnTo>
                  <a:lnTo>
                    <a:pt x="174" y="53"/>
                  </a:lnTo>
                  <a:lnTo>
                    <a:pt x="175" y="62"/>
                  </a:lnTo>
                  <a:lnTo>
                    <a:pt x="178" y="49"/>
                  </a:lnTo>
                  <a:lnTo>
                    <a:pt x="183" y="46"/>
                  </a:lnTo>
                  <a:lnTo>
                    <a:pt x="182" y="56"/>
                  </a:lnTo>
                  <a:lnTo>
                    <a:pt x="183" y="62"/>
                  </a:lnTo>
                  <a:lnTo>
                    <a:pt x="187" y="60"/>
                  </a:lnTo>
                  <a:lnTo>
                    <a:pt x="185" y="52"/>
                  </a:lnTo>
                  <a:lnTo>
                    <a:pt x="190" y="47"/>
                  </a:lnTo>
                  <a:lnTo>
                    <a:pt x="191" y="49"/>
                  </a:lnTo>
                  <a:lnTo>
                    <a:pt x="194" y="44"/>
                  </a:lnTo>
                  <a:lnTo>
                    <a:pt x="195" y="43"/>
                  </a:lnTo>
                  <a:lnTo>
                    <a:pt x="202" y="52"/>
                  </a:lnTo>
                  <a:lnTo>
                    <a:pt x="202" y="41"/>
                  </a:lnTo>
                  <a:lnTo>
                    <a:pt x="195" y="37"/>
                  </a:lnTo>
                  <a:lnTo>
                    <a:pt x="201" y="32"/>
                  </a:lnTo>
                  <a:lnTo>
                    <a:pt x="209" y="37"/>
                  </a:lnTo>
                  <a:lnTo>
                    <a:pt x="214" y="37"/>
                  </a:lnTo>
                  <a:lnTo>
                    <a:pt x="218" y="44"/>
                  </a:lnTo>
                  <a:lnTo>
                    <a:pt x="218" y="35"/>
                  </a:lnTo>
                  <a:lnTo>
                    <a:pt x="226" y="25"/>
                  </a:lnTo>
                  <a:lnTo>
                    <a:pt x="231" y="23"/>
                  </a:lnTo>
                  <a:lnTo>
                    <a:pt x="234" y="14"/>
                  </a:lnTo>
                  <a:lnTo>
                    <a:pt x="237" y="10"/>
                  </a:lnTo>
                  <a:lnTo>
                    <a:pt x="241" y="7"/>
                  </a:lnTo>
                  <a:lnTo>
                    <a:pt x="247" y="11"/>
                  </a:lnTo>
                  <a:lnTo>
                    <a:pt x="241" y="26"/>
                  </a:lnTo>
                  <a:lnTo>
                    <a:pt x="241" y="38"/>
                  </a:lnTo>
                  <a:lnTo>
                    <a:pt x="243" y="35"/>
                  </a:lnTo>
                  <a:lnTo>
                    <a:pt x="251" y="20"/>
                  </a:lnTo>
                  <a:lnTo>
                    <a:pt x="258" y="5"/>
                  </a:lnTo>
                  <a:lnTo>
                    <a:pt x="260" y="10"/>
                  </a:lnTo>
                  <a:lnTo>
                    <a:pt x="260" y="11"/>
                  </a:lnTo>
                  <a:lnTo>
                    <a:pt x="259" y="26"/>
                  </a:lnTo>
                  <a:lnTo>
                    <a:pt x="262" y="23"/>
                  </a:lnTo>
                  <a:lnTo>
                    <a:pt x="267" y="13"/>
                  </a:lnTo>
                  <a:lnTo>
                    <a:pt x="271"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95" name="Freeform 76"/>
            <p:cNvSpPr>
              <a:spLocks/>
            </p:cNvSpPr>
            <p:nvPr/>
          </p:nvSpPr>
          <p:spPr bwMode="auto">
            <a:xfrm>
              <a:off x="4730750" y="1914525"/>
              <a:ext cx="14288" cy="26988"/>
            </a:xfrm>
            <a:custGeom>
              <a:avLst/>
              <a:gdLst>
                <a:gd name="T0" fmla="*/ 12700 w 9"/>
                <a:gd name="T1" fmla="*/ 0 h 17"/>
                <a:gd name="T2" fmla="*/ 14288 w 9"/>
                <a:gd name="T3" fmla="*/ 4763 h 17"/>
                <a:gd name="T4" fmla="*/ 4763 w 9"/>
                <a:gd name="T5" fmla="*/ 26988 h 17"/>
                <a:gd name="T6" fmla="*/ 0 w 9"/>
                <a:gd name="T7" fmla="*/ 22225 h 17"/>
                <a:gd name="T8" fmla="*/ 1270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8" y="0"/>
                  </a:moveTo>
                  <a:lnTo>
                    <a:pt x="9" y="3"/>
                  </a:lnTo>
                  <a:lnTo>
                    <a:pt x="3" y="17"/>
                  </a:lnTo>
                  <a:lnTo>
                    <a:pt x="0" y="14"/>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96" name="Freeform 77"/>
            <p:cNvSpPr>
              <a:spLocks/>
            </p:cNvSpPr>
            <p:nvPr/>
          </p:nvSpPr>
          <p:spPr bwMode="auto">
            <a:xfrm>
              <a:off x="4786313" y="1689100"/>
              <a:ext cx="28575" cy="9525"/>
            </a:xfrm>
            <a:custGeom>
              <a:avLst/>
              <a:gdLst>
                <a:gd name="T0" fmla="*/ 9525 w 18"/>
                <a:gd name="T1" fmla="*/ 0 h 6"/>
                <a:gd name="T2" fmla="*/ 28575 w 18"/>
                <a:gd name="T3" fmla="*/ 6350 h 6"/>
                <a:gd name="T4" fmla="*/ 25400 w 18"/>
                <a:gd name="T5" fmla="*/ 9525 h 6"/>
                <a:gd name="T6" fmla="*/ 9525 w 18"/>
                <a:gd name="T7" fmla="*/ 6350 h 6"/>
                <a:gd name="T8" fmla="*/ 0 w 18"/>
                <a:gd name="T9" fmla="*/ 9525 h 6"/>
                <a:gd name="T10" fmla="*/ 9525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6" y="0"/>
                  </a:moveTo>
                  <a:lnTo>
                    <a:pt x="18" y="4"/>
                  </a:lnTo>
                  <a:lnTo>
                    <a:pt x="16" y="6"/>
                  </a:lnTo>
                  <a:lnTo>
                    <a:pt x="6" y="4"/>
                  </a:lnTo>
                  <a:lnTo>
                    <a:pt x="0" y="6"/>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97" name="Freeform 78"/>
            <p:cNvSpPr>
              <a:spLocks/>
            </p:cNvSpPr>
            <p:nvPr/>
          </p:nvSpPr>
          <p:spPr bwMode="auto">
            <a:xfrm>
              <a:off x="4756150" y="1703388"/>
              <a:ext cx="7938" cy="17462"/>
            </a:xfrm>
            <a:custGeom>
              <a:avLst/>
              <a:gdLst>
                <a:gd name="T0" fmla="*/ 0 w 5"/>
                <a:gd name="T1" fmla="*/ 0 h 11"/>
                <a:gd name="T2" fmla="*/ 7938 w 5"/>
                <a:gd name="T3" fmla="*/ 15875 h 11"/>
                <a:gd name="T4" fmla="*/ 1588 w 5"/>
                <a:gd name="T5" fmla="*/ 17462 h 11"/>
                <a:gd name="T6" fmla="*/ 0 w 5"/>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1">
                  <a:moveTo>
                    <a:pt x="0" y="0"/>
                  </a:moveTo>
                  <a:lnTo>
                    <a:pt x="5" y="10"/>
                  </a:lnTo>
                  <a:lnTo>
                    <a:pt x="1" y="1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98" name="Freeform 79"/>
            <p:cNvSpPr>
              <a:spLocks/>
            </p:cNvSpPr>
            <p:nvPr/>
          </p:nvSpPr>
          <p:spPr bwMode="auto">
            <a:xfrm>
              <a:off x="4586288" y="1504950"/>
              <a:ext cx="177800" cy="155575"/>
            </a:xfrm>
            <a:custGeom>
              <a:avLst/>
              <a:gdLst>
                <a:gd name="T0" fmla="*/ 41275 w 112"/>
                <a:gd name="T1" fmla="*/ 0 h 98"/>
                <a:gd name="T2" fmla="*/ 65088 w 112"/>
                <a:gd name="T3" fmla="*/ 30163 h 98"/>
                <a:gd name="T4" fmla="*/ 80963 w 112"/>
                <a:gd name="T5" fmla="*/ 30163 h 98"/>
                <a:gd name="T6" fmla="*/ 87313 w 112"/>
                <a:gd name="T7" fmla="*/ 55563 h 98"/>
                <a:gd name="T8" fmla="*/ 93663 w 112"/>
                <a:gd name="T9" fmla="*/ 44450 h 98"/>
                <a:gd name="T10" fmla="*/ 90488 w 112"/>
                <a:gd name="T11" fmla="*/ 11113 h 98"/>
                <a:gd name="T12" fmla="*/ 106363 w 112"/>
                <a:gd name="T13" fmla="*/ 1588 h 98"/>
                <a:gd name="T14" fmla="*/ 104775 w 112"/>
                <a:gd name="T15" fmla="*/ 39688 h 98"/>
                <a:gd name="T16" fmla="*/ 112713 w 112"/>
                <a:gd name="T17" fmla="*/ 42863 h 98"/>
                <a:gd name="T18" fmla="*/ 119063 w 112"/>
                <a:gd name="T19" fmla="*/ 28575 h 98"/>
                <a:gd name="T20" fmla="*/ 136525 w 112"/>
                <a:gd name="T21" fmla="*/ 28575 h 98"/>
                <a:gd name="T22" fmla="*/ 138113 w 112"/>
                <a:gd name="T23" fmla="*/ 34925 h 98"/>
                <a:gd name="T24" fmla="*/ 177800 w 112"/>
                <a:gd name="T25" fmla="*/ 44450 h 98"/>
                <a:gd name="T26" fmla="*/ 177800 w 112"/>
                <a:gd name="T27" fmla="*/ 79375 h 98"/>
                <a:gd name="T28" fmla="*/ 158750 w 112"/>
                <a:gd name="T29" fmla="*/ 106363 h 98"/>
                <a:gd name="T30" fmla="*/ 155575 w 112"/>
                <a:gd name="T31" fmla="*/ 131763 h 98"/>
                <a:gd name="T32" fmla="*/ 144463 w 112"/>
                <a:gd name="T33" fmla="*/ 138113 h 98"/>
                <a:gd name="T34" fmla="*/ 131763 w 112"/>
                <a:gd name="T35" fmla="*/ 141288 h 98"/>
                <a:gd name="T36" fmla="*/ 117475 w 112"/>
                <a:gd name="T37" fmla="*/ 155575 h 98"/>
                <a:gd name="T38" fmla="*/ 98425 w 112"/>
                <a:gd name="T39" fmla="*/ 155575 h 98"/>
                <a:gd name="T40" fmla="*/ 96838 w 112"/>
                <a:gd name="T41" fmla="*/ 136525 h 98"/>
                <a:gd name="T42" fmla="*/ 71438 w 112"/>
                <a:gd name="T43" fmla="*/ 133350 h 98"/>
                <a:gd name="T44" fmla="*/ 61913 w 112"/>
                <a:gd name="T45" fmla="*/ 138113 h 98"/>
                <a:gd name="T46" fmla="*/ 41275 w 112"/>
                <a:gd name="T47" fmla="*/ 107950 h 98"/>
                <a:gd name="T48" fmla="*/ 65088 w 112"/>
                <a:gd name="T49" fmla="*/ 111125 h 98"/>
                <a:gd name="T50" fmla="*/ 58738 w 112"/>
                <a:gd name="T51" fmla="*/ 101600 h 98"/>
                <a:gd name="T52" fmla="*/ 80963 w 112"/>
                <a:gd name="T53" fmla="*/ 96838 h 98"/>
                <a:gd name="T54" fmla="*/ 84138 w 112"/>
                <a:gd name="T55" fmla="*/ 84138 h 98"/>
                <a:gd name="T56" fmla="*/ 55563 w 112"/>
                <a:gd name="T57" fmla="*/ 84138 h 98"/>
                <a:gd name="T58" fmla="*/ 39688 w 112"/>
                <a:gd name="T59" fmla="*/ 93663 h 98"/>
                <a:gd name="T60" fmla="*/ 12700 w 112"/>
                <a:gd name="T61" fmla="*/ 87313 h 98"/>
                <a:gd name="T62" fmla="*/ 9525 w 112"/>
                <a:gd name="T63" fmla="*/ 74613 h 98"/>
                <a:gd name="T64" fmla="*/ 20638 w 112"/>
                <a:gd name="T65" fmla="*/ 60325 h 98"/>
                <a:gd name="T66" fmla="*/ 0 w 112"/>
                <a:gd name="T67" fmla="*/ 42863 h 98"/>
                <a:gd name="T68" fmla="*/ 1588 w 112"/>
                <a:gd name="T69" fmla="*/ 38100 h 98"/>
                <a:gd name="T70" fmla="*/ 22225 w 112"/>
                <a:gd name="T71" fmla="*/ 39688 h 98"/>
                <a:gd name="T72" fmla="*/ 33338 w 112"/>
                <a:gd name="T73" fmla="*/ 55563 h 98"/>
                <a:gd name="T74" fmla="*/ 28575 w 112"/>
                <a:gd name="T75" fmla="*/ 20638 h 98"/>
                <a:gd name="T76" fmla="*/ 41275 w 112"/>
                <a:gd name="T77" fmla="*/ 38100 h 98"/>
                <a:gd name="T78" fmla="*/ 36513 w 112"/>
                <a:gd name="T79" fmla="*/ 1588 h 98"/>
                <a:gd name="T80" fmla="*/ 41275 w 112"/>
                <a:gd name="T81" fmla="*/ 0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2" h="98">
                  <a:moveTo>
                    <a:pt x="26" y="0"/>
                  </a:moveTo>
                  <a:lnTo>
                    <a:pt x="41" y="19"/>
                  </a:lnTo>
                  <a:lnTo>
                    <a:pt x="51" y="19"/>
                  </a:lnTo>
                  <a:lnTo>
                    <a:pt x="55" y="35"/>
                  </a:lnTo>
                  <a:lnTo>
                    <a:pt x="59" y="28"/>
                  </a:lnTo>
                  <a:lnTo>
                    <a:pt x="57" y="7"/>
                  </a:lnTo>
                  <a:lnTo>
                    <a:pt x="67" y="1"/>
                  </a:lnTo>
                  <a:lnTo>
                    <a:pt x="66" y="25"/>
                  </a:lnTo>
                  <a:lnTo>
                    <a:pt x="71" y="27"/>
                  </a:lnTo>
                  <a:lnTo>
                    <a:pt x="75" y="18"/>
                  </a:lnTo>
                  <a:lnTo>
                    <a:pt x="86" y="18"/>
                  </a:lnTo>
                  <a:lnTo>
                    <a:pt x="87" y="22"/>
                  </a:lnTo>
                  <a:lnTo>
                    <a:pt x="112" y="28"/>
                  </a:lnTo>
                  <a:lnTo>
                    <a:pt x="112" y="50"/>
                  </a:lnTo>
                  <a:lnTo>
                    <a:pt x="100" y="67"/>
                  </a:lnTo>
                  <a:lnTo>
                    <a:pt x="98" y="83"/>
                  </a:lnTo>
                  <a:lnTo>
                    <a:pt x="91" y="87"/>
                  </a:lnTo>
                  <a:lnTo>
                    <a:pt x="83" y="89"/>
                  </a:lnTo>
                  <a:lnTo>
                    <a:pt x="74" y="98"/>
                  </a:lnTo>
                  <a:lnTo>
                    <a:pt x="62" y="98"/>
                  </a:lnTo>
                  <a:lnTo>
                    <a:pt x="61" y="86"/>
                  </a:lnTo>
                  <a:lnTo>
                    <a:pt x="45" y="84"/>
                  </a:lnTo>
                  <a:lnTo>
                    <a:pt x="39" y="87"/>
                  </a:lnTo>
                  <a:lnTo>
                    <a:pt x="26" y="68"/>
                  </a:lnTo>
                  <a:lnTo>
                    <a:pt x="41" y="70"/>
                  </a:lnTo>
                  <a:lnTo>
                    <a:pt x="37" y="64"/>
                  </a:lnTo>
                  <a:lnTo>
                    <a:pt x="51" y="61"/>
                  </a:lnTo>
                  <a:lnTo>
                    <a:pt x="53" y="53"/>
                  </a:lnTo>
                  <a:lnTo>
                    <a:pt x="35" y="53"/>
                  </a:lnTo>
                  <a:lnTo>
                    <a:pt x="25" y="59"/>
                  </a:lnTo>
                  <a:lnTo>
                    <a:pt x="8" y="55"/>
                  </a:lnTo>
                  <a:lnTo>
                    <a:pt x="6" y="47"/>
                  </a:lnTo>
                  <a:lnTo>
                    <a:pt x="13" y="38"/>
                  </a:lnTo>
                  <a:lnTo>
                    <a:pt x="0" y="27"/>
                  </a:lnTo>
                  <a:lnTo>
                    <a:pt x="1" y="24"/>
                  </a:lnTo>
                  <a:lnTo>
                    <a:pt x="14" y="25"/>
                  </a:lnTo>
                  <a:lnTo>
                    <a:pt x="21" y="35"/>
                  </a:lnTo>
                  <a:lnTo>
                    <a:pt x="18" y="13"/>
                  </a:lnTo>
                  <a:lnTo>
                    <a:pt x="26" y="24"/>
                  </a:lnTo>
                  <a:lnTo>
                    <a:pt x="23" y="1"/>
                  </a:lnTo>
                  <a:lnTo>
                    <a:pt x="2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999" name="Freeform 80"/>
            <p:cNvSpPr>
              <a:spLocks/>
            </p:cNvSpPr>
            <p:nvPr/>
          </p:nvSpPr>
          <p:spPr bwMode="auto">
            <a:xfrm>
              <a:off x="4454525" y="1558925"/>
              <a:ext cx="204788" cy="368300"/>
            </a:xfrm>
            <a:custGeom>
              <a:avLst/>
              <a:gdLst>
                <a:gd name="T0" fmla="*/ 114300 w 129"/>
                <a:gd name="T1" fmla="*/ 19050 h 232"/>
                <a:gd name="T2" fmla="*/ 138113 w 129"/>
                <a:gd name="T3" fmla="*/ 39688 h 232"/>
                <a:gd name="T4" fmla="*/ 134938 w 129"/>
                <a:gd name="T5" fmla="*/ 74613 h 232"/>
                <a:gd name="T6" fmla="*/ 157163 w 129"/>
                <a:gd name="T7" fmla="*/ 79375 h 232"/>
                <a:gd name="T8" fmla="*/ 168275 w 129"/>
                <a:gd name="T9" fmla="*/ 107950 h 232"/>
                <a:gd name="T10" fmla="*/ 204788 w 129"/>
                <a:gd name="T11" fmla="*/ 141288 h 232"/>
                <a:gd name="T12" fmla="*/ 166688 w 129"/>
                <a:gd name="T13" fmla="*/ 171450 h 232"/>
                <a:gd name="T14" fmla="*/ 157163 w 129"/>
                <a:gd name="T15" fmla="*/ 227013 h 232"/>
                <a:gd name="T16" fmla="*/ 144463 w 129"/>
                <a:gd name="T17" fmla="*/ 280988 h 232"/>
                <a:gd name="T18" fmla="*/ 125413 w 129"/>
                <a:gd name="T19" fmla="*/ 339725 h 232"/>
                <a:gd name="T20" fmla="*/ 109538 w 129"/>
                <a:gd name="T21" fmla="*/ 368300 h 232"/>
                <a:gd name="T22" fmla="*/ 106363 w 129"/>
                <a:gd name="T23" fmla="*/ 330200 h 232"/>
                <a:gd name="T24" fmla="*/ 69850 w 129"/>
                <a:gd name="T25" fmla="*/ 315913 h 232"/>
                <a:gd name="T26" fmla="*/ 68263 w 129"/>
                <a:gd name="T27" fmla="*/ 276225 h 232"/>
                <a:gd name="T28" fmla="*/ 82550 w 129"/>
                <a:gd name="T29" fmla="*/ 266700 h 232"/>
                <a:gd name="T30" fmla="*/ 115888 w 129"/>
                <a:gd name="T31" fmla="*/ 252413 h 232"/>
                <a:gd name="T32" fmla="*/ 63500 w 129"/>
                <a:gd name="T33" fmla="*/ 257175 h 232"/>
                <a:gd name="T34" fmla="*/ 82550 w 129"/>
                <a:gd name="T35" fmla="*/ 219075 h 232"/>
                <a:gd name="T36" fmla="*/ 125413 w 129"/>
                <a:gd name="T37" fmla="*/ 188913 h 232"/>
                <a:gd name="T38" fmla="*/ 114300 w 129"/>
                <a:gd name="T39" fmla="*/ 155575 h 232"/>
                <a:gd name="T40" fmla="*/ 90488 w 129"/>
                <a:gd name="T41" fmla="*/ 184150 h 232"/>
                <a:gd name="T42" fmla="*/ 88900 w 129"/>
                <a:gd name="T43" fmla="*/ 146050 h 232"/>
                <a:gd name="T44" fmla="*/ 76200 w 129"/>
                <a:gd name="T45" fmla="*/ 155575 h 232"/>
                <a:gd name="T46" fmla="*/ 74613 w 129"/>
                <a:gd name="T47" fmla="*/ 188913 h 232"/>
                <a:gd name="T48" fmla="*/ 46038 w 129"/>
                <a:gd name="T49" fmla="*/ 209550 h 232"/>
                <a:gd name="T50" fmla="*/ 44450 w 129"/>
                <a:gd name="T51" fmla="*/ 174625 h 232"/>
                <a:gd name="T52" fmla="*/ 15875 w 129"/>
                <a:gd name="T53" fmla="*/ 131763 h 232"/>
                <a:gd name="T54" fmla="*/ 22225 w 129"/>
                <a:gd name="T55" fmla="*/ 117475 h 232"/>
                <a:gd name="T56" fmla="*/ 11113 w 129"/>
                <a:gd name="T57" fmla="*/ 112713 h 232"/>
                <a:gd name="T58" fmla="*/ 4763 w 129"/>
                <a:gd name="T59" fmla="*/ 42863 h 232"/>
                <a:gd name="T60" fmla="*/ 28575 w 129"/>
                <a:gd name="T61" fmla="*/ 44450 h 232"/>
                <a:gd name="T62" fmla="*/ 50800 w 129"/>
                <a:gd name="T63" fmla="*/ 23813 h 232"/>
                <a:gd name="T64" fmla="*/ 58738 w 129"/>
                <a:gd name="T65" fmla="*/ 42863 h 232"/>
                <a:gd name="T66" fmla="*/ 34925 w 129"/>
                <a:gd name="T67" fmla="*/ 61913 h 232"/>
                <a:gd name="T68" fmla="*/ 46038 w 129"/>
                <a:gd name="T69" fmla="*/ 79375 h 232"/>
                <a:gd name="T70" fmla="*/ 63500 w 129"/>
                <a:gd name="T71" fmla="*/ 93663 h 232"/>
                <a:gd name="T72" fmla="*/ 71438 w 129"/>
                <a:gd name="T73" fmla="*/ 33338 h 232"/>
                <a:gd name="T74" fmla="*/ 90488 w 129"/>
                <a:gd name="T75" fmla="*/ 106363 h 232"/>
                <a:gd name="T76" fmla="*/ 96838 w 129"/>
                <a:gd name="T77" fmla="*/ 96838 h 232"/>
                <a:gd name="T78" fmla="*/ 106363 w 129"/>
                <a:gd name="T79" fmla="*/ 0 h 2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 h="232">
                  <a:moveTo>
                    <a:pt x="67" y="0"/>
                  </a:moveTo>
                  <a:lnTo>
                    <a:pt x="72" y="12"/>
                  </a:lnTo>
                  <a:lnTo>
                    <a:pt x="77" y="9"/>
                  </a:lnTo>
                  <a:lnTo>
                    <a:pt x="87" y="25"/>
                  </a:lnTo>
                  <a:lnTo>
                    <a:pt x="83" y="36"/>
                  </a:lnTo>
                  <a:lnTo>
                    <a:pt x="85" y="47"/>
                  </a:lnTo>
                  <a:lnTo>
                    <a:pt x="91" y="36"/>
                  </a:lnTo>
                  <a:lnTo>
                    <a:pt x="99" y="50"/>
                  </a:lnTo>
                  <a:lnTo>
                    <a:pt x="96" y="64"/>
                  </a:lnTo>
                  <a:lnTo>
                    <a:pt x="106" y="68"/>
                  </a:lnTo>
                  <a:lnTo>
                    <a:pt x="113" y="82"/>
                  </a:lnTo>
                  <a:lnTo>
                    <a:pt x="129" y="89"/>
                  </a:lnTo>
                  <a:lnTo>
                    <a:pt x="128" y="99"/>
                  </a:lnTo>
                  <a:lnTo>
                    <a:pt x="105" y="108"/>
                  </a:lnTo>
                  <a:lnTo>
                    <a:pt x="99" y="128"/>
                  </a:lnTo>
                  <a:lnTo>
                    <a:pt x="99" y="143"/>
                  </a:lnTo>
                  <a:lnTo>
                    <a:pt x="95" y="146"/>
                  </a:lnTo>
                  <a:lnTo>
                    <a:pt x="91" y="177"/>
                  </a:lnTo>
                  <a:lnTo>
                    <a:pt x="81" y="181"/>
                  </a:lnTo>
                  <a:lnTo>
                    <a:pt x="79" y="214"/>
                  </a:lnTo>
                  <a:lnTo>
                    <a:pt x="76" y="232"/>
                  </a:lnTo>
                  <a:lnTo>
                    <a:pt x="69" y="232"/>
                  </a:lnTo>
                  <a:lnTo>
                    <a:pt x="59" y="215"/>
                  </a:lnTo>
                  <a:lnTo>
                    <a:pt x="67" y="208"/>
                  </a:lnTo>
                  <a:lnTo>
                    <a:pt x="56" y="206"/>
                  </a:lnTo>
                  <a:lnTo>
                    <a:pt x="44" y="199"/>
                  </a:lnTo>
                  <a:lnTo>
                    <a:pt x="39" y="180"/>
                  </a:lnTo>
                  <a:lnTo>
                    <a:pt x="43" y="174"/>
                  </a:lnTo>
                  <a:lnTo>
                    <a:pt x="61" y="177"/>
                  </a:lnTo>
                  <a:lnTo>
                    <a:pt x="52" y="168"/>
                  </a:lnTo>
                  <a:lnTo>
                    <a:pt x="69" y="159"/>
                  </a:lnTo>
                  <a:lnTo>
                    <a:pt x="73" y="159"/>
                  </a:lnTo>
                  <a:lnTo>
                    <a:pt x="72" y="153"/>
                  </a:lnTo>
                  <a:lnTo>
                    <a:pt x="40" y="162"/>
                  </a:lnTo>
                  <a:lnTo>
                    <a:pt x="36" y="144"/>
                  </a:lnTo>
                  <a:lnTo>
                    <a:pt x="52" y="138"/>
                  </a:lnTo>
                  <a:lnTo>
                    <a:pt x="61" y="123"/>
                  </a:lnTo>
                  <a:lnTo>
                    <a:pt x="79" y="119"/>
                  </a:lnTo>
                  <a:lnTo>
                    <a:pt x="69" y="114"/>
                  </a:lnTo>
                  <a:lnTo>
                    <a:pt x="72" y="98"/>
                  </a:lnTo>
                  <a:lnTo>
                    <a:pt x="64" y="114"/>
                  </a:lnTo>
                  <a:lnTo>
                    <a:pt x="57" y="116"/>
                  </a:lnTo>
                  <a:lnTo>
                    <a:pt x="56" y="104"/>
                  </a:lnTo>
                  <a:lnTo>
                    <a:pt x="56" y="92"/>
                  </a:lnTo>
                  <a:lnTo>
                    <a:pt x="51" y="104"/>
                  </a:lnTo>
                  <a:lnTo>
                    <a:pt x="48" y="98"/>
                  </a:lnTo>
                  <a:lnTo>
                    <a:pt x="45" y="113"/>
                  </a:lnTo>
                  <a:lnTo>
                    <a:pt x="47" y="119"/>
                  </a:lnTo>
                  <a:lnTo>
                    <a:pt x="36" y="131"/>
                  </a:lnTo>
                  <a:lnTo>
                    <a:pt x="29" y="132"/>
                  </a:lnTo>
                  <a:lnTo>
                    <a:pt x="23" y="116"/>
                  </a:lnTo>
                  <a:lnTo>
                    <a:pt x="28" y="110"/>
                  </a:lnTo>
                  <a:lnTo>
                    <a:pt x="19" y="108"/>
                  </a:lnTo>
                  <a:lnTo>
                    <a:pt x="10" y="83"/>
                  </a:lnTo>
                  <a:lnTo>
                    <a:pt x="19" y="82"/>
                  </a:lnTo>
                  <a:lnTo>
                    <a:pt x="14" y="74"/>
                  </a:lnTo>
                  <a:lnTo>
                    <a:pt x="12" y="58"/>
                  </a:lnTo>
                  <a:lnTo>
                    <a:pt x="7" y="71"/>
                  </a:lnTo>
                  <a:lnTo>
                    <a:pt x="0" y="47"/>
                  </a:lnTo>
                  <a:lnTo>
                    <a:pt x="3" y="27"/>
                  </a:lnTo>
                  <a:lnTo>
                    <a:pt x="14" y="21"/>
                  </a:lnTo>
                  <a:lnTo>
                    <a:pt x="18" y="28"/>
                  </a:lnTo>
                  <a:lnTo>
                    <a:pt x="18" y="19"/>
                  </a:lnTo>
                  <a:lnTo>
                    <a:pt x="32" y="15"/>
                  </a:lnTo>
                  <a:lnTo>
                    <a:pt x="37" y="16"/>
                  </a:lnTo>
                  <a:lnTo>
                    <a:pt x="37" y="27"/>
                  </a:lnTo>
                  <a:lnTo>
                    <a:pt x="28" y="30"/>
                  </a:lnTo>
                  <a:lnTo>
                    <a:pt x="22" y="39"/>
                  </a:lnTo>
                  <a:lnTo>
                    <a:pt x="32" y="37"/>
                  </a:lnTo>
                  <a:lnTo>
                    <a:pt x="29" y="50"/>
                  </a:lnTo>
                  <a:lnTo>
                    <a:pt x="33" y="46"/>
                  </a:lnTo>
                  <a:lnTo>
                    <a:pt x="40" y="59"/>
                  </a:lnTo>
                  <a:lnTo>
                    <a:pt x="37" y="34"/>
                  </a:lnTo>
                  <a:lnTo>
                    <a:pt x="45" y="21"/>
                  </a:lnTo>
                  <a:lnTo>
                    <a:pt x="55" y="28"/>
                  </a:lnTo>
                  <a:lnTo>
                    <a:pt x="57" y="67"/>
                  </a:lnTo>
                  <a:lnTo>
                    <a:pt x="71" y="86"/>
                  </a:lnTo>
                  <a:lnTo>
                    <a:pt x="61" y="61"/>
                  </a:lnTo>
                  <a:lnTo>
                    <a:pt x="60" y="22"/>
                  </a:lnTo>
                  <a:lnTo>
                    <a:pt x="6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0" name="Freeform 81"/>
            <p:cNvSpPr>
              <a:spLocks/>
            </p:cNvSpPr>
            <p:nvPr/>
          </p:nvSpPr>
          <p:spPr bwMode="auto">
            <a:xfrm>
              <a:off x="4638675" y="1725613"/>
              <a:ext cx="39688" cy="42862"/>
            </a:xfrm>
            <a:custGeom>
              <a:avLst/>
              <a:gdLst>
                <a:gd name="T0" fmla="*/ 34925 w 25"/>
                <a:gd name="T1" fmla="*/ 0 h 27"/>
                <a:gd name="T2" fmla="*/ 39688 w 25"/>
                <a:gd name="T3" fmla="*/ 12700 h 27"/>
                <a:gd name="T4" fmla="*/ 33338 w 25"/>
                <a:gd name="T5" fmla="*/ 33337 h 27"/>
                <a:gd name="T6" fmla="*/ 9525 w 25"/>
                <a:gd name="T7" fmla="*/ 42862 h 27"/>
                <a:gd name="T8" fmla="*/ 3175 w 25"/>
                <a:gd name="T9" fmla="*/ 17462 h 27"/>
                <a:gd name="T10" fmla="*/ 0 w 25"/>
                <a:gd name="T11" fmla="*/ 9525 h 27"/>
                <a:gd name="T12" fmla="*/ 34925 w 2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7">
                  <a:moveTo>
                    <a:pt x="22" y="0"/>
                  </a:moveTo>
                  <a:lnTo>
                    <a:pt x="25" y="8"/>
                  </a:lnTo>
                  <a:lnTo>
                    <a:pt x="21" y="21"/>
                  </a:lnTo>
                  <a:lnTo>
                    <a:pt x="6" y="27"/>
                  </a:lnTo>
                  <a:lnTo>
                    <a:pt x="2" y="11"/>
                  </a:lnTo>
                  <a:lnTo>
                    <a:pt x="0" y="6"/>
                  </a:lnTo>
                  <a:lnTo>
                    <a:pt x="2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1" name="Freeform 82"/>
            <p:cNvSpPr>
              <a:spLocks/>
            </p:cNvSpPr>
            <p:nvPr/>
          </p:nvSpPr>
          <p:spPr bwMode="auto">
            <a:xfrm>
              <a:off x="4646613" y="1763713"/>
              <a:ext cx="77787" cy="100012"/>
            </a:xfrm>
            <a:custGeom>
              <a:avLst/>
              <a:gdLst>
                <a:gd name="T0" fmla="*/ 39687 w 49"/>
                <a:gd name="T1" fmla="*/ 0 h 63"/>
                <a:gd name="T2" fmla="*/ 49212 w 49"/>
                <a:gd name="T3" fmla="*/ 4762 h 63"/>
                <a:gd name="T4" fmla="*/ 44450 w 49"/>
                <a:gd name="T5" fmla="*/ 22225 h 63"/>
                <a:gd name="T6" fmla="*/ 61912 w 49"/>
                <a:gd name="T7" fmla="*/ 39687 h 63"/>
                <a:gd name="T8" fmla="*/ 69850 w 49"/>
                <a:gd name="T9" fmla="*/ 39687 h 63"/>
                <a:gd name="T10" fmla="*/ 77787 w 49"/>
                <a:gd name="T11" fmla="*/ 52387 h 63"/>
                <a:gd name="T12" fmla="*/ 65087 w 49"/>
                <a:gd name="T13" fmla="*/ 58737 h 63"/>
                <a:gd name="T14" fmla="*/ 57150 w 49"/>
                <a:gd name="T15" fmla="*/ 80962 h 63"/>
                <a:gd name="T16" fmla="*/ 33337 w 49"/>
                <a:gd name="T17" fmla="*/ 100012 h 63"/>
                <a:gd name="T18" fmla="*/ 36512 w 49"/>
                <a:gd name="T19" fmla="*/ 73025 h 63"/>
                <a:gd name="T20" fmla="*/ 4762 w 49"/>
                <a:gd name="T21" fmla="*/ 80962 h 63"/>
                <a:gd name="T22" fmla="*/ 0 w 49"/>
                <a:gd name="T23" fmla="*/ 73025 h 63"/>
                <a:gd name="T24" fmla="*/ 7937 w 49"/>
                <a:gd name="T25" fmla="*/ 66675 h 63"/>
                <a:gd name="T26" fmla="*/ 12700 w 49"/>
                <a:gd name="T27" fmla="*/ 38100 h 63"/>
                <a:gd name="T28" fmla="*/ 0 w 49"/>
                <a:gd name="T29" fmla="*/ 17462 h 63"/>
                <a:gd name="T30" fmla="*/ 39687 w 49"/>
                <a:gd name="T31" fmla="*/ 0 h 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9" h="63">
                  <a:moveTo>
                    <a:pt x="25" y="0"/>
                  </a:moveTo>
                  <a:lnTo>
                    <a:pt x="31" y="3"/>
                  </a:lnTo>
                  <a:lnTo>
                    <a:pt x="28" y="14"/>
                  </a:lnTo>
                  <a:lnTo>
                    <a:pt x="39" y="25"/>
                  </a:lnTo>
                  <a:lnTo>
                    <a:pt x="44" y="25"/>
                  </a:lnTo>
                  <a:lnTo>
                    <a:pt x="49" y="33"/>
                  </a:lnTo>
                  <a:lnTo>
                    <a:pt x="41" y="37"/>
                  </a:lnTo>
                  <a:lnTo>
                    <a:pt x="36" y="51"/>
                  </a:lnTo>
                  <a:lnTo>
                    <a:pt x="21" y="63"/>
                  </a:lnTo>
                  <a:lnTo>
                    <a:pt x="23" y="46"/>
                  </a:lnTo>
                  <a:lnTo>
                    <a:pt x="3" y="51"/>
                  </a:lnTo>
                  <a:lnTo>
                    <a:pt x="0" y="46"/>
                  </a:lnTo>
                  <a:lnTo>
                    <a:pt x="5" y="42"/>
                  </a:lnTo>
                  <a:lnTo>
                    <a:pt x="8" y="24"/>
                  </a:lnTo>
                  <a:lnTo>
                    <a:pt x="0" y="11"/>
                  </a:lnTo>
                  <a:lnTo>
                    <a:pt x="2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2" name="Freeform 83"/>
            <p:cNvSpPr>
              <a:spLocks/>
            </p:cNvSpPr>
            <p:nvPr/>
          </p:nvSpPr>
          <p:spPr bwMode="auto">
            <a:xfrm>
              <a:off x="4448175" y="1695450"/>
              <a:ext cx="34925" cy="73025"/>
            </a:xfrm>
            <a:custGeom>
              <a:avLst/>
              <a:gdLst>
                <a:gd name="T0" fmla="*/ 0 w 22"/>
                <a:gd name="T1" fmla="*/ 0 h 46"/>
                <a:gd name="T2" fmla="*/ 15875 w 22"/>
                <a:gd name="T3" fmla="*/ 12700 h 46"/>
                <a:gd name="T4" fmla="*/ 19050 w 22"/>
                <a:gd name="T5" fmla="*/ 38100 h 46"/>
                <a:gd name="T6" fmla="*/ 34925 w 22"/>
                <a:gd name="T7" fmla="*/ 68263 h 46"/>
                <a:gd name="T8" fmla="*/ 30163 w 22"/>
                <a:gd name="T9" fmla="*/ 73025 h 46"/>
                <a:gd name="T10" fmla="*/ 9525 w 22"/>
                <a:gd name="T11" fmla="*/ 38100 h 46"/>
                <a:gd name="T12" fmla="*/ 0 w 22"/>
                <a:gd name="T13" fmla="*/ 0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46">
                  <a:moveTo>
                    <a:pt x="0" y="0"/>
                  </a:moveTo>
                  <a:lnTo>
                    <a:pt x="10" y="8"/>
                  </a:lnTo>
                  <a:lnTo>
                    <a:pt x="12" y="24"/>
                  </a:lnTo>
                  <a:lnTo>
                    <a:pt x="22" y="43"/>
                  </a:lnTo>
                  <a:lnTo>
                    <a:pt x="19" y="46"/>
                  </a:lnTo>
                  <a:lnTo>
                    <a:pt x="6" y="2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3" name="Freeform 84"/>
            <p:cNvSpPr>
              <a:spLocks/>
            </p:cNvSpPr>
            <p:nvPr/>
          </p:nvSpPr>
          <p:spPr bwMode="auto">
            <a:xfrm>
              <a:off x="5672138" y="3709988"/>
              <a:ext cx="87312" cy="82550"/>
            </a:xfrm>
            <a:custGeom>
              <a:avLst/>
              <a:gdLst>
                <a:gd name="T0" fmla="*/ 63500 w 55"/>
                <a:gd name="T1" fmla="*/ 0 h 52"/>
                <a:gd name="T2" fmla="*/ 66675 w 55"/>
                <a:gd name="T3" fmla="*/ 1588 h 52"/>
                <a:gd name="T4" fmla="*/ 69850 w 55"/>
                <a:gd name="T5" fmla="*/ 26988 h 52"/>
                <a:gd name="T6" fmla="*/ 79375 w 55"/>
                <a:gd name="T7" fmla="*/ 44450 h 52"/>
                <a:gd name="T8" fmla="*/ 85725 w 55"/>
                <a:gd name="T9" fmla="*/ 60325 h 52"/>
                <a:gd name="T10" fmla="*/ 87312 w 55"/>
                <a:gd name="T11" fmla="*/ 82550 h 52"/>
                <a:gd name="T12" fmla="*/ 76200 w 55"/>
                <a:gd name="T13" fmla="*/ 82550 h 52"/>
                <a:gd name="T14" fmla="*/ 63500 w 55"/>
                <a:gd name="T15" fmla="*/ 77788 h 52"/>
                <a:gd name="T16" fmla="*/ 41275 w 55"/>
                <a:gd name="T17" fmla="*/ 69850 h 52"/>
                <a:gd name="T18" fmla="*/ 25400 w 55"/>
                <a:gd name="T19" fmla="*/ 79375 h 52"/>
                <a:gd name="T20" fmla="*/ 3175 w 55"/>
                <a:gd name="T21" fmla="*/ 68263 h 52"/>
                <a:gd name="T22" fmla="*/ 0 w 55"/>
                <a:gd name="T23" fmla="*/ 22225 h 52"/>
                <a:gd name="T24" fmla="*/ 30162 w 55"/>
                <a:gd name="T25" fmla="*/ 22225 h 52"/>
                <a:gd name="T26" fmla="*/ 63500 w 55"/>
                <a:gd name="T27" fmla="*/ 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52">
                  <a:moveTo>
                    <a:pt x="40" y="0"/>
                  </a:moveTo>
                  <a:lnTo>
                    <a:pt x="42" y="1"/>
                  </a:lnTo>
                  <a:lnTo>
                    <a:pt x="44" y="17"/>
                  </a:lnTo>
                  <a:lnTo>
                    <a:pt x="50" y="28"/>
                  </a:lnTo>
                  <a:lnTo>
                    <a:pt x="54" y="38"/>
                  </a:lnTo>
                  <a:lnTo>
                    <a:pt x="55" y="52"/>
                  </a:lnTo>
                  <a:lnTo>
                    <a:pt x="48" y="52"/>
                  </a:lnTo>
                  <a:lnTo>
                    <a:pt x="40" y="49"/>
                  </a:lnTo>
                  <a:lnTo>
                    <a:pt x="26" y="44"/>
                  </a:lnTo>
                  <a:lnTo>
                    <a:pt x="16" y="50"/>
                  </a:lnTo>
                  <a:lnTo>
                    <a:pt x="2" y="43"/>
                  </a:lnTo>
                  <a:lnTo>
                    <a:pt x="0" y="14"/>
                  </a:lnTo>
                  <a:lnTo>
                    <a:pt x="19" y="14"/>
                  </a:lnTo>
                  <a:lnTo>
                    <a:pt x="4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4" name="Freeform 85"/>
            <p:cNvSpPr>
              <a:spLocks/>
            </p:cNvSpPr>
            <p:nvPr/>
          </p:nvSpPr>
          <p:spPr bwMode="auto">
            <a:xfrm>
              <a:off x="5735638" y="3709988"/>
              <a:ext cx="34925" cy="82550"/>
            </a:xfrm>
            <a:custGeom>
              <a:avLst/>
              <a:gdLst>
                <a:gd name="T0" fmla="*/ 0 w 22"/>
                <a:gd name="T1" fmla="*/ 0 h 52"/>
                <a:gd name="T2" fmla="*/ 12700 w 22"/>
                <a:gd name="T3" fmla="*/ 0 h 52"/>
                <a:gd name="T4" fmla="*/ 34925 w 22"/>
                <a:gd name="T5" fmla="*/ 6350 h 52"/>
                <a:gd name="T6" fmla="*/ 34925 w 22"/>
                <a:gd name="T7" fmla="*/ 30163 h 52"/>
                <a:gd name="T8" fmla="*/ 28575 w 22"/>
                <a:gd name="T9" fmla="*/ 41275 h 52"/>
                <a:gd name="T10" fmla="*/ 30163 w 22"/>
                <a:gd name="T11" fmla="*/ 63500 h 52"/>
                <a:gd name="T12" fmla="*/ 30163 w 22"/>
                <a:gd name="T13" fmla="*/ 79375 h 52"/>
                <a:gd name="T14" fmla="*/ 23813 w 22"/>
                <a:gd name="T15" fmla="*/ 82550 h 52"/>
                <a:gd name="T16" fmla="*/ 22225 w 22"/>
                <a:gd name="T17" fmla="*/ 60325 h 52"/>
                <a:gd name="T18" fmla="*/ 15875 w 22"/>
                <a:gd name="T19" fmla="*/ 44450 h 52"/>
                <a:gd name="T20" fmla="*/ 6350 w 22"/>
                <a:gd name="T21" fmla="*/ 26988 h 52"/>
                <a:gd name="T22" fmla="*/ 3175 w 22"/>
                <a:gd name="T23" fmla="*/ 1588 h 52"/>
                <a:gd name="T24" fmla="*/ 0 w 22"/>
                <a:gd name="T25" fmla="*/ 0 h 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52">
                  <a:moveTo>
                    <a:pt x="0" y="0"/>
                  </a:moveTo>
                  <a:lnTo>
                    <a:pt x="8" y="0"/>
                  </a:lnTo>
                  <a:lnTo>
                    <a:pt x="22" y="4"/>
                  </a:lnTo>
                  <a:lnTo>
                    <a:pt x="22" y="19"/>
                  </a:lnTo>
                  <a:lnTo>
                    <a:pt x="18" y="26"/>
                  </a:lnTo>
                  <a:lnTo>
                    <a:pt x="19" y="40"/>
                  </a:lnTo>
                  <a:lnTo>
                    <a:pt x="19" y="50"/>
                  </a:lnTo>
                  <a:lnTo>
                    <a:pt x="15" y="52"/>
                  </a:lnTo>
                  <a:lnTo>
                    <a:pt x="14" y="38"/>
                  </a:lnTo>
                  <a:lnTo>
                    <a:pt x="10" y="28"/>
                  </a:lnTo>
                  <a:lnTo>
                    <a:pt x="4" y="17"/>
                  </a:lnTo>
                  <a:lnTo>
                    <a:pt x="2"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5" name="Freeform 86"/>
            <p:cNvSpPr>
              <a:spLocks/>
            </p:cNvSpPr>
            <p:nvPr/>
          </p:nvSpPr>
          <p:spPr bwMode="auto">
            <a:xfrm>
              <a:off x="5659438" y="3671888"/>
              <a:ext cx="76200" cy="60325"/>
            </a:xfrm>
            <a:custGeom>
              <a:avLst/>
              <a:gdLst>
                <a:gd name="T0" fmla="*/ 23813 w 48"/>
                <a:gd name="T1" fmla="*/ 0 h 38"/>
                <a:gd name="T2" fmla="*/ 34925 w 48"/>
                <a:gd name="T3" fmla="*/ 0 h 38"/>
                <a:gd name="T4" fmla="*/ 42863 w 48"/>
                <a:gd name="T5" fmla="*/ 4763 h 38"/>
                <a:gd name="T6" fmla="*/ 53975 w 48"/>
                <a:gd name="T7" fmla="*/ 28575 h 38"/>
                <a:gd name="T8" fmla="*/ 69850 w 48"/>
                <a:gd name="T9" fmla="*/ 30163 h 38"/>
                <a:gd name="T10" fmla="*/ 76200 w 48"/>
                <a:gd name="T11" fmla="*/ 38100 h 38"/>
                <a:gd name="T12" fmla="*/ 42863 w 48"/>
                <a:gd name="T13" fmla="*/ 60325 h 38"/>
                <a:gd name="T14" fmla="*/ 12700 w 48"/>
                <a:gd name="T15" fmla="*/ 60325 h 38"/>
                <a:gd name="T16" fmla="*/ 9525 w 48"/>
                <a:gd name="T17" fmla="*/ 58738 h 38"/>
                <a:gd name="T18" fmla="*/ 11113 w 48"/>
                <a:gd name="T19" fmla="*/ 38100 h 38"/>
                <a:gd name="T20" fmla="*/ 6350 w 48"/>
                <a:gd name="T21" fmla="*/ 15875 h 38"/>
                <a:gd name="T22" fmla="*/ 0 w 48"/>
                <a:gd name="T23" fmla="*/ 6350 h 38"/>
                <a:gd name="T24" fmla="*/ 23813 w 48"/>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38">
                  <a:moveTo>
                    <a:pt x="15" y="0"/>
                  </a:moveTo>
                  <a:lnTo>
                    <a:pt x="22" y="0"/>
                  </a:lnTo>
                  <a:lnTo>
                    <a:pt x="27" y="3"/>
                  </a:lnTo>
                  <a:lnTo>
                    <a:pt x="34" y="18"/>
                  </a:lnTo>
                  <a:lnTo>
                    <a:pt x="44" y="19"/>
                  </a:lnTo>
                  <a:lnTo>
                    <a:pt x="48" y="24"/>
                  </a:lnTo>
                  <a:lnTo>
                    <a:pt x="27" y="38"/>
                  </a:lnTo>
                  <a:lnTo>
                    <a:pt x="8" y="38"/>
                  </a:lnTo>
                  <a:lnTo>
                    <a:pt x="6" y="37"/>
                  </a:lnTo>
                  <a:lnTo>
                    <a:pt x="7" y="24"/>
                  </a:lnTo>
                  <a:lnTo>
                    <a:pt x="4" y="10"/>
                  </a:lnTo>
                  <a:lnTo>
                    <a:pt x="0" y="4"/>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6" name="Freeform 87"/>
            <p:cNvSpPr>
              <a:spLocks/>
            </p:cNvSpPr>
            <p:nvPr/>
          </p:nvSpPr>
          <p:spPr bwMode="auto">
            <a:xfrm>
              <a:off x="5561013" y="3779838"/>
              <a:ext cx="550862" cy="568325"/>
            </a:xfrm>
            <a:custGeom>
              <a:avLst/>
              <a:gdLst>
                <a:gd name="T0" fmla="*/ 187325 w 347"/>
                <a:gd name="T1" fmla="*/ 12700 h 358"/>
                <a:gd name="T2" fmla="*/ 198437 w 347"/>
                <a:gd name="T3" fmla="*/ 47625 h 358"/>
                <a:gd name="T4" fmla="*/ 225425 w 347"/>
                <a:gd name="T5" fmla="*/ 87313 h 358"/>
                <a:gd name="T6" fmla="*/ 271462 w 347"/>
                <a:gd name="T7" fmla="*/ 131763 h 358"/>
                <a:gd name="T8" fmla="*/ 346075 w 347"/>
                <a:gd name="T9" fmla="*/ 155575 h 358"/>
                <a:gd name="T10" fmla="*/ 373062 w 347"/>
                <a:gd name="T11" fmla="*/ 125413 h 358"/>
                <a:gd name="T12" fmla="*/ 387350 w 347"/>
                <a:gd name="T13" fmla="*/ 149225 h 358"/>
                <a:gd name="T14" fmla="*/ 444500 w 347"/>
                <a:gd name="T15" fmla="*/ 136525 h 358"/>
                <a:gd name="T16" fmla="*/ 449262 w 347"/>
                <a:gd name="T17" fmla="*/ 125413 h 358"/>
                <a:gd name="T18" fmla="*/ 527050 w 347"/>
                <a:gd name="T19" fmla="*/ 96838 h 358"/>
                <a:gd name="T20" fmla="*/ 539750 w 347"/>
                <a:gd name="T21" fmla="*/ 136525 h 358"/>
                <a:gd name="T22" fmla="*/ 488950 w 347"/>
                <a:gd name="T23" fmla="*/ 212725 h 358"/>
                <a:gd name="T24" fmla="*/ 465137 w 347"/>
                <a:gd name="T25" fmla="*/ 247650 h 358"/>
                <a:gd name="T26" fmla="*/ 452437 w 347"/>
                <a:gd name="T27" fmla="*/ 222250 h 358"/>
                <a:gd name="T28" fmla="*/ 431800 w 347"/>
                <a:gd name="T29" fmla="*/ 231775 h 358"/>
                <a:gd name="T30" fmla="*/ 452437 w 347"/>
                <a:gd name="T31" fmla="*/ 188913 h 358"/>
                <a:gd name="T32" fmla="*/ 400050 w 347"/>
                <a:gd name="T33" fmla="*/ 163513 h 358"/>
                <a:gd name="T34" fmla="*/ 379412 w 347"/>
                <a:gd name="T35" fmla="*/ 160338 h 358"/>
                <a:gd name="T36" fmla="*/ 368300 w 347"/>
                <a:gd name="T37" fmla="*/ 198438 h 358"/>
                <a:gd name="T38" fmla="*/ 390525 w 347"/>
                <a:gd name="T39" fmla="*/ 233363 h 358"/>
                <a:gd name="T40" fmla="*/ 374650 w 347"/>
                <a:gd name="T41" fmla="*/ 258763 h 358"/>
                <a:gd name="T42" fmla="*/ 352425 w 347"/>
                <a:gd name="T43" fmla="*/ 277813 h 358"/>
                <a:gd name="T44" fmla="*/ 347662 w 347"/>
                <a:gd name="T45" fmla="*/ 301625 h 358"/>
                <a:gd name="T46" fmla="*/ 322262 w 347"/>
                <a:gd name="T47" fmla="*/ 314325 h 358"/>
                <a:gd name="T48" fmla="*/ 288925 w 347"/>
                <a:gd name="T49" fmla="*/ 350838 h 358"/>
                <a:gd name="T50" fmla="*/ 261937 w 347"/>
                <a:gd name="T51" fmla="*/ 387350 h 358"/>
                <a:gd name="T52" fmla="*/ 238125 w 347"/>
                <a:gd name="T53" fmla="*/ 401638 h 358"/>
                <a:gd name="T54" fmla="*/ 219075 w 347"/>
                <a:gd name="T55" fmla="*/ 417513 h 358"/>
                <a:gd name="T56" fmla="*/ 220662 w 347"/>
                <a:gd name="T57" fmla="*/ 450850 h 358"/>
                <a:gd name="T58" fmla="*/ 214312 w 347"/>
                <a:gd name="T59" fmla="*/ 485775 h 358"/>
                <a:gd name="T60" fmla="*/ 212725 w 347"/>
                <a:gd name="T61" fmla="*/ 520700 h 358"/>
                <a:gd name="T62" fmla="*/ 198437 w 347"/>
                <a:gd name="T63" fmla="*/ 539750 h 358"/>
                <a:gd name="T64" fmla="*/ 190500 w 347"/>
                <a:gd name="T65" fmla="*/ 547688 h 358"/>
                <a:gd name="T66" fmla="*/ 174625 w 347"/>
                <a:gd name="T67" fmla="*/ 568325 h 358"/>
                <a:gd name="T68" fmla="*/ 149225 w 347"/>
                <a:gd name="T69" fmla="*/ 538163 h 358"/>
                <a:gd name="T70" fmla="*/ 134937 w 347"/>
                <a:gd name="T71" fmla="*/ 495300 h 358"/>
                <a:gd name="T72" fmla="*/ 109537 w 347"/>
                <a:gd name="T73" fmla="*/ 427038 h 358"/>
                <a:gd name="T74" fmla="*/ 96837 w 347"/>
                <a:gd name="T75" fmla="*/ 406400 h 358"/>
                <a:gd name="T76" fmla="*/ 84137 w 347"/>
                <a:gd name="T77" fmla="*/ 360363 h 358"/>
                <a:gd name="T78" fmla="*/ 82550 w 347"/>
                <a:gd name="T79" fmla="*/ 290513 h 358"/>
                <a:gd name="T80" fmla="*/ 76200 w 347"/>
                <a:gd name="T81" fmla="*/ 276225 h 358"/>
                <a:gd name="T82" fmla="*/ 77787 w 347"/>
                <a:gd name="T83" fmla="*/ 257175 h 358"/>
                <a:gd name="T84" fmla="*/ 61912 w 347"/>
                <a:gd name="T85" fmla="*/ 285750 h 358"/>
                <a:gd name="T86" fmla="*/ 7937 w 347"/>
                <a:gd name="T87" fmla="*/ 257175 h 358"/>
                <a:gd name="T88" fmla="*/ 12700 w 347"/>
                <a:gd name="T89" fmla="*/ 252413 h 358"/>
                <a:gd name="T90" fmla="*/ 38100 w 347"/>
                <a:gd name="T91" fmla="*/ 236538 h 358"/>
                <a:gd name="T92" fmla="*/ 0 w 347"/>
                <a:gd name="T93" fmla="*/ 227013 h 358"/>
                <a:gd name="T94" fmla="*/ 50800 w 347"/>
                <a:gd name="T95" fmla="*/ 177800 h 358"/>
                <a:gd name="T96" fmla="*/ 25400 w 347"/>
                <a:gd name="T97" fmla="*/ 141288 h 358"/>
                <a:gd name="T98" fmla="*/ 68262 w 347"/>
                <a:gd name="T99" fmla="*/ 117475 h 358"/>
                <a:gd name="T100" fmla="*/ 109537 w 347"/>
                <a:gd name="T101" fmla="*/ 63500 h 358"/>
                <a:gd name="T102" fmla="*/ 136525 w 347"/>
                <a:gd name="T103" fmla="*/ 17463 h 3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7" h="358">
                  <a:moveTo>
                    <a:pt x="96" y="0"/>
                  </a:moveTo>
                  <a:lnTo>
                    <a:pt x="110" y="5"/>
                  </a:lnTo>
                  <a:lnTo>
                    <a:pt x="118" y="8"/>
                  </a:lnTo>
                  <a:lnTo>
                    <a:pt x="121" y="13"/>
                  </a:lnTo>
                  <a:lnTo>
                    <a:pt x="118" y="21"/>
                  </a:lnTo>
                  <a:lnTo>
                    <a:pt x="125" y="30"/>
                  </a:lnTo>
                  <a:lnTo>
                    <a:pt x="132" y="28"/>
                  </a:lnTo>
                  <a:lnTo>
                    <a:pt x="147" y="42"/>
                  </a:lnTo>
                  <a:lnTo>
                    <a:pt x="142" y="55"/>
                  </a:lnTo>
                  <a:lnTo>
                    <a:pt x="139" y="61"/>
                  </a:lnTo>
                  <a:lnTo>
                    <a:pt x="157" y="76"/>
                  </a:lnTo>
                  <a:lnTo>
                    <a:pt x="171" y="83"/>
                  </a:lnTo>
                  <a:lnTo>
                    <a:pt x="186" y="83"/>
                  </a:lnTo>
                  <a:lnTo>
                    <a:pt x="199" y="95"/>
                  </a:lnTo>
                  <a:lnTo>
                    <a:pt x="218" y="98"/>
                  </a:lnTo>
                  <a:lnTo>
                    <a:pt x="231" y="101"/>
                  </a:lnTo>
                  <a:lnTo>
                    <a:pt x="234" y="98"/>
                  </a:lnTo>
                  <a:lnTo>
                    <a:pt x="235" y="79"/>
                  </a:lnTo>
                  <a:lnTo>
                    <a:pt x="242" y="77"/>
                  </a:lnTo>
                  <a:lnTo>
                    <a:pt x="244" y="83"/>
                  </a:lnTo>
                  <a:lnTo>
                    <a:pt x="244" y="94"/>
                  </a:lnTo>
                  <a:lnTo>
                    <a:pt x="255" y="95"/>
                  </a:lnTo>
                  <a:lnTo>
                    <a:pt x="280" y="95"/>
                  </a:lnTo>
                  <a:lnTo>
                    <a:pt x="280" y="86"/>
                  </a:lnTo>
                  <a:lnTo>
                    <a:pt x="276" y="85"/>
                  </a:lnTo>
                  <a:lnTo>
                    <a:pt x="276" y="79"/>
                  </a:lnTo>
                  <a:lnTo>
                    <a:pt x="283" y="79"/>
                  </a:lnTo>
                  <a:lnTo>
                    <a:pt x="311" y="58"/>
                  </a:lnTo>
                  <a:lnTo>
                    <a:pt x="327" y="57"/>
                  </a:lnTo>
                  <a:lnTo>
                    <a:pt x="332" y="61"/>
                  </a:lnTo>
                  <a:lnTo>
                    <a:pt x="332" y="68"/>
                  </a:lnTo>
                  <a:lnTo>
                    <a:pt x="347" y="70"/>
                  </a:lnTo>
                  <a:lnTo>
                    <a:pt x="340" y="86"/>
                  </a:lnTo>
                  <a:lnTo>
                    <a:pt x="319" y="95"/>
                  </a:lnTo>
                  <a:lnTo>
                    <a:pt x="319" y="106"/>
                  </a:lnTo>
                  <a:lnTo>
                    <a:pt x="308" y="134"/>
                  </a:lnTo>
                  <a:lnTo>
                    <a:pt x="297" y="132"/>
                  </a:lnTo>
                  <a:lnTo>
                    <a:pt x="296" y="144"/>
                  </a:lnTo>
                  <a:lnTo>
                    <a:pt x="293" y="156"/>
                  </a:lnTo>
                  <a:lnTo>
                    <a:pt x="295" y="161"/>
                  </a:lnTo>
                  <a:lnTo>
                    <a:pt x="289" y="162"/>
                  </a:lnTo>
                  <a:lnTo>
                    <a:pt x="285" y="140"/>
                  </a:lnTo>
                  <a:lnTo>
                    <a:pt x="280" y="138"/>
                  </a:lnTo>
                  <a:lnTo>
                    <a:pt x="278" y="149"/>
                  </a:lnTo>
                  <a:lnTo>
                    <a:pt x="272" y="146"/>
                  </a:lnTo>
                  <a:lnTo>
                    <a:pt x="272" y="135"/>
                  </a:lnTo>
                  <a:lnTo>
                    <a:pt x="281" y="131"/>
                  </a:lnTo>
                  <a:lnTo>
                    <a:pt x="285" y="119"/>
                  </a:lnTo>
                  <a:lnTo>
                    <a:pt x="260" y="119"/>
                  </a:lnTo>
                  <a:lnTo>
                    <a:pt x="256" y="114"/>
                  </a:lnTo>
                  <a:lnTo>
                    <a:pt x="252" y="103"/>
                  </a:lnTo>
                  <a:lnTo>
                    <a:pt x="248" y="104"/>
                  </a:lnTo>
                  <a:lnTo>
                    <a:pt x="243" y="100"/>
                  </a:lnTo>
                  <a:lnTo>
                    <a:pt x="239" y="101"/>
                  </a:lnTo>
                  <a:lnTo>
                    <a:pt x="235" y="107"/>
                  </a:lnTo>
                  <a:lnTo>
                    <a:pt x="243" y="116"/>
                  </a:lnTo>
                  <a:lnTo>
                    <a:pt x="232" y="125"/>
                  </a:lnTo>
                  <a:lnTo>
                    <a:pt x="240" y="135"/>
                  </a:lnTo>
                  <a:lnTo>
                    <a:pt x="240" y="140"/>
                  </a:lnTo>
                  <a:lnTo>
                    <a:pt x="246" y="147"/>
                  </a:lnTo>
                  <a:lnTo>
                    <a:pt x="246" y="169"/>
                  </a:lnTo>
                  <a:lnTo>
                    <a:pt x="238" y="169"/>
                  </a:lnTo>
                  <a:lnTo>
                    <a:pt x="236" y="163"/>
                  </a:lnTo>
                  <a:lnTo>
                    <a:pt x="235" y="161"/>
                  </a:lnTo>
                  <a:lnTo>
                    <a:pt x="234" y="166"/>
                  </a:lnTo>
                  <a:lnTo>
                    <a:pt x="222" y="175"/>
                  </a:lnTo>
                  <a:lnTo>
                    <a:pt x="222" y="183"/>
                  </a:lnTo>
                  <a:lnTo>
                    <a:pt x="219" y="187"/>
                  </a:lnTo>
                  <a:lnTo>
                    <a:pt x="219" y="190"/>
                  </a:lnTo>
                  <a:lnTo>
                    <a:pt x="211" y="196"/>
                  </a:lnTo>
                  <a:lnTo>
                    <a:pt x="205" y="198"/>
                  </a:lnTo>
                  <a:lnTo>
                    <a:pt x="203" y="198"/>
                  </a:lnTo>
                  <a:lnTo>
                    <a:pt x="201" y="202"/>
                  </a:lnTo>
                  <a:lnTo>
                    <a:pt x="187" y="218"/>
                  </a:lnTo>
                  <a:lnTo>
                    <a:pt x="182" y="221"/>
                  </a:lnTo>
                  <a:lnTo>
                    <a:pt x="181" y="224"/>
                  </a:lnTo>
                  <a:lnTo>
                    <a:pt x="167" y="235"/>
                  </a:lnTo>
                  <a:lnTo>
                    <a:pt x="165" y="244"/>
                  </a:lnTo>
                  <a:lnTo>
                    <a:pt x="159" y="247"/>
                  </a:lnTo>
                  <a:lnTo>
                    <a:pt x="154" y="247"/>
                  </a:lnTo>
                  <a:lnTo>
                    <a:pt x="150" y="253"/>
                  </a:lnTo>
                  <a:lnTo>
                    <a:pt x="146" y="253"/>
                  </a:lnTo>
                  <a:lnTo>
                    <a:pt x="141" y="256"/>
                  </a:lnTo>
                  <a:lnTo>
                    <a:pt x="138" y="263"/>
                  </a:lnTo>
                  <a:lnTo>
                    <a:pt x="141" y="272"/>
                  </a:lnTo>
                  <a:lnTo>
                    <a:pt x="139" y="275"/>
                  </a:lnTo>
                  <a:lnTo>
                    <a:pt x="139" y="284"/>
                  </a:lnTo>
                  <a:lnTo>
                    <a:pt x="141" y="288"/>
                  </a:lnTo>
                  <a:lnTo>
                    <a:pt x="139" y="299"/>
                  </a:lnTo>
                  <a:lnTo>
                    <a:pt x="135" y="306"/>
                  </a:lnTo>
                  <a:lnTo>
                    <a:pt x="134" y="324"/>
                  </a:lnTo>
                  <a:lnTo>
                    <a:pt x="135" y="327"/>
                  </a:lnTo>
                  <a:lnTo>
                    <a:pt x="134" y="328"/>
                  </a:lnTo>
                  <a:lnTo>
                    <a:pt x="130" y="328"/>
                  </a:lnTo>
                  <a:lnTo>
                    <a:pt x="128" y="336"/>
                  </a:lnTo>
                  <a:lnTo>
                    <a:pt x="125" y="340"/>
                  </a:lnTo>
                  <a:lnTo>
                    <a:pt x="126" y="342"/>
                  </a:lnTo>
                  <a:lnTo>
                    <a:pt x="121" y="345"/>
                  </a:lnTo>
                  <a:lnTo>
                    <a:pt x="120" y="345"/>
                  </a:lnTo>
                  <a:lnTo>
                    <a:pt x="116" y="349"/>
                  </a:lnTo>
                  <a:lnTo>
                    <a:pt x="114" y="354"/>
                  </a:lnTo>
                  <a:lnTo>
                    <a:pt x="110" y="358"/>
                  </a:lnTo>
                  <a:lnTo>
                    <a:pt x="105" y="358"/>
                  </a:lnTo>
                  <a:lnTo>
                    <a:pt x="94" y="346"/>
                  </a:lnTo>
                  <a:lnTo>
                    <a:pt x="94" y="339"/>
                  </a:lnTo>
                  <a:lnTo>
                    <a:pt x="92" y="327"/>
                  </a:lnTo>
                  <a:lnTo>
                    <a:pt x="88" y="315"/>
                  </a:lnTo>
                  <a:lnTo>
                    <a:pt x="85" y="312"/>
                  </a:lnTo>
                  <a:lnTo>
                    <a:pt x="77" y="297"/>
                  </a:lnTo>
                  <a:lnTo>
                    <a:pt x="73" y="281"/>
                  </a:lnTo>
                  <a:lnTo>
                    <a:pt x="69" y="269"/>
                  </a:lnTo>
                  <a:lnTo>
                    <a:pt x="64" y="262"/>
                  </a:lnTo>
                  <a:lnTo>
                    <a:pt x="64" y="259"/>
                  </a:lnTo>
                  <a:lnTo>
                    <a:pt x="61" y="256"/>
                  </a:lnTo>
                  <a:lnTo>
                    <a:pt x="59" y="250"/>
                  </a:lnTo>
                  <a:lnTo>
                    <a:pt x="56" y="233"/>
                  </a:lnTo>
                  <a:lnTo>
                    <a:pt x="53" y="227"/>
                  </a:lnTo>
                  <a:lnTo>
                    <a:pt x="52" y="217"/>
                  </a:lnTo>
                  <a:lnTo>
                    <a:pt x="49" y="192"/>
                  </a:lnTo>
                  <a:lnTo>
                    <a:pt x="52" y="183"/>
                  </a:lnTo>
                  <a:lnTo>
                    <a:pt x="49" y="178"/>
                  </a:lnTo>
                  <a:lnTo>
                    <a:pt x="48" y="177"/>
                  </a:lnTo>
                  <a:lnTo>
                    <a:pt x="48" y="174"/>
                  </a:lnTo>
                  <a:lnTo>
                    <a:pt x="49" y="171"/>
                  </a:lnTo>
                  <a:lnTo>
                    <a:pt x="48" y="169"/>
                  </a:lnTo>
                  <a:lnTo>
                    <a:pt x="49" y="162"/>
                  </a:lnTo>
                  <a:lnTo>
                    <a:pt x="45" y="161"/>
                  </a:lnTo>
                  <a:lnTo>
                    <a:pt x="45" y="171"/>
                  </a:lnTo>
                  <a:lnTo>
                    <a:pt x="39" y="180"/>
                  </a:lnTo>
                  <a:lnTo>
                    <a:pt x="32" y="181"/>
                  </a:lnTo>
                  <a:lnTo>
                    <a:pt x="24" y="183"/>
                  </a:lnTo>
                  <a:lnTo>
                    <a:pt x="5" y="162"/>
                  </a:lnTo>
                  <a:lnTo>
                    <a:pt x="4" y="158"/>
                  </a:lnTo>
                  <a:lnTo>
                    <a:pt x="7" y="158"/>
                  </a:lnTo>
                  <a:lnTo>
                    <a:pt x="8" y="159"/>
                  </a:lnTo>
                  <a:lnTo>
                    <a:pt x="17" y="158"/>
                  </a:lnTo>
                  <a:lnTo>
                    <a:pt x="21" y="153"/>
                  </a:lnTo>
                  <a:lnTo>
                    <a:pt x="24" y="149"/>
                  </a:lnTo>
                  <a:lnTo>
                    <a:pt x="12" y="153"/>
                  </a:lnTo>
                  <a:lnTo>
                    <a:pt x="5" y="152"/>
                  </a:lnTo>
                  <a:lnTo>
                    <a:pt x="0" y="143"/>
                  </a:lnTo>
                  <a:lnTo>
                    <a:pt x="9" y="132"/>
                  </a:lnTo>
                  <a:lnTo>
                    <a:pt x="35" y="131"/>
                  </a:lnTo>
                  <a:lnTo>
                    <a:pt x="32" y="112"/>
                  </a:lnTo>
                  <a:lnTo>
                    <a:pt x="23" y="107"/>
                  </a:lnTo>
                  <a:lnTo>
                    <a:pt x="23" y="98"/>
                  </a:lnTo>
                  <a:lnTo>
                    <a:pt x="16" y="89"/>
                  </a:lnTo>
                  <a:lnTo>
                    <a:pt x="25" y="73"/>
                  </a:lnTo>
                  <a:lnTo>
                    <a:pt x="33" y="77"/>
                  </a:lnTo>
                  <a:lnTo>
                    <a:pt x="43" y="74"/>
                  </a:lnTo>
                  <a:lnTo>
                    <a:pt x="47" y="68"/>
                  </a:lnTo>
                  <a:lnTo>
                    <a:pt x="60" y="57"/>
                  </a:lnTo>
                  <a:lnTo>
                    <a:pt x="69" y="40"/>
                  </a:lnTo>
                  <a:lnTo>
                    <a:pt x="77" y="27"/>
                  </a:lnTo>
                  <a:lnTo>
                    <a:pt x="77" y="18"/>
                  </a:lnTo>
                  <a:lnTo>
                    <a:pt x="86" y="11"/>
                  </a:lnTo>
                  <a:lnTo>
                    <a:pt x="86" y="6"/>
                  </a:lnTo>
                  <a:lnTo>
                    <a:pt x="96" y="0"/>
                  </a:lnTo>
                  <a:close/>
                </a:path>
              </a:pathLst>
            </a:custGeom>
            <a:solidFill>
              <a:schemeClr val="accent4">
                <a:lumMod val="20000"/>
                <a:lumOff val="8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07" name="Freeform 88"/>
            <p:cNvSpPr>
              <a:spLocks/>
            </p:cNvSpPr>
            <p:nvPr/>
          </p:nvSpPr>
          <p:spPr bwMode="auto">
            <a:xfrm>
              <a:off x="5702300" y="3676650"/>
              <a:ext cx="26988" cy="25400"/>
            </a:xfrm>
            <a:custGeom>
              <a:avLst/>
              <a:gdLst>
                <a:gd name="T0" fmla="*/ 0 w 17"/>
                <a:gd name="T1" fmla="*/ 0 h 16"/>
                <a:gd name="T2" fmla="*/ 17463 w 17"/>
                <a:gd name="T3" fmla="*/ 9525 h 16"/>
                <a:gd name="T4" fmla="*/ 26988 w 17"/>
                <a:gd name="T5" fmla="*/ 25400 h 16"/>
                <a:gd name="T6" fmla="*/ 11113 w 17"/>
                <a:gd name="T7" fmla="*/ 23813 h 16"/>
                <a:gd name="T8" fmla="*/ 0 w 17"/>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6">
                  <a:moveTo>
                    <a:pt x="0" y="0"/>
                  </a:moveTo>
                  <a:lnTo>
                    <a:pt x="11" y="6"/>
                  </a:lnTo>
                  <a:lnTo>
                    <a:pt x="17" y="16"/>
                  </a:lnTo>
                  <a:lnTo>
                    <a:pt x="7" y="1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8" name="Freeform 89"/>
            <p:cNvSpPr>
              <a:spLocks/>
            </p:cNvSpPr>
            <p:nvPr/>
          </p:nvSpPr>
          <p:spPr bwMode="auto">
            <a:xfrm>
              <a:off x="7172325" y="5051425"/>
              <a:ext cx="6350" cy="23813"/>
            </a:xfrm>
            <a:custGeom>
              <a:avLst/>
              <a:gdLst>
                <a:gd name="T0" fmla="*/ 4763 w 4"/>
                <a:gd name="T1" fmla="*/ 0 h 15"/>
                <a:gd name="T2" fmla="*/ 6350 w 4"/>
                <a:gd name="T3" fmla="*/ 9525 h 15"/>
                <a:gd name="T4" fmla="*/ 0 w 4"/>
                <a:gd name="T5" fmla="*/ 23813 h 15"/>
                <a:gd name="T6" fmla="*/ 3175 w 4"/>
                <a:gd name="T7" fmla="*/ 11113 h 15"/>
                <a:gd name="T8" fmla="*/ 4763 w 4"/>
                <a:gd name="T9" fmla="*/ 6350 h 15"/>
                <a:gd name="T10" fmla="*/ 3175 w 4"/>
                <a:gd name="T11" fmla="*/ 1588 h 15"/>
                <a:gd name="T12" fmla="*/ 4763 w 4"/>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5">
                  <a:moveTo>
                    <a:pt x="3" y="0"/>
                  </a:moveTo>
                  <a:lnTo>
                    <a:pt x="4" y="6"/>
                  </a:lnTo>
                  <a:lnTo>
                    <a:pt x="0" y="15"/>
                  </a:lnTo>
                  <a:lnTo>
                    <a:pt x="2" y="7"/>
                  </a:lnTo>
                  <a:lnTo>
                    <a:pt x="3" y="4"/>
                  </a:lnTo>
                  <a:lnTo>
                    <a:pt x="2"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09" name="Freeform 90"/>
            <p:cNvSpPr>
              <a:spLocks/>
            </p:cNvSpPr>
            <p:nvPr/>
          </p:nvSpPr>
          <p:spPr bwMode="auto">
            <a:xfrm>
              <a:off x="7137400" y="5024438"/>
              <a:ext cx="4763" cy="7937"/>
            </a:xfrm>
            <a:custGeom>
              <a:avLst/>
              <a:gdLst>
                <a:gd name="T0" fmla="*/ 4763 w 3"/>
                <a:gd name="T1" fmla="*/ 0 h 5"/>
                <a:gd name="T2" fmla="*/ 4763 w 3"/>
                <a:gd name="T3" fmla="*/ 4762 h 5"/>
                <a:gd name="T4" fmla="*/ 1588 w 3"/>
                <a:gd name="T5" fmla="*/ 7937 h 5"/>
                <a:gd name="T6" fmla="*/ 0 w 3"/>
                <a:gd name="T7" fmla="*/ 3175 h 5"/>
                <a:gd name="T8" fmla="*/ 4763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0"/>
                  </a:moveTo>
                  <a:lnTo>
                    <a:pt x="3" y="3"/>
                  </a:lnTo>
                  <a:lnTo>
                    <a:pt x="1" y="5"/>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0" name="Rectangle 91"/>
            <p:cNvSpPr>
              <a:spLocks noChangeArrowheads="1"/>
            </p:cNvSpPr>
            <p:nvPr/>
          </p:nvSpPr>
          <p:spPr bwMode="auto">
            <a:xfrm>
              <a:off x="7178675" y="5106988"/>
              <a:ext cx="3175" cy="793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1" name="Freeform 92"/>
            <p:cNvSpPr>
              <a:spLocks/>
            </p:cNvSpPr>
            <p:nvPr/>
          </p:nvSpPr>
          <p:spPr bwMode="auto">
            <a:xfrm>
              <a:off x="6859588" y="5324475"/>
              <a:ext cx="26987" cy="9525"/>
            </a:xfrm>
            <a:custGeom>
              <a:avLst/>
              <a:gdLst>
                <a:gd name="T0" fmla="*/ 19050 w 17"/>
                <a:gd name="T1" fmla="*/ 0 h 6"/>
                <a:gd name="T2" fmla="*/ 20637 w 17"/>
                <a:gd name="T3" fmla="*/ 0 h 6"/>
                <a:gd name="T4" fmla="*/ 26987 w 17"/>
                <a:gd name="T5" fmla="*/ 1588 h 6"/>
                <a:gd name="T6" fmla="*/ 26987 w 17"/>
                <a:gd name="T7" fmla="*/ 6350 h 6"/>
                <a:gd name="T8" fmla="*/ 15875 w 17"/>
                <a:gd name="T9" fmla="*/ 9525 h 6"/>
                <a:gd name="T10" fmla="*/ 1587 w 17"/>
                <a:gd name="T11" fmla="*/ 9525 h 6"/>
                <a:gd name="T12" fmla="*/ 0 w 17"/>
                <a:gd name="T13" fmla="*/ 4763 h 6"/>
                <a:gd name="T14" fmla="*/ 1587 w 17"/>
                <a:gd name="T15" fmla="*/ 1588 h 6"/>
                <a:gd name="T16" fmla="*/ 19050 w 1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6">
                  <a:moveTo>
                    <a:pt x="12" y="0"/>
                  </a:moveTo>
                  <a:lnTo>
                    <a:pt x="13" y="0"/>
                  </a:lnTo>
                  <a:lnTo>
                    <a:pt x="17" y="1"/>
                  </a:lnTo>
                  <a:lnTo>
                    <a:pt x="17" y="4"/>
                  </a:lnTo>
                  <a:lnTo>
                    <a:pt x="10" y="6"/>
                  </a:lnTo>
                  <a:lnTo>
                    <a:pt x="1" y="6"/>
                  </a:lnTo>
                  <a:lnTo>
                    <a:pt x="0" y="3"/>
                  </a:lnTo>
                  <a:lnTo>
                    <a:pt x="1" y="1"/>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2" name="Freeform 93"/>
            <p:cNvSpPr>
              <a:spLocks/>
            </p:cNvSpPr>
            <p:nvPr/>
          </p:nvSpPr>
          <p:spPr bwMode="auto">
            <a:xfrm>
              <a:off x="6997700" y="5427663"/>
              <a:ext cx="6350" cy="14287"/>
            </a:xfrm>
            <a:custGeom>
              <a:avLst/>
              <a:gdLst>
                <a:gd name="T0" fmla="*/ 3175 w 4"/>
                <a:gd name="T1" fmla="*/ 0 h 9"/>
                <a:gd name="T2" fmla="*/ 6350 w 4"/>
                <a:gd name="T3" fmla="*/ 7937 h 9"/>
                <a:gd name="T4" fmla="*/ 4763 w 4"/>
                <a:gd name="T5" fmla="*/ 14287 h 9"/>
                <a:gd name="T6" fmla="*/ 0 w 4"/>
                <a:gd name="T7" fmla="*/ 7937 h 9"/>
                <a:gd name="T8" fmla="*/ 3175 w 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2" y="0"/>
                  </a:moveTo>
                  <a:lnTo>
                    <a:pt x="4" y="5"/>
                  </a:lnTo>
                  <a:lnTo>
                    <a:pt x="3" y="9"/>
                  </a:lnTo>
                  <a:lnTo>
                    <a:pt x="0" y="5"/>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3" name="Freeform 94"/>
            <p:cNvSpPr>
              <a:spLocks/>
            </p:cNvSpPr>
            <p:nvPr/>
          </p:nvSpPr>
          <p:spPr bwMode="auto">
            <a:xfrm>
              <a:off x="7016750" y="5451475"/>
              <a:ext cx="4763" cy="4763"/>
            </a:xfrm>
            <a:custGeom>
              <a:avLst/>
              <a:gdLst>
                <a:gd name="T0" fmla="*/ 3175 w 3"/>
                <a:gd name="T1" fmla="*/ 0 h 3"/>
                <a:gd name="T2" fmla="*/ 4763 w 3"/>
                <a:gd name="T3" fmla="*/ 3175 h 3"/>
                <a:gd name="T4" fmla="*/ 3175 w 3"/>
                <a:gd name="T5" fmla="*/ 4763 h 3"/>
                <a:gd name="T6" fmla="*/ 0 w 3"/>
                <a:gd name="T7" fmla="*/ 3175 h 3"/>
                <a:gd name="T8" fmla="*/ 3175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0"/>
                  </a:moveTo>
                  <a:lnTo>
                    <a:pt x="3" y="2"/>
                  </a:lnTo>
                  <a:lnTo>
                    <a:pt x="2"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4" name="Freeform 95"/>
            <p:cNvSpPr>
              <a:spLocks/>
            </p:cNvSpPr>
            <p:nvPr/>
          </p:nvSpPr>
          <p:spPr bwMode="auto">
            <a:xfrm>
              <a:off x="7073900" y="5432425"/>
              <a:ext cx="11113" cy="14288"/>
            </a:xfrm>
            <a:custGeom>
              <a:avLst/>
              <a:gdLst>
                <a:gd name="T0" fmla="*/ 1588 w 7"/>
                <a:gd name="T1" fmla="*/ 0 h 9"/>
                <a:gd name="T2" fmla="*/ 11113 w 7"/>
                <a:gd name="T3" fmla="*/ 9525 h 9"/>
                <a:gd name="T4" fmla="*/ 7938 w 7"/>
                <a:gd name="T5" fmla="*/ 14288 h 9"/>
                <a:gd name="T6" fmla="*/ 1588 w 7"/>
                <a:gd name="T7" fmla="*/ 12700 h 9"/>
                <a:gd name="T8" fmla="*/ 0 w 7"/>
                <a:gd name="T9" fmla="*/ 3175 h 9"/>
                <a:gd name="T10" fmla="*/ 1588 w 7"/>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9">
                  <a:moveTo>
                    <a:pt x="1" y="0"/>
                  </a:moveTo>
                  <a:lnTo>
                    <a:pt x="7" y="6"/>
                  </a:lnTo>
                  <a:lnTo>
                    <a:pt x="5" y="9"/>
                  </a:lnTo>
                  <a:lnTo>
                    <a:pt x="1" y="8"/>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5" name="Freeform 96"/>
            <p:cNvSpPr>
              <a:spLocks/>
            </p:cNvSpPr>
            <p:nvPr/>
          </p:nvSpPr>
          <p:spPr bwMode="auto">
            <a:xfrm>
              <a:off x="7080250" y="5451475"/>
              <a:ext cx="6350" cy="4763"/>
            </a:xfrm>
            <a:custGeom>
              <a:avLst/>
              <a:gdLst>
                <a:gd name="T0" fmla="*/ 0 w 4"/>
                <a:gd name="T1" fmla="*/ 0 h 3"/>
                <a:gd name="T2" fmla="*/ 6350 w 4"/>
                <a:gd name="T3" fmla="*/ 0 h 3"/>
                <a:gd name="T4" fmla="*/ 6350 w 4"/>
                <a:gd name="T5" fmla="*/ 3175 h 3"/>
                <a:gd name="T6" fmla="*/ 1588 w 4"/>
                <a:gd name="T7" fmla="*/ 4763 h 3"/>
                <a:gd name="T8" fmla="*/ 0 w 4"/>
                <a:gd name="T9" fmla="*/ 4763 h 3"/>
                <a:gd name="T10" fmla="*/ 0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0" y="0"/>
                  </a:moveTo>
                  <a:lnTo>
                    <a:pt x="4" y="0"/>
                  </a:lnTo>
                  <a:lnTo>
                    <a:pt x="4" y="2"/>
                  </a:lnTo>
                  <a:lnTo>
                    <a:pt x="1"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6" name="Freeform 97"/>
            <p:cNvSpPr>
              <a:spLocks/>
            </p:cNvSpPr>
            <p:nvPr/>
          </p:nvSpPr>
          <p:spPr bwMode="auto">
            <a:xfrm>
              <a:off x="7015163" y="5461000"/>
              <a:ext cx="69850" cy="82550"/>
            </a:xfrm>
            <a:custGeom>
              <a:avLst/>
              <a:gdLst>
                <a:gd name="T0" fmla="*/ 0 w 44"/>
                <a:gd name="T1" fmla="*/ 0 h 52"/>
                <a:gd name="T2" fmla="*/ 11113 w 44"/>
                <a:gd name="T3" fmla="*/ 0 h 52"/>
                <a:gd name="T4" fmla="*/ 17463 w 44"/>
                <a:gd name="T5" fmla="*/ 3175 h 52"/>
                <a:gd name="T6" fmla="*/ 31750 w 44"/>
                <a:gd name="T7" fmla="*/ 9525 h 52"/>
                <a:gd name="T8" fmla="*/ 41275 w 44"/>
                <a:gd name="T9" fmla="*/ 9525 h 52"/>
                <a:gd name="T10" fmla="*/ 65088 w 44"/>
                <a:gd name="T11" fmla="*/ 0 h 52"/>
                <a:gd name="T12" fmla="*/ 69850 w 44"/>
                <a:gd name="T13" fmla="*/ 4763 h 52"/>
                <a:gd name="T14" fmla="*/ 66675 w 44"/>
                <a:gd name="T15" fmla="*/ 14288 h 52"/>
                <a:gd name="T16" fmla="*/ 69850 w 44"/>
                <a:gd name="T17" fmla="*/ 34925 h 52"/>
                <a:gd name="T18" fmla="*/ 63500 w 44"/>
                <a:gd name="T19" fmla="*/ 52388 h 52"/>
                <a:gd name="T20" fmla="*/ 60325 w 44"/>
                <a:gd name="T21" fmla="*/ 58738 h 52"/>
                <a:gd name="T22" fmla="*/ 63500 w 44"/>
                <a:gd name="T23" fmla="*/ 68263 h 52"/>
                <a:gd name="T24" fmla="*/ 60325 w 44"/>
                <a:gd name="T25" fmla="*/ 71438 h 52"/>
                <a:gd name="T26" fmla="*/ 57150 w 44"/>
                <a:gd name="T27" fmla="*/ 61913 h 52"/>
                <a:gd name="T28" fmla="*/ 52388 w 44"/>
                <a:gd name="T29" fmla="*/ 58738 h 52"/>
                <a:gd name="T30" fmla="*/ 47625 w 44"/>
                <a:gd name="T31" fmla="*/ 68263 h 52"/>
                <a:gd name="T32" fmla="*/ 44450 w 44"/>
                <a:gd name="T33" fmla="*/ 73025 h 52"/>
                <a:gd name="T34" fmla="*/ 44450 w 44"/>
                <a:gd name="T35" fmla="*/ 82550 h 52"/>
                <a:gd name="T36" fmla="*/ 38100 w 44"/>
                <a:gd name="T37" fmla="*/ 82550 h 52"/>
                <a:gd name="T38" fmla="*/ 34925 w 44"/>
                <a:gd name="T39" fmla="*/ 80963 h 52"/>
                <a:gd name="T40" fmla="*/ 25400 w 44"/>
                <a:gd name="T41" fmla="*/ 77788 h 52"/>
                <a:gd name="T42" fmla="*/ 25400 w 44"/>
                <a:gd name="T43" fmla="*/ 73025 h 52"/>
                <a:gd name="T44" fmla="*/ 14288 w 44"/>
                <a:gd name="T45" fmla="*/ 61913 h 52"/>
                <a:gd name="T46" fmla="*/ 11113 w 44"/>
                <a:gd name="T47" fmla="*/ 52388 h 52"/>
                <a:gd name="T48" fmla="*/ 7938 w 44"/>
                <a:gd name="T49" fmla="*/ 33338 h 52"/>
                <a:gd name="T50" fmla="*/ 0 w 44"/>
                <a:gd name="T51" fmla="*/ 17463 h 52"/>
                <a:gd name="T52" fmla="*/ 0 w 44"/>
                <a:gd name="T53" fmla="*/ 0 h 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4" h="52">
                  <a:moveTo>
                    <a:pt x="0" y="0"/>
                  </a:moveTo>
                  <a:lnTo>
                    <a:pt x="7" y="0"/>
                  </a:lnTo>
                  <a:lnTo>
                    <a:pt x="11" y="2"/>
                  </a:lnTo>
                  <a:lnTo>
                    <a:pt x="20" y="6"/>
                  </a:lnTo>
                  <a:lnTo>
                    <a:pt x="26" y="6"/>
                  </a:lnTo>
                  <a:lnTo>
                    <a:pt x="41" y="0"/>
                  </a:lnTo>
                  <a:lnTo>
                    <a:pt x="44" y="3"/>
                  </a:lnTo>
                  <a:lnTo>
                    <a:pt x="42" y="9"/>
                  </a:lnTo>
                  <a:lnTo>
                    <a:pt x="44" y="22"/>
                  </a:lnTo>
                  <a:lnTo>
                    <a:pt x="40" y="33"/>
                  </a:lnTo>
                  <a:lnTo>
                    <a:pt x="38" y="37"/>
                  </a:lnTo>
                  <a:lnTo>
                    <a:pt x="40" y="43"/>
                  </a:lnTo>
                  <a:lnTo>
                    <a:pt x="38" y="45"/>
                  </a:lnTo>
                  <a:lnTo>
                    <a:pt x="36" y="39"/>
                  </a:lnTo>
                  <a:lnTo>
                    <a:pt x="33" y="37"/>
                  </a:lnTo>
                  <a:lnTo>
                    <a:pt x="30" y="43"/>
                  </a:lnTo>
                  <a:lnTo>
                    <a:pt x="28" y="46"/>
                  </a:lnTo>
                  <a:lnTo>
                    <a:pt x="28" y="52"/>
                  </a:lnTo>
                  <a:lnTo>
                    <a:pt x="24" y="52"/>
                  </a:lnTo>
                  <a:lnTo>
                    <a:pt x="22" y="51"/>
                  </a:lnTo>
                  <a:lnTo>
                    <a:pt x="16" y="49"/>
                  </a:lnTo>
                  <a:lnTo>
                    <a:pt x="16" y="46"/>
                  </a:lnTo>
                  <a:lnTo>
                    <a:pt x="9" y="39"/>
                  </a:lnTo>
                  <a:lnTo>
                    <a:pt x="7" y="33"/>
                  </a:lnTo>
                  <a:lnTo>
                    <a:pt x="5" y="21"/>
                  </a:lnTo>
                  <a:lnTo>
                    <a:pt x="0" y="11"/>
                  </a:lnTo>
                  <a:lnTo>
                    <a:pt x="0" y="0"/>
                  </a:lnTo>
                  <a:close/>
                </a:path>
              </a:pathLst>
            </a:custGeom>
            <a:solidFill>
              <a:schemeClr val="accent4">
                <a:lumMod val="60000"/>
                <a:lumOff val="4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17" name="Freeform 98"/>
            <p:cNvSpPr>
              <a:spLocks/>
            </p:cNvSpPr>
            <p:nvPr/>
          </p:nvSpPr>
          <p:spPr bwMode="auto">
            <a:xfrm>
              <a:off x="7062788" y="5534025"/>
              <a:ext cx="4762" cy="7938"/>
            </a:xfrm>
            <a:custGeom>
              <a:avLst/>
              <a:gdLst>
                <a:gd name="T0" fmla="*/ 0 w 3"/>
                <a:gd name="T1" fmla="*/ 0 h 5"/>
                <a:gd name="T2" fmla="*/ 4762 w 3"/>
                <a:gd name="T3" fmla="*/ 3175 h 5"/>
                <a:gd name="T4" fmla="*/ 4762 w 3"/>
                <a:gd name="T5" fmla="*/ 7938 h 5"/>
                <a:gd name="T6" fmla="*/ 3175 w 3"/>
                <a:gd name="T7" fmla="*/ 4763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3" y="2"/>
                  </a:lnTo>
                  <a:lnTo>
                    <a:pt x="3" y="5"/>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8" name="Freeform 99"/>
            <p:cNvSpPr>
              <a:spLocks/>
            </p:cNvSpPr>
            <p:nvPr/>
          </p:nvSpPr>
          <p:spPr bwMode="auto">
            <a:xfrm>
              <a:off x="6405563" y="5076825"/>
              <a:ext cx="6350" cy="14288"/>
            </a:xfrm>
            <a:custGeom>
              <a:avLst/>
              <a:gdLst>
                <a:gd name="T0" fmla="*/ 0 w 4"/>
                <a:gd name="T1" fmla="*/ 0 h 9"/>
                <a:gd name="T2" fmla="*/ 3175 w 4"/>
                <a:gd name="T3" fmla="*/ 0 h 9"/>
                <a:gd name="T4" fmla="*/ 6350 w 4"/>
                <a:gd name="T5" fmla="*/ 11113 h 9"/>
                <a:gd name="T6" fmla="*/ 4763 w 4"/>
                <a:gd name="T7" fmla="*/ 14288 h 9"/>
                <a:gd name="T8" fmla="*/ 0 w 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0" y="0"/>
                  </a:moveTo>
                  <a:lnTo>
                    <a:pt x="2" y="0"/>
                  </a:lnTo>
                  <a:lnTo>
                    <a:pt x="4" y="7"/>
                  </a:lnTo>
                  <a:lnTo>
                    <a:pt x="3" y="9"/>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19" name="Freeform 100"/>
            <p:cNvSpPr>
              <a:spLocks/>
            </p:cNvSpPr>
            <p:nvPr/>
          </p:nvSpPr>
          <p:spPr bwMode="auto">
            <a:xfrm>
              <a:off x="6410325" y="5062538"/>
              <a:ext cx="1588" cy="7937"/>
            </a:xfrm>
            <a:custGeom>
              <a:avLst/>
              <a:gdLst>
                <a:gd name="T0" fmla="*/ 0 w 1"/>
                <a:gd name="T1" fmla="*/ 0 h 5"/>
                <a:gd name="T2" fmla="*/ 1588 w 1"/>
                <a:gd name="T3" fmla="*/ 0 h 5"/>
                <a:gd name="T4" fmla="*/ 0 w 1"/>
                <a:gd name="T5" fmla="*/ 7937 h 5"/>
                <a:gd name="T6" fmla="*/ 0 w 1"/>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5">
                  <a:moveTo>
                    <a:pt x="0" y="0"/>
                  </a:moveTo>
                  <a:lnTo>
                    <a:pt x="1" y="0"/>
                  </a:lnTo>
                  <a:lnTo>
                    <a:pt x="0"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0" name="Freeform 101"/>
            <p:cNvSpPr>
              <a:spLocks/>
            </p:cNvSpPr>
            <p:nvPr/>
          </p:nvSpPr>
          <p:spPr bwMode="auto">
            <a:xfrm>
              <a:off x="6453188" y="4964113"/>
              <a:ext cx="3175" cy="4762"/>
            </a:xfrm>
            <a:custGeom>
              <a:avLst/>
              <a:gdLst>
                <a:gd name="T0" fmla="*/ 1588 w 2"/>
                <a:gd name="T1" fmla="*/ 0 h 3"/>
                <a:gd name="T2" fmla="*/ 3175 w 2"/>
                <a:gd name="T3" fmla="*/ 0 h 3"/>
                <a:gd name="T4" fmla="*/ 3175 w 2"/>
                <a:gd name="T5" fmla="*/ 1587 h 3"/>
                <a:gd name="T6" fmla="*/ 0 w 2"/>
                <a:gd name="T7" fmla="*/ 4762 h 3"/>
                <a:gd name="T8" fmla="*/ 1588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lnTo>
                    <a:pt x="2" y="0"/>
                  </a:lnTo>
                  <a:lnTo>
                    <a:pt x="2" y="1"/>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1" name="Freeform 102"/>
            <p:cNvSpPr>
              <a:spLocks/>
            </p:cNvSpPr>
            <p:nvPr/>
          </p:nvSpPr>
          <p:spPr bwMode="auto">
            <a:xfrm>
              <a:off x="6740525" y="4756150"/>
              <a:ext cx="22225" cy="14288"/>
            </a:xfrm>
            <a:custGeom>
              <a:avLst/>
              <a:gdLst>
                <a:gd name="T0" fmla="*/ 19050 w 14"/>
                <a:gd name="T1" fmla="*/ 0 h 9"/>
                <a:gd name="T2" fmla="*/ 22225 w 14"/>
                <a:gd name="T3" fmla="*/ 4763 h 9"/>
                <a:gd name="T4" fmla="*/ 15875 w 14"/>
                <a:gd name="T5" fmla="*/ 14288 h 9"/>
                <a:gd name="T6" fmla="*/ 11113 w 14"/>
                <a:gd name="T7" fmla="*/ 14288 h 9"/>
                <a:gd name="T8" fmla="*/ 0 w 14"/>
                <a:gd name="T9" fmla="*/ 4763 h 9"/>
                <a:gd name="T10" fmla="*/ 3175 w 14"/>
                <a:gd name="T11" fmla="*/ 3175 h 9"/>
                <a:gd name="T12" fmla="*/ 9525 w 14"/>
                <a:gd name="T13" fmla="*/ 3175 h 9"/>
                <a:gd name="T14" fmla="*/ 19050 w 14"/>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9">
                  <a:moveTo>
                    <a:pt x="12" y="0"/>
                  </a:moveTo>
                  <a:lnTo>
                    <a:pt x="14" y="3"/>
                  </a:lnTo>
                  <a:lnTo>
                    <a:pt x="10" y="9"/>
                  </a:lnTo>
                  <a:lnTo>
                    <a:pt x="7" y="9"/>
                  </a:lnTo>
                  <a:lnTo>
                    <a:pt x="0" y="3"/>
                  </a:lnTo>
                  <a:lnTo>
                    <a:pt x="2" y="2"/>
                  </a:lnTo>
                  <a:lnTo>
                    <a:pt x="6" y="2"/>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2" name="Freeform 103"/>
            <p:cNvSpPr>
              <a:spLocks/>
            </p:cNvSpPr>
            <p:nvPr/>
          </p:nvSpPr>
          <p:spPr bwMode="auto">
            <a:xfrm>
              <a:off x="6737350" y="4760913"/>
              <a:ext cx="7938" cy="9525"/>
            </a:xfrm>
            <a:custGeom>
              <a:avLst/>
              <a:gdLst>
                <a:gd name="T0" fmla="*/ 0 w 5"/>
                <a:gd name="T1" fmla="*/ 0 h 6"/>
                <a:gd name="T2" fmla="*/ 7938 w 5"/>
                <a:gd name="T3" fmla="*/ 6350 h 6"/>
                <a:gd name="T4" fmla="*/ 6350 w 5"/>
                <a:gd name="T5" fmla="*/ 9525 h 6"/>
                <a:gd name="T6" fmla="*/ 0 w 5"/>
                <a:gd name="T7" fmla="*/ 6350 h 6"/>
                <a:gd name="T8" fmla="*/ 0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0"/>
                  </a:moveTo>
                  <a:lnTo>
                    <a:pt x="5" y="4"/>
                  </a:lnTo>
                  <a:lnTo>
                    <a:pt x="4" y="6"/>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3" name="Freeform 104"/>
            <p:cNvSpPr>
              <a:spLocks/>
            </p:cNvSpPr>
            <p:nvPr/>
          </p:nvSpPr>
          <p:spPr bwMode="auto">
            <a:xfrm>
              <a:off x="6854825" y="4749800"/>
              <a:ext cx="7938" cy="11113"/>
            </a:xfrm>
            <a:custGeom>
              <a:avLst/>
              <a:gdLst>
                <a:gd name="T0" fmla="*/ 6350 w 5"/>
                <a:gd name="T1" fmla="*/ 0 h 7"/>
                <a:gd name="T2" fmla="*/ 7938 w 5"/>
                <a:gd name="T3" fmla="*/ 1588 h 7"/>
                <a:gd name="T4" fmla="*/ 1588 w 5"/>
                <a:gd name="T5" fmla="*/ 11113 h 7"/>
                <a:gd name="T6" fmla="*/ 0 w 5"/>
                <a:gd name="T7" fmla="*/ 9525 h 7"/>
                <a:gd name="T8" fmla="*/ 6350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4" y="0"/>
                  </a:moveTo>
                  <a:lnTo>
                    <a:pt x="5" y="1"/>
                  </a:lnTo>
                  <a:lnTo>
                    <a:pt x="1" y="7"/>
                  </a:lnTo>
                  <a:lnTo>
                    <a:pt x="0" y="6"/>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4" name="Freeform 105"/>
            <p:cNvSpPr>
              <a:spLocks/>
            </p:cNvSpPr>
            <p:nvPr/>
          </p:nvSpPr>
          <p:spPr bwMode="auto">
            <a:xfrm>
              <a:off x="6856413" y="4813300"/>
              <a:ext cx="11112" cy="11113"/>
            </a:xfrm>
            <a:custGeom>
              <a:avLst/>
              <a:gdLst>
                <a:gd name="T0" fmla="*/ 0 w 7"/>
                <a:gd name="T1" fmla="*/ 0 h 7"/>
                <a:gd name="T2" fmla="*/ 6350 w 7"/>
                <a:gd name="T3" fmla="*/ 0 h 7"/>
                <a:gd name="T4" fmla="*/ 9525 w 7"/>
                <a:gd name="T5" fmla="*/ 1588 h 7"/>
                <a:gd name="T6" fmla="*/ 9525 w 7"/>
                <a:gd name="T7" fmla="*/ 6350 h 7"/>
                <a:gd name="T8" fmla="*/ 11112 w 7"/>
                <a:gd name="T9" fmla="*/ 11113 h 7"/>
                <a:gd name="T10" fmla="*/ 3175 w 7"/>
                <a:gd name="T11" fmla="*/ 9525 h 7"/>
                <a:gd name="T12" fmla="*/ 0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0" y="0"/>
                  </a:moveTo>
                  <a:lnTo>
                    <a:pt x="4" y="0"/>
                  </a:lnTo>
                  <a:lnTo>
                    <a:pt x="6" y="1"/>
                  </a:lnTo>
                  <a:lnTo>
                    <a:pt x="6" y="4"/>
                  </a:lnTo>
                  <a:lnTo>
                    <a:pt x="7" y="7"/>
                  </a:lnTo>
                  <a:lnTo>
                    <a:pt x="2"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5" name="Freeform 106"/>
            <p:cNvSpPr>
              <a:spLocks/>
            </p:cNvSpPr>
            <p:nvPr/>
          </p:nvSpPr>
          <p:spPr bwMode="auto">
            <a:xfrm>
              <a:off x="6910388" y="4868863"/>
              <a:ext cx="12700" cy="7937"/>
            </a:xfrm>
            <a:custGeom>
              <a:avLst/>
              <a:gdLst>
                <a:gd name="T0" fmla="*/ 12700 w 8"/>
                <a:gd name="T1" fmla="*/ 0 h 5"/>
                <a:gd name="T2" fmla="*/ 12700 w 8"/>
                <a:gd name="T3" fmla="*/ 4762 h 5"/>
                <a:gd name="T4" fmla="*/ 0 w 8"/>
                <a:gd name="T5" fmla="*/ 7937 h 5"/>
                <a:gd name="T6" fmla="*/ 3175 w 8"/>
                <a:gd name="T7" fmla="*/ 3175 h 5"/>
                <a:gd name="T8" fmla="*/ 12700 w 8"/>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8" y="0"/>
                  </a:moveTo>
                  <a:lnTo>
                    <a:pt x="8" y="3"/>
                  </a:lnTo>
                  <a:lnTo>
                    <a:pt x="0" y="5"/>
                  </a:lnTo>
                  <a:lnTo>
                    <a:pt x="2" y="2"/>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6" name="Freeform 107"/>
            <p:cNvSpPr>
              <a:spLocks/>
            </p:cNvSpPr>
            <p:nvPr/>
          </p:nvSpPr>
          <p:spPr bwMode="auto">
            <a:xfrm>
              <a:off x="6913563" y="4878388"/>
              <a:ext cx="6350" cy="4762"/>
            </a:xfrm>
            <a:custGeom>
              <a:avLst/>
              <a:gdLst>
                <a:gd name="T0" fmla="*/ 3175 w 4"/>
                <a:gd name="T1" fmla="*/ 0 h 3"/>
                <a:gd name="T2" fmla="*/ 6350 w 4"/>
                <a:gd name="T3" fmla="*/ 3175 h 3"/>
                <a:gd name="T4" fmla="*/ 4763 w 4"/>
                <a:gd name="T5" fmla="*/ 4762 h 3"/>
                <a:gd name="T6" fmla="*/ 0 w 4"/>
                <a:gd name="T7" fmla="*/ 3175 h 3"/>
                <a:gd name="T8" fmla="*/ 3175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2" y="0"/>
                  </a:moveTo>
                  <a:lnTo>
                    <a:pt x="4" y="2"/>
                  </a:lnTo>
                  <a:lnTo>
                    <a:pt x="3"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7" name="Freeform 108"/>
            <p:cNvSpPr>
              <a:spLocks/>
            </p:cNvSpPr>
            <p:nvPr/>
          </p:nvSpPr>
          <p:spPr bwMode="auto">
            <a:xfrm>
              <a:off x="6411913" y="4745038"/>
              <a:ext cx="771525" cy="668337"/>
            </a:xfrm>
            <a:custGeom>
              <a:avLst/>
              <a:gdLst>
                <a:gd name="T0" fmla="*/ 571500 w 486"/>
                <a:gd name="T1" fmla="*/ 22225 h 421"/>
                <a:gd name="T2" fmla="*/ 598488 w 486"/>
                <a:gd name="T3" fmla="*/ 74612 h 421"/>
                <a:gd name="T4" fmla="*/ 627063 w 486"/>
                <a:gd name="T5" fmla="*/ 133350 h 421"/>
                <a:gd name="T6" fmla="*/ 657225 w 486"/>
                <a:gd name="T7" fmla="*/ 195262 h 421"/>
                <a:gd name="T8" fmla="*/ 698500 w 486"/>
                <a:gd name="T9" fmla="*/ 252412 h 421"/>
                <a:gd name="T10" fmla="*/ 714375 w 486"/>
                <a:gd name="T11" fmla="*/ 254000 h 421"/>
                <a:gd name="T12" fmla="*/ 736600 w 486"/>
                <a:gd name="T13" fmla="*/ 293687 h 421"/>
                <a:gd name="T14" fmla="*/ 765175 w 486"/>
                <a:gd name="T15" fmla="*/ 361950 h 421"/>
                <a:gd name="T16" fmla="*/ 766763 w 486"/>
                <a:gd name="T17" fmla="*/ 423862 h 421"/>
                <a:gd name="T18" fmla="*/ 752475 w 486"/>
                <a:gd name="T19" fmla="*/ 495300 h 421"/>
                <a:gd name="T20" fmla="*/ 717550 w 486"/>
                <a:gd name="T21" fmla="*/ 565150 h 421"/>
                <a:gd name="T22" fmla="*/ 704850 w 486"/>
                <a:gd name="T23" fmla="*/ 628650 h 421"/>
                <a:gd name="T24" fmla="*/ 636588 w 486"/>
                <a:gd name="T25" fmla="*/ 668337 h 421"/>
                <a:gd name="T26" fmla="*/ 623888 w 486"/>
                <a:gd name="T27" fmla="*/ 658812 h 421"/>
                <a:gd name="T28" fmla="*/ 604838 w 486"/>
                <a:gd name="T29" fmla="*/ 650875 h 421"/>
                <a:gd name="T30" fmla="*/ 579438 w 486"/>
                <a:gd name="T31" fmla="*/ 661987 h 421"/>
                <a:gd name="T32" fmla="*/ 511175 w 486"/>
                <a:gd name="T33" fmla="*/ 627062 h 421"/>
                <a:gd name="T34" fmla="*/ 498475 w 486"/>
                <a:gd name="T35" fmla="*/ 574675 h 421"/>
                <a:gd name="T36" fmla="*/ 476250 w 486"/>
                <a:gd name="T37" fmla="*/ 541337 h 421"/>
                <a:gd name="T38" fmla="*/ 450850 w 486"/>
                <a:gd name="T39" fmla="*/ 568325 h 421"/>
                <a:gd name="T40" fmla="*/ 473075 w 486"/>
                <a:gd name="T41" fmla="*/ 515937 h 421"/>
                <a:gd name="T42" fmla="*/ 457200 w 486"/>
                <a:gd name="T43" fmla="*/ 527050 h 421"/>
                <a:gd name="T44" fmla="*/ 430213 w 486"/>
                <a:gd name="T45" fmla="*/ 560387 h 421"/>
                <a:gd name="T46" fmla="*/ 411163 w 486"/>
                <a:gd name="T47" fmla="*/ 517525 h 421"/>
                <a:gd name="T48" fmla="*/ 396875 w 486"/>
                <a:gd name="T49" fmla="*/ 492125 h 421"/>
                <a:gd name="T50" fmla="*/ 363538 w 486"/>
                <a:gd name="T51" fmla="*/ 487362 h 421"/>
                <a:gd name="T52" fmla="*/ 244475 w 486"/>
                <a:gd name="T53" fmla="*/ 492125 h 421"/>
                <a:gd name="T54" fmla="*/ 206375 w 486"/>
                <a:gd name="T55" fmla="*/ 525462 h 421"/>
                <a:gd name="T56" fmla="*/ 125413 w 486"/>
                <a:gd name="T57" fmla="*/ 536575 h 421"/>
                <a:gd name="T58" fmla="*/ 57150 w 486"/>
                <a:gd name="T59" fmla="*/ 558800 h 421"/>
                <a:gd name="T60" fmla="*/ 49213 w 486"/>
                <a:gd name="T61" fmla="*/ 498475 h 421"/>
                <a:gd name="T62" fmla="*/ 31750 w 486"/>
                <a:gd name="T63" fmla="*/ 420687 h 421"/>
                <a:gd name="T64" fmla="*/ 0 w 486"/>
                <a:gd name="T65" fmla="*/ 350837 h 421"/>
                <a:gd name="T66" fmla="*/ 3175 w 486"/>
                <a:gd name="T67" fmla="*/ 331787 h 421"/>
                <a:gd name="T68" fmla="*/ 12700 w 486"/>
                <a:gd name="T69" fmla="*/ 327025 h 421"/>
                <a:gd name="T70" fmla="*/ 15875 w 486"/>
                <a:gd name="T71" fmla="*/ 244475 h 421"/>
                <a:gd name="T72" fmla="*/ 25400 w 486"/>
                <a:gd name="T73" fmla="*/ 247650 h 421"/>
                <a:gd name="T74" fmla="*/ 87313 w 486"/>
                <a:gd name="T75" fmla="*/ 219075 h 421"/>
                <a:gd name="T76" fmla="*/ 128588 w 486"/>
                <a:gd name="T77" fmla="*/ 200025 h 421"/>
                <a:gd name="T78" fmla="*/ 173038 w 486"/>
                <a:gd name="T79" fmla="*/ 141287 h 421"/>
                <a:gd name="T80" fmla="*/ 198438 w 486"/>
                <a:gd name="T81" fmla="*/ 141287 h 421"/>
                <a:gd name="T82" fmla="*/ 211138 w 486"/>
                <a:gd name="T83" fmla="*/ 128587 h 421"/>
                <a:gd name="T84" fmla="*/ 217488 w 486"/>
                <a:gd name="T85" fmla="*/ 103187 h 421"/>
                <a:gd name="T86" fmla="*/ 228600 w 486"/>
                <a:gd name="T87" fmla="*/ 84137 h 421"/>
                <a:gd name="T88" fmla="*/ 250825 w 486"/>
                <a:gd name="T89" fmla="*/ 74612 h 421"/>
                <a:gd name="T90" fmla="*/ 285750 w 486"/>
                <a:gd name="T91" fmla="*/ 92075 h 421"/>
                <a:gd name="T92" fmla="*/ 312738 w 486"/>
                <a:gd name="T93" fmla="*/ 95250 h 421"/>
                <a:gd name="T94" fmla="*/ 320675 w 486"/>
                <a:gd name="T95" fmla="*/ 60325 h 421"/>
                <a:gd name="T96" fmla="*/ 339725 w 486"/>
                <a:gd name="T97" fmla="*/ 39687 h 421"/>
                <a:gd name="T98" fmla="*/ 366713 w 486"/>
                <a:gd name="T99" fmla="*/ 20637 h 421"/>
                <a:gd name="T100" fmla="*/ 392113 w 486"/>
                <a:gd name="T101" fmla="*/ 22225 h 421"/>
                <a:gd name="T102" fmla="*/ 441325 w 486"/>
                <a:gd name="T103" fmla="*/ 34925 h 421"/>
                <a:gd name="T104" fmla="*/ 449263 w 486"/>
                <a:gd name="T105" fmla="*/ 50800 h 421"/>
                <a:gd name="T106" fmla="*/ 430213 w 486"/>
                <a:gd name="T107" fmla="*/ 87312 h 421"/>
                <a:gd name="T108" fmla="*/ 460375 w 486"/>
                <a:gd name="T109" fmla="*/ 112712 h 421"/>
                <a:gd name="T110" fmla="*/ 517525 w 486"/>
                <a:gd name="T111" fmla="*/ 152400 h 421"/>
                <a:gd name="T112" fmla="*/ 546100 w 486"/>
                <a:gd name="T113" fmla="*/ 98425 h 421"/>
                <a:gd name="T114" fmla="*/ 546100 w 486"/>
                <a:gd name="T115" fmla="*/ 30162 h 4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6" h="421">
                  <a:moveTo>
                    <a:pt x="351" y="0"/>
                  </a:moveTo>
                  <a:lnTo>
                    <a:pt x="352" y="1"/>
                  </a:lnTo>
                  <a:lnTo>
                    <a:pt x="357" y="6"/>
                  </a:lnTo>
                  <a:lnTo>
                    <a:pt x="357" y="13"/>
                  </a:lnTo>
                  <a:lnTo>
                    <a:pt x="360" y="14"/>
                  </a:lnTo>
                  <a:lnTo>
                    <a:pt x="363" y="23"/>
                  </a:lnTo>
                  <a:lnTo>
                    <a:pt x="365" y="29"/>
                  </a:lnTo>
                  <a:lnTo>
                    <a:pt x="367" y="41"/>
                  </a:lnTo>
                  <a:lnTo>
                    <a:pt x="371" y="50"/>
                  </a:lnTo>
                  <a:lnTo>
                    <a:pt x="377" y="47"/>
                  </a:lnTo>
                  <a:lnTo>
                    <a:pt x="387" y="59"/>
                  </a:lnTo>
                  <a:lnTo>
                    <a:pt x="389" y="71"/>
                  </a:lnTo>
                  <a:lnTo>
                    <a:pt x="389" y="77"/>
                  </a:lnTo>
                  <a:lnTo>
                    <a:pt x="392" y="83"/>
                  </a:lnTo>
                  <a:lnTo>
                    <a:pt x="395" y="84"/>
                  </a:lnTo>
                  <a:lnTo>
                    <a:pt x="397" y="98"/>
                  </a:lnTo>
                  <a:lnTo>
                    <a:pt x="397" y="107"/>
                  </a:lnTo>
                  <a:lnTo>
                    <a:pt x="400" y="112"/>
                  </a:lnTo>
                  <a:lnTo>
                    <a:pt x="413" y="118"/>
                  </a:lnTo>
                  <a:lnTo>
                    <a:pt x="414" y="123"/>
                  </a:lnTo>
                  <a:lnTo>
                    <a:pt x="424" y="127"/>
                  </a:lnTo>
                  <a:lnTo>
                    <a:pt x="430" y="133"/>
                  </a:lnTo>
                  <a:lnTo>
                    <a:pt x="430" y="138"/>
                  </a:lnTo>
                  <a:lnTo>
                    <a:pt x="437" y="148"/>
                  </a:lnTo>
                  <a:lnTo>
                    <a:pt x="440" y="159"/>
                  </a:lnTo>
                  <a:lnTo>
                    <a:pt x="445" y="161"/>
                  </a:lnTo>
                  <a:lnTo>
                    <a:pt x="445" y="157"/>
                  </a:lnTo>
                  <a:lnTo>
                    <a:pt x="446" y="157"/>
                  </a:lnTo>
                  <a:lnTo>
                    <a:pt x="449" y="161"/>
                  </a:lnTo>
                  <a:lnTo>
                    <a:pt x="450" y="160"/>
                  </a:lnTo>
                  <a:lnTo>
                    <a:pt x="452" y="160"/>
                  </a:lnTo>
                  <a:lnTo>
                    <a:pt x="453" y="166"/>
                  </a:lnTo>
                  <a:lnTo>
                    <a:pt x="453" y="176"/>
                  </a:lnTo>
                  <a:lnTo>
                    <a:pt x="457" y="182"/>
                  </a:lnTo>
                  <a:lnTo>
                    <a:pt x="464" y="185"/>
                  </a:lnTo>
                  <a:lnTo>
                    <a:pt x="470" y="194"/>
                  </a:lnTo>
                  <a:lnTo>
                    <a:pt x="477" y="205"/>
                  </a:lnTo>
                  <a:lnTo>
                    <a:pt x="479" y="209"/>
                  </a:lnTo>
                  <a:lnTo>
                    <a:pt x="481" y="211"/>
                  </a:lnTo>
                  <a:lnTo>
                    <a:pt x="482" y="228"/>
                  </a:lnTo>
                  <a:lnTo>
                    <a:pt x="481" y="234"/>
                  </a:lnTo>
                  <a:lnTo>
                    <a:pt x="483" y="242"/>
                  </a:lnTo>
                  <a:lnTo>
                    <a:pt x="486" y="246"/>
                  </a:lnTo>
                  <a:lnTo>
                    <a:pt x="486" y="258"/>
                  </a:lnTo>
                  <a:lnTo>
                    <a:pt x="483" y="267"/>
                  </a:lnTo>
                  <a:lnTo>
                    <a:pt x="483" y="276"/>
                  </a:lnTo>
                  <a:lnTo>
                    <a:pt x="481" y="282"/>
                  </a:lnTo>
                  <a:lnTo>
                    <a:pt x="479" y="295"/>
                  </a:lnTo>
                  <a:lnTo>
                    <a:pt x="474" y="309"/>
                  </a:lnTo>
                  <a:lnTo>
                    <a:pt x="474" y="312"/>
                  </a:lnTo>
                  <a:lnTo>
                    <a:pt x="466" y="320"/>
                  </a:lnTo>
                  <a:lnTo>
                    <a:pt x="461" y="329"/>
                  </a:lnTo>
                  <a:lnTo>
                    <a:pt x="460" y="334"/>
                  </a:lnTo>
                  <a:lnTo>
                    <a:pt x="452" y="353"/>
                  </a:lnTo>
                  <a:lnTo>
                    <a:pt x="452" y="356"/>
                  </a:lnTo>
                  <a:lnTo>
                    <a:pt x="448" y="362"/>
                  </a:lnTo>
                  <a:lnTo>
                    <a:pt x="444" y="380"/>
                  </a:lnTo>
                  <a:lnTo>
                    <a:pt x="444" y="387"/>
                  </a:lnTo>
                  <a:lnTo>
                    <a:pt x="445" y="392"/>
                  </a:lnTo>
                  <a:lnTo>
                    <a:pt x="444" y="396"/>
                  </a:lnTo>
                  <a:lnTo>
                    <a:pt x="437" y="399"/>
                  </a:lnTo>
                  <a:lnTo>
                    <a:pt x="424" y="401"/>
                  </a:lnTo>
                  <a:lnTo>
                    <a:pt x="414" y="404"/>
                  </a:lnTo>
                  <a:lnTo>
                    <a:pt x="402" y="417"/>
                  </a:lnTo>
                  <a:lnTo>
                    <a:pt x="401" y="421"/>
                  </a:lnTo>
                  <a:lnTo>
                    <a:pt x="400" y="421"/>
                  </a:lnTo>
                  <a:lnTo>
                    <a:pt x="401" y="417"/>
                  </a:lnTo>
                  <a:lnTo>
                    <a:pt x="400" y="415"/>
                  </a:lnTo>
                  <a:lnTo>
                    <a:pt x="396" y="420"/>
                  </a:lnTo>
                  <a:lnTo>
                    <a:pt x="393" y="415"/>
                  </a:lnTo>
                  <a:lnTo>
                    <a:pt x="389" y="413"/>
                  </a:lnTo>
                  <a:lnTo>
                    <a:pt x="389" y="410"/>
                  </a:lnTo>
                  <a:lnTo>
                    <a:pt x="388" y="408"/>
                  </a:lnTo>
                  <a:lnTo>
                    <a:pt x="384" y="411"/>
                  </a:lnTo>
                  <a:lnTo>
                    <a:pt x="381" y="410"/>
                  </a:lnTo>
                  <a:lnTo>
                    <a:pt x="385" y="404"/>
                  </a:lnTo>
                  <a:lnTo>
                    <a:pt x="384" y="401"/>
                  </a:lnTo>
                  <a:lnTo>
                    <a:pt x="377" y="404"/>
                  </a:lnTo>
                  <a:lnTo>
                    <a:pt x="377" y="407"/>
                  </a:lnTo>
                  <a:lnTo>
                    <a:pt x="365" y="417"/>
                  </a:lnTo>
                  <a:lnTo>
                    <a:pt x="352" y="410"/>
                  </a:lnTo>
                  <a:lnTo>
                    <a:pt x="343" y="411"/>
                  </a:lnTo>
                  <a:lnTo>
                    <a:pt x="335" y="405"/>
                  </a:lnTo>
                  <a:lnTo>
                    <a:pt x="332" y="405"/>
                  </a:lnTo>
                  <a:lnTo>
                    <a:pt x="322" y="395"/>
                  </a:lnTo>
                  <a:lnTo>
                    <a:pt x="320" y="387"/>
                  </a:lnTo>
                  <a:lnTo>
                    <a:pt x="322" y="383"/>
                  </a:lnTo>
                  <a:lnTo>
                    <a:pt x="319" y="375"/>
                  </a:lnTo>
                  <a:lnTo>
                    <a:pt x="312" y="366"/>
                  </a:lnTo>
                  <a:lnTo>
                    <a:pt x="314" y="362"/>
                  </a:lnTo>
                  <a:lnTo>
                    <a:pt x="308" y="363"/>
                  </a:lnTo>
                  <a:lnTo>
                    <a:pt x="302" y="365"/>
                  </a:lnTo>
                  <a:lnTo>
                    <a:pt x="300" y="363"/>
                  </a:lnTo>
                  <a:lnTo>
                    <a:pt x="307" y="352"/>
                  </a:lnTo>
                  <a:lnTo>
                    <a:pt x="300" y="341"/>
                  </a:lnTo>
                  <a:lnTo>
                    <a:pt x="299" y="341"/>
                  </a:lnTo>
                  <a:lnTo>
                    <a:pt x="296" y="358"/>
                  </a:lnTo>
                  <a:lnTo>
                    <a:pt x="295" y="356"/>
                  </a:lnTo>
                  <a:lnTo>
                    <a:pt x="284" y="359"/>
                  </a:lnTo>
                  <a:lnTo>
                    <a:pt x="284" y="358"/>
                  </a:lnTo>
                  <a:lnTo>
                    <a:pt x="287" y="353"/>
                  </a:lnTo>
                  <a:lnTo>
                    <a:pt x="292" y="352"/>
                  </a:lnTo>
                  <a:lnTo>
                    <a:pt x="292" y="340"/>
                  </a:lnTo>
                  <a:lnTo>
                    <a:pt x="299" y="331"/>
                  </a:lnTo>
                  <a:lnTo>
                    <a:pt x="298" y="325"/>
                  </a:lnTo>
                  <a:lnTo>
                    <a:pt x="299" y="323"/>
                  </a:lnTo>
                  <a:lnTo>
                    <a:pt x="296" y="313"/>
                  </a:lnTo>
                  <a:lnTo>
                    <a:pt x="296" y="320"/>
                  </a:lnTo>
                  <a:lnTo>
                    <a:pt x="294" y="322"/>
                  </a:lnTo>
                  <a:lnTo>
                    <a:pt x="288" y="332"/>
                  </a:lnTo>
                  <a:lnTo>
                    <a:pt x="284" y="335"/>
                  </a:lnTo>
                  <a:lnTo>
                    <a:pt x="278" y="344"/>
                  </a:lnTo>
                  <a:lnTo>
                    <a:pt x="276" y="347"/>
                  </a:lnTo>
                  <a:lnTo>
                    <a:pt x="274" y="349"/>
                  </a:lnTo>
                  <a:lnTo>
                    <a:pt x="271" y="353"/>
                  </a:lnTo>
                  <a:lnTo>
                    <a:pt x="266" y="349"/>
                  </a:lnTo>
                  <a:lnTo>
                    <a:pt x="267" y="347"/>
                  </a:lnTo>
                  <a:lnTo>
                    <a:pt x="266" y="337"/>
                  </a:lnTo>
                  <a:lnTo>
                    <a:pt x="260" y="331"/>
                  </a:lnTo>
                  <a:lnTo>
                    <a:pt x="259" y="326"/>
                  </a:lnTo>
                  <a:lnTo>
                    <a:pt x="254" y="323"/>
                  </a:lnTo>
                  <a:lnTo>
                    <a:pt x="253" y="320"/>
                  </a:lnTo>
                  <a:lnTo>
                    <a:pt x="253" y="316"/>
                  </a:lnTo>
                  <a:lnTo>
                    <a:pt x="250" y="314"/>
                  </a:lnTo>
                  <a:lnTo>
                    <a:pt x="250" y="310"/>
                  </a:lnTo>
                  <a:lnTo>
                    <a:pt x="246" y="309"/>
                  </a:lnTo>
                  <a:lnTo>
                    <a:pt x="245" y="310"/>
                  </a:lnTo>
                  <a:lnTo>
                    <a:pt x="235" y="306"/>
                  </a:lnTo>
                  <a:lnTo>
                    <a:pt x="231" y="307"/>
                  </a:lnTo>
                  <a:lnTo>
                    <a:pt x="229" y="307"/>
                  </a:lnTo>
                  <a:lnTo>
                    <a:pt x="222" y="300"/>
                  </a:lnTo>
                  <a:lnTo>
                    <a:pt x="194" y="300"/>
                  </a:lnTo>
                  <a:lnTo>
                    <a:pt x="177" y="309"/>
                  </a:lnTo>
                  <a:lnTo>
                    <a:pt x="166" y="312"/>
                  </a:lnTo>
                  <a:lnTo>
                    <a:pt x="154" y="310"/>
                  </a:lnTo>
                  <a:lnTo>
                    <a:pt x="150" y="314"/>
                  </a:lnTo>
                  <a:lnTo>
                    <a:pt x="138" y="320"/>
                  </a:lnTo>
                  <a:lnTo>
                    <a:pt x="136" y="320"/>
                  </a:lnTo>
                  <a:lnTo>
                    <a:pt x="130" y="326"/>
                  </a:lnTo>
                  <a:lnTo>
                    <a:pt x="130" y="331"/>
                  </a:lnTo>
                  <a:lnTo>
                    <a:pt x="126" y="337"/>
                  </a:lnTo>
                  <a:lnTo>
                    <a:pt x="108" y="337"/>
                  </a:lnTo>
                  <a:lnTo>
                    <a:pt x="105" y="335"/>
                  </a:lnTo>
                  <a:lnTo>
                    <a:pt x="95" y="335"/>
                  </a:lnTo>
                  <a:lnTo>
                    <a:pt x="79" y="338"/>
                  </a:lnTo>
                  <a:lnTo>
                    <a:pt x="77" y="346"/>
                  </a:lnTo>
                  <a:lnTo>
                    <a:pt x="69" y="346"/>
                  </a:lnTo>
                  <a:lnTo>
                    <a:pt x="63" y="355"/>
                  </a:lnTo>
                  <a:lnTo>
                    <a:pt x="43" y="356"/>
                  </a:lnTo>
                  <a:lnTo>
                    <a:pt x="36" y="352"/>
                  </a:lnTo>
                  <a:lnTo>
                    <a:pt x="32" y="346"/>
                  </a:lnTo>
                  <a:lnTo>
                    <a:pt x="24" y="341"/>
                  </a:lnTo>
                  <a:lnTo>
                    <a:pt x="24" y="332"/>
                  </a:lnTo>
                  <a:lnTo>
                    <a:pt x="32" y="328"/>
                  </a:lnTo>
                  <a:lnTo>
                    <a:pt x="31" y="314"/>
                  </a:lnTo>
                  <a:lnTo>
                    <a:pt x="31" y="304"/>
                  </a:lnTo>
                  <a:lnTo>
                    <a:pt x="30" y="301"/>
                  </a:lnTo>
                  <a:lnTo>
                    <a:pt x="24" y="286"/>
                  </a:lnTo>
                  <a:lnTo>
                    <a:pt x="22" y="277"/>
                  </a:lnTo>
                  <a:lnTo>
                    <a:pt x="20" y="265"/>
                  </a:lnTo>
                  <a:lnTo>
                    <a:pt x="18" y="255"/>
                  </a:lnTo>
                  <a:lnTo>
                    <a:pt x="12" y="248"/>
                  </a:lnTo>
                  <a:lnTo>
                    <a:pt x="11" y="239"/>
                  </a:lnTo>
                  <a:lnTo>
                    <a:pt x="7" y="228"/>
                  </a:lnTo>
                  <a:lnTo>
                    <a:pt x="0" y="221"/>
                  </a:lnTo>
                  <a:lnTo>
                    <a:pt x="2" y="219"/>
                  </a:lnTo>
                  <a:lnTo>
                    <a:pt x="7" y="224"/>
                  </a:lnTo>
                  <a:lnTo>
                    <a:pt x="7" y="222"/>
                  </a:lnTo>
                  <a:lnTo>
                    <a:pt x="3" y="216"/>
                  </a:lnTo>
                  <a:lnTo>
                    <a:pt x="2" y="209"/>
                  </a:lnTo>
                  <a:lnTo>
                    <a:pt x="6" y="212"/>
                  </a:lnTo>
                  <a:lnTo>
                    <a:pt x="10" y="219"/>
                  </a:lnTo>
                  <a:lnTo>
                    <a:pt x="11" y="221"/>
                  </a:lnTo>
                  <a:lnTo>
                    <a:pt x="12" y="212"/>
                  </a:lnTo>
                  <a:lnTo>
                    <a:pt x="8" y="206"/>
                  </a:lnTo>
                  <a:lnTo>
                    <a:pt x="4" y="194"/>
                  </a:lnTo>
                  <a:lnTo>
                    <a:pt x="2" y="185"/>
                  </a:lnTo>
                  <a:lnTo>
                    <a:pt x="7" y="176"/>
                  </a:lnTo>
                  <a:lnTo>
                    <a:pt x="6" y="163"/>
                  </a:lnTo>
                  <a:lnTo>
                    <a:pt x="10" y="154"/>
                  </a:lnTo>
                  <a:lnTo>
                    <a:pt x="12" y="154"/>
                  </a:lnTo>
                  <a:lnTo>
                    <a:pt x="10" y="160"/>
                  </a:lnTo>
                  <a:lnTo>
                    <a:pt x="11" y="164"/>
                  </a:lnTo>
                  <a:lnTo>
                    <a:pt x="14" y="163"/>
                  </a:lnTo>
                  <a:lnTo>
                    <a:pt x="16" y="156"/>
                  </a:lnTo>
                  <a:lnTo>
                    <a:pt x="30" y="148"/>
                  </a:lnTo>
                  <a:lnTo>
                    <a:pt x="34" y="142"/>
                  </a:lnTo>
                  <a:lnTo>
                    <a:pt x="37" y="142"/>
                  </a:lnTo>
                  <a:lnTo>
                    <a:pt x="43" y="138"/>
                  </a:lnTo>
                  <a:lnTo>
                    <a:pt x="55" y="138"/>
                  </a:lnTo>
                  <a:lnTo>
                    <a:pt x="60" y="133"/>
                  </a:lnTo>
                  <a:lnTo>
                    <a:pt x="68" y="132"/>
                  </a:lnTo>
                  <a:lnTo>
                    <a:pt x="72" y="127"/>
                  </a:lnTo>
                  <a:lnTo>
                    <a:pt x="76" y="129"/>
                  </a:lnTo>
                  <a:lnTo>
                    <a:pt x="81" y="126"/>
                  </a:lnTo>
                  <a:lnTo>
                    <a:pt x="95" y="123"/>
                  </a:lnTo>
                  <a:lnTo>
                    <a:pt x="103" y="114"/>
                  </a:lnTo>
                  <a:lnTo>
                    <a:pt x="104" y="107"/>
                  </a:lnTo>
                  <a:lnTo>
                    <a:pt x="109" y="102"/>
                  </a:lnTo>
                  <a:lnTo>
                    <a:pt x="109" y="89"/>
                  </a:lnTo>
                  <a:lnTo>
                    <a:pt x="118" y="80"/>
                  </a:lnTo>
                  <a:lnTo>
                    <a:pt x="121" y="84"/>
                  </a:lnTo>
                  <a:lnTo>
                    <a:pt x="122" y="93"/>
                  </a:lnTo>
                  <a:lnTo>
                    <a:pt x="125" y="93"/>
                  </a:lnTo>
                  <a:lnTo>
                    <a:pt x="125" y="89"/>
                  </a:lnTo>
                  <a:lnTo>
                    <a:pt x="126" y="86"/>
                  </a:lnTo>
                  <a:lnTo>
                    <a:pt x="124" y="80"/>
                  </a:lnTo>
                  <a:lnTo>
                    <a:pt x="125" y="72"/>
                  </a:lnTo>
                  <a:lnTo>
                    <a:pt x="130" y="77"/>
                  </a:lnTo>
                  <a:lnTo>
                    <a:pt x="133" y="81"/>
                  </a:lnTo>
                  <a:lnTo>
                    <a:pt x="136" y="80"/>
                  </a:lnTo>
                  <a:lnTo>
                    <a:pt x="134" y="75"/>
                  </a:lnTo>
                  <a:lnTo>
                    <a:pt x="136" y="72"/>
                  </a:lnTo>
                  <a:lnTo>
                    <a:pt x="133" y="68"/>
                  </a:lnTo>
                  <a:lnTo>
                    <a:pt x="137" y="65"/>
                  </a:lnTo>
                  <a:lnTo>
                    <a:pt x="137" y="63"/>
                  </a:lnTo>
                  <a:lnTo>
                    <a:pt x="142" y="63"/>
                  </a:lnTo>
                  <a:lnTo>
                    <a:pt x="142" y="59"/>
                  </a:lnTo>
                  <a:lnTo>
                    <a:pt x="145" y="59"/>
                  </a:lnTo>
                  <a:lnTo>
                    <a:pt x="144" y="53"/>
                  </a:lnTo>
                  <a:lnTo>
                    <a:pt x="146" y="53"/>
                  </a:lnTo>
                  <a:lnTo>
                    <a:pt x="150" y="52"/>
                  </a:lnTo>
                  <a:lnTo>
                    <a:pt x="153" y="53"/>
                  </a:lnTo>
                  <a:lnTo>
                    <a:pt x="154" y="47"/>
                  </a:lnTo>
                  <a:lnTo>
                    <a:pt x="158" y="47"/>
                  </a:lnTo>
                  <a:lnTo>
                    <a:pt x="162" y="46"/>
                  </a:lnTo>
                  <a:lnTo>
                    <a:pt x="164" y="43"/>
                  </a:lnTo>
                  <a:lnTo>
                    <a:pt x="174" y="47"/>
                  </a:lnTo>
                  <a:lnTo>
                    <a:pt x="182" y="56"/>
                  </a:lnTo>
                  <a:lnTo>
                    <a:pt x="180" y="58"/>
                  </a:lnTo>
                  <a:lnTo>
                    <a:pt x="180" y="63"/>
                  </a:lnTo>
                  <a:lnTo>
                    <a:pt x="181" y="63"/>
                  </a:lnTo>
                  <a:lnTo>
                    <a:pt x="183" y="58"/>
                  </a:lnTo>
                  <a:lnTo>
                    <a:pt x="193" y="58"/>
                  </a:lnTo>
                  <a:lnTo>
                    <a:pt x="197" y="60"/>
                  </a:lnTo>
                  <a:lnTo>
                    <a:pt x="197" y="58"/>
                  </a:lnTo>
                  <a:lnTo>
                    <a:pt x="201" y="58"/>
                  </a:lnTo>
                  <a:lnTo>
                    <a:pt x="194" y="52"/>
                  </a:lnTo>
                  <a:lnTo>
                    <a:pt x="198" y="47"/>
                  </a:lnTo>
                  <a:lnTo>
                    <a:pt x="202" y="38"/>
                  </a:lnTo>
                  <a:lnTo>
                    <a:pt x="206" y="38"/>
                  </a:lnTo>
                  <a:lnTo>
                    <a:pt x="205" y="34"/>
                  </a:lnTo>
                  <a:lnTo>
                    <a:pt x="207" y="26"/>
                  </a:lnTo>
                  <a:lnTo>
                    <a:pt x="211" y="25"/>
                  </a:lnTo>
                  <a:lnTo>
                    <a:pt x="214" y="25"/>
                  </a:lnTo>
                  <a:lnTo>
                    <a:pt x="215" y="20"/>
                  </a:lnTo>
                  <a:lnTo>
                    <a:pt x="219" y="22"/>
                  </a:lnTo>
                  <a:lnTo>
                    <a:pt x="226" y="22"/>
                  </a:lnTo>
                  <a:lnTo>
                    <a:pt x="230" y="20"/>
                  </a:lnTo>
                  <a:lnTo>
                    <a:pt x="231" y="13"/>
                  </a:lnTo>
                  <a:lnTo>
                    <a:pt x="225" y="10"/>
                  </a:lnTo>
                  <a:lnTo>
                    <a:pt x="225" y="7"/>
                  </a:lnTo>
                  <a:lnTo>
                    <a:pt x="233" y="9"/>
                  </a:lnTo>
                  <a:lnTo>
                    <a:pt x="243" y="14"/>
                  </a:lnTo>
                  <a:lnTo>
                    <a:pt x="247" y="14"/>
                  </a:lnTo>
                  <a:lnTo>
                    <a:pt x="250" y="17"/>
                  </a:lnTo>
                  <a:lnTo>
                    <a:pt x="259" y="19"/>
                  </a:lnTo>
                  <a:lnTo>
                    <a:pt x="267" y="20"/>
                  </a:lnTo>
                  <a:lnTo>
                    <a:pt x="271" y="22"/>
                  </a:lnTo>
                  <a:lnTo>
                    <a:pt x="278" y="22"/>
                  </a:lnTo>
                  <a:lnTo>
                    <a:pt x="279" y="19"/>
                  </a:lnTo>
                  <a:lnTo>
                    <a:pt x="283" y="19"/>
                  </a:lnTo>
                  <a:lnTo>
                    <a:pt x="286" y="22"/>
                  </a:lnTo>
                  <a:lnTo>
                    <a:pt x="282" y="29"/>
                  </a:lnTo>
                  <a:lnTo>
                    <a:pt x="283" y="32"/>
                  </a:lnTo>
                  <a:lnTo>
                    <a:pt x="282" y="34"/>
                  </a:lnTo>
                  <a:lnTo>
                    <a:pt x="276" y="35"/>
                  </a:lnTo>
                  <a:lnTo>
                    <a:pt x="275" y="41"/>
                  </a:lnTo>
                  <a:lnTo>
                    <a:pt x="278" y="43"/>
                  </a:lnTo>
                  <a:lnTo>
                    <a:pt x="271" y="55"/>
                  </a:lnTo>
                  <a:lnTo>
                    <a:pt x="271" y="59"/>
                  </a:lnTo>
                  <a:lnTo>
                    <a:pt x="274" y="62"/>
                  </a:lnTo>
                  <a:lnTo>
                    <a:pt x="280" y="66"/>
                  </a:lnTo>
                  <a:lnTo>
                    <a:pt x="286" y="71"/>
                  </a:lnTo>
                  <a:lnTo>
                    <a:pt x="290" y="71"/>
                  </a:lnTo>
                  <a:lnTo>
                    <a:pt x="298" y="75"/>
                  </a:lnTo>
                  <a:lnTo>
                    <a:pt x="303" y="81"/>
                  </a:lnTo>
                  <a:lnTo>
                    <a:pt x="311" y="83"/>
                  </a:lnTo>
                  <a:lnTo>
                    <a:pt x="314" y="90"/>
                  </a:lnTo>
                  <a:lnTo>
                    <a:pt x="326" y="96"/>
                  </a:lnTo>
                  <a:lnTo>
                    <a:pt x="333" y="93"/>
                  </a:lnTo>
                  <a:lnTo>
                    <a:pt x="333" y="86"/>
                  </a:lnTo>
                  <a:lnTo>
                    <a:pt x="339" y="81"/>
                  </a:lnTo>
                  <a:lnTo>
                    <a:pt x="343" y="63"/>
                  </a:lnTo>
                  <a:lnTo>
                    <a:pt x="344" y="62"/>
                  </a:lnTo>
                  <a:lnTo>
                    <a:pt x="343" y="52"/>
                  </a:lnTo>
                  <a:lnTo>
                    <a:pt x="343" y="35"/>
                  </a:lnTo>
                  <a:lnTo>
                    <a:pt x="345" y="26"/>
                  </a:lnTo>
                  <a:lnTo>
                    <a:pt x="344" y="23"/>
                  </a:lnTo>
                  <a:lnTo>
                    <a:pt x="344" y="19"/>
                  </a:lnTo>
                  <a:lnTo>
                    <a:pt x="347" y="11"/>
                  </a:lnTo>
                  <a:lnTo>
                    <a:pt x="347" y="10"/>
                  </a:lnTo>
                  <a:lnTo>
                    <a:pt x="351" y="0"/>
                  </a:lnTo>
                  <a:close/>
                </a:path>
              </a:pathLst>
            </a:custGeom>
            <a:solidFill>
              <a:schemeClr val="accent4">
                <a:lumMod val="60000"/>
                <a:lumOff val="4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28" name="Freeform 109"/>
            <p:cNvSpPr>
              <a:spLocks/>
            </p:cNvSpPr>
            <p:nvPr/>
          </p:nvSpPr>
          <p:spPr bwMode="auto">
            <a:xfrm>
              <a:off x="6326188" y="4084638"/>
              <a:ext cx="44450" cy="41275"/>
            </a:xfrm>
            <a:custGeom>
              <a:avLst/>
              <a:gdLst>
                <a:gd name="T0" fmla="*/ 38100 w 28"/>
                <a:gd name="T1" fmla="*/ 0 h 26"/>
                <a:gd name="T2" fmla="*/ 44450 w 28"/>
                <a:gd name="T3" fmla="*/ 1588 h 26"/>
                <a:gd name="T4" fmla="*/ 44450 w 28"/>
                <a:gd name="T5" fmla="*/ 9525 h 26"/>
                <a:gd name="T6" fmla="*/ 38100 w 28"/>
                <a:gd name="T7" fmla="*/ 14288 h 26"/>
                <a:gd name="T8" fmla="*/ 31750 w 28"/>
                <a:gd name="T9" fmla="*/ 30163 h 26"/>
                <a:gd name="T10" fmla="*/ 19050 w 28"/>
                <a:gd name="T11" fmla="*/ 41275 h 26"/>
                <a:gd name="T12" fmla="*/ 7938 w 28"/>
                <a:gd name="T13" fmla="*/ 36513 h 26"/>
                <a:gd name="T14" fmla="*/ 0 w 28"/>
                <a:gd name="T15" fmla="*/ 28575 h 26"/>
                <a:gd name="T16" fmla="*/ 0 w 28"/>
                <a:gd name="T17" fmla="*/ 15875 h 26"/>
                <a:gd name="T18" fmla="*/ 7938 w 28"/>
                <a:gd name="T19" fmla="*/ 9525 h 26"/>
                <a:gd name="T20" fmla="*/ 11113 w 28"/>
                <a:gd name="T21" fmla="*/ 4763 h 26"/>
                <a:gd name="T22" fmla="*/ 25400 w 28"/>
                <a:gd name="T23" fmla="*/ 1588 h 26"/>
                <a:gd name="T24" fmla="*/ 38100 w 28"/>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26">
                  <a:moveTo>
                    <a:pt x="24" y="0"/>
                  </a:moveTo>
                  <a:lnTo>
                    <a:pt x="28" y="1"/>
                  </a:lnTo>
                  <a:lnTo>
                    <a:pt x="28" y="6"/>
                  </a:lnTo>
                  <a:lnTo>
                    <a:pt x="24" y="9"/>
                  </a:lnTo>
                  <a:lnTo>
                    <a:pt x="20" y="19"/>
                  </a:lnTo>
                  <a:lnTo>
                    <a:pt x="12" y="26"/>
                  </a:lnTo>
                  <a:lnTo>
                    <a:pt x="5" y="23"/>
                  </a:lnTo>
                  <a:lnTo>
                    <a:pt x="0" y="18"/>
                  </a:lnTo>
                  <a:lnTo>
                    <a:pt x="0" y="10"/>
                  </a:lnTo>
                  <a:lnTo>
                    <a:pt x="5" y="6"/>
                  </a:lnTo>
                  <a:lnTo>
                    <a:pt x="7" y="3"/>
                  </a:lnTo>
                  <a:lnTo>
                    <a:pt x="16" y="1"/>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29" name="Freeform 110"/>
            <p:cNvSpPr>
              <a:spLocks/>
            </p:cNvSpPr>
            <p:nvPr/>
          </p:nvSpPr>
          <p:spPr bwMode="auto">
            <a:xfrm>
              <a:off x="5662613" y="3163888"/>
              <a:ext cx="1165225" cy="912812"/>
            </a:xfrm>
            <a:custGeom>
              <a:avLst/>
              <a:gdLst>
                <a:gd name="T0" fmla="*/ 1004888 w 734"/>
                <a:gd name="T1" fmla="*/ 77787 h 575"/>
                <a:gd name="T2" fmla="*/ 1087438 w 734"/>
                <a:gd name="T3" fmla="*/ 196850 h 575"/>
                <a:gd name="T4" fmla="*/ 1152525 w 734"/>
                <a:gd name="T5" fmla="*/ 215900 h 575"/>
                <a:gd name="T6" fmla="*/ 1096963 w 734"/>
                <a:gd name="T7" fmla="*/ 280987 h 575"/>
                <a:gd name="T8" fmla="*/ 1077913 w 734"/>
                <a:gd name="T9" fmla="*/ 354012 h 575"/>
                <a:gd name="T10" fmla="*/ 1038225 w 734"/>
                <a:gd name="T11" fmla="*/ 385762 h 575"/>
                <a:gd name="T12" fmla="*/ 962025 w 734"/>
                <a:gd name="T13" fmla="*/ 427037 h 575"/>
                <a:gd name="T14" fmla="*/ 903288 w 734"/>
                <a:gd name="T15" fmla="*/ 460375 h 575"/>
                <a:gd name="T16" fmla="*/ 922338 w 734"/>
                <a:gd name="T17" fmla="*/ 415925 h 575"/>
                <a:gd name="T18" fmla="*/ 865188 w 734"/>
                <a:gd name="T19" fmla="*/ 434975 h 575"/>
                <a:gd name="T20" fmla="*/ 839788 w 734"/>
                <a:gd name="T21" fmla="*/ 481012 h 575"/>
                <a:gd name="T22" fmla="*/ 887413 w 734"/>
                <a:gd name="T23" fmla="*/ 485775 h 575"/>
                <a:gd name="T24" fmla="*/ 923925 w 734"/>
                <a:gd name="T25" fmla="*/ 509587 h 575"/>
                <a:gd name="T26" fmla="*/ 865188 w 734"/>
                <a:gd name="T27" fmla="*/ 561975 h 575"/>
                <a:gd name="T28" fmla="*/ 909638 w 734"/>
                <a:gd name="T29" fmla="*/ 633412 h 575"/>
                <a:gd name="T30" fmla="*/ 912813 w 734"/>
                <a:gd name="T31" fmla="*/ 650875 h 575"/>
                <a:gd name="T32" fmla="*/ 908050 w 734"/>
                <a:gd name="T33" fmla="*/ 684212 h 575"/>
                <a:gd name="T34" fmla="*/ 908050 w 734"/>
                <a:gd name="T35" fmla="*/ 727075 h 575"/>
                <a:gd name="T36" fmla="*/ 869950 w 734"/>
                <a:gd name="T37" fmla="*/ 785812 h 575"/>
                <a:gd name="T38" fmla="*/ 844550 w 734"/>
                <a:gd name="T39" fmla="*/ 819150 h 575"/>
                <a:gd name="T40" fmla="*/ 796925 w 734"/>
                <a:gd name="T41" fmla="*/ 857250 h 575"/>
                <a:gd name="T42" fmla="*/ 755650 w 734"/>
                <a:gd name="T43" fmla="*/ 871537 h 575"/>
                <a:gd name="T44" fmla="*/ 722313 w 734"/>
                <a:gd name="T45" fmla="*/ 887412 h 575"/>
                <a:gd name="T46" fmla="*/ 687388 w 734"/>
                <a:gd name="T47" fmla="*/ 912812 h 575"/>
                <a:gd name="T48" fmla="*/ 646113 w 734"/>
                <a:gd name="T49" fmla="*/ 889000 h 575"/>
                <a:gd name="T50" fmla="*/ 582613 w 734"/>
                <a:gd name="T51" fmla="*/ 857250 h 575"/>
                <a:gd name="T52" fmla="*/ 533400 w 734"/>
                <a:gd name="T53" fmla="*/ 893762 h 575"/>
                <a:gd name="T54" fmla="*/ 485775 w 734"/>
                <a:gd name="T55" fmla="*/ 852487 h 575"/>
                <a:gd name="T56" fmla="*/ 473075 w 734"/>
                <a:gd name="T57" fmla="*/ 785812 h 575"/>
                <a:gd name="T58" fmla="*/ 449263 w 734"/>
                <a:gd name="T59" fmla="*/ 727075 h 575"/>
                <a:gd name="T60" fmla="*/ 347663 w 734"/>
                <a:gd name="T61" fmla="*/ 741362 h 575"/>
                <a:gd name="T62" fmla="*/ 271463 w 734"/>
                <a:gd name="T63" fmla="*/ 741362 h 575"/>
                <a:gd name="T64" fmla="*/ 185738 w 734"/>
                <a:gd name="T65" fmla="*/ 703262 h 575"/>
                <a:gd name="T66" fmla="*/ 85725 w 734"/>
                <a:gd name="T67" fmla="*/ 649287 h 575"/>
                <a:gd name="T68" fmla="*/ 103188 w 734"/>
                <a:gd name="T69" fmla="*/ 609600 h 575"/>
                <a:gd name="T70" fmla="*/ 73025 w 734"/>
                <a:gd name="T71" fmla="*/ 546100 h 575"/>
                <a:gd name="T72" fmla="*/ 20638 w 734"/>
                <a:gd name="T73" fmla="*/ 500062 h 575"/>
                <a:gd name="T74" fmla="*/ 6350 w 734"/>
                <a:gd name="T75" fmla="*/ 449262 h 575"/>
                <a:gd name="T76" fmla="*/ 46038 w 734"/>
                <a:gd name="T77" fmla="*/ 415925 h 575"/>
                <a:gd name="T78" fmla="*/ 111125 w 734"/>
                <a:gd name="T79" fmla="*/ 381000 h 575"/>
                <a:gd name="T80" fmla="*/ 125413 w 734"/>
                <a:gd name="T81" fmla="*/ 293687 h 575"/>
                <a:gd name="T82" fmla="*/ 193675 w 734"/>
                <a:gd name="T83" fmla="*/ 217487 h 575"/>
                <a:gd name="T84" fmla="*/ 252413 w 734"/>
                <a:gd name="T85" fmla="*/ 144462 h 575"/>
                <a:gd name="T86" fmla="*/ 322263 w 734"/>
                <a:gd name="T87" fmla="*/ 201612 h 575"/>
                <a:gd name="T88" fmla="*/ 355600 w 734"/>
                <a:gd name="T89" fmla="*/ 280987 h 575"/>
                <a:gd name="T90" fmla="*/ 430213 w 734"/>
                <a:gd name="T91" fmla="*/ 339725 h 575"/>
                <a:gd name="T92" fmla="*/ 534988 w 734"/>
                <a:gd name="T93" fmla="*/ 354012 h 575"/>
                <a:gd name="T94" fmla="*/ 681038 w 734"/>
                <a:gd name="T95" fmla="*/ 357187 h 575"/>
                <a:gd name="T96" fmla="*/ 723900 w 734"/>
                <a:gd name="T97" fmla="*/ 279400 h 575"/>
                <a:gd name="T98" fmla="*/ 811213 w 734"/>
                <a:gd name="T99" fmla="*/ 246062 h 575"/>
                <a:gd name="T100" fmla="*/ 858838 w 734"/>
                <a:gd name="T101" fmla="*/ 196850 h 575"/>
                <a:gd name="T102" fmla="*/ 823913 w 734"/>
                <a:gd name="T103" fmla="*/ 133350 h 575"/>
                <a:gd name="T104" fmla="*/ 893763 w 734"/>
                <a:gd name="T105" fmla="*/ 38100 h 5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34" h="575">
                  <a:moveTo>
                    <a:pt x="602" y="0"/>
                  </a:moveTo>
                  <a:lnTo>
                    <a:pt x="612" y="8"/>
                  </a:lnTo>
                  <a:lnTo>
                    <a:pt x="621" y="9"/>
                  </a:lnTo>
                  <a:lnTo>
                    <a:pt x="629" y="21"/>
                  </a:lnTo>
                  <a:lnTo>
                    <a:pt x="633" y="49"/>
                  </a:lnTo>
                  <a:lnTo>
                    <a:pt x="642" y="69"/>
                  </a:lnTo>
                  <a:lnTo>
                    <a:pt x="649" y="85"/>
                  </a:lnTo>
                  <a:lnTo>
                    <a:pt x="667" y="87"/>
                  </a:lnTo>
                  <a:lnTo>
                    <a:pt x="683" y="109"/>
                  </a:lnTo>
                  <a:lnTo>
                    <a:pt x="685" y="124"/>
                  </a:lnTo>
                  <a:lnTo>
                    <a:pt x="705" y="124"/>
                  </a:lnTo>
                  <a:lnTo>
                    <a:pt x="711" y="119"/>
                  </a:lnTo>
                  <a:lnTo>
                    <a:pt x="734" y="113"/>
                  </a:lnTo>
                  <a:lnTo>
                    <a:pt x="732" y="125"/>
                  </a:lnTo>
                  <a:lnTo>
                    <a:pt x="726" y="136"/>
                  </a:lnTo>
                  <a:lnTo>
                    <a:pt x="725" y="143"/>
                  </a:lnTo>
                  <a:lnTo>
                    <a:pt x="713" y="174"/>
                  </a:lnTo>
                  <a:lnTo>
                    <a:pt x="706" y="177"/>
                  </a:lnTo>
                  <a:lnTo>
                    <a:pt x="701" y="173"/>
                  </a:lnTo>
                  <a:lnTo>
                    <a:pt x="691" y="177"/>
                  </a:lnTo>
                  <a:lnTo>
                    <a:pt x="685" y="177"/>
                  </a:lnTo>
                  <a:lnTo>
                    <a:pt x="690" y="188"/>
                  </a:lnTo>
                  <a:lnTo>
                    <a:pt x="687" y="216"/>
                  </a:lnTo>
                  <a:lnTo>
                    <a:pt x="681" y="220"/>
                  </a:lnTo>
                  <a:lnTo>
                    <a:pt x="679" y="223"/>
                  </a:lnTo>
                  <a:lnTo>
                    <a:pt x="675" y="217"/>
                  </a:lnTo>
                  <a:lnTo>
                    <a:pt x="673" y="225"/>
                  </a:lnTo>
                  <a:lnTo>
                    <a:pt x="661" y="232"/>
                  </a:lnTo>
                  <a:lnTo>
                    <a:pt x="655" y="235"/>
                  </a:lnTo>
                  <a:lnTo>
                    <a:pt x="654" y="243"/>
                  </a:lnTo>
                  <a:lnTo>
                    <a:pt x="644" y="240"/>
                  </a:lnTo>
                  <a:lnTo>
                    <a:pt x="637" y="235"/>
                  </a:lnTo>
                  <a:lnTo>
                    <a:pt x="629" y="251"/>
                  </a:lnTo>
                  <a:lnTo>
                    <a:pt x="614" y="260"/>
                  </a:lnTo>
                  <a:lnTo>
                    <a:pt x="606" y="269"/>
                  </a:lnTo>
                  <a:lnTo>
                    <a:pt x="598" y="272"/>
                  </a:lnTo>
                  <a:lnTo>
                    <a:pt x="596" y="274"/>
                  </a:lnTo>
                  <a:lnTo>
                    <a:pt x="582" y="280"/>
                  </a:lnTo>
                  <a:lnTo>
                    <a:pt x="580" y="286"/>
                  </a:lnTo>
                  <a:lnTo>
                    <a:pt x="569" y="290"/>
                  </a:lnTo>
                  <a:lnTo>
                    <a:pt x="568" y="289"/>
                  </a:lnTo>
                  <a:lnTo>
                    <a:pt x="576" y="280"/>
                  </a:lnTo>
                  <a:lnTo>
                    <a:pt x="572" y="278"/>
                  </a:lnTo>
                  <a:lnTo>
                    <a:pt x="575" y="269"/>
                  </a:lnTo>
                  <a:lnTo>
                    <a:pt x="581" y="262"/>
                  </a:lnTo>
                  <a:lnTo>
                    <a:pt x="580" y="256"/>
                  </a:lnTo>
                  <a:lnTo>
                    <a:pt x="576" y="251"/>
                  </a:lnTo>
                  <a:lnTo>
                    <a:pt x="567" y="254"/>
                  </a:lnTo>
                  <a:lnTo>
                    <a:pt x="559" y="265"/>
                  </a:lnTo>
                  <a:lnTo>
                    <a:pt x="545" y="274"/>
                  </a:lnTo>
                  <a:lnTo>
                    <a:pt x="545" y="278"/>
                  </a:lnTo>
                  <a:lnTo>
                    <a:pt x="539" y="284"/>
                  </a:lnTo>
                  <a:lnTo>
                    <a:pt x="528" y="284"/>
                  </a:lnTo>
                  <a:lnTo>
                    <a:pt x="525" y="293"/>
                  </a:lnTo>
                  <a:lnTo>
                    <a:pt x="529" y="303"/>
                  </a:lnTo>
                  <a:lnTo>
                    <a:pt x="536" y="303"/>
                  </a:lnTo>
                  <a:lnTo>
                    <a:pt x="541" y="311"/>
                  </a:lnTo>
                  <a:lnTo>
                    <a:pt x="543" y="317"/>
                  </a:lnTo>
                  <a:lnTo>
                    <a:pt x="548" y="318"/>
                  </a:lnTo>
                  <a:lnTo>
                    <a:pt x="559" y="306"/>
                  </a:lnTo>
                  <a:lnTo>
                    <a:pt x="567" y="306"/>
                  </a:lnTo>
                  <a:lnTo>
                    <a:pt x="575" y="312"/>
                  </a:lnTo>
                  <a:lnTo>
                    <a:pt x="580" y="311"/>
                  </a:lnTo>
                  <a:lnTo>
                    <a:pt x="586" y="312"/>
                  </a:lnTo>
                  <a:lnTo>
                    <a:pt x="582" y="321"/>
                  </a:lnTo>
                  <a:lnTo>
                    <a:pt x="577" y="321"/>
                  </a:lnTo>
                  <a:lnTo>
                    <a:pt x="565" y="327"/>
                  </a:lnTo>
                  <a:lnTo>
                    <a:pt x="557" y="336"/>
                  </a:lnTo>
                  <a:lnTo>
                    <a:pt x="549" y="344"/>
                  </a:lnTo>
                  <a:lnTo>
                    <a:pt x="545" y="354"/>
                  </a:lnTo>
                  <a:lnTo>
                    <a:pt x="549" y="360"/>
                  </a:lnTo>
                  <a:lnTo>
                    <a:pt x="557" y="364"/>
                  </a:lnTo>
                  <a:lnTo>
                    <a:pt x="567" y="391"/>
                  </a:lnTo>
                  <a:lnTo>
                    <a:pt x="571" y="394"/>
                  </a:lnTo>
                  <a:lnTo>
                    <a:pt x="573" y="399"/>
                  </a:lnTo>
                  <a:lnTo>
                    <a:pt x="577" y="406"/>
                  </a:lnTo>
                  <a:lnTo>
                    <a:pt x="568" y="401"/>
                  </a:lnTo>
                  <a:lnTo>
                    <a:pt x="561" y="400"/>
                  </a:lnTo>
                  <a:lnTo>
                    <a:pt x="567" y="404"/>
                  </a:lnTo>
                  <a:lnTo>
                    <a:pt x="575" y="410"/>
                  </a:lnTo>
                  <a:lnTo>
                    <a:pt x="576" y="418"/>
                  </a:lnTo>
                  <a:lnTo>
                    <a:pt x="568" y="421"/>
                  </a:lnTo>
                  <a:lnTo>
                    <a:pt x="563" y="427"/>
                  </a:lnTo>
                  <a:lnTo>
                    <a:pt x="569" y="428"/>
                  </a:lnTo>
                  <a:lnTo>
                    <a:pt x="572" y="431"/>
                  </a:lnTo>
                  <a:lnTo>
                    <a:pt x="577" y="434"/>
                  </a:lnTo>
                  <a:lnTo>
                    <a:pt x="576" y="437"/>
                  </a:lnTo>
                  <a:lnTo>
                    <a:pt x="576" y="445"/>
                  </a:lnTo>
                  <a:lnTo>
                    <a:pt x="573" y="446"/>
                  </a:lnTo>
                  <a:lnTo>
                    <a:pt x="572" y="458"/>
                  </a:lnTo>
                  <a:lnTo>
                    <a:pt x="567" y="462"/>
                  </a:lnTo>
                  <a:lnTo>
                    <a:pt x="561" y="471"/>
                  </a:lnTo>
                  <a:lnTo>
                    <a:pt x="553" y="482"/>
                  </a:lnTo>
                  <a:lnTo>
                    <a:pt x="551" y="483"/>
                  </a:lnTo>
                  <a:lnTo>
                    <a:pt x="548" y="495"/>
                  </a:lnTo>
                  <a:lnTo>
                    <a:pt x="548" y="500"/>
                  </a:lnTo>
                  <a:lnTo>
                    <a:pt x="544" y="502"/>
                  </a:lnTo>
                  <a:lnTo>
                    <a:pt x="539" y="507"/>
                  </a:lnTo>
                  <a:lnTo>
                    <a:pt x="537" y="516"/>
                  </a:lnTo>
                  <a:lnTo>
                    <a:pt x="532" y="516"/>
                  </a:lnTo>
                  <a:lnTo>
                    <a:pt x="529" y="517"/>
                  </a:lnTo>
                  <a:lnTo>
                    <a:pt x="524" y="526"/>
                  </a:lnTo>
                  <a:lnTo>
                    <a:pt x="517" y="528"/>
                  </a:lnTo>
                  <a:lnTo>
                    <a:pt x="515" y="534"/>
                  </a:lnTo>
                  <a:lnTo>
                    <a:pt x="502" y="540"/>
                  </a:lnTo>
                  <a:lnTo>
                    <a:pt x="492" y="541"/>
                  </a:lnTo>
                  <a:lnTo>
                    <a:pt x="482" y="544"/>
                  </a:lnTo>
                  <a:lnTo>
                    <a:pt x="479" y="543"/>
                  </a:lnTo>
                  <a:lnTo>
                    <a:pt x="475" y="540"/>
                  </a:lnTo>
                  <a:lnTo>
                    <a:pt x="476" y="549"/>
                  </a:lnTo>
                  <a:lnTo>
                    <a:pt x="474" y="546"/>
                  </a:lnTo>
                  <a:lnTo>
                    <a:pt x="472" y="551"/>
                  </a:lnTo>
                  <a:lnTo>
                    <a:pt x="466" y="556"/>
                  </a:lnTo>
                  <a:lnTo>
                    <a:pt x="458" y="556"/>
                  </a:lnTo>
                  <a:lnTo>
                    <a:pt x="455" y="559"/>
                  </a:lnTo>
                  <a:lnTo>
                    <a:pt x="439" y="563"/>
                  </a:lnTo>
                  <a:lnTo>
                    <a:pt x="438" y="568"/>
                  </a:lnTo>
                  <a:lnTo>
                    <a:pt x="439" y="572"/>
                  </a:lnTo>
                  <a:lnTo>
                    <a:pt x="438" y="575"/>
                  </a:lnTo>
                  <a:lnTo>
                    <a:pt x="433" y="575"/>
                  </a:lnTo>
                  <a:lnTo>
                    <a:pt x="430" y="565"/>
                  </a:lnTo>
                  <a:lnTo>
                    <a:pt x="431" y="559"/>
                  </a:lnTo>
                  <a:lnTo>
                    <a:pt x="425" y="560"/>
                  </a:lnTo>
                  <a:lnTo>
                    <a:pt x="421" y="557"/>
                  </a:lnTo>
                  <a:lnTo>
                    <a:pt x="407" y="560"/>
                  </a:lnTo>
                  <a:lnTo>
                    <a:pt x="395" y="554"/>
                  </a:lnTo>
                  <a:lnTo>
                    <a:pt x="394" y="541"/>
                  </a:lnTo>
                  <a:lnTo>
                    <a:pt x="379" y="534"/>
                  </a:lnTo>
                  <a:lnTo>
                    <a:pt x="370" y="537"/>
                  </a:lnTo>
                  <a:lnTo>
                    <a:pt x="367" y="540"/>
                  </a:lnTo>
                  <a:lnTo>
                    <a:pt x="353" y="543"/>
                  </a:lnTo>
                  <a:lnTo>
                    <a:pt x="345" y="541"/>
                  </a:lnTo>
                  <a:lnTo>
                    <a:pt x="340" y="547"/>
                  </a:lnTo>
                  <a:lnTo>
                    <a:pt x="333" y="547"/>
                  </a:lnTo>
                  <a:lnTo>
                    <a:pt x="336" y="563"/>
                  </a:lnTo>
                  <a:lnTo>
                    <a:pt x="325" y="559"/>
                  </a:lnTo>
                  <a:lnTo>
                    <a:pt x="316" y="557"/>
                  </a:lnTo>
                  <a:lnTo>
                    <a:pt x="310" y="549"/>
                  </a:lnTo>
                  <a:lnTo>
                    <a:pt x="306" y="547"/>
                  </a:lnTo>
                  <a:lnTo>
                    <a:pt x="306" y="537"/>
                  </a:lnTo>
                  <a:lnTo>
                    <a:pt x="304" y="534"/>
                  </a:lnTo>
                  <a:lnTo>
                    <a:pt x="301" y="520"/>
                  </a:lnTo>
                  <a:lnTo>
                    <a:pt x="285" y="523"/>
                  </a:lnTo>
                  <a:lnTo>
                    <a:pt x="284" y="510"/>
                  </a:lnTo>
                  <a:lnTo>
                    <a:pt x="298" y="495"/>
                  </a:lnTo>
                  <a:lnTo>
                    <a:pt x="297" y="477"/>
                  </a:lnTo>
                  <a:lnTo>
                    <a:pt x="294" y="471"/>
                  </a:lnTo>
                  <a:lnTo>
                    <a:pt x="290" y="471"/>
                  </a:lnTo>
                  <a:lnTo>
                    <a:pt x="290" y="462"/>
                  </a:lnTo>
                  <a:lnTo>
                    <a:pt x="283" y="458"/>
                  </a:lnTo>
                  <a:lnTo>
                    <a:pt x="268" y="456"/>
                  </a:lnTo>
                  <a:lnTo>
                    <a:pt x="268" y="449"/>
                  </a:lnTo>
                  <a:lnTo>
                    <a:pt x="263" y="445"/>
                  </a:lnTo>
                  <a:lnTo>
                    <a:pt x="247" y="446"/>
                  </a:lnTo>
                  <a:lnTo>
                    <a:pt x="219" y="467"/>
                  </a:lnTo>
                  <a:lnTo>
                    <a:pt x="212" y="467"/>
                  </a:lnTo>
                  <a:lnTo>
                    <a:pt x="190" y="461"/>
                  </a:lnTo>
                  <a:lnTo>
                    <a:pt x="180" y="471"/>
                  </a:lnTo>
                  <a:lnTo>
                    <a:pt x="178" y="465"/>
                  </a:lnTo>
                  <a:lnTo>
                    <a:pt x="171" y="467"/>
                  </a:lnTo>
                  <a:lnTo>
                    <a:pt x="158" y="464"/>
                  </a:lnTo>
                  <a:lnTo>
                    <a:pt x="150" y="458"/>
                  </a:lnTo>
                  <a:lnTo>
                    <a:pt x="138" y="455"/>
                  </a:lnTo>
                  <a:lnTo>
                    <a:pt x="133" y="449"/>
                  </a:lnTo>
                  <a:lnTo>
                    <a:pt x="117" y="443"/>
                  </a:lnTo>
                  <a:lnTo>
                    <a:pt x="95" y="428"/>
                  </a:lnTo>
                  <a:lnTo>
                    <a:pt x="83" y="430"/>
                  </a:lnTo>
                  <a:lnTo>
                    <a:pt x="68" y="416"/>
                  </a:lnTo>
                  <a:lnTo>
                    <a:pt x="61" y="418"/>
                  </a:lnTo>
                  <a:lnTo>
                    <a:pt x="54" y="409"/>
                  </a:lnTo>
                  <a:lnTo>
                    <a:pt x="57" y="401"/>
                  </a:lnTo>
                  <a:lnTo>
                    <a:pt x="54" y="396"/>
                  </a:lnTo>
                  <a:lnTo>
                    <a:pt x="61" y="396"/>
                  </a:lnTo>
                  <a:lnTo>
                    <a:pt x="65" y="394"/>
                  </a:lnTo>
                  <a:lnTo>
                    <a:pt x="65" y="384"/>
                  </a:lnTo>
                  <a:lnTo>
                    <a:pt x="64" y="370"/>
                  </a:lnTo>
                  <a:lnTo>
                    <a:pt x="68" y="363"/>
                  </a:lnTo>
                  <a:lnTo>
                    <a:pt x="68" y="348"/>
                  </a:lnTo>
                  <a:lnTo>
                    <a:pt x="54" y="344"/>
                  </a:lnTo>
                  <a:lnTo>
                    <a:pt x="46" y="344"/>
                  </a:lnTo>
                  <a:lnTo>
                    <a:pt x="42" y="339"/>
                  </a:lnTo>
                  <a:lnTo>
                    <a:pt x="36" y="329"/>
                  </a:lnTo>
                  <a:lnTo>
                    <a:pt x="20" y="320"/>
                  </a:lnTo>
                  <a:lnTo>
                    <a:pt x="13" y="320"/>
                  </a:lnTo>
                  <a:lnTo>
                    <a:pt x="13" y="315"/>
                  </a:lnTo>
                  <a:lnTo>
                    <a:pt x="17" y="315"/>
                  </a:lnTo>
                  <a:lnTo>
                    <a:pt x="18" y="306"/>
                  </a:lnTo>
                  <a:lnTo>
                    <a:pt x="13" y="293"/>
                  </a:lnTo>
                  <a:lnTo>
                    <a:pt x="6" y="295"/>
                  </a:lnTo>
                  <a:lnTo>
                    <a:pt x="4" y="283"/>
                  </a:lnTo>
                  <a:lnTo>
                    <a:pt x="0" y="280"/>
                  </a:lnTo>
                  <a:lnTo>
                    <a:pt x="4" y="269"/>
                  </a:lnTo>
                  <a:lnTo>
                    <a:pt x="13" y="263"/>
                  </a:lnTo>
                  <a:lnTo>
                    <a:pt x="20" y="263"/>
                  </a:lnTo>
                  <a:lnTo>
                    <a:pt x="29" y="262"/>
                  </a:lnTo>
                  <a:lnTo>
                    <a:pt x="36" y="253"/>
                  </a:lnTo>
                  <a:lnTo>
                    <a:pt x="50" y="253"/>
                  </a:lnTo>
                  <a:lnTo>
                    <a:pt x="52" y="246"/>
                  </a:lnTo>
                  <a:lnTo>
                    <a:pt x="68" y="238"/>
                  </a:lnTo>
                  <a:lnTo>
                    <a:pt x="70" y="240"/>
                  </a:lnTo>
                  <a:lnTo>
                    <a:pt x="78" y="226"/>
                  </a:lnTo>
                  <a:lnTo>
                    <a:pt x="77" y="217"/>
                  </a:lnTo>
                  <a:lnTo>
                    <a:pt x="82" y="211"/>
                  </a:lnTo>
                  <a:lnTo>
                    <a:pt x="78" y="189"/>
                  </a:lnTo>
                  <a:lnTo>
                    <a:pt x="79" y="185"/>
                  </a:lnTo>
                  <a:lnTo>
                    <a:pt x="75" y="179"/>
                  </a:lnTo>
                  <a:lnTo>
                    <a:pt x="106" y="173"/>
                  </a:lnTo>
                  <a:lnTo>
                    <a:pt x="103" y="167"/>
                  </a:lnTo>
                  <a:lnTo>
                    <a:pt x="114" y="134"/>
                  </a:lnTo>
                  <a:lnTo>
                    <a:pt x="122" y="137"/>
                  </a:lnTo>
                  <a:lnTo>
                    <a:pt x="134" y="140"/>
                  </a:lnTo>
                  <a:lnTo>
                    <a:pt x="146" y="134"/>
                  </a:lnTo>
                  <a:lnTo>
                    <a:pt x="143" y="109"/>
                  </a:lnTo>
                  <a:lnTo>
                    <a:pt x="152" y="107"/>
                  </a:lnTo>
                  <a:lnTo>
                    <a:pt x="159" y="91"/>
                  </a:lnTo>
                  <a:lnTo>
                    <a:pt x="167" y="91"/>
                  </a:lnTo>
                  <a:lnTo>
                    <a:pt x="174" y="106"/>
                  </a:lnTo>
                  <a:lnTo>
                    <a:pt x="183" y="118"/>
                  </a:lnTo>
                  <a:lnTo>
                    <a:pt x="199" y="119"/>
                  </a:lnTo>
                  <a:lnTo>
                    <a:pt x="203" y="127"/>
                  </a:lnTo>
                  <a:lnTo>
                    <a:pt x="206" y="136"/>
                  </a:lnTo>
                  <a:lnTo>
                    <a:pt x="208" y="153"/>
                  </a:lnTo>
                  <a:lnTo>
                    <a:pt x="203" y="164"/>
                  </a:lnTo>
                  <a:lnTo>
                    <a:pt x="207" y="174"/>
                  </a:lnTo>
                  <a:lnTo>
                    <a:pt x="224" y="177"/>
                  </a:lnTo>
                  <a:lnTo>
                    <a:pt x="236" y="176"/>
                  </a:lnTo>
                  <a:lnTo>
                    <a:pt x="261" y="191"/>
                  </a:lnTo>
                  <a:lnTo>
                    <a:pt x="264" y="201"/>
                  </a:lnTo>
                  <a:lnTo>
                    <a:pt x="264" y="208"/>
                  </a:lnTo>
                  <a:lnTo>
                    <a:pt x="271" y="214"/>
                  </a:lnTo>
                  <a:lnTo>
                    <a:pt x="272" y="219"/>
                  </a:lnTo>
                  <a:lnTo>
                    <a:pt x="290" y="217"/>
                  </a:lnTo>
                  <a:lnTo>
                    <a:pt x="298" y="223"/>
                  </a:lnTo>
                  <a:lnTo>
                    <a:pt x="318" y="219"/>
                  </a:lnTo>
                  <a:lnTo>
                    <a:pt x="337" y="223"/>
                  </a:lnTo>
                  <a:lnTo>
                    <a:pt x="341" y="226"/>
                  </a:lnTo>
                  <a:lnTo>
                    <a:pt x="357" y="235"/>
                  </a:lnTo>
                  <a:lnTo>
                    <a:pt x="374" y="238"/>
                  </a:lnTo>
                  <a:lnTo>
                    <a:pt x="394" y="229"/>
                  </a:lnTo>
                  <a:lnTo>
                    <a:pt x="429" y="225"/>
                  </a:lnTo>
                  <a:lnTo>
                    <a:pt x="439" y="219"/>
                  </a:lnTo>
                  <a:lnTo>
                    <a:pt x="450" y="205"/>
                  </a:lnTo>
                  <a:lnTo>
                    <a:pt x="458" y="199"/>
                  </a:lnTo>
                  <a:lnTo>
                    <a:pt x="451" y="188"/>
                  </a:lnTo>
                  <a:lnTo>
                    <a:pt x="456" y="176"/>
                  </a:lnTo>
                  <a:lnTo>
                    <a:pt x="478" y="182"/>
                  </a:lnTo>
                  <a:lnTo>
                    <a:pt x="492" y="171"/>
                  </a:lnTo>
                  <a:lnTo>
                    <a:pt x="500" y="170"/>
                  </a:lnTo>
                  <a:lnTo>
                    <a:pt x="511" y="164"/>
                  </a:lnTo>
                  <a:lnTo>
                    <a:pt x="511" y="155"/>
                  </a:lnTo>
                  <a:lnTo>
                    <a:pt x="523" y="152"/>
                  </a:lnTo>
                  <a:lnTo>
                    <a:pt x="531" y="145"/>
                  </a:lnTo>
                  <a:lnTo>
                    <a:pt x="548" y="146"/>
                  </a:lnTo>
                  <a:lnTo>
                    <a:pt x="553" y="142"/>
                  </a:lnTo>
                  <a:lnTo>
                    <a:pt x="541" y="124"/>
                  </a:lnTo>
                  <a:lnTo>
                    <a:pt x="532" y="119"/>
                  </a:lnTo>
                  <a:lnTo>
                    <a:pt x="521" y="124"/>
                  </a:lnTo>
                  <a:lnTo>
                    <a:pt x="506" y="124"/>
                  </a:lnTo>
                  <a:lnTo>
                    <a:pt x="503" y="118"/>
                  </a:lnTo>
                  <a:lnTo>
                    <a:pt x="519" y="84"/>
                  </a:lnTo>
                  <a:lnTo>
                    <a:pt x="529" y="87"/>
                  </a:lnTo>
                  <a:lnTo>
                    <a:pt x="544" y="76"/>
                  </a:lnTo>
                  <a:lnTo>
                    <a:pt x="549" y="61"/>
                  </a:lnTo>
                  <a:lnTo>
                    <a:pt x="561" y="38"/>
                  </a:lnTo>
                  <a:lnTo>
                    <a:pt x="563" y="24"/>
                  </a:lnTo>
                  <a:lnTo>
                    <a:pt x="556" y="18"/>
                  </a:lnTo>
                  <a:lnTo>
                    <a:pt x="565" y="6"/>
                  </a:lnTo>
                  <a:lnTo>
                    <a:pt x="577" y="5"/>
                  </a:lnTo>
                  <a:lnTo>
                    <a:pt x="602" y="0"/>
                  </a:lnTo>
                  <a:close/>
                </a:path>
              </a:pathLst>
            </a:custGeom>
            <a:solidFill>
              <a:schemeClr val="accent5">
                <a:lumMod val="20000"/>
                <a:lumOff val="80000"/>
              </a:schemeClr>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0" name="Freeform 111"/>
            <p:cNvSpPr>
              <a:spLocks/>
            </p:cNvSpPr>
            <p:nvPr/>
          </p:nvSpPr>
          <p:spPr bwMode="auto">
            <a:xfrm>
              <a:off x="3254375" y="4537075"/>
              <a:ext cx="15875" cy="20638"/>
            </a:xfrm>
            <a:custGeom>
              <a:avLst/>
              <a:gdLst>
                <a:gd name="T0" fmla="*/ 15875 w 10"/>
                <a:gd name="T1" fmla="*/ 0 h 13"/>
                <a:gd name="T2" fmla="*/ 15875 w 10"/>
                <a:gd name="T3" fmla="*/ 9525 h 13"/>
                <a:gd name="T4" fmla="*/ 12700 w 10"/>
                <a:gd name="T5" fmla="*/ 14288 h 13"/>
                <a:gd name="T6" fmla="*/ 0 w 10"/>
                <a:gd name="T7" fmla="*/ 20638 h 13"/>
                <a:gd name="T8" fmla="*/ 0 w 10"/>
                <a:gd name="T9" fmla="*/ 19050 h 13"/>
                <a:gd name="T10" fmla="*/ 6350 w 10"/>
                <a:gd name="T11" fmla="*/ 9525 h 13"/>
                <a:gd name="T12" fmla="*/ 12700 w 10"/>
                <a:gd name="T13" fmla="*/ 1588 h 13"/>
                <a:gd name="T14" fmla="*/ 15875 w 10"/>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3">
                  <a:moveTo>
                    <a:pt x="10" y="0"/>
                  </a:moveTo>
                  <a:lnTo>
                    <a:pt x="10" y="6"/>
                  </a:lnTo>
                  <a:lnTo>
                    <a:pt x="8" y="9"/>
                  </a:lnTo>
                  <a:lnTo>
                    <a:pt x="0" y="13"/>
                  </a:lnTo>
                  <a:lnTo>
                    <a:pt x="0" y="12"/>
                  </a:lnTo>
                  <a:lnTo>
                    <a:pt x="4" y="6"/>
                  </a:lnTo>
                  <a:lnTo>
                    <a:pt x="8" y="1"/>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1" name="Freeform 112"/>
            <p:cNvSpPr>
              <a:spLocks/>
            </p:cNvSpPr>
            <p:nvPr/>
          </p:nvSpPr>
          <p:spPr bwMode="auto">
            <a:xfrm>
              <a:off x="3275013" y="4522788"/>
              <a:ext cx="6350" cy="9525"/>
            </a:xfrm>
            <a:custGeom>
              <a:avLst/>
              <a:gdLst>
                <a:gd name="T0" fmla="*/ 4763 w 4"/>
                <a:gd name="T1" fmla="*/ 0 h 6"/>
                <a:gd name="T2" fmla="*/ 6350 w 4"/>
                <a:gd name="T3" fmla="*/ 1588 h 6"/>
                <a:gd name="T4" fmla="*/ 6350 w 4"/>
                <a:gd name="T5" fmla="*/ 4763 h 6"/>
                <a:gd name="T6" fmla="*/ 0 w 4"/>
                <a:gd name="T7" fmla="*/ 9525 h 6"/>
                <a:gd name="T8" fmla="*/ 0 w 4"/>
                <a:gd name="T9" fmla="*/ 4763 h 6"/>
                <a:gd name="T10" fmla="*/ 4763 w 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3" y="0"/>
                  </a:moveTo>
                  <a:lnTo>
                    <a:pt x="4" y="1"/>
                  </a:lnTo>
                  <a:lnTo>
                    <a:pt x="4" y="3"/>
                  </a:lnTo>
                  <a:lnTo>
                    <a:pt x="0" y="6"/>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2" name="Freeform 113"/>
            <p:cNvSpPr>
              <a:spLocks/>
            </p:cNvSpPr>
            <p:nvPr/>
          </p:nvSpPr>
          <p:spPr bwMode="auto">
            <a:xfrm>
              <a:off x="3295650" y="4524375"/>
              <a:ext cx="6350" cy="3175"/>
            </a:xfrm>
            <a:custGeom>
              <a:avLst/>
              <a:gdLst>
                <a:gd name="T0" fmla="*/ 3175 w 4"/>
                <a:gd name="T1" fmla="*/ 0 h 2"/>
                <a:gd name="T2" fmla="*/ 6350 w 4"/>
                <a:gd name="T3" fmla="*/ 0 h 2"/>
                <a:gd name="T4" fmla="*/ 4763 w 4"/>
                <a:gd name="T5" fmla="*/ 3175 h 2"/>
                <a:gd name="T6" fmla="*/ 0 w 4"/>
                <a:gd name="T7" fmla="*/ 3175 h 2"/>
                <a:gd name="T8" fmla="*/ 3175 w 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2" y="0"/>
                  </a:moveTo>
                  <a:lnTo>
                    <a:pt x="4" y="0"/>
                  </a:lnTo>
                  <a:lnTo>
                    <a:pt x="3" y="2"/>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3" name="Freeform 114"/>
            <p:cNvSpPr>
              <a:spLocks/>
            </p:cNvSpPr>
            <p:nvPr/>
          </p:nvSpPr>
          <p:spPr bwMode="auto">
            <a:xfrm>
              <a:off x="3286125" y="4522788"/>
              <a:ext cx="9525" cy="1587"/>
            </a:xfrm>
            <a:custGeom>
              <a:avLst/>
              <a:gdLst>
                <a:gd name="T0" fmla="*/ 0 w 6"/>
                <a:gd name="T1" fmla="*/ 0 h 1"/>
                <a:gd name="T2" fmla="*/ 9525 w 6"/>
                <a:gd name="T3" fmla="*/ 0 h 1"/>
                <a:gd name="T4" fmla="*/ 6350 w 6"/>
                <a:gd name="T5" fmla="*/ 1587 h 1"/>
                <a:gd name="T6" fmla="*/ 1588 w 6"/>
                <a:gd name="T7" fmla="*/ 1587 h 1"/>
                <a:gd name="T8" fmla="*/ 0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0" y="0"/>
                  </a:moveTo>
                  <a:lnTo>
                    <a:pt x="6" y="0"/>
                  </a:lnTo>
                  <a:lnTo>
                    <a:pt x="4" y="1"/>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4" name="Freeform 115"/>
            <p:cNvSpPr>
              <a:spLocks/>
            </p:cNvSpPr>
            <p:nvPr/>
          </p:nvSpPr>
          <p:spPr bwMode="auto">
            <a:xfrm>
              <a:off x="3282950" y="4511675"/>
              <a:ext cx="4763" cy="6350"/>
            </a:xfrm>
            <a:custGeom>
              <a:avLst/>
              <a:gdLst>
                <a:gd name="T0" fmla="*/ 4763 w 3"/>
                <a:gd name="T1" fmla="*/ 0 h 4"/>
                <a:gd name="T2" fmla="*/ 4763 w 3"/>
                <a:gd name="T3" fmla="*/ 6350 h 4"/>
                <a:gd name="T4" fmla="*/ 0 w 3"/>
                <a:gd name="T5" fmla="*/ 6350 h 4"/>
                <a:gd name="T6" fmla="*/ 3175 w 3"/>
                <a:gd name="T7" fmla="*/ 1588 h 4"/>
                <a:gd name="T8" fmla="*/ 4763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0"/>
                  </a:moveTo>
                  <a:lnTo>
                    <a:pt x="3" y="4"/>
                  </a:lnTo>
                  <a:lnTo>
                    <a:pt x="0" y="4"/>
                  </a:lnTo>
                  <a:lnTo>
                    <a:pt x="2"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5" name="Rectangle 116"/>
            <p:cNvSpPr>
              <a:spLocks noChangeArrowheads="1"/>
            </p:cNvSpPr>
            <p:nvPr/>
          </p:nvSpPr>
          <p:spPr bwMode="auto">
            <a:xfrm>
              <a:off x="3289300" y="4513263"/>
              <a:ext cx="4763" cy="3175"/>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6" name="Freeform 117"/>
            <p:cNvSpPr>
              <a:spLocks/>
            </p:cNvSpPr>
            <p:nvPr/>
          </p:nvSpPr>
          <p:spPr bwMode="auto">
            <a:xfrm>
              <a:off x="2830513" y="4419600"/>
              <a:ext cx="747712" cy="866775"/>
            </a:xfrm>
            <a:custGeom>
              <a:avLst/>
              <a:gdLst>
                <a:gd name="T0" fmla="*/ 277812 w 471"/>
                <a:gd name="T1" fmla="*/ 25400 h 546"/>
                <a:gd name="T2" fmla="*/ 303212 w 471"/>
                <a:gd name="T3" fmla="*/ 77788 h 546"/>
                <a:gd name="T4" fmla="*/ 361950 w 471"/>
                <a:gd name="T5" fmla="*/ 58738 h 546"/>
                <a:gd name="T6" fmla="*/ 407987 w 471"/>
                <a:gd name="T7" fmla="*/ 55563 h 546"/>
                <a:gd name="T8" fmla="*/ 431800 w 471"/>
                <a:gd name="T9" fmla="*/ 19050 h 546"/>
                <a:gd name="T10" fmla="*/ 452437 w 471"/>
                <a:gd name="T11" fmla="*/ 68263 h 546"/>
                <a:gd name="T12" fmla="*/ 457200 w 471"/>
                <a:gd name="T13" fmla="*/ 87313 h 546"/>
                <a:gd name="T14" fmla="*/ 417512 w 471"/>
                <a:gd name="T15" fmla="*/ 138113 h 546"/>
                <a:gd name="T16" fmla="*/ 419100 w 471"/>
                <a:gd name="T17" fmla="*/ 142875 h 546"/>
                <a:gd name="T18" fmla="*/ 450850 w 471"/>
                <a:gd name="T19" fmla="*/ 117475 h 546"/>
                <a:gd name="T20" fmla="*/ 488950 w 471"/>
                <a:gd name="T21" fmla="*/ 114300 h 546"/>
                <a:gd name="T22" fmla="*/ 446087 w 471"/>
                <a:gd name="T23" fmla="*/ 146050 h 546"/>
                <a:gd name="T24" fmla="*/ 469900 w 471"/>
                <a:gd name="T25" fmla="*/ 152400 h 546"/>
                <a:gd name="T26" fmla="*/ 484187 w 471"/>
                <a:gd name="T27" fmla="*/ 138113 h 546"/>
                <a:gd name="T28" fmla="*/ 508000 w 471"/>
                <a:gd name="T29" fmla="*/ 119063 h 546"/>
                <a:gd name="T30" fmla="*/ 536575 w 471"/>
                <a:gd name="T31" fmla="*/ 133350 h 546"/>
                <a:gd name="T32" fmla="*/ 561975 w 471"/>
                <a:gd name="T33" fmla="*/ 150813 h 546"/>
                <a:gd name="T34" fmla="*/ 568325 w 471"/>
                <a:gd name="T35" fmla="*/ 166688 h 546"/>
                <a:gd name="T36" fmla="*/ 604837 w 471"/>
                <a:gd name="T37" fmla="*/ 166688 h 546"/>
                <a:gd name="T38" fmla="*/ 655637 w 471"/>
                <a:gd name="T39" fmla="*/ 171450 h 546"/>
                <a:gd name="T40" fmla="*/ 688975 w 471"/>
                <a:gd name="T41" fmla="*/ 200025 h 546"/>
                <a:gd name="T42" fmla="*/ 703262 w 471"/>
                <a:gd name="T43" fmla="*/ 211138 h 546"/>
                <a:gd name="T44" fmla="*/ 741362 w 471"/>
                <a:gd name="T45" fmla="*/ 234950 h 546"/>
                <a:gd name="T46" fmla="*/ 725487 w 471"/>
                <a:gd name="T47" fmla="*/ 322263 h 546"/>
                <a:gd name="T48" fmla="*/ 700087 w 471"/>
                <a:gd name="T49" fmla="*/ 357188 h 546"/>
                <a:gd name="T50" fmla="*/ 676275 w 471"/>
                <a:gd name="T51" fmla="*/ 381000 h 546"/>
                <a:gd name="T52" fmla="*/ 669925 w 471"/>
                <a:gd name="T53" fmla="*/ 414338 h 546"/>
                <a:gd name="T54" fmla="*/ 668337 w 471"/>
                <a:gd name="T55" fmla="*/ 471488 h 546"/>
                <a:gd name="T56" fmla="*/ 658812 w 471"/>
                <a:gd name="T57" fmla="*/ 496888 h 546"/>
                <a:gd name="T58" fmla="*/ 646112 w 471"/>
                <a:gd name="T59" fmla="*/ 536575 h 546"/>
                <a:gd name="T60" fmla="*/ 631825 w 471"/>
                <a:gd name="T61" fmla="*/ 584200 h 546"/>
                <a:gd name="T62" fmla="*/ 593725 w 471"/>
                <a:gd name="T63" fmla="*/ 603250 h 546"/>
                <a:gd name="T64" fmla="*/ 568325 w 471"/>
                <a:gd name="T65" fmla="*/ 608013 h 546"/>
                <a:gd name="T66" fmla="*/ 554037 w 471"/>
                <a:gd name="T67" fmla="*/ 614363 h 546"/>
                <a:gd name="T68" fmla="*/ 527050 w 471"/>
                <a:gd name="T69" fmla="*/ 628650 h 546"/>
                <a:gd name="T70" fmla="*/ 490537 w 471"/>
                <a:gd name="T71" fmla="*/ 661988 h 546"/>
                <a:gd name="T72" fmla="*/ 488950 w 471"/>
                <a:gd name="T73" fmla="*/ 701675 h 546"/>
                <a:gd name="T74" fmla="*/ 463550 w 471"/>
                <a:gd name="T75" fmla="*/ 758825 h 546"/>
                <a:gd name="T76" fmla="*/ 439737 w 471"/>
                <a:gd name="T77" fmla="*/ 811213 h 546"/>
                <a:gd name="T78" fmla="*/ 439737 w 471"/>
                <a:gd name="T79" fmla="*/ 806450 h 546"/>
                <a:gd name="T80" fmla="*/ 439737 w 471"/>
                <a:gd name="T81" fmla="*/ 788988 h 546"/>
                <a:gd name="T82" fmla="*/ 420687 w 471"/>
                <a:gd name="T83" fmla="*/ 817563 h 546"/>
                <a:gd name="T84" fmla="*/ 400050 w 471"/>
                <a:gd name="T85" fmla="*/ 857250 h 546"/>
                <a:gd name="T86" fmla="*/ 390525 w 471"/>
                <a:gd name="T87" fmla="*/ 822325 h 546"/>
                <a:gd name="T88" fmla="*/ 333375 w 471"/>
                <a:gd name="T89" fmla="*/ 779463 h 546"/>
                <a:gd name="T90" fmla="*/ 392112 w 471"/>
                <a:gd name="T91" fmla="*/ 704850 h 546"/>
                <a:gd name="T92" fmla="*/ 373062 w 471"/>
                <a:gd name="T93" fmla="*/ 623888 h 546"/>
                <a:gd name="T94" fmla="*/ 314325 w 471"/>
                <a:gd name="T95" fmla="*/ 563563 h 546"/>
                <a:gd name="T96" fmla="*/ 301625 w 471"/>
                <a:gd name="T97" fmla="*/ 457200 h 546"/>
                <a:gd name="T98" fmla="*/ 230187 w 471"/>
                <a:gd name="T99" fmla="*/ 393700 h 546"/>
                <a:gd name="T100" fmla="*/ 152400 w 471"/>
                <a:gd name="T101" fmla="*/ 322263 h 546"/>
                <a:gd name="T102" fmla="*/ 85725 w 471"/>
                <a:gd name="T103" fmla="*/ 336550 h 546"/>
                <a:gd name="T104" fmla="*/ 38100 w 471"/>
                <a:gd name="T105" fmla="*/ 325438 h 546"/>
                <a:gd name="T106" fmla="*/ 0 w 471"/>
                <a:gd name="T107" fmla="*/ 268288 h 546"/>
                <a:gd name="T108" fmla="*/ 79375 w 471"/>
                <a:gd name="T109" fmla="*/ 200025 h 546"/>
                <a:gd name="T110" fmla="*/ 79375 w 471"/>
                <a:gd name="T111" fmla="*/ 100013 h 546"/>
                <a:gd name="T112" fmla="*/ 109537 w 471"/>
                <a:gd name="T113" fmla="*/ 69850 h 546"/>
                <a:gd name="T114" fmla="*/ 136525 w 471"/>
                <a:gd name="T115" fmla="*/ 84138 h 546"/>
                <a:gd name="T116" fmla="*/ 193675 w 471"/>
                <a:gd name="T117" fmla="*/ 68263 h 546"/>
                <a:gd name="T118" fmla="*/ 179387 w 471"/>
                <a:gd name="T119" fmla="*/ 22225 h 546"/>
                <a:gd name="T120" fmla="*/ 220662 w 471"/>
                <a:gd name="T121" fmla="*/ 20638 h 5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1" h="546">
                  <a:moveTo>
                    <a:pt x="161" y="0"/>
                  </a:moveTo>
                  <a:lnTo>
                    <a:pt x="167" y="0"/>
                  </a:lnTo>
                  <a:lnTo>
                    <a:pt x="169" y="10"/>
                  </a:lnTo>
                  <a:lnTo>
                    <a:pt x="175" y="16"/>
                  </a:lnTo>
                  <a:lnTo>
                    <a:pt x="169" y="35"/>
                  </a:lnTo>
                  <a:lnTo>
                    <a:pt x="174" y="43"/>
                  </a:lnTo>
                  <a:lnTo>
                    <a:pt x="184" y="55"/>
                  </a:lnTo>
                  <a:lnTo>
                    <a:pt x="191" y="49"/>
                  </a:lnTo>
                  <a:lnTo>
                    <a:pt x="203" y="44"/>
                  </a:lnTo>
                  <a:lnTo>
                    <a:pt x="218" y="44"/>
                  </a:lnTo>
                  <a:lnTo>
                    <a:pt x="218" y="38"/>
                  </a:lnTo>
                  <a:lnTo>
                    <a:pt x="228" y="37"/>
                  </a:lnTo>
                  <a:lnTo>
                    <a:pt x="231" y="37"/>
                  </a:lnTo>
                  <a:lnTo>
                    <a:pt x="236" y="44"/>
                  </a:lnTo>
                  <a:lnTo>
                    <a:pt x="252" y="41"/>
                  </a:lnTo>
                  <a:lnTo>
                    <a:pt x="257" y="35"/>
                  </a:lnTo>
                  <a:lnTo>
                    <a:pt x="261" y="23"/>
                  </a:lnTo>
                  <a:lnTo>
                    <a:pt x="268" y="12"/>
                  </a:lnTo>
                  <a:lnTo>
                    <a:pt x="271" y="10"/>
                  </a:lnTo>
                  <a:lnTo>
                    <a:pt x="272" y="12"/>
                  </a:lnTo>
                  <a:lnTo>
                    <a:pt x="276" y="17"/>
                  </a:lnTo>
                  <a:lnTo>
                    <a:pt x="277" y="25"/>
                  </a:lnTo>
                  <a:lnTo>
                    <a:pt x="281" y="37"/>
                  </a:lnTo>
                  <a:lnTo>
                    <a:pt x="285" y="43"/>
                  </a:lnTo>
                  <a:lnTo>
                    <a:pt x="289" y="44"/>
                  </a:lnTo>
                  <a:lnTo>
                    <a:pt x="289" y="50"/>
                  </a:lnTo>
                  <a:lnTo>
                    <a:pt x="288" y="52"/>
                  </a:lnTo>
                  <a:lnTo>
                    <a:pt x="288" y="55"/>
                  </a:lnTo>
                  <a:lnTo>
                    <a:pt x="279" y="65"/>
                  </a:lnTo>
                  <a:lnTo>
                    <a:pt x="275" y="72"/>
                  </a:lnTo>
                  <a:lnTo>
                    <a:pt x="268" y="80"/>
                  </a:lnTo>
                  <a:lnTo>
                    <a:pt x="263" y="87"/>
                  </a:lnTo>
                  <a:lnTo>
                    <a:pt x="257" y="90"/>
                  </a:lnTo>
                  <a:lnTo>
                    <a:pt x="261" y="90"/>
                  </a:lnTo>
                  <a:lnTo>
                    <a:pt x="260" y="95"/>
                  </a:lnTo>
                  <a:lnTo>
                    <a:pt x="264" y="90"/>
                  </a:lnTo>
                  <a:lnTo>
                    <a:pt x="271" y="87"/>
                  </a:lnTo>
                  <a:lnTo>
                    <a:pt x="279" y="83"/>
                  </a:lnTo>
                  <a:lnTo>
                    <a:pt x="281" y="84"/>
                  </a:lnTo>
                  <a:lnTo>
                    <a:pt x="284" y="74"/>
                  </a:lnTo>
                  <a:lnTo>
                    <a:pt x="288" y="71"/>
                  </a:lnTo>
                  <a:lnTo>
                    <a:pt x="299" y="71"/>
                  </a:lnTo>
                  <a:lnTo>
                    <a:pt x="301" y="69"/>
                  </a:lnTo>
                  <a:lnTo>
                    <a:pt x="308" y="72"/>
                  </a:lnTo>
                  <a:lnTo>
                    <a:pt x="304" y="87"/>
                  </a:lnTo>
                  <a:lnTo>
                    <a:pt x="297" y="90"/>
                  </a:lnTo>
                  <a:lnTo>
                    <a:pt x="285" y="92"/>
                  </a:lnTo>
                  <a:lnTo>
                    <a:pt x="281" y="92"/>
                  </a:lnTo>
                  <a:lnTo>
                    <a:pt x="279" y="93"/>
                  </a:lnTo>
                  <a:lnTo>
                    <a:pt x="285" y="95"/>
                  </a:lnTo>
                  <a:lnTo>
                    <a:pt x="297" y="92"/>
                  </a:lnTo>
                  <a:lnTo>
                    <a:pt x="296" y="96"/>
                  </a:lnTo>
                  <a:lnTo>
                    <a:pt x="295" y="105"/>
                  </a:lnTo>
                  <a:lnTo>
                    <a:pt x="297" y="96"/>
                  </a:lnTo>
                  <a:lnTo>
                    <a:pt x="300" y="90"/>
                  </a:lnTo>
                  <a:lnTo>
                    <a:pt x="305" y="87"/>
                  </a:lnTo>
                  <a:lnTo>
                    <a:pt x="308" y="89"/>
                  </a:lnTo>
                  <a:lnTo>
                    <a:pt x="307" y="86"/>
                  </a:lnTo>
                  <a:lnTo>
                    <a:pt x="311" y="77"/>
                  </a:lnTo>
                  <a:lnTo>
                    <a:pt x="320" y="75"/>
                  </a:lnTo>
                  <a:lnTo>
                    <a:pt x="330" y="81"/>
                  </a:lnTo>
                  <a:lnTo>
                    <a:pt x="333" y="81"/>
                  </a:lnTo>
                  <a:lnTo>
                    <a:pt x="337" y="83"/>
                  </a:lnTo>
                  <a:lnTo>
                    <a:pt x="338" y="84"/>
                  </a:lnTo>
                  <a:lnTo>
                    <a:pt x="345" y="86"/>
                  </a:lnTo>
                  <a:lnTo>
                    <a:pt x="344" y="90"/>
                  </a:lnTo>
                  <a:lnTo>
                    <a:pt x="350" y="87"/>
                  </a:lnTo>
                  <a:lnTo>
                    <a:pt x="354" y="95"/>
                  </a:lnTo>
                  <a:lnTo>
                    <a:pt x="357" y="101"/>
                  </a:lnTo>
                  <a:lnTo>
                    <a:pt x="356" y="104"/>
                  </a:lnTo>
                  <a:lnTo>
                    <a:pt x="357" y="107"/>
                  </a:lnTo>
                  <a:lnTo>
                    <a:pt x="358" y="105"/>
                  </a:lnTo>
                  <a:lnTo>
                    <a:pt x="361" y="104"/>
                  </a:lnTo>
                  <a:lnTo>
                    <a:pt x="365" y="99"/>
                  </a:lnTo>
                  <a:lnTo>
                    <a:pt x="370" y="99"/>
                  </a:lnTo>
                  <a:lnTo>
                    <a:pt x="381" y="105"/>
                  </a:lnTo>
                  <a:lnTo>
                    <a:pt x="389" y="108"/>
                  </a:lnTo>
                  <a:lnTo>
                    <a:pt x="395" y="108"/>
                  </a:lnTo>
                  <a:lnTo>
                    <a:pt x="406" y="107"/>
                  </a:lnTo>
                  <a:lnTo>
                    <a:pt x="413" y="108"/>
                  </a:lnTo>
                  <a:lnTo>
                    <a:pt x="417" y="111"/>
                  </a:lnTo>
                  <a:lnTo>
                    <a:pt x="421" y="113"/>
                  </a:lnTo>
                  <a:lnTo>
                    <a:pt x="433" y="123"/>
                  </a:lnTo>
                  <a:lnTo>
                    <a:pt x="434" y="126"/>
                  </a:lnTo>
                  <a:lnTo>
                    <a:pt x="437" y="127"/>
                  </a:lnTo>
                  <a:lnTo>
                    <a:pt x="438" y="130"/>
                  </a:lnTo>
                  <a:lnTo>
                    <a:pt x="443" y="132"/>
                  </a:lnTo>
                  <a:lnTo>
                    <a:pt x="443" y="133"/>
                  </a:lnTo>
                  <a:lnTo>
                    <a:pt x="450" y="136"/>
                  </a:lnTo>
                  <a:lnTo>
                    <a:pt x="463" y="138"/>
                  </a:lnTo>
                  <a:lnTo>
                    <a:pt x="466" y="141"/>
                  </a:lnTo>
                  <a:lnTo>
                    <a:pt x="467" y="148"/>
                  </a:lnTo>
                  <a:lnTo>
                    <a:pt x="471" y="166"/>
                  </a:lnTo>
                  <a:lnTo>
                    <a:pt x="471" y="178"/>
                  </a:lnTo>
                  <a:lnTo>
                    <a:pt x="467" y="190"/>
                  </a:lnTo>
                  <a:lnTo>
                    <a:pt x="457" y="203"/>
                  </a:lnTo>
                  <a:lnTo>
                    <a:pt x="457" y="206"/>
                  </a:lnTo>
                  <a:lnTo>
                    <a:pt x="447" y="214"/>
                  </a:lnTo>
                  <a:lnTo>
                    <a:pt x="443" y="216"/>
                  </a:lnTo>
                  <a:lnTo>
                    <a:pt x="441" y="225"/>
                  </a:lnTo>
                  <a:lnTo>
                    <a:pt x="435" y="236"/>
                  </a:lnTo>
                  <a:lnTo>
                    <a:pt x="429" y="242"/>
                  </a:lnTo>
                  <a:lnTo>
                    <a:pt x="427" y="240"/>
                  </a:lnTo>
                  <a:lnTo>
                    <a:pt x="426" y="240"/>
                  </a:lnTo>
                  <a:lnTo>
                    <a:pt x="426" y="243"/>
                  </a:lnTo>
                  <a:lnTo>
                    <a:pt x="423" y="246"/>
                  </a:lnTo>
                  <a:lnTo>
                    <a:pt x="423" y="252"/>
                  </a:lnTo>
                  <a:lnTo>
                    <a:pt x="422" y="261"/>
                  </a:lnTo>
                  <a:lnTo>
                    <a:pt x="422" y="277"/>
                  </a:lnTo>
                  <a:lnTo>
                    <a:pt x="423" y="279"/>
                  </a:lnTo>
                  <a:lnTo>
                    <a:pt x="422" y="285"/>
                  </a:lnTo>
                  <a:lnTo>
                    <a:pt x="421" y="297"/>
                  </a:lnTo>
                  <a:lnTo>
                    <a:pt x="419" y="303"/>
                  </a:lnTo>
                  <a:lnTo>
                    <a:pt x="421" y="306"/>
                  </a:lnTo>
                  <a:lnTo>
                    <a:pt x="419" y="309"/>
                  </a:lnTo>
                  <a:lnTo>
                    <a:pt x="415" y="313"/>
                  </a:lnTo>
                  <a:lnTo>
                    <a:pt x="414" y="329"/>
                  </a:lnTo>
                  <a:lnTo>
                    <a:pt x="413" y="334"/>
                  </a:lnTo>
                  <a:lnTo>
                    <a:pt x="409" y="335"/>
                  </a:lnTo>
                  <a:lnTo>
                    <a:pt x="407" y="338"/>
                  </a:lnTo>
                  <a:lnTo>
                    <a:pt x="405" y="349"/>
                  </a:lnTo>
                  <a:lnTo>
                    <a:pt x="397" y="358"/>
                  </a:lnTo>
                  <a:lnTo>
                    <a:pt x="397" y="365"/>
                  </a:lnTo>
                  <a:lnTo>
                    <a:pt x="398" y="368"/>
                  </a:lnTo>
                  <a:lnTo>
                    <a:pt x="390" y="372"/>
                  </a:lnTo>
                  <a:lnTo>
                    <a:pt x="388" y="375"/>
                  </a:lnTo>
                  <a:lnTo>
                    <a:pt x="386" y="380"/>
                  </a:lnTo>
                  <a:lnTo>
                    <a:pt x="374" y="380"/>
                  </a:lnTo>
                  <a:lnTo>
                    <a:pt x="372" y="378"/>
                  </a:lnTo>
                  <a:lnTo>
                    <a:pt x="369" y="381"/>
                  </a:lnTo>
                  <a:lnTo>
                    <a:pt x="361" y="381"/>
                  </a:lnTo>
                  <a:lnTo>
                    <a:pt x="358" y="383"/>
                  </a:lnTo>
                  <a:lnTo>
                    <a:pt x="358" y="381"/>
                  </a:lnTo>
                  <a:lnTo>
                    <a:pt x="356" y="381"/>
                  </a:lnTo>
                  <a:lnTo>
                    <a:pt x="357" y="386"/>
                  </a:lnTo>
                  <a:lnTo>
                    <a:pt x="349" y="387"/>
                  </a:lnTo>
                  <a:lnTo>
                    <a:pt x="345" y="392"/>
                  </a:lnTo>
                  <a:lnTo>
                    <a:pt x="340" y="393"/>
                  </a:lnTo>
                  <a:lnTo>
                    <a:pt x="336" y="396"/>
                  </a:lnTo>
                  <a:lnTo>
                    <a:pt x="332" y="396"/>
                  </a:lnTo>
                  <a:lnTo>
                    <a:pt x="316" y="411"/>
                  </a:lnTo>
                  <a:lnTo>
                    <a:pt x="315" y="414"/>
                  </a:lnTo>
                  <a:lnTo>
                    <a:pt x="311" y="417"/>
                  </a:lnTo>
                  <a:lnTo>
                    <a:pt x="309" y="417"/>
                  </a:lnTo>
                  <a:lnTo>
                    <a:pt x="309" y="420"/>
                  </a:lnTo>
                  <a:lnTo>
                    <a:pt x="307" y="424"/>
                  </a:lnTo>
                  <a:lnTo>
                    <a:pt x="307" y="438"/>
                  </a:lnTo>
                  <a:lnTo>
                    <a:pt x="308" y="442"/>
                  </a:lnTo>
                  <a:lnTo>
                    <a:pt x="307" y="445"/>
                  </a:lnTo>
                  <a:lnTo>
                    <a:pt x="307" y="460"/>
                  </a:lnTo>
                  <a:lnTo>
                    <a:pt x="305" y="463"/>
                  </a:lnTo>
                  <a:lnTo>
                    <a:pt x="292" y="478"/>
                  </a:lnTo>
                  <a:lnTo>
                    <a:pt x="289" y="484"/>
                  </a:lnTo>
                  <a:lnTo>
                    <a:pt x="287" y="491"/>
                  </a:lnTo>
                  <a:lnTo>
                    <a:pt x="283" y="503"/>
                  </a:lnTo>
                  <a:lnTo>
                    <a:pt x="277" y="511"/>
                  </a:lnTo>
                  <a:lnTo>
                    <a:pt x="268" y="518"/>
                  </a:lnTo>
                  <a:lnTo>
                    <a:pt x="268" y="517"/>
                  </a:lnTo>
                  <a:lnTo>
                    <a:pt x="273" y="511"/>
                  </a:lnTo>
                  <a:lnTo>
                    <a:pt x="277" y="508"/>
                  </a:lnTo>
                  <a:lnTo>
                    <a:pt x="277" y="505"/>
                  </a:lnTo>
                  <a:lnTo>
                    <a:pt x="281" y="500"/>
                  </a:lnTo>
                  <a:lnTo>
                    <a:pt x="281" y="494"/>
                  </a:lnTo>
                  <a:lnTo>
                    <a:pt x="277" y="497"/>
                  </a:lnTo>
                  <a:lnTo>
                    <a:pt x="273" y="502"/>
                  </a:lnTo>
                  <a:lnTo>
                    <a:pt x="272" y="506"/>
                  </a:lnTo>
                  <a:lnTo>
                    <a:pt x="268" y="511"/>
                  </a:lnTo>
                  <a:lnTo>
                    <a:pt x="265" y="515"/>
                  </a:lnTo>
                  <a:lnTo>
                    <a:pt x="265" y="521"/>
                  </a:lnTo>
                  <a:lnTo>
                    <a:pt x="263" y="522"/>
                  </a:lnTo>
                  <a:lnTo>
                    <a:pt x="260" y="530"/>
                  </a:lnTo>
                  <a:lnTo>
                    <a:pt x="252" y="540"/>
                  </a:lnTo>
                  <a:lnTo>
                    <a:pt x="249" y="546"/>
                  </a:lnTo>
                  <a:lnTo>
                    <a:pt x="249" y="536"/>
                  </a:lnTo>
                  <a:lnTo>
                    <a:pt x="252" y="528"/>
                  </a:lnTo>
                  <a:lnTo>
                    <a:pt x="246" y="518"/>
                  </a:lnTo>
                  <a:lnTo>
                    <a:pt x="242" y="518"/>
                  </a:lnTo>
                  <a:lnTo>
                    <a:pt x="226" y="502"/>
                  </a:lnTo>
                  <a:lnTo>
                    <a:pt x="220" y="503"/>
                  </a:lnTo>
                  <a:lnTo>
                    <a:pt x="210" y="491"/>
                  </a:lnTo>
                  <a:lnTo>
                    <a:pt x="200" y="490"/>
                  </a:lnTo>
                  <a:lnTo>
                    <a:pt x="211" y="476"/>
                  </a:lnTo>
                  <a:lnTo>
                    <a:pt x="224" y="456"/>
                  </a:lnTo>
                  <a:lnTo>
                    <a:pt x="247" y="444"/>
                  </a:lnTo>
                  <a:lnTo>
                    <a:pt x="244" y="420"/>
                  </a:lnTo>
                  <a:lnTo>
                    <a:pt x="236" y="420"/>
                  </a:lnTo>
                  <a:lnTo>
                    <a:pt x="242" y="395"/>
                  </a:lnTo>
                  <a:lnTo>
                    <a:pt x="235" y="393"/>
                  </a:lnTo>
                  <a:lnTo>
                    <a:pt x="226" y="395"/>
                  </a:lnTo>
                  <a:lnTo>
                    <a:pt x="220" y="371"/>
                  </a:lnTo>
                  <a:lnTo>
                    <a:pt x="195" y="369"/>
                  </a:lnTo>
                  <a:lnTo>
                    <a:pt x="198" y="355"/>
                  </a:lnTo>
                  <a:lnTo>
                    <a:pt x="192" y="338"/>
                  </a:lnTo>
                  <a:lnTo>
                    <a:pt x="199" y="313"/>
                  </a:lnTo>
                  <a:lnTo>
                    <a:pt x="192" y="304"/>
                  </a:lnTo>
                  <a:lnTo>
                    <a:pt x="190" y="288"/>
                  </a:lnTo>
                  <a:lnTo>
                    <a:pt x="170" y="286"/>
                  </a:lnTo>
                  <a:lnTo>
                    <a:pt x="163" y="273"/>
                  </a:lnTo>
                  <a:lnTo>
                    <a:pt x="165" y="252"/>
                  </a:lnTo>
                  <a:lnTo>
                    <a:pt x="145" y="248"/>
                  </a:lnTo>
                  <a:lnTo>
                    <a:pt x="127" y="233"/>
                  </a:lnTo>
                  <a:lnTo>
                    <a:pt x="111" y="227"/>
                  </a:lnTo>
                  <a:lnTo>
                    <a:pt x="105" y="205"/>
                  </a:lnTo>
                  <a:lnTo>
                    <a:pt x="96" y="203"/>
                  </a:lnTo>
                  <a:lnTo>
                    <a:pt x="76" y="208"/>
                  </a:lnTo>
                  <a:lnTo>
                    <a:pt x="68" y="216"/>
                  </a:lnTo>
                  <a:lnTo>
                    <a:pt x="58" y="211"/>
                  </a:lnTo>
                  <a:lnTo>
                    <a:pt x="54" y="212"/>
                  </a:lnTo>
                  <a:lnTo>
                    <a:pt x="46" y="214"/>
                  </a:lnTo>
                  <a:lnTo>
                    <a:pt x="41" y="197"/>
                  </a:lnTo>
                  <a:lnTo>
                    <a:pt x="33" y="202"/>
                  </a:lnTo>
                  <a:lnTo>
                    <a:pt x="24" y="205"/>
                  </a:lnTo>
                  <a:lnTo>
                    <a:pt x="19" y="200"/>
                  </a:lnTo>
                  <a:lnTo>
                    <a:pt x="11" y="197"/>
                  </a:lnTo>
                  <a:lnTo>
                    <a:pt x="12" y="190"/>
                  </a:lnTo>
                  <a:lnTo>
                    <a:pt x="0" y="169"/>
                  </a:lnTo>
                  <a:lnTo>
                    <a:pt x="11" y="156"/>
                  </a:lnTo>
                  <a:lnTo>
                    <a:pt x="13" y="136"/>
                  </a:lnTo>
                  <a:lnTo>
                    <a:pt x="37" y="126"/>
                  </a:lnTo>
                  <a:lnTo>
                    <a:pt x="50" y="126"/>
                  </a:lnTo>
                  <a:lnTo>
                    <a:pt x="58" y="90"/>
                  </a:lnTo>
                  <a:lnTo>
                    <a:pt x="54" y="84"/>
                  </a:lnTo>
                  <a:lnTo>
                    <a:pt x="50" y="75"/>
                  </a:lnTo>
                  <a:lnTo>
                    <a:pt x="50" y="63"/>
                  </a:lnTo>
                  <a:lnTo>
                    <a:pt x="58" y="58"/>
                  </a:lnTo>
                  <a:lnTo>
                    <a:pt x="53" y="52"/>
                  </a:lnTo>
                  <a:lnTo>
                    <a:pt x="53" y="47"/>
                  </a:lnTo>
                  <a:lnTo>
                    <a:pt x="69" y="44"/>
                  </a:lnTo>
                  <a:lnTo>
                    <a:pt x="74" y="46"/>
                  </a:lnTo>
                  <a:lnTo>
                    <a:pt x="78" y="43"/>
                  </a:lnTo>
                  <a:lnTo>
                    <a:pt x="82" y="55"/>
                  </a:lnTo>
                  <a:lnTo>
                    <a:pt x="86" y="53"/>
                  </a:lnTo>
                  <a:lnTo>
                    <a:pt x="98" y="58"/>
                  </a:lnTo>
                  <a:lnTo>
                    <a:pt x="103" y="53"/>
                  </a:lnTo>
                  <a:lnTo>
                    <a:pt x="118" y="49"/>
                  </a:lnTo>
                  <a:lnTo>
                    <a:pt x="122" y="43"/>
                  </a:lnTo>
                  <a:lnTo>
                    <a:pt x="129" y="38"/>
                  </a:lnTo>
                  <a:lnTo>
                    <a:pt x="118" y="35"/>
                  </a:lnTo>
                  <a:lnTo>
                    <a:pt x="119" y="20"/>
                  </a:lnTo>
                  <a:lnTo>
                    <a:pt x="113" y="14"/>
                  </a:lnTo>
                  <a:lnTo>
                    <a:pt x="115" y="12"/>
                  </a:lnTo>
                  <a:lnTo>
                    <a:pt x="126" y="17"/>
                  </a:lnTo>
                  <a:lnTo>
                    <a:pt x="131" y="17"/>
                  </a:lnTo>
                  <a:lnTo>
                    <a:pt x="139" y="13"/>
                  </a:lnTo>
                  <a:lnTo>
                    <a:pt x="151" y="12"/>
                  </a:lnTo>
                  <a:lnTo>
                    <a:pt x="161" y="0"/>
                  </a:lnTo>
                  <a:close/>
                </a:path>
              </a:pathLst>
            </a:custGeom>
            <a:solidFill>
              <a:srgbClr val="92D050"/>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7" name="Freeform 118"/>
            <p:cNvSpPr>
              <a:spLocks/>
            </p:cNvSpPr>
            <p:nvPr/>
          </p:nvSpPr>
          <p:spPr bwMode="auto">
            <a:xfrm>
              <a:off x="2208213" y="4051300"/>
              <a:ext cx="4762" cy="1588"/>
            </a:xfrm>
            <a:custGeom>
              <a:avLst/>
              <a:gdLst>
                <a:gd name="T0" fmla="*/ 3175 w 3"/>
                <a:gd name="T1" fmla="*/ 0 h 1"/>
                <a:gd name="T2" fmla="*/ 4762 w 3"/>
                <a:gd name="T3" fmla="*/ 1588 h 1"/>
                <a:gd name="T4" fmla="*/ 0 w 3"/>
                <a:gd name="T5" fmla="*/ 1588 h 1"/>
                <a:gd name="T6" fmla="*/ 3175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2" y="0"/>
                  </a:moveTo>
                  <a:lnTo>
                    <a:pt x="3" y="1"/>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8" name="Freeform 119"/>
            <p:cNvSpPr>
              <a:spLocks/>
            </p:cNvSpPr>
            <p:nvPr/>
          </p:nvSpPr>
          <p:spPr bwMode="auto">
            <a:xfrm>
              <a:off x="2212975" y="4056063"/>
              <a:ext cx="4763" cy="1587"/>
            </a:xfrm>
            <a:custGeom>
              <a:avLst/>
              <a:gdLst>
                <a:gd name="T0" fmla="*/ 0 w 3"/>
                <a:gd name="T1" fmla="*/ 0 h 1"/>
                <a:gd name="T2" fmla="*/ 4763 w 3"/>
                <a:gd name="T3" fmla="*/ 0 h 1"/>
                <a:gd name="T4" fmla="*/ 1588 w 3"/>
                <a:gd name="T5" fmla="*/ 1587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3" y="0"/>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39" name="Freeform 120"/>
            <p:cNvSpPr>
              <a:spLocks/>
            </p:cNvSpPr>
            <p:nvPr/>
          </p:nvSpPr>
          <p:spPr bwMode="auto">
            <a:xfrm>
              <a:off x="2219325" y="4060825"/>
              <a:ext cx="1588" cy="4763"/>
            </a:xfrm>
            <a:custGeom>
              <a:avLst/>
              <a:gdLst>
                <a:gd name="T0" fmla="*/ 0 w 1"/>
                <a:gd name="T1" fmla="*/ 0 h 3"/>
                <a:gd name="T2" fmla="*/ 1588 w 1"/>
                <a:gd name="T3" fmla="*/ 0 h 3"/>
                <a:gd name="T4" fmla="*/ 1588 w 1"/>
                <a:gd name="T5" fmla="*/ 4763 h 3"/>
                <a:gd name="T6" fmla="*/ 0 w 1"/>
                <a:gd name="T7" fmla="*/ 1588 h 3"/>
                <a:gd name="T8" fmla="*/ 0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0"/>
                  </a:moveTo>
                  <a:lnTo>
                    <a:pt x="1" y="0"/>
                  </a:lnTo>
                  <a:lnTo>
                    <a:pt x="1"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40" name="Freeform 121"/>
            <p:cNvSpPr>
              <a:spLocks/>
            </p:cNvSpPr>
            <p:nvPr/>
          </p:nvSpPr>
          <p:spPr bwMode="auto">
            <a:xfrm>
              <a:off x="2097088" y="3878263"/>
              <a:ext cx="4762" cy="9525"/>
            </a:xfrm>
            <a:custGeom>
              <a:avLst/>
              <a:gdLst>
                <a:gd name="T0" fmla="*/ 0 w 3"/>
                <a:gd name="T1" fmla="*/ 0 h 6"/>
                <a:gd name="T2" fmla="*/ 4762 w 3"/>
                <a:gd name="T3" fmla="*/ 0 h 6"/>
                <a:gd name="T4" fmla="*/ 4762 w 3"/>
                <a:gd name="T5" fmla="*/ 9525 h 6"/>
                <a:gd name="T6" fmla="*/ 1587 w 3"/>
                <a:gd name="T7" fmla="*/ 7938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3" y="0"/>
                  </a:lnTo>
                  <a:lnTo>
                    <a:pt x="3" y="6"/>
                  </a:lnTo>
                  <a:lnTo>
                    <a:pt x="1" y="5"/>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41" name="Freeform 122"/>
            <p:cNvSpPr>
              <a:spLocks/>
            </p:cNvSpPr>
            <p:nvPr/>
          </p:nvSpPr>
          <p:spPr bwMode="auto">
            <a:xfrm>
              <a:off x="2079625" y="3870325"/>
              <a:ext cx="6350" cy="7938"/>
            </a:xfrm>
            <a:custGeom>
              <a:avLst/>
              <a:gdLst>
                <a:gd name="T0" fmla="*/ 0 w 4"/>
                <a:gd name="T1" fmla="*/ 0 h 5"/>
                <a:gd name="T2" fmla="*/ 3175 w 4"/>
                <a:gd name="T3" fmla="*/ 0 h 5"/>
                <a:gd name="T4" fmla="*/ 6350 w 4"/>
                <a:gd name="T5" fmla="*/ 7938 h 5"/>
                <a:gd name="T6" fmla="*/ 0 w 4"/>
                <a:gd name="T7" fmla="*/ 4763 h 5"/>
                <a:gd name="T8" fmla="*/ 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0"/>
                  </a:moveTo>
                  <a:lnTo>
                    <a:pt x="2" y="0"/>
                  </a:lnTo>
                  <a:lnTo>
                    <a:pt x="4" y="5"/>
                  </a:lnTo>
                  <a:lnTo>
                    <a:pt x="0" y="3"/>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42" name="Freeform 123"/>
            <p:cNvSpPr>
              <a:spLocks/>
            </p:cNvSpPr>
            <p:nvPr/>
          </p:nvSpPr>
          <p:spPr bwMode="auto">
            <a:xfrm>
              <a:off x="2122488" y="3949700"/>
              <a:ext cx="4762" cy="4763"/>
            </a:xfrm>
            <a:custGeom>
              <a:avLst/>
              <a:gdLst>
                <a:gd name="T0" fmla="*/ 4762 w 3"/>
                <a:gd name="T1" fmla="*/ 0 h 3"/>
                <a:gd name="T2" fmla="*/ 4762 w 3"/>
                <a:gd name="T3" fmla="*/ 4763 h 3"/>
                <a:gd name="T4" fmla="*/ 1587 w 3"/>
                <a:gd name="T5" fmla="*/ 4763 h 3"/>
                <a:gd name="T6" fmla="*/ 0 w 3"/>
                <a:gd name="T7" fmla="*/ 3175 h 3"/>
                <a:gd name="T8" fmla="*/ 4762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0"/>
                  </a:moveTo>
                  <a:lnTo>
                    <a:pt x="3" y="3"/>
                  </a:lnTo>
                  <a:lnTo>
                    <a:pt x="1" y="3"/>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43" name="Freeform 124"/>
            <p:cNvSpPr>
              <a:spLocks/>
            </p:cNvSpPr>
            <p:nvPr/>
          </p:nvSpPr>
          <p:spPr bwMode="auto">
            <a:xfrm>
              <a:off x="2133600" y="3973513"/>
              <a:ext cx="3175" cy="6350"/>
            </a:xfrm>
            <a:custGeom>
              <a:avLst/>
              <a:gdLst>
                <a:gd name="T0" fmla="*/ 0 w 2"/>
                <a:gd name="T1" fmla="*/ 0 h 4"/>
                <a:gd name="T2" fmla="*/ 3175 w 2"/>
                <a:gd name="T3" fmla="*/ 4763 h 4"/>
                <a:gd name="T4" fmla="*/ 1588 w 2"/>
                <a:gd name="T5" fmla="*/ 6350 h 4"/>
                <a:gd name="T6" fmla="*/ 0 w 2"/>
                <a:gd name="T7" fmla="*/ 4763 h 4"/>
                <a:gd name="T8" fmla="*/ 0 w 2"/>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0"/>
                  </a:moveTo>
                  <a:lnTo>
                    <a:pt x="2" y="3"/>
                  </a:lnTo>
                  <a:lnTo>
                    <a:pt x="1"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44" name="Freeform 125"/>
            <p:cNvSpPr>
              <a:spLocks/>
            </p:cNvSpPr>
            <p:nvPr/>
          </p:nvSpPr>
          <p:spPr bwMode="auto">
            <a:xfrm>
              <a:off x="2143125" y="3989388"/>
              <a:ext cx="4763" cy="4762"/>
            </a:xfrm>
            <a:custGeom>
              <a:avLst/>
              <a:gdLst>
                <a:gd name="T0" fmla="*/ 0 w 3"/>
                <a:gd name="T1" fmla="*/ 0 h 3"/>
                <a:gd name="T2" fmla="*/ 3175 w 3"/>
                <a:gd name="T3" fmla="*/ 0 h 3"/>
                <a:gd name="T4" fmla="*/ 4763 w 3"/>
                <a:gd name="T5" fmla="*/ 3175 h 3"/>
                <a:gd name="T6" fmla="*/ 4763 w 3"/>
                <a:gd name="T7" fmla="*/ 4762 h 3"/>
                <a:gd name="T8" fmla="*/ 3175 w 3"/>
                <a:gd name="T9" fmla="*/ 4762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2" y="0"/>
                  </a:lnTo>
                  <a:lnTo>
                    <a:pt x="3" y="2"/>
                  </a:lnTo>
                  <a:lnTo>
                    <a:pt x="3" y="3"/>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45" name="Freeform 126"/>
            <p:cNvSpPr>
              <a:spLocks/>
            </p:cNvSpPr>
            <p:nvPr/>
          </p:nvSpPr>
          <p:spPr bwMode="auto">
            <a:xfrm>
              <a:off x="2101850" y="3983038"/>
              <a:ext cx="6350" cy="4762"/>
            </a:xfrm>
            <a:custGeom>
              <a:avLst/>
              <a:gdLst>
                <a:gd name="T0" fmla="*/ 0 w 4"/>
                <a:gd name="T1" fmla="*/ 0 h 3"/>
                <a:gd name="T2" fmla="*/ 1588 w 4"/>
                <a:gd name="T3" fmla="*/ 0 h 3"/>
                <a:gd name="T4" fmla="*/ 6350 w 4"/>
                <a:gd name="T5" fmla="*/ 1587 h 3"/>
                <a:gd name="T6" fmla="*/ 6350 w 4"/>
                <a:gd name="T7" fmla="*/ 4762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1" y="0"/>
                  </a:lnTo>
                  <a:lnTo>
                    <a:pt x="4" y="1"/>
                  </a:lnTo>
                  <a:lnTo>
                    <a:pt x="4"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46" name="Freeform 127"/>
            <p:cNvSpPr>
              <a:spLocks/>
            </p:cNvSpPr>
            <p:nvPr/>
          </p:nvSpPr>
          <p:spPr bwMode="auto">
            <a:xfrm>
              <a:off x="2044700" y="3892550"/>
              <a:ext cx="4763" cy="9525"/>
            </a:xfrm>
            <a:custGeom>
              <a:avLst/>
              <a:gdLst>
                <a:gd name="T0" fmla="*/ 4763 w 3"/>
                <a:gd name="T1" fmla="*/ 0 h 6"/>
                <a:gd name="T2" fmla="*/ 4763 w 3"/>
                <a:gd name="T3" fmla="*/ 7938 h 6"/>
                <a:gd name="T4" fmla="*/ 1588 w 3"/>
                <a:gd name="T5" fmla="*/ 9525 h 6"/>
                <a:gd name="T6" fmla="*/ 0 w 3"/>
                <a:gd name="T7" fmla="*/ 3175 h 6"/>
                <a:gd name="T8" fmla="*/ 4763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3" y="0"/>
                  </a:moveTo>
                  <a:lnTo>
                    <a:pt x="3" y="5"/>
                  </a:lnTo>
                  <a:lnTo>
                    <a:pt x="1" y="6"/>
                  </a:lnTo>
                  <a:lnTo>
                    <a:pt x="0" y="2"/>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47" name="Freeform 128"/>
            <p:cNvSpPr>
              <a:spLocks/>
            </p:cNvSpPr>
            <p:nvPr/>
          </p:nvSpPr>
          <p:spPr bwMode="auto">
            <a:xfrm>
              <a:off x="1998663" y="3878263"/>
              <a:ext cx="1587" cy="3175"/>
            </a:xfrm>
            <a:custGeom>
              <a:avLst/>
              <a:gdLst>
                <a:gd name="T0" fmla="*/ 0 w 1"/>
                <a:gd name="T1" fmla="*/ 0 h 2"/>
                <a:gd name="T2" fmla="*/ 1587 w 1"/>
                <a:gd name="T3" fmla="*/ 0 h 2"/>
                <a:gd name="T4" fmla="*/ 0 w 1"/>
                <a:gd name="T5" fmla="*/ 3175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1" y="0"/>
                  </a:lnTo>
                  <a:lnTo>
                    <a:pt x="0" y="2"/>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48" name="Freeform 129"/>
            <p:cNvSpPr>
              <a:spLocks/>
            </p:cNvSpPr>
            <p:nvPr/>
          </p:nvSpPr>
          <p:spPr bwMode="auto">
            <a:xfrm>
              <a:off x="2011363" y="3789363"/>
              <a:ext cx="576262" cy="423862"/>
            </a:xfrm>
            <a:custGeom>
              <a:avLst/>
              <a:gdLst>
                <a:gd name="T0" fmla="*/ 168275 w 363"/>
                <a:gd name="T1" fmla="*/ 30162 h 267"/>
                <a:gd name="T2" fmla="*/ 238125 w 363"/>
                <a:gd name="T3" fmla="*/ 61912 h 267"/>
                <a:gd name="T4" fmla="*/ 273050 w 363"/>
                <a:gd name="T5" fmla="*/ 80962 h 267"/>
                <a:gd name="T6" fmla="*/ 334962 w 363"/>
                <a:gd name="T7" fmla="*/ 127000 h 267"/>
                <a:gd name="T8" fmla="*/ 373062 w 363"/>
                <a:gd name="T9" fmla="*/ 190500 h 267"/>
                <a:gd name="T10" fmla="*/ 368300 w 363"/>
                <a:gd name="T11" fmla="*/ 246062 h 267"/>
                <a:gd name="T12" fmla="*/ 376237 w 363"/>
                <a:gd name="T13" fmla="*/ 276225 h 267"/>
                <a:gd name="T14" fmla="*/ 420687 w 363"/>
                <a:gd name="T15" fmla="*/ 331787 h 267"/>
                <a:gd name="T16" fmla="*/ 466725 w 363"/>
                <a:gd name="T17" fmla="*/ 331787 h 267"/>
                <a:gd name="T18" fmla="*/ 492125 w 363"/>
                <a:gd name="T19" fmla="*/ 331787 h 267"/>
                <a:gd name="T20" fmla="*/ 501650 w 363"/>
                <a:gd name="T21" fmla="*/ 319087 h 267"/>
                <a:gd name="T22" fmla="*/ 517525 w 363"/>
                <a:gd name="T23" fmla="*/ 273050 h 267"/>
                <a:gd name="T24" fmla="*/ 574675 w 363"/>
                <a:gd name="T25" fmla="*/ 268287 h 267"/>
                <a:gd name="T26" fmla="*/ 563562 w 363"/>
                <a:gd name="T27" fmla="*/ 304800 h 267"/>
                <a:gd name="T28" fmla="*/ 561975 w 363"/>
                <a:gd name="T29" fmla="*/ 320675 h 267"/>
                <a:gd name="T30" fmla="*/ 549275 w 363"/>
                <a:gd name="T31" fmla="*/ 330200 h 267"/>
                <a:gd name="T32" fmla="*/ 495300 w 363"/>
                <a:gd name="T33" fmla="*/ 350837 h 267"/>
                <a:gd name="T34" fmla="*/ 503237 w 363"/>
                <a:gd name="T35" fmla="*/ 387350 h 267"/>
                <a:gd name="T36" fmla="*/ 458787 w 363"/>
                <a:gd name="T37" fmla="*/ 409575 h 267"/>
                <a:gd name="T38" fmla="*/ 419100 w 363"/>
                <a:gd name="T39" fmla="*/ 388937 h 267"/>
                <a:gd name="T40" fmla="*/ 379412 w 363"/>
                <a:gd name="T41" fmla="*/ 396875 h 267"/>
                <a:gd name="T42" fmla="*/ 341312 w 363"/>
                <a:gd name="T43" fmla="*/ 377825 h 267"/>
                <a:gd name="T44" fmla="*/ 293687 w 363"/>
                <a:gd name="T45" fmla="*/ 354012 h 267"/>
                <a:gd name="T46" fmla="*/ 269875 w 363"/>
                <a:gd name="T47" fmla="*/ 341312 h 267"/>
                <a:gd name="T48" fmla="*/ 241300 w 363"/>
                <a:gd name="T49" fmla="*/ 320675 h 267"/>
                <a:gd name="T50" fmla="*/ 220662 w 363"/>
                <a:gd name="T51" fmla="*/ 287337 h 267"/>
                <a:gd name="T52" fmla="*/ 215900 w 363"/>
                <a:gd name="T53" fmla="*/ 242887 h 267"/>
                <a:gd name="T54" fmla="*/ 166687 w 363"/>
                <a:gd name="T55" fmla="*/ 180975 h 267"/>
                <a:gd name="T56" fmla="*/ 144462 w 363"/>
                <a:gd name="T57" fmla="*/ 146050 h 267"/>
                <a:gd name="T58" fmla="*/ 123825 w 363"/>
                <a:gd name="T59" fmla="*/ 120650 h 267"/>
                <a:gd name="T60" fmla="*/ 100012 w 363"/>
                <a:gd name="T61" fmla="*/ 103187 h 267"/>
                <a:gd name="T62" fmla="*/ 80962 w 363"/>
                <a:gd name="T63" fmla="*/ 58737 h 267"/>
                <a:gd name="T64" fmla="*/ 61912 w 363"/>
                <a:gd name="T65" fmla="*/ 28575 h 267"/>
                <a:gd name="T66" fmla="*/ 47625 w 363"/>
                <a:gd name="T67" fmla="*/ 44450 h 267"/>
                <a:gd name="T68" fmla="*/ 65087 w 363"/>
                <a:gd name="T69" fmla="*/ 87312 h 267"/>
                <a:gd name="T70" fmla="*/ 84137 w 363"/>
                <a:gd name="T71" fmla="*/ 117475 h 267"/>
                <a:gd name="T72" fmla="*/ 100012 w 363"/>
                <a:gd name="T73" fmla="*/ 149225 h 267"/>
                <a:gd name="T74" fmla="*/ 109537 w 363"/>
                <a:gd name="T75" fmla="*/ 168275 h 267"/>
                <a:gd name="T76" fmla="*/ 119062 w 363"/>
                <a:gd name="T77" fmla="*/ 200025 h 267"/>
                <a:gd name="T78" fmla="*/ 130175 w 363"/>
                <a:gd name="T79" fmla="*/ 203200 h 267"/>
                <a:gd name="T80" fmla="*/ 138112 w 363"/>
                <a:gd name="T81" fmla="*/ 233362 h 267"/>
                <a:gd name="T82" fmla="*/ 106362 w 363"/>
                <a:gd name="T83" fmla="*/ 200025 h 267"/>
                <a:gd name="T84" fmla="*/ 93662 w 363"/>
                <a:gd name="T85" fmla="*/ 179387 h 267"/>
                <a:gd name="T86" fmla="*/ 77787 w 363"/>
                <a:gd name="T87" fmla="*/ 139700 h 267"/>
                <a:gd name="T88" fmla="*/ 58737 w 363"/>
                <a:gd name="T89" fmla="*/ 136525 h 267"/>
                <a:gd name="T90" fmla="*/ 39687 w 363"/>
                <a:gd name="T91" fmla="*/ 115887 h 267"/>
                <a:gd name="T92" fmla="*/ 58737 w 363"/>
                <a:gd name="T93" fmla="*/ 111125 h 267"/>
                <a:gd name="T94" fmla="*/ 22225 w 363"/>
                <a:gd name="T95" fmla="*/ 53975 h 267"/>
                <a:gd name="T96" fmla="*/ 0 w 363"/>
                <a:gd name="T97" fmla="*/ 3175 h 2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3" h="267">
                  <a:moveTo>
                    <a:pt x="28" y="0"/>
                  </a:moveTo>
                  <a:lnTo>
                    <a:pt x="29" y="3"/>
                  </a:lnTo>
                  <a:lnTo>
                    <a:pt x="74" y="19"/>
                  </a:lnTo>
                  <a:lnTo>
                    <a:pt x="106" y="19"/>
                  </a:lnTo>
                  <a:lnTo>
                    <a:pt x="107" y="15"/>
                  </a:lnTo>
                  <a:lnTo>
                    <a:pt x="127" y="15"/>
                  </a:lnTo>
                  <a:lnTo>
                    <a:pt x="142" y="25"/>
                  </a:lnTo>
                  <a:lnTo>
                    <a:pt x="150" y="39"/>
                  </a:lnTo>
                  <a:lnTo>
                    <a:pt x="151" y="49"/>
                  </a:lnTo>
                  <a:lnTo>
                    <a:pt x="168" y="58"/>
                  </a:lnTo>
                  <a:lnTo>
                    <a:pt x="172" y="56"/>
                  </a:lnTo>
                  <a:lnTo>
                    <a:pt x="172" y="51"/>
                  </a:lnTo>
                  <a:lnTo>
                    <a:pt x="179" y="45"/>
                  </a:lnTo>
                  <a:lnTo>
                    <a:pt x="187" y="48"/>
                  </a:lnTo>
                  <a:lnTo>
                    <a:pt x="197" y="55"/>
                  </a:lnTo>
                  <a:lnTo>
                    <a:pt x="211" y="80"/>
                  </a:lnTo>
                  <a:lnTo>
                    <a:pt x="217" y="97"/>
                  </a:lnTo>
                  <a:lnTo>
                    <a:pt x="224" y="98"/>
                  </a:lnTo>
                  <a:lnTo>
                    <a:pt x="239" y="108"/>
                  </a:lnTo>
                  <a:lnTo>
                    <a:pt x="235" y="120"/>
                  </a:lnTo>
                  <a:lnTo>
                    <a:pt x="236" y="113"/>
                  </a:lnTo>
                  <a:lnTo>
                    <a:pt x="235" y="113"/>
                  </a:lnTo>
                  <a:lnTo>
                    <a:pt x="232" y="122"/>
                  </a:lnTo>
                  <a:lnTo>
                    <a:pt x="232" y="155"/>
                  </a:lnTo>
                  <a:lnTo>
                    <a:pt x="233" y="162"/>
                  </a:lnTo>
                  <a:lnTo>
                    <a:pt x="235" y="166"/>
                  </a:lnTo>
                  <a:lnTo>
                    <a:pt x="232" y="166"/>
                  </a:lnTo>
                  <a:lnTo>
                    <a:pt x="237" y="174"/>
                  </a:lnTo>
                  <a:lnTo>
                    <a:pt x="247" y="192"/>
                  </a:lnTo>
                  <a:lnTo>
                    <a:pt x="251" y="201"/>
                  </a:lnTo>
                  <a:lnTo>
                    <a:pt x="257" y="208"/>
                  </a:lnTo>
                  <a:lnTo>
                    <a:pt x="265" y="209"/>
                  </a:lnTo>
                  <a:lnTo>
                    <a:pt x="270" y="215"/>
                  </a:lnTo>
                  <a:lnTo>
                    <a:pt x="281" y="212"/>
                  </a:lnTo>
                  <a:lnTo>
                    <a:pt x="292" y="211"/>
                  </a:lnTo>
                  <a:lnTo>
                    <a:pt x="294" y="209"/>
                  </a:lnTo>
                  <a:lnTo>
                    <a:pt x="304" y="209"/>
                  </a:lnTo>
                  <a:lnTo>
                    <a:pt x="301" y="211"/>
                  </a:lnTo>
                  <a:lnTo>
                    <a:pt x="302" y="212"/>
                  </a:lnTo>
                  <a:lnTo>
                    <a:pt x="310" y="209"/>
                  </a:lnTo>
                  <a:lnTo>
                    <a:pt x="309" y="208"/>
                  </a:lnTo>
                  <a:lnTo>
                    <a:pt x="305" y="208"/>
                  </a:lnTo>
                  <a:lnTo>
                    <a:pt x="314" y="202"/>
                  </a:lnTo>
                  <a:lnTo>
                    <a:pt x="316" y="201"/>
                  </a:lnTo>
                  <a:lnTo>
                    <a:pt x="317" y="192"/>
                  </a:lnTo>
                  <a:lnTo>
                    <a:pt x="320" y="189"/>
                  </a:lnTo>
                  <a:lnTo>
                    <a:pt x="320" y="175"/>
                  </a:lnTo>
                  <a:lnTo>
                    <a:pt x="326" y="172"/>
                  </a:lnTo>
                  <a:lnTo>
                    <a:pt x="342" y="171"/>
                  </a:lnTo>
                  <a:lnTo>
                    <a:pt x="347" y="166"/>
                  </a:lnTo>
                  <a:lnTo>
                    <a:pt x="355" y="171"/>
                  </a:lnTo>
                  <a:lnTo>
                    <a:pt x="362" y="169"/>
                  </a:lnTo>
                  <a:lnTo>
                    <a:pt x="363" y="172"/>
                  </a:lnTo>
                  <a:lnTo>
                    <a:pt x="363" y="178"/>
                  </a:lnTo>
                  <a:lnTo>
                    <a:pt x="359" y="180"/>
                  </a:lnTo>
                  <a:lnTo>
                    <a:pt x="355" y="192"/>
                  </a:lnTo>
                  <a:lnTo>
                    <a:pt x="353" y="196"/>
                  </a:lnTo>
                  <a:lnTo>
                    <a:pt x="355" y="196"/>
                  </a:lnTo>
                  <a:lnTo>
                    <a:pt x="353" y="201"/>
                  </a:lnTo>
                  <a:lnTo>
                    <a:pt x="354" y="202"/>
                  </a:lnTo>
                  <a:lnTo>
                    <a:pt x="351" y="215"/>
                  </a:lnTo>
                  <a:lnTo>
                    <a:pt x="347" y="211"/>
                  </a:lnTo>
                  <a:lnTo>
                    <a:pt x="347" y="208"/>
                  </a:lnTo>
                  <a:lnTo>
                    <a:pt x="346" y="208"/>
                  </a:lnTo>
                  <a:lnTo>
                    <a:pt x="345" y="211"/>
                  </a:lnTo>
                  <a:lnTo>
                    <a:pt x="341" y="212"/>
                  </a:lnTo>
                  <a:lnTo>
                    <a:pt x="334" y="221"/>
                  </a:lnTo>
                  <a:lnTo>
                    <a:pt x="312" y="221"/>
                  </a:lnTo>
                  <a:lnTo>
                    <a:pt x="312" y="230"/>
                  </a:lnTo>
                  <a:lnTo>
                    <a:pt x="310" y="230"/>
                  </a:lnTo>
                  <a:lnTo>
                    <a:pt x="318" y="241"/>
                  </a:lnTo>
                  <a:lnTo>
                    <a:pt x="317" y="244"/>
                  </a:lnTo>
                  <a:lnTo>
                    <a:pt x="305" y="244"/>
                  </a:lnTo>
                  <a:lnTo>
                    <a:pt x="297" y="257"/>
                  </a:lnTo>
                  <a:lnTo>
                    <a:pt x="298" y="267"/>
                  </a:lnTo>
                  <a:lnTo>
                    <a:pt x="289" y="258"/>
                  </a:lnTo>
                  <a:lnTo>
                    <a:pt x="278" y="248"/>
                  </a:lnTo>
                  <a:lnTo>
                    <a:pt x="273" y="247"/>
                  </a:lnTo>
                  <a:lnTo>
                    <a:pt x="266" y="245"/>
                  </a:lnTo>
                  <a:lnTo>
                    <a:pt x="264" y="245"/>
                  </a:lnTo>
                  <a:lnTo>
                    <a:pt x="252" y="250"/>
                  </a:lnTo>
                  <a:lnTo>
                    <a:pt x="249" y="251"/>
                  </a:lnTo>
                  <a:lnTo>
                    <a:pt x="243" y="251"/>
                  </a:lnTo>
                  <a:lnTo>
                    <a:pt x="239" y="250"/>
                  </a:lnTo>
                  <a:lnTo>
                    <a:pt x="232" y="247"/>
                  </a:lnTo>
                  <a:lnTo>
                    <a:pt x="223" y="242"/>
                  </a:lnTo>
                  <a:lnTo>
                    <a:pt x="220" y="239"/>
                  </a:lnTo>
                  <a:lnTo>
                    <a:pt x="215" y="238"/>
                  </a:lnTo>
                  <a:lnTo>
                    <a:pt x="209" y="235"/>
                  </a:lnTo>
                  <a:lnTo>
                    <a:pt x="199" y="232"/>
                  </a:lnTo>
                  <a:lnTo>
                    <a:pt x="193" y="229"/>
                  </a:lnTo>
                  <a:lnTo>
                    <a:pt x="185" y="223"/>
                  </a:lnTo>
                  <a:lnTo>
                    <a:pt x="180" y="218"/>
                  </a:lnTo>
                  <a:lnTo>
                    <a:pt x="178" y="218"/>
                  </a:lnTo>
                  <a:lnTo>
                    <a:pt x="172" y="217"/>
                  </a:lnTo>
                  <a:lnTo>
                    <a:pt x="170" y="215"/>
                  </a:lnTo>
                  <a:lnTo>
                    <a:pt x="163" y="214"/>
                  </a:lnTo>
                  <a:lnTo>
                    <a:pt x="159" y="208"/>
                  </a:lnTo>
                  <a:lnTo>
                    <a:pt x="155" y="205"/>
                  </a:lnTo>
                  <a:lnTo>
                    <a:pt x="152" y="202"/>
                  </a:lnTo>
                  <a:lnTo>
                    <a:pt x="148" y="201"/>
                  </a:lnTo>
                  <a:lnTo>
                    <a:pt x="140" y="193"/>
                  </a:lnTo>
                  <a:lnTo>
                    <a:pt x="138" y="184"/>
                  </a:lnTo>
                  <a:lnTo>
                    <a:pt x="139" y="181"/>
                  </a:lnTo>
                  <a:lnTo>
                    <a:pt x="138" y="178"/>
                  </a:lnTo>
                  <a:lnTo>
                    <a:pt x="142" y="171"/>
                  </a:lnTo>
                  <a:lnTo>
                    <a:pt x="139" y="166"/>
                  </a:lnTo>
                  <a:lnTo>
                    <a:pt x="136" y="153"/>
                  </a:lnTo>
                  <a:lnTo>
                    <a:pt x="123" y="140"/>
                  </a:lnTo>
                  <a:lnTo>
                    <a:pt x="119" y="134"/>
                  </a:lnTo>
                  <a:lnTo>
                    <a:pt x="107" y="119"/>
                  </a:lnTo>
                  <a:lnTo>
                    <a:pt x="105" y="114"/>
                  </a:lnTo>
                  <a:lnTo>
                    <a:pt x="97" y="111"/>
                  </a:lnTo>
                  <a:lnTo>
                    <a:pt x="91" y="106"/>
                  </a:lnTo>
                  <a:lnTo>
                    <a:pt x="94" y="97"/>
                  </a:lnTo>
                  <a:lnTo>
                    <a:pt x="91" y="92"/>
                  </a:lnTo>
                  <a:lnTo>
                    <a:pt x="86" y="91"/>
                  </a:lnTo>
                  <a:lnTo>
                    <a:pt x="85" y="86"/>
                  </a:lnTo>
                  <a:lnTo>
                    <a:pt x="78" y="82"/>
                  </a:lnTo>
                  <a:lnTo>
                    <a:pt x="78" y="76"/>
                  </a:lnTo>
                  <a:lnTo>
                    <a:pt x="75" y="74"/>
                  </a:lnTo>
                  <a:lnTo>
                    <a:pt x="71" y="73"/>
                  </a:lnTo>
                  <a:lnTo>
                    <a:pt x="66" y="67"/>
                  </a:lnTo>
                  <a:lnTo>
                    <a:pt x="63" y="65"/>
                  </a:lnTo>
                  <a:lnTo>
                    <a:pt x="61" y="59"/>
                  </a:lnTo>
                  <a:lnTo>
                    <a:pt x="55" y="54"/>
                  </a:lnTo>
                  <a:lnTo>
                    <a:pt x="53" y="45"/>
                  </a:lnTo>
                  <a:lnTo>
                    <a:pt x="51" y="37"/>
                  </a:lnTo>
                  <a:lnTo>
                    <a:pt x="47" y="28"/>
                  </a:lnTo>
                  <a:lnTo>
                    <a:pt x="47" y="24"/>
                  </a:lnTo>
                  <a:lnTo>
                    <a:pt x="42" y="21"/>
                  </a:lnTo>
                  <a:lnTo>
                    <a:pt x="39" y="18"/>
                  </a:lnTo>
                  <a:lnTo>
                    <a:pt x="37" y="19"/>
                  </a:lnTo>
                  <a:lnTo>
                    <a:pt x="28" y="12"/>
                  </a:lnTo>
                  <a:lnTo>
                    <a:pt x="28" y="24"/>
                  </a:lnTo>
                  <a:lnTo>
                    <a:pt x="30" y="28"/>
                  </a:lnTo>
                  <a:lnTo>
                    <a:pt x="30" y="39"/>
                  </a:lnTo>
                  <a:lnTo>
                    <a:pt x="33" y="43"/>
                  </a:lnTo>
                  <a:lnTo>
                    <a:pt x="41" y="52"/>
                  </a:lnTo>
                  <a:lnTo>
                    <a:pt x="41" y="55"/>
                  </a:lnTo>
                  <a:lnTo>
                    <a:pt x="47" y="61"/>
                  </a:lnTo>
                  <a:lnTo>
                    <a:pt x="47" y="64"/>
                  </a:lnTo>
                  <a:lnTo>
                    <a:pt x="51" y="67"/>
                  </a:lnTo>
                  <a:lnTo>
                    <a:pt x="53" y="74"/>
                  </a:lnTo>
                  <a:lnTo>
                    <a:pt x="55" y="83"/>
                  </a:lnTo>
                  <a:lnTo>
                    <a:pt x="61" y="88"/>
                  </a:lnTo>
                  <a:lnTo>
                    <a:pt x="62" y="94"/>
                  </a:lnTo>
                  <a:lnTo>
                    <a:pt x="63" y="94"/>
                  </a:lnTo>
                  <a:lnTo>
                    <a:pt x="62" y="91"/>
                  </a:lnTo>
                  <a:lnTo>
                    <a:pt x="63" y="91"/>
                  </a:lnTo>
                  <a:lnTo>
                    <a:pt x="69" y="101"/>
                  </a:lnTo>
                  <a:lnTo>
                    <a:pt x="69" y="106"/>
                  </a:lnTo>
                  <a:lnTo>
                    <a:pt x="71" y="111"/>
                  </a:lnTo>
                  <a:lnTo>
                    <a:pt x="73" y="116"/>
                  </a:lnTo>
                  <a:lnTo>
                    <a:pt x="75" y="120"/>
                  </a:lnTo>
                  <a:lnTo>
                    <a:pt x="75" y="126"/>
                  </a:lnTo>
                  <a:lnTo>
                    <a:pt x="79" y="128"/>
                  </a:lnTo>
                  <a:lnTo>
                    <a:pt x="78" y="123"/>
                  </a:lnTo>
                  <a:lnTo>
                    <a:pt x="79" y="122"/>
                  </a:lnTo>
                  <a:lnTo>
                    <a:pt x="82" y="128"/>
                  </a:lnTo>
                  <a:lnTo>
                    <a:pt x="85" y="132"/>
                  </a:lnTo>
                  <a:lnTo>
                    <a:pt x="91" y="140"/>
                  </a:lnTo>
                  <a:lnTo>
                    <a:pt x="91" y="143"/>
                  </a:lnTo>
                  <a:lnTo>
                    <a:pt x="87" y="147"/>
                  </a:lnTo>
                  <a:lnTo>
                    <a:pt x="83" y="147"/>
                  </a:lnTo>
                  <a:lnTo>
                    <a:pt x="81" y="140"/>
                  </a:lnTo>
                  <a:lnTo>
                    <a:pt x="75" y="135"/>
                  </a:lnTo>
                  <a:lnTo>
                    <a:pt x="67" y="126"/>
                  </a:lnTo>
                  <a:lnTo>
                    <a:pt x="62" y="122"/>
                  </a:lnTo>
                  <a:lnTo>
                    <a:pt x="57" y="119"/>
                  </a:lnTo>
                  <a:lnTo>
                    <a:pt x="58" y="114"/>
                  </a:lnTo>
                  <a:lnTo>
                    <a:pt x="59" y="113"/>
                  </a:lnTo>
                  <a:lnTo>
                    <a:pt x="59" y="104"/>
                  </a:lnTo>
                  <a:lnTo>
                    <a:pt x="51" y="97"/>
                  </a:lnTo>
                  <a:lnTo>
                    <a:pt x="49" y="92"/>
                  </a:lnTo>
                  <a:lnTo>
                    <a:pt x="49" y="88"/>
                  </a:lnTo>
                  <a:lnTo>
                    <a:pt x="47" y="88"/>
                  </a:lnTo>
                  <a:lnTo>
                    <a:pt x="45" y="91"/>
                  </a:lnTo>
                  <a:lnTo>
                    <a:pt x="38" y="88"/>
                  </a:lnTo>
                  <a:lnTo>
                    <a:pt x="37" y="86"/>
                  </a:lnTo>
                  <a:lnTo>
                    <a:pt x="34" y="85"/>
                  </a:lnTo>
                  <a:lnTo>
                    <a:pt x="30" y="80"/>
                  </a:lnTo>
                  <a:lnTo>
                    <a:pt x="25" y="76"/>
                  </a:lnTo>
                  <a:lnTo>
                    <a:pt x="25" y="73"/>
                  </a:lnTo>
                  <a:lnTo>
                    <a:pt x="32" y="74"/>
                  </a:lnTo>
                  <a:lnTo>
                    <a:pt x="35" y="74"/>
                  </a:lnTo>
                  <a:lnTo>
                    <a:pt x="35" y="71"/>
                  </a:lnTo>
                  <a:lnTo>
                    <a:pt x="37" y="70"/>
                  </a:lnTo>
                  <a:lnTo>
                    <a:pt x="35" y="62"/>
                  </a:lnTo>
                  <a:lnTo>
                    <a:pt x="25" y="49"/>
                  </a:lnTo>
                  <a:lnTo>
                    <a:pt x="17" y="45"/>
                  </a:lnTo>
                  <a:lnTo>
                    <a:pt x="14" y="34"/>
                  </a:lnTo>
                  <a:lnTo>
                    <a:pt x="9" y="24"/>
                  </a:lnTo>
                  <a:lnTo>
                    <a:pt x="6" y="16"/>
                  </a:lnTo>
                  <a:lnTo>
                    <a:pt x="5" y="12"/>
                  </a:lnTo>
                  <a:lnTo>
                    <a:pt x="0" y="2"/>
                  </a:lnTo>
                  <a:lnTo>
                    <a:pt x="2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49" name="Freeform 130"/>
            <p:cNvSpPr>
              <a:spLocks/>
            </p:cNvSpPr>
            <p:nvPr/>
          </p:nvSpPr>
          <p:spPr bwMode="auto">
            <a:xfrm>
              <a:off x="2836863" y="3570288"/>
              <a:ext cx="36512" cy="15875"/>
            </a:xfrm>
            <a:custGeom>
              <a:avLst/>
              <a:gdLst>
                <a:gd name="T0" fmla="*/ 31750 w 23"/>
                <a:gd name="T1" fmla="*/ 0 h 10"/>
                <a:gd name="T2" fmla="*/ 36512 w 23"/>
                <a:gd name="T3" fmla="*/ 1588 h 10"/>
                <a:gd name="T4" fmla="*/ 23812 w 23"/>
                <a:gd name="T5" fmla="*/ 9525 h 10"/>
                <a:gd name="T6" fmla="*/ 0 w 23"/>
                <a:gd name="T7" fmla="*/ 15875 h 10"/>
                <a:gd name="T8" fmla="*/ 0 w 23"/>
                <a:gd name="T9" fmla="*/ 11113 h 10"/>
                <a:gd name="T10" fmla="*/ 1587 w 23"/>
                <a:gd name="T11" fmla="*/ 6350 h 10"/>
                <a:gd name="T12" fmla="*/ 25400 w 23"/>
                <a:gd name="T13" fmla="*/ 1588 h 10"/>
                <a:gd name="T14" fmla="*/ 31750 w 23"/>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0">
                  <a:moveTo>
                    <a:pt x="20" y="0"/>
                  </a:moveTo>
                  <a:lnTo>
                    <a:pt x="23" y="1"/>
                  </a:lnTo>
                  <a:lnTo>
                    <a:pt x="15" y="6"/>
                  </a:lnTo>
                  <a:lnTo>
                    <a:pt x="0" y="10"/>
                  </a:lnTo>
                  <a:lnTo>
                    <a:pt x="0" y="7"/>
                  </a:lnTo>
                  <a:lnTo>
                    <a:pt x="1" y="4"/>
                  </a:lnTo>
                  <a:lnTo>
                    <a:pt x="16" y="1"/>
                  </a:lnTo>
                  <a:lnTo>
                    <a:pt x="2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0" name="Freeform 131"/>
            <p:cNvSpPr>
              <a:spLocks/>
            </p:cNvSpPr>
            <p:nvPr/>
          </p:nvSpPr>
          <p:spPr bwMode="auto">
            <a:xfrm>
              <a:off x="2800350" y="3706813"/>
              <a:ext cx="4763" cy="20637"/>
            </a:xfrm>
            <a:custGeom>
              <a:avLst/>
              <a:gdLst>
                <a:gd name="T0" fmla="*/ 0 w 3"/>
                <a:gd name="T1" fmla="*/ 0 h 13"/>
                <a:gd name="T2" fmla="*/ 4763 w 3"/>
                <a:gd name="T3" fmla="*/ 4762 h 13"/>
                <a:gd name="T4" fmla="*/ 3175 w 3"/>
                <a:gd name="T5" fmla="*/ 20637 h 13"/>
                <a:gd name="T6" fmla="*/ 0 w 3"/>
                <a:gd name="T7" fmla="*/ 4762 h 13"/>
                <a:gd name="T8" fmla="*/ 0 w 3"/>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3">
                  <a:moveTo>
                    <a:pt x="0" y="0"/>
                  </a:moveTo>
                  <a:lnTo>
                    <a:pt x="3" y="3"/>
                  </a:lnTo>
                  <a:lnTo>
                    <a:pt x="2" y="13"/>
                  </a:lnTo>
                  <a:lnTo>
                    <a:pt x="0" y="3"/>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1" name="Freeform 132"/>
            <p:cNvSpPr>
              <a:spLocks/>
            </p:cNvSpPr>
            <p:nvPr/>
          </p:nvSpPr>
          <p:spPr bwMode="auto">
            <a:xfrm>
              <a:off x="1949450" y="3751263"/>
              <a:ext cx="6350" cy="4762"/>
            </a:xfrm>
            <a:custGeom>
              <a:avLst/>
              <a:gdLst>
                <a:gd name="T0" fmla="*/ 0 w 4"/>
                <a:gd name="T1" fmla="*/ 0 h 3"/>
                <a:gd name="T2" fmla="*/ 4763 w 4"/>
                <a:gd name="T3" fmla="*/ 0 h 3"/>
                <a:gd name="T4" fmla="*/ 6350 w 4"/>
                <a:gd name="T5" fmla="*/ 3175 h 3"/>
                <a:gd name="T6" fmla="*/ 4763 w 4"/>
                <a:gd name="T7" fmla="*/ 4762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3" y="0"/>
                  </a:lnTo>
                  <a:lnTo>
                    <a:pt x="4" y="2"/>
                  </a:lnTo>
                  <a:lnTo>
                    <a:pt x="3" y="3"/>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2" name="Freeform 133"/>
            <p:cNvSpPr>
              <a:spLocks/>
            </p:cNvSpPr>
            <p:nvPr/>
          </p:nvSpPr>
          <p:spPr bwMode="auto">
            <a:xfrm>
              <a:off x="1960563" y="3751263"/>
              <a:ext cx="6350" cy="4762"/>
            </a:xfrm>
            <a:custGeom>
              <a:avLst/>
              <a:gdLst>
                <a:gd name="T0" fmla="*/ 0 w 4"/>
                <a:gd name="T1" fmla="*/ 0 h 3"/>
                <a:gd name="T2" fmla="*/ 6350 w 4"/>
                <a:gd name="T3" fmla="*/ 3175 h 3"/>
                <a:gd name="T4" fmla="*/ 1588 w 4"/>
                <a:gd name="T5" fmla="*/ 4762 h 3"/>
                <a:gd name="T6" fmla="*/ 0 w 4"/>
                <a:gd name="T7" fmla="*/ 3175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4" y="2"/>
                  </a:lnTo>
                  <a:lnTo>
                    <a:pt x="1" y="3"/>
                  </a:lnTo>
                  <a:lnTo>
                    <a:pt x="0" y="2"/>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3" name="Freeform 134"/>
            <p:cNvSpPr>
              <a:spLocks/>
            </p:cNvSpPr>
            <p:nvPr/>
          </p:nvSpPr>
          <p:spPr bwMode="auto">
            <a:xfrm>
              <a:off x="1985963" y="3768725"/>
              <a:ext cx="3175" cy="1588"/>
            </a:xfrm>
            <a:custGeom>
              <a:avLst/>
              <a:gdLst>
                <a:gd name="T0" fmla="*/ 0 w 2"/>
                <a:gd name="T1" fmla="*/ 0 h 1"/>
                <a:gd name="T2" fmla="*/ 3175 w 2"/>
                <a:gd name="T3" fmla="*/ 1588 h 1"/>
                <a:gd name="T4" fmla="*/ 1588 w 2"/>
                <a:gd name="T5" fmla="*/ 1588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1"/>
                  </a:lnTo>
                  <a:lnTo>
                    <a:pt x="1" y="1"/>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4" name="Freeform 135"/>
            <p:cNvSpPr>
              <a:spLocks/>
            </p:cNvSpPr>
            <p:nvPr/>
          </p:nvSpPr>
          <p:spPr bwMode="auto">
            <a:xfrm>
              <a:off x="1866900" y="3316288"/>
              <a:ext cx="1104900" cy="661987"/>
            </a:xfrm>
            <a:custGeom>
              <a:avLst/>
              <a:gdLst>
                <a:gd name="T0" fmla="*/ 609600 w 696"/>
                <a:gd name="T1" fmla="*/ 20637 h 417"/>
                <a:gd name="T2" fmla="*/ 674688 w 696"/>
                <a:gd name="T3" fmla="*/ 44450 h 417"/>
                <a:gd name="T4" fmla="*/ 774700 w 696"/>
                <a:gd name="T5" fmla="*/ 103187 h 417"/>
                <a:gd name="T6" fmla="*/ 804863 w 696"/>
                <a:gd name="T7" fmla="*/ 136525 h 417"/>
                <a:gd name="T8" fmla="*/ 801688 w 696"/>
                <a:gd name="T9" fmla="*/ 233362 h 417"/>
                <a:gd name="T10" fmla="*/ 874713 w 696"/>
                <a:gd name="T11" fmla="*/ 187325 h 417"/>
                <a:gd name="T12" fmla="*/ 1016000 w 696"/>
                <a:gd name="T13" fmla="*/ 114300 h 417"/>
                <a:gd name="T14" fmla="*/ 1074738 w 696"/>
                <a:gd name="T15" fmla="*/ 65087 h 417"/>
                <a:gd name="T16" fmla="*/ 1100138 w 696"/>
                <a:gd name="T17" fmla="*/ 127000 h 417"/>
                <a:gd name="T18" fmla="*/ 1092200 w 696"/>
                <a:gd name="T19" fmla="*/ 152400 h 417"/>
                <a:gd name="T20" fmla="*/ 1062038 w 696"/>
                <a:gd name="T21" fmla="*/ 168275 h 417"/>
                <a:gd name="T22" fmla="*/ 1030288 w 696"/>
                <a:gd name="T23" fmla="*/ 201612 h 417"/>
                <a:gd name="T24" fmla="*/ 1042988 w 696"/>
                <a:gd name="T25" fmla="*/ 230187 h 417"/>
                <a:gd name="T26" fmla="*/ 1011238 w 696"/>
                <a:gd name="T27" fmla="*/ 246062 h 417"/>
                <a:gd name="T28" fmla="*/ 968375 w 696"/>
                <a:gd name="T29" fmla="*/ 282575 h 417"/>
                <a:gd name="T30" fmla="*/ 939800 w 696"/>
                <a:gd name="T31" fmla="*/ 311150 h 417"/>
                <a:gd name="T32" fmla="*/ 930275 w 696"/>
                <a:gd name="T33" fmla="*/ 357187 h 417"/>
                <a:gd name="T34" fmla="*/ 919163 w 696"/>
                <a:gd name="T35" fmla="*/ 328612 h 417"/>
                <a:gd name="T36" fmla="*/ 919163 w 696"/>
                <a:gd name="T37" fmla="*/ 350837 h 417"/>
                <a:gd name="T38" fmla="*/ 931863 w 696"/>
                <a:gd name="T39" fmla="*/ 381000 h 417"/>
                <a:gd name="T40" fmla="*/ 931863 w 696"/>
                <a:gd name="T41" fmla="*/ 395287 h 417"/>
                <a:gd name="T42" fmla="*/ 920750 w 696"/>
                <a:gd name="T43" fmla="*/ 423862 h 417"/>
                <a:gd name="T44" fmla="*/ 892175 w 696"/>
                <a:gd name="T45" fmla="*/ 442912 h 417"/>
                <a:gd name="T46" fmla="*/ 846138 w 696"/>
                <a:gd name="T47" fmla="*/ 481012 h 417"/>
                <a:gd name="T48" fmla="*/ 828675 w 696"/>
                <a:gd name="T49" fmla="*/ 555625 h 417"/>
                <a:gd name="T50" fmla="*/ 842963 w 696"/>
                <a:gd name="T51" fmla="*/ 595312 h 417"/>
                <a:gd name="T52" fmla="*/ 828675 w 696"/>
                <a:gd name="T53" fmla="*/ 661987 h 417"/>
                <a:gd name="T54" fmla="*/ 811213 w 696"/>
                <a:gd name="T55" fmla="*/ 617537 h 417"/>
                <a:gd name="T56" fmla="*/ 801688 w 696"/>
                <a:gd name="T57" fmla="*/ 595312 h 417"/>
                <a:gd name="T58" fmla="*/ 792163 w 696"/>
                <a:gd name="T59" fmla="*/ 561975 h 417"/>
                <a:gd name="T60" fmla="*/ 742950 w 696"/>
                <a:gd name="T61" fmla="*/ 539750 h 417"/>
                <a:gd name="T62" fmla="*/ 717550 w 696"/>
                <a:gd name="T63" fmla="*/ 531812 h 417"/>
                <a:gd name="T64" fmla="*/ 674688 w 696"/>
                <a:gd name="T65" fmla="*/ 531812 h 417"/>
                <a:gd name="T66" fmla="*/ 666750 w 696"/>
                <a:gd name="T67" fmla="*/ 554037 h 417"/>
                <a:gd name="T68" fmla="*/ 660400 w 696"/>
                <a:gd name="T69" fmla="*/ 555625 h 417"/>
                <a:gd name="T70" fmla="*/ 635000 w 696"/>
                <a:gd name="T71" fmla="*/ 550862 h 417"/>
                <a:gd name="T72" fmla="*/ 611188 w 696"/>
                <a:gd name="T73" fmla="*/ 550862 h 417"/>
                <a:gd name="T74" fmla="*/ 569913 w 696"/>
                <a:gd name="T75" fmla="*/ 560387 h 417"/>
                <a:gd name="T76" fmla="*/ 536575 w 696"/>
                <a:gd name="T77" fmla="*/ 579437 h 417"/>
                <a:gd name="T78" fmla="*/ 523875 w 696"/>
                <a:gd name="T79" fmla="*/ 638175 h 417"/>
                <a:gd name="T80" fmla="*/ 457200 w 696"/>
                <a:gd name="T81" fmla="*/ 560387 h 417"/>
                <a:gd name="T82" fmla="*/ 411163 w 696"/>
                <a:gd name="T83" fmla="*/ 565150 h 417"/>
                <a:gd name="T84" fmla="*/ 314325 w 696"/>
                <a:gd name="T85" fmla="*/ 496887 h 417"/>
                <a:gd name="T86" fmla="*/ 144463 w 696"/>
                <a:gd name="T87" fmla="*/ 476250 h 417"/>
                <a:gd name="T88" fmla="*/ 119063 w 696"/>
                <a:gd name="T89" fmla="*/ 438150 h 417"/>
                <a:gd name="T90" fmla="*/ 74613 w 696"/>
                <a:gd name="T91" fmla="*/ 406400 h 417"/>
                <a:gd name="T92" fmla="*/ 57150 w 696"/>
                <a:gd name="T93" fmla="*/ 366712 h 417"/>
                <a:gd name="T94" fmla="*/ 42863 w 696"/>
                <a:gd name="T95" fmla="*/ 338137 h 417"/>
                <a:gd name="T96" fmla="*/ 49213 w 696"/>
                <a:gd name="T97" fmla="*/ 331787 h 417"/>
                <a:gd name="T98" fmla="*/ 34925 w 696"/>
                <a:gd name="T99" fmla="*/ 331787 h 417"/>
                <a:gd name="T100" fmla="*/ 11113 w 696"/>
                <a:gd name="T101" fmla="*/ 258762 h 417"/>
                <a:gd name="T102" fmla="*/ 12700 w 696"/>
                <a:gd name="T103" fmla="*/ 141287 h 417"/>
                <a:gd name="T104" fmla="*/ 23813 w 696"/>
                <a:gd name="T105" fmla="*/ 100012 h 417"/>
                <a:gd name="T106" fmla="*/ 0 w 696"/>
                <a:gd name="T107" fmla="*/ 41275 h 417"/>
                <a:gd name="T108" fmla="*/ 38100 w 696"/>
                <a:gd name="T109" fmla="*/ 46037 h 417"/>
                <a:gd name="T110" fmla="*/ 34925 w 696"/>
                <a:gd name="T111" fmla="*/ 69850 h 417"/>
                <a:gd name="T112" fmla="*/ 47625 w 696"/>
                <a:gd name="T113" fmla="*/ 41275 h 417"/>
                <a:gd name="T114" fmla="*/ 36513 w 696"/>
                <a:gd name="T115" fmla="*/ 7937 h 4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96" h="417">
                  <a:moveTo>
                    <a:pt x="360" y="0"/>
                  </a:moveTo>
                  <a:lnTo>
                    <a:pt x="364" y="0"/>
                  </a:lnTo>
                  <a:lnTo>
                    <a:pt x="365" y="7"/>
                  </a:lnTo>
                  <a:lnTo>
                    <a:pt x="379" y="13"/>
                  </a:lnTo>
                  <a:lnTo>
                    <a:pt x="384" y="13"/>
                  </a:lnTo>
                  <a:lnTo>
                    <a:pt x="391" y="16"/>
                  </a:lnTo>
                  <a:lnTo>
                    <a:pt x="403" y="20"/>
                  </a:lnTo>
                  <a:lnTo>
                    <a:pt x="412" y="19"/>
                  </a:lnTo>
                  <a:lnTo>
                    <a:pt x="413" y="23"/>
                  </a:lnTo>
                  <a:lnTo>
                    <a:pt x="425" y="28"/>
                  </a:lnTo>
                  <a:lnTo>
                    <a:pt x="436" y="26"/>
                  </a:lnTo>
                  <a:lnTo>
                    <a:pt x="477" y="51"/>
                  </a:lnTo>
                  <a:lnTo>
                    <a:pt x="481" y="59"/>
                  </a:lnTo>
                  <a:lnTo>
                    <a:pt x="485" y="63"/>
                  </a:lnTo>
                  <a:lnTo>
                    <a:pt x="488" y="65"/>
                  </a:lnTo>
                  <a:lnTo>
                    <a:pt x="490" y="71"/>
                  </a:lnTo>
                  <a:lnTo>
                    <a:pt x="491" y="69"/>
                  </a:lnTo>
                  <a:lnTo>
                    <a:pt x="495" y="69"/>
                  </a:lnTo>
                  <a:lnTo>
                    <a:pt x="494" y="75"/>
                  </a:lnTo>
                  <a:lnTo>
                    <a:pt x="507" y="86"/>
                  </a:lnTo>
                  <a:lnTo>
                    <a:pt x="511" y="98"/>
                  </a:lnTo>
                  <a:lnTo>
                    <a:pt x="511" y="120"/>
                  </a:lnTo>
                  <a:lnTo>
                    <a:pt x="509" y="127"/>
                  </a:lnTo>
                  <a:lnTo>
                    <a:pt x="505" y="133"/>
                  </a:lnTo>
                  <a:lnTo>
                    <a:pt x="505" y="147"/>
                  </a:lnTo>
                  <a:lnTo>
                    <a:pt x="510" y="148"/>
                  </a:lnTo>
                  <a:lnTo>
                    <a:pt x="526" y="138"/>
                  </a:lnTo>
                  <a:lnTo>
                    <a:pt x="543" y="135"/>
                  </a:lnTo>
                  <a:lnTo>
                    <a:pt x="550" y="129"/>
                  </a:lnTo>
                  <a:lnTo>
                    <a:pt x="551" y="118"/>
                  </a:lnTo>
                  <a:lnTo>
                    <a:pt x="561" y="114"/>
                  </a:lnTo>
                  <a:lnTo>
                    <a:pt x="578" y="109"/>
                  </a:lnTo>
                  <a:lnTo>
                    <a:pt x="603" y="83"/>
                  </a:lnTo>
                  <a:lnTo>
                    <a:pt x="634" y="81"/>
                  </a:lnTo>
                  <a:lnTo>
                    <a:pt x="640" y="72"/>
                  </a:lnTo>
                  <a:lnTo>
                    <a:pt x="648" y="72"/>
                  </a:lnTo>
                  <a:lnTo>
                    <a:pt x="659" y="51"/>
                  </a:lnTo>
                  <a:lnTo>
                    <a:pt x="669" y="41"/>
                  </a:lnTo>
                  <a:lnTo>
                    <a:pt x="672" y="44"/>
                  </a:lnTo>
                  <a:lnTo>
                    <a:pt x="677" y="41"/>
                  </a:lnTo>
                  <a:lnTo>
                    <a:pt x="683" y="43"/>
                  </a:lnTo>
                  <a:lnTo>
                    <a:pt x="685" y="50"/>
                  </a:lnTo>
                  <a:lnTo>
                    <a:pt x="688" y="62"/>
                  </a:lnTo>
                  <a:lnTo>
                    <a:pt x="688" y="71"/>
                  </a:lnTo>
                  <a:lnTo>
                    <a:pt x="693" y="80"/>
                  </a:lnTo>
                  <a:lnTo>
                    <a:pt x="695" y="86"/>
                  </a:lnTo>
                  <a:lnTo>
                    <a:pt x="696" y="87"/>
                  </a:lnTo>
                  <a:lnTo>
                    <a:pt x="695" y="92"/>
                  </a:lnTo>
                  <a:lnTo>
                    <a:pt x="693" y="95"/>
                  </a:lnTo>
                  <a:lnTo>
                    <a:pt x="688" y="96"/>
                  </a:lnTo>
                  <a:lnTo>
                    <a:pt x="681" y="99"/>
                  </a:lnTo>
                  <a:lnTo>
                    <a:pt x="675" y="99"/>
                  </a:lnTo>
                  <a:lnTo>
                    <a:pt x="675" y="101"/>
                  </a:lnTo>
                  <a:lnTo>
                    <a:pt x="671" y="99"/>
                  </a:lnTo>
                  <a:lnTo>
                    <a:pt x="669" y="106"/>
                  </a:lnTo>
                  <a:lnTo>
                    <a:pt x="665" y="108"/>
                  </a:lnTo>
                  <a:lnTo>
                    <a:pt x="663" y="109"/>
                  </a:lnTo>
                  <a:lnTo>
                    <a:pt x="656" y="112"/>
                  </a:lnTo>
                  <a:lnTo>
                    <a:pt x="655" y="117"/>
                  </a:lnTo>
                  <a:lnTo>
                    <a:pt x="649" y="127"/>
                  </a:lnTo>
                  <a:lnTo>
                    <a:pt x="648" y="133"/>
                  </a:lnTo>
                  <a:lnTo>
                    <a:pt x="647" y="138"/>
                  </a:lnTo>
                  <a:lnTo>
                    <a:pt x="651" y="144"/>
                  </a:lnTo>
                  <a:lnTo>
                    <a:pt x="653" y="148"/>
                  </a:lnTo>
                  <a:lnTo>
                    <a:pt x="657" y="145"/>
                  </a:lnTo>
                  <a:lnTo>
                    <a:pt x="651" y="154"/>
                  </a:lnTo>
                  <a:lnTo>
                    <a:pt x="649" y="150"/>
                  </a:lnTo>
                  <a:lnTo>
                    <a:pt x="644" y="152"/>
                  </a:lnTo>
                  <a:lnTo>
                    <a:pt x="643" y="150"/>
                  </a:lnTo>
                  <a:lnTo>
                    <a:pt x="637" y="155"/>
                  </a:lnTo>
                  <a:lnTo>
                    <a:pt x="626" y="157"/>
                  </a:lnTo>
                  <a:lnTo>
                    <a:pt x="616" y="160"/>
                  </a:lnTo>
                  <a:lnTo>
                    <a:pt x="610" y="164"/>
                  </a:lnTo>
                  <a:lnTo>
                    <a:pt x="607" y="170"/>
                  </a:lnTo>
                  <a:lnTo>
                    <a:pt x="610" y="178"/>
                  </a:lnTo>
                  <a:lnTo>
                    <a:pt x="604" y="190"/>
                  </a:lnTo>
                  <a:lnTo>
                    <a:pt x="599" y="196"/>
                  </a:lnTo>
                  <a:lnTo>
                    <a:pt x="598" y="194"/>
                  </a:lnTo>
                  <a:lnTo>
                    <a:pt x="591" y="188"/>
                  </a:lnTo>
                  <a:lnTo>
                    <a:pt x="592" y="196"/>
                  </a:lnTo>
                  <a:lnTo>
                    <a:pt x="595" y="199"/>
                  </a:lnTo>
                  <a:lnTo>
                    <a:pt x="596" y="207"/>
                  </a:lnTo>
                  <a:lnTo>
                    <a:pt x="591" y="216"/>
                  </a:lnTo>
                  <a:lnTo>
                    <a:pt x="587" y="228"/>
                  </a:lnTo>
                  <a:lnTo>
                    <a:pt x="586" y="225"/>
                  </a:lnTo>
                  <a:lnTo>
                    <a:pt x="587" y="215"/>
                  </a:lnTo>
                  <a:lnTo>
                    <a:pt x="583" y="206"/>
                  </a:lnTo>
                  <a:lnTo>
                    <a:pt x="584" y="190"/>
                  </a:lnTo>
                  <a:lnTo>
                    <a:pt x="580" y="193"/>
                  </a:lnTo>
                  <a:lnTo>
                    <a:pt x="579" y="207"/>
                  </a:lnTo>
                  <a:lnTo>
                    <a:pt x="579" y="210"/>
                  </a:lnTo>
                  <a:lnTo>
                    <a:pt x="574" y="207"/>
                  </a:lnTo>
                  <a:lnTo>
                    <a:pt x="580" y="213"/>
                  </a:lnTo>
                  <a:lnTo>
                    <a:pt x="580" y="219"/>
                  </a:lnTo>
                  <a:lnTo>
                    <a:pt x="579" y="221"/>
                  </a:lnTo>
                  <a:lnTo>
                    <a:pt x="582" y="224"/>
                  </a:lnTo>
                  <a:lnTo>
                    <a:pt x="582" y="227"/>
                  </a:lnTo>
                  <a:lnTo>
                    <a:pt x="580" y="231"/>
                  </a:lnTo>
                  <a:lnTo>
                    <a:pt x="584" y="233"/>
                  </a:lnTo>
                  <a:lnTo>
                    <a:pt x="587" y="240"/>
                  </a:lnTo>
                  <a:lnTo>
                    <a:pt x="587" y="243"/>
                  </a:lnTo>
                  <a:lnTo>
                    <a:pt x="584" y="245"/>
                  </a:lnTo>
                  <a:lnTo>
                    <a:pt x="576" y="248"/>
                  </a:lnTo>
                  <a:lnTo>
                    <a:pt x="584" y="248"/>
                  </a:lnTo>
                  <a:lnTo>
                    <a:pt x="587" y="249"/>
                  </a:lnTo>
                  <a:lnTo>
                    <a:pt x="586" y="256"/>
                  </a:lnTo>
                  <a:lnTo>
                    <a:pt x="579" y="258"/>
                  </a:lnTo>
                  <a:lnTo>
                    <a:pt x="576" y="262"/>
                  </a:lnTo>
                  <a:lnTo>
                    <a:pt x="580" y="262"/>
                  </a:lnTo>
                  <a:lnTo>
                    <a:pt x="580" y="267"/>
                  </a:lnTo>
                  <a:lnTo>
                    <a:pt x="574" y="270"/>
                  </a:lnTo>
                  <a:lnTo>
                    <a:pt x="574" y="267"/>
                  </a:lnTo>
                  <a:lnTo>
                    <a:pt x="570" y="270"/>
                  </a:lnTo>
                  <a:lnTo>
                    <a:pt x="564" y="274"/>
                  </a:lnTo>
                  <a:lnTo>
                    <a:pt x="562" y="279"/>
                  </a:lnTo>
                  <a:lnTo>
                    <a:pt x="555" y="280"/>
                  </a:lnTo>
                  <a:lnTo>
                    <a:pt x="547" y="289"/>
                  </a:lnTo>
                  <a:lnTo>
                    <a:pt x="545" y="294"/>
                  </a:lnTo>
                  <a:lnTo>
                    <a:pt x="539" y="298"/>
                  </a:lnTo>
                  <a:lnTo>
                    <a:pt x="533" y="303"/>
                  </a:lnTo>
                  <a:lnTo>
                    <a:pt x="527" y="305"/>
                  </a:lnTo>
                  <a:lnTo>
                    <a:pt x="526" y="310"/>
                  </a:lnTo>
                  <a:lnTo>
                    <a:pt x="519" y="325"/>
                  </a:lnTo>
                  <a:lnTo>
                    <a:pt x="519" y="335"/>
                  </a:lnTo>
                  <a:lnTo>
                    <a:pt x="522" y="350"/>
                  </a:lnTo>
                  <a:lnTo>
                    <a:pt x="523" y="356"/>
                  </a:lnTo>
                  <a:lnTo>
                    <a:pt x="527" y="363"/>
                  </a:lnTo>
                  <a:lnTo>
                    <a:pt x="530" y="374"/>
                  </a:lnTo>
                  <a:lnTo>
                    <a:pt x="530" y="365"/>
                  </a:lnTo>
                  <a:lnTo>
                    <a:pt x="531" y="375"/>
                  </a:lnTo>
                  <a:lnTo>
                    <a:pt x="535" y="390"/>
                  </a:lnTo>
                  <a:lnTo>
                    <a:pt x="535" y="404"/>
                  </a:lnTo>
                  <a:lnTo>
                    <a:pt x="533" y="409"/>
                  </a:lnTo>
                  <a:lnTo>
                    <a:pt x="531" y="414"/>
                  </a:lnTo>
                  <a:lnTo>
                    <a:pt x="522" y="417"/>
                  </a:lnTo>
                  <a:lnTo>
                    <a:pt x="521" y="414"/>
                  </a:lnTo>
                  <a:lnTo>
                    <a:pt x="522" y="414"/>
                  </a:lnTo>
                  <a:lnTo>
                    <a:pt x="519" y="406"/>
                  </a:lnTo>
                  <a:lnTo>
                    <a:pt x="515" y="404"/>
                  </a:lnTo>
                  <a:lnTo>
                    <a:pt x="511" y="389"/>
                  </a:lnTo>
                  <a:lnTo>
                    <a:pt x="510" y="389"/>
                  </a:lnTo>
                  <a:lnTo>
                    <a:pt x="509" y="390"/>
                  </a:lnTo>
                  <a:lnTo>
                    <a:pt x="505" y="383"/>
                  </a:lnTo>
                  <a:lnTo>
                    <a:pt x="506" y="377"/>
                  </a:lnTo>
                  <a:lnTo>
                    <a:pt x="505" y="375"/>
                  </a:lnTo>
                  <a:lnTo>
                    <a:pt x="503" y="377"/>
                  </a:lnTo>
                  <a:lnTo>
                    <a:pt x="503" y="368"/>
                  </a:lnTo>
                  <a:lnTo>
                    <a:pt x="506" y="363"/>
                  </a:lnTo>
                  <a:lnTo>
                    <a:pt x="502" y="354"/>
                  </a:lnTo>
                  <a:lnTo>
                    <a:pt x="499" y="354"/>
                  </a:lnTo>
                  <a:lnTo>
                    <a:pt x="490" y="341"/>
                  </a:lnTo>
                  <a:lnTo>
                    <a:pt x="482" y="343"/>
                  </a:lnTo>
                  <a:lnTo>
                    <a:pt x="476" y="347"/>
                  </a:lnTo>
                  <a:lnTo>
                    <a:pt x="473" y="347"/>
                  </a:lnTo>
                  <a:lnTo>
                    <a:pt x="468" y="340"/>
                  </a:lnTo>
                  <a:lnTo>
                    <a:pt x="466" y="338"/>
                  </a:lnTo>
                  <a:lnTo>
                    <a:pt x="464" y="338"/>
                  </a:lnTo>
                  <a:lnTo>
                    <a:pt x="460" y="337"/>
                  </a:lnTo>
                  <a:lnTo>
                    <a:pt x="453" y="337"/>
                  </a:lnTo>
                  <a:lnTo>
                    <a:pt x="452" y="335"/>
                  </a:lnTo>
                  <a:lnTo>
                    <a:pt x="448" y="337"/>
                  </a:lnTo>
                  <a:lnTo>
                    <a:pt x="441" y="338"/>
                  </a:lnTo>
                  <a:lnTo>
                    <a:pt x="441" y="334"/>
                  </a:lnTo>
                  <a:lnTo>
                    <a:pt x="437" y="338"/>
                  </a:lnTo>
                  <a:lnTo>
                    <a:pt x="425" y="335"/>
                  </a:lnTo>
                  <a:lnTo>
                    <a:pt x="415" y="337"/>
                  </a:lnTo>
                  <a:lnTo>
                    <a:pt x="416" y="340"/>
                  </a:lnTo>
                  <a:lnTo>
                    <a:pt x="422" y="341"/>
                  </a:lnTo>
                  <a:lnTo>
                    <a:pt x="425" y="346"/>
                  </a:lnTo>
                  <a:lnTo>
                    <a:pt x="420" y="349"/>
                  </a:lnTo>
                  <a:lnTo>
                    <a:pt x="422" y="352"/>
                  </a:lnTo>
                  <a:lnTo>
                    <a:pt x="426" y="354"/>
                  </a:lnTo>
                  <a:lnTo>
                    <a:pt x="425" y="357"/>
                  </a:lnTo>
                  <a:lnTo>
                    <a:pt x="422" y="357"/>
                  </a:lnTo>
                  <a:lnTo>
                    <a:pt x="416" y="350"/>
                  </a:lnTo>
                  <a:lnTo>
                    <a:pt x="415" y="356"/>
                  </a:lnTo>
                  <a:lnTo>
                    <a:pt x="411" y="353"/>
                  </a:lnTo>
                  <a:lnTo>
                    <a:pt x="407" y="356"/>
                  </a:lnTo>
                  <a:lnTo>
                    <a:pt x="401" y="353"/>
                  </a:lnTo>
                  <a:lnTo>
                    <a:pt x="400" y="347"/>
                  </a:lnTo>
                  <a:lnTo>
                    <a:pt x="397" y="347"/>
                  </a:lnTo>
                  <a:lnTo>
                    <a:pt x="393" y="346"/>
                  </a:lnTo>
                  <a:lnTo>
                    <a:pt x="391" y="346"/>
                  </a:lnTo>
                  <a:lnTo>
                    <a:pt x="392" y="350"/>
                  </a:lnTo>
                  <a:lnTo>
                    <a:pt x="385" y="347"/>
                  </a:lnTo>
                  <a:lnTo>
                    <a:pt x="375" y="346"/>
                  </a:lnTo>
                  <a:lnTo>
                    <a:pt x="360" y="350"/>
                  </a:lnTo>
                  <a:lnTo>
                    <a:pt x="359" y="346"/>
                  </a:lnTo>
                  <a:lnTo>
                    <a:pt x="357" y="347"/>
                  </a:lnTo>
                  <a:lnTo>
                    <a:pt x="359" y="353"/>
                  </a:lnTo>
                  <a:lnTo>
                    <a:pt x="355" y="354"/>
                  </a:lnTo>
                  <a:lnTo>
                    <a:pt x="355" y="357"/>
                  </a:lnTo>
                  <a:lnTo>
                    <a:pt x="343" y="363"/>
                  </a:lnTo>
                  <a:lnTo>
                    <a:pt x="342" y="362"/>
                  </a:lnTo>
                  <a:lnTo>
                    <a:pt x="338" y="365"/>
                  </a:lnTo>
                  <a:lnTo>
                    <a:pt x="331" y="371"/>
                  </a:lnTo>
                  <a:lnTo>
                    <a:pt x="330" y="378"/>
                  </a:lnTo>
                  <a:lnTo>
                    <a:pt x="326" y="384"/>
                  </a:lnTo>
                  <a:lnTo>
                    <a:pt x="328" y="399"/>
                  </a:lnTo>
                  <a:lnTo>
                    <a:pt x="330" y="402"/>
                  </a:lnTo>
                  <a:lnTo>
                    <a:pt x="330" y="406"/>
                  </a:lnTo>
                  <a:lnTo>
                    <a:pt x="315" y="396"/>
                  </a:lnTo>
                  <a:lnTo>
                    <a:pt x="308" y="395"/>
                  </a:lnTo>
                  <a:lnTo>
                    <a:pt x="302" y="378"/>
                  </a:lnTo>
                  <a:lnTo>
                    <a:pt x="288" y="353"/>
                  </a:lnTo>
                  <a:lnTo>
                    <a:pt x="278" y="346"/>
                  </a:lnTo>
                  <a:lnTo>
                    <a:pt x="270" y="343"/>
                  </a:lnTo>
                  <a:lnTo>
                    <a:pt x="263" y="349"/>
                  </a:lnTo>
                  <a:lnTo>
                    <a:pt x="263" y="354"/>
                  </a:lnTo>
                  <a:lnTo>
                    <a:pt x="259" y="356"/>
                  </a:lnTo>
                  <a:lnTo>
                    <a:pt x="242" y="347"/>
                  </a:lnTo>
                  <a:lnTo>
                    <a:pt x="241" y="337"/>
                  </a:lnTo>
                  <a:lnTo>
                    <a:pt x="233" y="323"/>
                  </a:lnTo>
                  <a:lnTo>
                    <a:pt x="218" y="313"/>
                  </a:lnTo>
                  <a:lnTo>
                    <a:pt x="198" y="313"/>
                  </a:lnTo>
                  <a:lnTo>
                    <a:pt x="197" y="317"/>
                  </a:lnTo>
                  <a:lnTo>
                    <a:pt x="165" y="317"/>
                  </a:lnTo>
                  <a:lnTo>
                    <a:pt x="120" y="301"/>
                  </a:lnTo>
                  <a:lnTo>
                    <a:pt x="119" y="298"/>
                  </a:lnTo>
                  <a:lnTo>
                    <a:pt x="91" y="300"/>
                  </a:lnTo>
                  <a:lnTo>
                    <a:pt x="91" y="294"/>
                  </a:lnTo>
                  <a:lnTo>
                    <a:pt x="85" y="285"/>
                  </a:lnTo>
                  <a:lnTo>
                    <a:pt x="80" y="280"/>
                  </a:lnTo>
                  <a:lnTo>
                    <a:pt x="77" y="279"/>
                  </a:lnTo>
                  <a:lnTo>
                    <a:pt x="75" y="276"/>
                  </a:lnTo>
                  <a:lnTo>
                    <a:pt x="68" y="276"/>
                  </a:lnTo>
                  <a:lnTo>
                    <a:pt x="64" y="270"/>
                  </a:lnTo>
                  <a:lnTo>
                    <a:pt x="51" y="267"/>
                  </a:lnTo>
                  <a:lnTo>
                    <a:pt x="50" y="258"/>
                  </a:lnTo>
                  <a:lnTo>
                    <a:pt x="47" y="256"/>
                  </a:lnTo>
                  <a:lnTo>
                    <a:pt x="44" y="252"/>
                  </a:lnTo>
                  <a:lnTo>
                    <a:pt x="40" y="248"/>
                  </a:lnTo>
                  <a:lnTo>
                    <a:pt x="34" y="236"/>
                  </a:lnTo>
                  <a:lnTo>
                    <a:pt x="34" y="233"/>
                  </a:lnTo>
                  <a:lnTo>
                    <a:pt x="36" y="231"/>
                  </a:lnTo>
                  <a:lnTo>
                    <a:pt x="35" y="228"/>
                  </a:lnTo>
                  <a:lnTo>
                    <a:pt x="32" y="227"/>
                  </a:lnTo>
                  <a:lnTo>
                    <a:pt x="30" y="224"/>
                  </a:lnTo>
                  <a:lnTo>
                    <a:pt x="27" y="218"/>
                  </a:lnTo>
                  <a:lnTo>
                    <a:pt x="27" y="213"/>
                  </a:lnTo>
                  <a:lnTo>
                    <a:pt x="28" y="213"/>
                  </a:lnTo>
                  <a:lnTo>
                    <a:pt x="31" y="218"/>
                  </a:lnTo>
                  <a:lnTo>
                    <a:pt x="31" y="213"/>
                  </a:lnTo>
                  <a:lnTo>
                    <a:pt x="28" y="210"/>
                  </a:lnTo>
                  <a:lnTo>
                    <a:pt x="31" y="209"/>
                  </a:lnTo>
                  <a:lnTo>
                    <a:pt x="32" y="207"/>
                  </a:lnTo>
                  <a:lnTo>
                    <a:pt x="28" y="207"/>
                  </a:lnTo>
                  <a:lnTo>
                    <a:pt x="27" y="210"/>
                  </a:lnTo>
                  <a:lnTo>
                    <a:pt x="26" y="210"/>
                  </a:lnTo>
                  <a:lnTo>
                    <a:pt x="22" y="209"/>
                  </a:lnTo>
                  <a:lnTo>
                    <a:pt x="22" y="204"/>
                  </a:lnTo>
                  <a:lnTo>
                    <a:pt x="14" y="194"/>
                  </a:lnTo>
                  <a:lnTo>
                    <a:pt x="12" y="179"/>
                  </a:lnTo>
                  <a:lnTo>
                    <a:pt x="7" y="172"/>
                  </a:lnTo>
                  <a:lnTo>
                    <a:pt x="7" y="163"/>
                  </a:lnTo>
                  <a:lnTo>
                    <a:pt x="10" y="148"/>
                  </a:lnTo>
                  <a:lnTo>
                    <a:pt x="6" y="135"/>
                  </a:lnTo>
                  <a:lnTo>
                    <a:pt x="3" y="123"/>
                  </a:lnTo>
                  <a:lnTo>
                    <a:pt x="8" y="105"/>
                  </a:lnTo>
                  <a:lnTo>
                    <a:pt x="8" y="89"/>
                  </a:lnTo>
                  <a:lnTo>
                    <a:pt x="11" y="83"/>
                  </a:lnTo>
                  <a:lnTo>
                    <a:pt x="10" y="78"/>
                  </a:lnTo>
                  <a:lnTo>
                    <a:pt x="10" y="69"/>
                  </a:lnTo>
                  <a:lnTo>
                    <a:pt x="11" y="66"/>
                  </a:lnTo>
                  <a:lnTo>
                    <a:pt x="15" y="63"/>
                  </a:lnTo>
                  <a:lnTo>
                    <a:pt x="11" y="63"/>
                  </a:lnTo>
                  <a:lnTo>
                    <a:pt x="8" y="54"/>
                  </a:lnTo>
                  <a:lnTo>
                    <a:pt x="8" y="50"/>
                  </a:lnTo>
                  <a:lnTo>
                    <a:pt x="4" y="35"/>
                  </a:lnTo>
                  <a:lnTo>
                    <a:pt x="0" y="26"/>
                  </a:lnTo>
                  <a:lnTo>
                    <a:pt x="2" y="19"/>
                  </a:lnTo>
                  <a:lnTo>
                    <a:pt x="11" y="25"/>
                  </a:lnTo>
                  <a:lnTo>
                    <a:pt x="19" y="26"/>
                  </a:lnTo>
                  <a:lnTo>
                    <a:pt x="22" y="26"/>
                  </a:lnTo>
                  <a:lnTo>
                    <a:pt x="24" y="29"/>
                  </a:lnTo>
                  <a:lnTo>
                    <a:pt x="19" y="41"/>
                  </a:lnTo>
                  <a:lnTo>
                    <a:pt x="22" y="40"/>
                  </a:lnTo>
                  <a:lnTo>
                    <a:pt x="27" y="31"/>
                  </a:lnTo>
                  <a:lnTo>
                    <a:pt x="26" y="41"/>
                  </a:lnTo>
                  <a:lnTo>
                    <a:pt x="22" y="44"/>
                  </a:lnTo>
                  <a:lnTo>
                    <a:pt x="26" y="46"/>
                  </a:lnTo>
                  <a:lnTo>
                    <a:pt x="31" y="37"/>
                  </a:lnTo>
                  <a:lnTo>
                    <a:pt x="30" y="32"/>
                  </a:lnTo>
                  <a:lnTo>
                    <a:pt x="31" y="28"/>
                  </a:lnTo>
                  <a:lnTo>
                    <a:pt x="30" y="26"/>
                  </a:lnTo>
                  <a:lnTo>
                    <a:pt x="27" y="25"/>
                  </a:lnTo>
                  <a:lnTo>
                    <a:pt x="27" y="22"/>
                  </a:lnTo>
                  <a:lnTo>
                    <a:pt x="30" y="14"/>
                  </a:lnTo>
                  <a:lnTo>
                    <a:pt x="24" y="8"/>
                  </a:lnTo>
                  <a:lnTo>
                    <a:pt x="23" y="5"/>
                  </a:lnTo>
                  <a:lnTo>
                    <a:pt x="357" y="5"/>
                  </a:lnTo>
                  <a:lnTo>
                    <a:pt x="36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5" name="Freeform 136"/>
            <p:cNvSpPr>
              <a:spLocks/>
            </p:cNvSpPr>
            <p:nvPr/>
          </p:nvSpPr>
          <p:spPr bwMode="auto">
            <a:xfrm>
              <a:off x="1731963" y="3090863"/>
              <a:ext cx="17462" cy="22225"/>
            </a:xfrm>
            <a:custGeom>
              <a:avLst/>
              <a:gdLst>
                <a:gd name="T0" fmla="*/ 6350 w 11"/>
                <a:gd name="T1" fmla="*/ 0 h 14"/>
                <a:gd name="T2" fmla="*/ 12700 w 11"/>
                <a:gd name="T3" fmla="*/ 0 h 14"/>
                <a:gd name="T4" fmla="*/ 17462 w 11"/>
                <a:gd name="T5" fmla="*/ 12700 h 14"/>
                <a:gd name="T6" fmla="*/ 12700 w 11"/>
                <a:gd name="T7" fmla="*/ 19050 h 14"/>
                <a:gd name="T8" fmla="*/ 11112 w 11"/>
                <a:gd name="T9" fmla="*/ 17463 h 14"/>
                <a:gd name="T10" fmla="*/ 3175 w 11"/>
                <a:gd name="T11" fmla="*/ 22225 h 14"/>
                <a:gd name="T12" fmla="*/ 0 w 11"/>
                <a:gd name="T13" fmla="*/ 19050 h 14"/>
                <a:gd name="T14" fmla="*/ 6350 w 11"/>
                <a:gd name="T15" fmla="*/ 9525 h 14"/>
                <a:gd name="T16" fmla="*/ 6350 w 11"/>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4">
                  <a:moveTo>
                    <a:pt x="4" y="0"/>
                  </a:moveTo>
                  <a:lnTo>
                    <a:pt x="8" y="0"/>
                  </a:lnTo>
                  <a:lnTo>
                    <a:pt x="11" y="8"/>
                  </a:lnTo>
                  <a:lnTo>
                    <a:pt x="8" y="12"/>
                  </a:lnTo>
                  <a:lnTo>
                    <a:pt x="7" y="11"/>
                  </a:lnTo>
                  <a:lnTo>
                    <a:pt x="2" y="14"/>
                  </a:lnTo>
                  <a:lnTo>
                    <a:pt x="0" y="12"/>
                  </a:lnTo>
                  <a:lnTo>
                    <a:pt x="4" y="6"/>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6" name="Freeform 137"/>
            <p:cNvSpPr>
              <a:spLocks/>
            </p:cNvSpPr>
            <p:nvPr/>
          </p:nvSpPr>
          <p:spPr bwMode="auto">
            <a:xfrm>
              <a:off x="1698625" y="3073400"/>
              <a:ext cx="31750" cy="60325"/>
            </a:xfrm>
            <a:custGeom>
              <a:avLst/>
              <a:gdLst>
                <a:gd name="T0" fmla="*/ 0 w 20"/>
                <a:gd name="T1" fmla="*/ 0 h 38"/>
                <a:gd name="T2" fmla="*/ 9525 w 20"/>
                <a:gd name="T3" fmla="*/ 1588 h 38"/>
                <a:gd name="T4" fmla="*/ 12700 w 20"/>
                <a:gd name="T5" fmla="*/ 11113 h 38"/>
                <a:gd name="T6" fmla="*/ 20638 w 20"/>
                <a:gd name="T7" fmla="*/ 20638 h 38"/>
                <a:gd name="T8" fmla="*/ 20638 w 20"/>
                <a:gd name="T9" fmla="*/ 30163 h 38"/>
                <a:gd name="T10" fmla="*/ 25400 w 20"/>
                <a:gd name="T11" fmla="*/ 36513 h 38"/>
                <a:gd name="T12" fmla="*/ 31750 w 20"/>
                <a:gd name="T13" fmla="*/ 58738 h 38"/>
                <a:gd name="T14" fmla="*/ 26988 w 20"/>
                <a:gd name="T15" fmla="*/ 60325 h 38"/>
                <a:gd name="T16" fmla="*/ 19050 w 20"/>
                <a:gd name="T17" fmla="*/ 49213 h 38"/>
                <a:gd name="T18" fmla="*/ 17463 w 20"/>
                <a:gd name="T19" fmla="*/ 39688 h 38"/>
                <a:gd name="T20" fmla="*/ 12700 w 20"/>
                <a:gd name="T21" fmla="*/ 39688 h 38"/>
                <a:gd name="T22" fmla="*/ 11113 w 20"/>
                <a:gd name="T23" fmla="*/ 31750 h 38"/>
                <a:gd name="T24" fmla="*/ 11113 w 20"/>
                <a:gd name="T25" fmla="*/ 26988 h 38"/>
                <a:gd name="T26" fmla="*/ 4763 w 20"/>
                <a:gd name="T27" fmla="*/ 25400 h 38"/>
                <a:gd name="T28" fmla="*/ 6350 w 20"/>
                <a:gd name="T29" fmla="*/ 17463 h 38"/>
                <a:gd name="T30" fmla="*/ 4763 w 20"/>
                <a:gd name="T31" fmla="*/ 7938 h 38"/>
                <a:gd name="T32" fmla="*/ 0 w 20"/>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38">
                  <a:moveTo>
                    <a:pt x="0" y="0"/>
                  </a:moveTo>
                  <a:lnTo>
                    <a:pt x="6" y="1"/>
                  </a:lnTo>
                  <a:lnTo>
                    <a:pt x="8" y="7"/>
                  </a:lnTo>
                  <a:lnTo>
                    <a:pt x="13" y="13"/>
                  </a:lnTo>
                  <a:lnTo>
                    <a:pt x="13" y="19"/>
                  </a:lnTo>
                  <a:lnTo>
                    <a:pt x="16" y="23"/>
                  </a:lnTo>
                  <a:lnTo>
                    <a:pt x="20" y="37"/>
                  </a:lnTo>
                  <a:lnTo>
                    <a:pt x="17" y="38"/>
                  </a:lnTo>
                  <a:lnTo>
                    <a:pt x="12" y="31"/>
                  </a:lnTo>
                  <a:lnTo>
                    <a:pt x="11" y="25"/>
                  </a:lnTo>
                  <a:lnTo>
                    <a:pt x="8" y="25"/>
                  </a:lnTo>
                  <a:lnTo>
                    <a:pt x="7" y="20"/>
                  </a:lnTo>
                  <a:lnTo>
                    <a:pt x="7" y="17"/>
                  </a:lnTo>
                  <a:lnTo>
                    <a:pt x="3" y="16"/>
                  </a:lnTo>
                  <a:lnTo>
                    <a:pt x="4" y="11"/>
                  </a:lnTo>
                  <a:lnTo>
                    <a:pt x="3" y="5"/>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7" name="Freeform 138"/>
            <p:cNvSpPr>
              <a:spLocks/>
            </p:cNvSpPr>
            <p:nvPr/>
          </p:nvSpPr>
          <p:spPr bwMode="auto">
            <a:xfrm>
              <a:off x="1685925" y="3054350"/>
              <a:ext cx="9525" cy="26988"/>
            </a:xfrm>
            <a:custGeom>
              <a:avLst/>
              <a:gdLst>
                <a:gd name="T0" fmla="*/ 4763 w 6"/>
                <a:gd name="T1" fmla="*/ 0 h 17"/>
                <a:gd name="T2" fmla="*/ 6350 w 6"/>
                <a:gd name="T3" fmla="*/ 4763 h 17"/>
                <a:gd name="T4" fmla="*/ 9525 w 6"/>
                <a:gd name="T5" fmla="*/ 25400 h 17"/>
                <a:gd name="T6" fmla="*/ 4763 w 6"/>
                <a:gd name="T7" fmla="*/ 26988 h 17"/>
                <a:gd name="T8" fmla="*/ 3175 w 6"/>
                <a:gd name="T9" fmla="*/ 15875 h 17"/>
                <a:gd name="T10" fmla="*/ 0 w 6"/>
                <a:gd name="T11" fmla="*/ 1588 h 17"/>
                <a:gd name="T12" fmla="*/ 4763 w 6"/>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7">
                  <a:moveTo>
                    <a:pt x="3" y="0"/>
                  </a:moveTo>
                  <a:lnTo>
                    <a:pt x="4" y="3"/>
                  </a:lnTo>
                  <a:lnTo>
                    <a:pt x="6" y="16"/>
                  </a:lnTo>
                  <a:lnTo>
                    <a:pt x="3" y="17"/>
                  </a:lnTo>
                  <a:lnTo>
                    <a:pt x="2" y="10"/>
                  </a:lnTo>
                  <a:lnTo>
                    <a:pt x="0" y="1"/>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8" name="Freeform 139"/>
            <p:cNvSpPr>
              <a:spLocks/>
            </p:cNvSpPr>
            <p:nvPr/>
          </p:nvSpPr>
          <p:spPr bwMode="auto">
            <a:xfrm>
              <a:off x="1692275" y="3044825"/>
              <a:ext cx="15875" cy="23813"/>
            </a:xfrm>
            <a:custGeom>
              <a:avLst/>
              <a:gdLst>
                <a:gd name="T0" fmla="*/ 4763 w 10"/>
                <a:gd name="T1" fmla="*/ 0 h 15"/>
                <a:gd name="T2" fmla="*/ 15875 w 10"/>
                <a:gd name="T3" fmla="*/ 4763 h 15"/>
                <a:gd name="T4" fmla="*/ 15875 w 10"/>
                <a:gd name="T5" fmla="*/ 11113 h 15"/>
                <a:gd name="T6" fmla="*/ 11113 w 10"/>
                <a:gd name="T7" fmla="*/ 11113 h 15"/>
                <a:gd name="T8" fmla="*/ 15875 w 10"/>
                <a:gd name="T9" fmla="*/ 20638 h 15"/>
                <a:gd name="T10" fmla="*/ 6350 w 10"/>
                <a:gd name="T11" fmla="*/ 23813 h 15"/>
                <a:gd name="T12" fmla="*/ 4763 w 10"/>
                <a:gd name="T13" fmla="*/ 9525 h 15"/>
                <a:gd name="T14" fmla="*/ 0 w 10"/>
                <a:gd name="T15" fmla="*/ 1588 h 15"/>
                <a:gd name="T16" fmla="*/ 4763 w 10"/>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5">
                  <a:moveTo>
                    <a:pt x="3" y="0"/>
                  </a:moveTo>
                  <a:lnTo>
                    <a:pt x="10" y="3"/>
                  </a:lnTo>
                  <a:lnTo>
                    <a:pt x="10" y="7"/>
                  </a:lnTo>
                  <a:lnTo>
                    <a:pt x="7" y="7"/>
                  </a:lnTo>
                  <a:lnTo>
                    <a:pt x="10" y="13"/>
                  </a:lnTo>
                  <a:lnTo>
                    <a:pt x="4" y="15"/>
                  </a:lnTo>
                  <a:lnTo>
                    <a:pt x="3" y="6"/>
                  </a:lnTo>
                  <a:lnTo>
                    <a:pt x="0" y="1"/>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59" name="Freeform 140"/>
            <p:cNvSpPr>
              <a:spLocks/>
            </p:cNvSpPr>
            <p:nvPr/>
          </p:nvSpPr>
          <p:spPr bwMode="auto">
            <a:xfrm>
              <a:off x="1711325" y="3070225"/>
              <a:ext cx="12700" cy="14288"/>
            </a:xfrm>
            <a:custGeom>
              <a:avLst/>
              <a:gdLst>
                <a:gd name="T0" fmla="*/ 3175 w 8"/>
                <a:gd name="T1" fmla="*/ 0 h 9"/>
                <a:gd name="T2" fmla="*/ 12700 w 8"/>
                <a:gd name="T3" fmla="*/ 6350 h 9"/>
                <a:gd name="T4" fmla="*/ 11113 w 8"/>
                <a:gd name="T5" fmla="*/ 14288 h 9"/>
                <a:gd name="T6" fmla="*/ 0 w 8"/>
                <a:gd name="T7" fmla="*/ 3175 h 9"/>
                <a:gd name="T8" fmla="*/ 3175 w 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2" y="0"/>
                  </a:moveTo>
                  <a:lnTo>
                    <a:pt x="8" y="4"/>
                  </a:lnTo>
                  <a:lnTo>
                    <a:pt x="7" y="9"/>
                  </a:lnTo>
                  <a:lnTo>
                    <a:pt x="0" y="2"/>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0" name="Freeform 141"/>
            <p:cNvSpPr>
              <a:spLocks/>
            </p:cNvSpPr>
            <p:nvPr/>
          </p:nvSpPr>
          <p:spPr bwMode="auto">
            <a:xfrm>
              <a:off x="1677988" y="3001963"/>
              <a:ext cx="14287" cy="38100"/>
            </a:xfrm>
            <a:custGeom>
              <a:avLst/>
              <a:gdLst>
                <a:gd name="T0" fmla="*/ 7937 w 9"/>
                <a:gd name="T1" fmla="*/ 0 h 24"/>
                <a:gd name="T2" fmla="*/ 14287 w 9"/>
                <a:gd name="T3" fmla="*/ 15875 h 24"/>
                <a:gd name="T4" fmla="*/ 12700 w 9"/>
                <a:gd name="T5" fmla="*/ 30163 h 24"/>
                <a:gd name="T6" fmla="*/ 7937 w 9"/>
                <a:gd name="T7" fmla="*/ 38100 h 24"/>
                <a:gd name="T8" fmla="*/ 0 w 9"/>
                <a:gd name="T9" fmla="*/ 19050 h 24"/>
                <a:gd name="T10" fmla="*/ 0 w 9"/>
                <a:gd name="T11" fmla="*/ 1588 h 24"/>
                <a:gd name="T12" fmla="*/ 7937 w 9"/>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4">
                  <a:moveTo>
                    <a:pt x="5" y="0"/>
                  </a:moveTo>
                  <a:lnTo>
                    <a:pt x="9" y="10"/>
                  </a:lnTo>
                  <a:lnTo>
                    <a:pt x="8" y="19"/>
                  </a:lnTo>
                  <a:lnTo>
                    <a:pt x="5" y="24"/>
                  </a:lnTo>
                  <a:lnTo>
                    <a:pt x="0" y="12"/>
                  </a:lnTo>
                  <a:lnTo>
                    <a:pt x="0" y="1"/>
                  </a:lnTo>
                  <a:lnTo>
                    <a:pt x="5"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1" name="Freeform 142"/>
            <p:cNvSpPr>
              <a:spLocks/>
            </p:cNvSpPr>
            <p:nvPr/>
          </p:nvSpPr>
          <p:spPr bwMode="auto">
            <a:xfrm>
              <a:off x="1658938" y="3030538"/>
              <a:ext cx="19050" cy="46037"/>
            </a:xfrm>
            <a:custGeom>
              <a:avLst/>
              <a:gdLst>
                <a:gd name="T0" fmla="*/ 7938 w 12"/>
                <a:gd name="T1" fmla="*/ 0 h 29"/>
                <a:gd name="T2" fmla="*/ 17463 w 12"/>
                <a:gd name="T3" fmla="*/ 4762 h 29"/>
                <a:gd name="T4" fmla="*/ 17463 w 12"/>
                <a:gd name="T5" fmla="*/ 9525 h 29"/>
                <a:gd name="T6" fmla="*/ 19050 w 12"/>
                <a:gd name="T7" fmla="*/ 20637 h 29"/>
                <a:gd name="T8" fmla="*/ 19050 w 12"/>
                <a:gd name="T9" fmla="*/ 44450 h 29"/>
                <a:gd name="T10" fmla="*/ 14288 w 12"/>
                <a:gd name="T11" fmla="*/ 46037 h 29"/>
                <a:gd name="T12" fmla="*/ 12700 w 12"/>
                <a:gd name="T13" fmla="*/ 30162 h 29"/>
                <a:gd name="T14" fmla="*/ 7938 w 12"/>
                <a:gd name="T15" fmla="*/ 19050 h 29"/>
                <a:gd name="T16" fmla="*/ 0 w 12"/>
                <a:gd name="T17" fmla="*/ 6350 h 29"/>
                <a:gd name="T18" fmla="*/ 7938 w 12"/>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9">
                  <a:moveTo>
                    <a:pt x="5" y="0"/>
                  </a:moveTo>
                  <a:lnTo>
                    <a:pt x="11" y="3"/>
                  </a:lnTo>
                  <a:lnTo>
                    <a:pt x="11" y="6"/>
                  </a:lnTo>
                  <a:lnTo>
                    <a:pt x="12" y="13"/>
                  </a:lnTo>
                  <a:lnTo>
                    <a:pt x="12" y="28"/>
                  </a:lnTo>
                  <a:lnTo>
                    <a:pt x="9" y="29"/>
                  </a:lnTo>
                  <a:lnTo>
                    <a:pt x="8" y="19"/>
                  </a:lnTo>
                  <a:lnTo>
                    <a:pt x="5" y="12"/>
                  </a:lnTo>
                  <a:lnTo>
                    <a:pt x="0" y="4"/>
                  </a:lnTo>
                  <a:lnTo>
                    <a:pt x="5"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2" name="Freeform 143"/>
            <p:cNvSpPr>
              <a:spLocks/>
            </p:cNvSpPr>
            <p:nvPr/>
          </p:nvSpPr>
          <p:spPr bwMode="auto">
            <a:xfrm>
              <a:off x="1641475" y="2998788"/>
              <a:ext cx="31750" cy="31750"/>
            </a:xfrm>
            <a:custGeom>
              <a:avLst/>
              <a:gdLst>
                <a:gd name="T0" fmla="*/ 19050 w 20"/>
                <a:gd name="T1" fmla="*/ 0 h 20"/>
                <a:gd name="T2" fmla="*/ 22225 w 20"/>
                <a:gd name="T3" fmla="*/ 4763 h 20"/>
                <a:gd name="T4" fmla="*/ 28575 w 20"/>
                <a:gd name="T5" fmla="*/ 4763 h 20"/>
                <a:gd name="T6" fmla="*/ 30163 w 20"/>
                <a:gd name="T7" fmla="*/ 12700 h 20"/>
                <a:gd name="T8" fmla="*/ 22225 w 20"/>
                <a:gd name="T9" fmla="*/ 12700 h 20"/>
                <a:gd name="T10" fmla="*/ 31750 w 20"/>
                <a:gd name="T11" fmla="*/ 19050 h 20"/>
                <a:gd name="T12" fmla="*/ 30163 w 20"/>
                <a:gd name="T13" fmla="*/ 23813 h 20"/>
                <a:gd name="T14" fmla="*/ 17463 w 20"/>
                <a:gd name="T15" fmla="*/ 19050 h 20"/>
                <a:gd name="T16" fmla="*/ 19050 w 20"/>
                <a:gd name="T17" fmla="*/ 26988 h 20"/>
                <a:gd name="T18" fmla="*/ 15875 w 20"/>
                <a:gd name="T19" fmla="*/ 31750 h 20"/>
                <a:gd name="T20" fmla="*/ 6350 w 20"/>
                <a:gd name="T21" fmla="*/ 17463 h 20"/>
                <a:gd name="T22" fmla="*/ 6350 w 20"/>
                <a:gd name="T23" fmla="*/ 12700 h 20"/>
                <a:gd name="T24" fmla="*/ 0 w 20"/>
                <a:gd name="T25" fmla="*/ 9525 h 20"/>
                <a:gd name="T26" fmla="*/ 4763 w 20"/>
                <a:gd name="T27" fmla="*/ 3175 h 20"/>
                <a:gd name="T28" fmla="*/ 19050 w 20"/>
                <a:gd name="T29" fmla="*/ 0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20">
                  <a:moveTo>
                    <a:pt x="12" y="0"/>
                  </a:moveTo>
                  <a:lnTo>
                    <a:pt x="14" y="3"/>
                  </a:lnTo>
                  <a:lnTo>
                    <a:pt x="18" y="3"/>
                  </a:lnTo>
                  <a:lnTo>
                    <a:pt x="19" y="8"/>
                  </a:lnTo>
                  <a:lnTo>
                    <a:pt x="14" y="8"/>
                  </a:lnTo>
                  <a:lnTo>
                    <a:pt x="20" y="12"/>
                  </a:lnTo>
                  <a:lnTo>
                    <a:pt x="19" y="15"/>
                  </a:lnTo>
                  <a:lnTo>
                    <a:pt x="11" y="12"/>
                  </a:lnTo>
                  <a:lnTo>
                    <a:pt x="12" y="17"/>
                  </a:lnTo>
                  <a:lnTo>
                    <a:pt x="10" y="20"/>
                  </a:lnTo>
                  <a:lnTo>
                    <a:pt x="4" y="11"/>
                  </a:lnTo>
                  <a:lnTo>
                    <a:pt x="4" y="8"/>
                  </a:lnTo>
                  <a:lnTo>
                    <a:pt x="0" y="6"/>
                  </a:lnTo>
                  <a:lnTo>
                    <a:pt x="3" y="2"/>
                  </a:lnTo>
                  <a:lnTo>
                    <a:pt x="1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3" name="Freeform 144"/>
            <p:cNvSpPr>
              <a:spLocks/>
            </p:cNvSpPr>
            <p:nvPr/>
          </p:nvSpPr>
          <p:spPr bwMode="auto">
            <a:xfrm>
              <a:off x="1435100" y="2905125"/>
              <a:ext cx="12700" cy="7938"/>
            </a:xfrm>
            <a:custGeom>
              <a:avLst/>
              <a:gdLst>
                <a:gd name="T0" fmla="*/ 6350 w 8"/>
                <a:gd name="T1" fmla="*/ 0 h 5"/>
                <a:gd name="T2" fmla="*/ 12700 w 8"/>
                <a:gd name="T3" fmla="*/ 4763 h 5"/>
                <a:gd name="T4" fmla="*/ 4763 w 8"/>
                <a:gd name="T5" fmla="*/ 7938 h 5"/>
                <a:gd name="T6" fmla="*/ 0 w 8"/>
                <a:gd name="T7" fmla="*/ 7938 h 5"/>
                <a:gd name="T8" fmla="*/ 0 w 8"/>
                <a:gd name="T9" fmla="*/ 3175 h 5"/>
                <a:gd name="T10" fmla="*/ 6350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4" y="0"/>
                  </a:moveTo>
                  <a:lnTo>
                    <a:pt x="8" y="3"/>
                  </a:lnTo>
                  <a:lnTo>
                    <a:pt x="3" y="5"/>
                  </a:lnTo>
                  <a:lnTo>
                    <a:pt x="0" y="5"/>
                  </a:lnTo>
                  <a:lnTo>
                    <a:pt x="0" y="2"/>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4" name="Freeform 145"/>
            <p:cNvSpPr>
              <a:spLocks/>
            </p:cNvSpPr>
            <p:nvPr/>
          </p:nvSpPr>
          <p:spPr bwMode="auto">
            <a:xfrm>
              <a:off x="1284288" y="3006725"/>
              <a:ext cx="50800" cy="44450"/>
            </a:xfrm>
            <a:custGeom>
              <a:avLst/>
              <a:gdLst>
                <a:gd name="T0" fmla="*/ 31750 w 32"/>
                <a:gd name="T1" fmla="*/ 0 h 28"/>
                <a:gd name="T2" fmla="*/ 38100 w 32"/>
                <a:gd name="T3" fmla="*/ 4763 h 28"/>
                <a:gd name="T4" fmla="*/ 46038 w 32"/>
                <a:gd name="T5" fmla="*/ 4763 h 28"/>
                <a:gd name="T6" fmla="*/ 44450 w 32"/>
                <a:gd name="T7" fmla="*/ 11113 h 28"/>
                <a:gd name="T8" fmla="*/ 50800 w 32"/>
                <a:gd name="T9" fmla="*/ 14288 h 28"/>
                <a:gd name="T10" fmla="*/ 46038 w 32"/>
                <a:gd name="T11" fmla="*/ 20638 h 28"/>
                <a:gd name="T12" fmla="*/ 39688 w 32"/>
                <a:gd name="T13" fmla="*/ 20638 h 28"/>
                <a:gd name="T14" fmla="*/ 39688 w 32"/>
                <a:gd name="T15" fmla="*/ 28575 h 28"/>
                <a:gd name="T16" fmla="*/ 33338 w 32"/>
                <a:gd name="T17" fmla="*/ 30163 h 28"/>
                <a:gd name="T18" fmla="*/ 31750 w 32"/>
                <a:gd name="T19" fmla="*/ 38100 h 28"/>
                <a:gd name="T20" fmla="*/ 25400 w 32"/>
                <a:gd name="T21" fmla="*/ 34925 h 28"/>
                <a:gd name="T22" fmla="*/ 19050 w 32"/>
                <a:gd name="T23" fmla="*/ 44450 h 28"/>
                <a:gd name="T24" fmla="*/ 15875 w 32"/>
                <a:gd name="T25" fmla="*/ 44450 h 28"/>
                <a:gd name="T26" fmla="*/ 15875 w 32"/>
                <a:gd name="T27" fmla="*/ 38100 h 28"/>
                <a:gd name="T28" fmla="*/ 12700 w 32"/>
                <a:gd name="T29" fmla="*/ 34925 h 28"/>
                <a:gd name="T30" fmla="*/ 9525 w 32"/>
                <a:gd name="T31" fmla="*/ 38100 h 28"/>
                <a:gd name="T32" fmla="*/ 12700 w 32"/>
                <a:gd name="T33" fmla="*/ 44450 h 28"/>
                <a:gd name="T34" fmla="*/ 7938 w 32"/>
                <a:gd name="T35" fmla="*/ 42863 h 28"/>
                <a:gd name="T36" fmla="*/ 3175 w 32"/>
                <a:gd name="T37" fmla="*/ 34925 h 28"/>
                <a:gd name="T38" fmla="*/ 3175 w 32"/>
                <a:gd name="T39" fmla="*/ 30163 h 28"/>
                <a:gd name="T40" fmla="*/ 0 w 32"/>
                <a:gd name="T41" fmla="*/ 23813 h 28"/>
                <a:gd name="T42" fmla="*/ 14288 w 32"/>
                <a:gd name="T43" fmla="*/ 14288 h 28"/>
                <a:gd name="T44" fmla="*/ 19050 w 32"/>
                <a:gd name="T45" fmla="*/ 14288 h 28"/>
                <a:gd name="T46" fmla="*/ 19050 w 32"/>
                <a:gd name="T47" fmla="*/ 6350 h 28"/>
                <a:gd name="T48" fmla="*/ 25400 w 32"/>
                <a:gd name="T49" fmla="*/ 1588 h 28"/>
                <a:gd name="T50" fmla="*/ 26988 w 32"/>
                <a:gd name="T51" fmla="*/ 4763 h 28"/>
                <a:gd name="T52" fmla="*/ 31750 w 32"/>
                <a:gd name="T53" fmla="*/ 0 h 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2" h="28">
                  <a:moveTo>
                    <a:pt x="20" y="0"/>
                  </a:moveTo>
                  <a:lnTo>
                    <a:pt x="24" y="3"/>
                  </a:lnTo>
                  <a:lnTo>
                    <a:pt x="29" y="3"/>
                  </a:lnTo>
                  <a:lnTo>
                    <a:pt x="28" y="7"/>
                  </a:lnTo>
                  <a:lnTo>
                    <a:pt x="32" y="9"/>
                  </a:lnTo>
                  <a:lnTo>
                    <a:pt x="29" y="13"/>
                  </a:lnTo>
                  <a:lnTo>
                    <a:pt x="25" y="13"/>
                  </a:lnTo>
                  <a:lnTo>
                    <a:pt x="25" y="18"/>
                  </a:lnTo>
                  <a:lnTo>
                    <a:pt x="21" y="19"/>
                  </a:lnTo>
                  <a:lnTo>
                    <a:pt x="20" y="24"/>
                  </a:lnTo>
                  <a:lnTo>
                    <a:pt x="16" y="22"/>
                  </a:lnTo>
                  <a:lnTo>
                    <a:pt x="12" y="28"/>
                  </a:lnTo>
                  <a:lnTo>
                    <a:pt x="10" y="28"/>
                  </a:lnTo>
                  <a:lnTo>
                    <a:pt x="10" y="24"/>
                  </a:lnTo>
                  <a:lnTo>
                    <a:pt x="8" y="22"/>
                  </a:lnTo>
                  <a:lnTo>
                    <a:pt x="6" y="24"/>
                  </a:lnTo>
                  <a:lnTo>
                    <a:pt x="8" y="28"/>
                  </a:lnTo>
                  <a:lnTo>
                    <a:pt x="5" y="27"/>
                  </a:lnTo>
                  <a:lnTo>
                    <a:pt x="2" y="22"/>
                  </a:lnTo>
                  <a:lnTo>
                    <a:pt x="2" y="19"/>
                  </a:lnTo>
                  <a:lnTo>
                    <a:pt x="0" y="15"/>
                  </a:lnTo>
                  <a:lnTo>
                    <a:pt x="9" y="9"/>
                  </a:lnTo>
                  <a:lnTo>
                    <a:pt x="12" y="9"/>
                  </a:lnTo>
                  <a:lnTo>
                    <a:pt x="12" y="4"/>
                  </a:lnTo>
                  <a:lnTo>
                    <a:pt x="16" y="1"/>
                  </a:lnTo>
                  <a:lnTo>
                    <a:pt x="17" y="3"/>
                  </a:lnTo>
                  <a:lnTo>
                    <a:pt x="2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5" name="Freeform 146"/>
            <p:cNvSpPr>
              <a:spLocks/>
            </p:cNvSpPr>
            <p:nvPr/>
          </p:nvSpPr>
          <p:spPr bwMode="auto">
            <a:xfrm>
              <a:off x="1316038" y="2982913"/>
              <a:ext cx="22225" cy="23812"/>
            </a:xfrm>
            <a:custGeom>
              <a:avLst/>
              <a:gdLst>
                <a:gd name="T0" fmla="*/ 12700 w 14"/>
                <a:gd name="T1" fmla="*/ 0 h 15"/>
                <a:gd name="T2" fmla="*/ 14288 w 14"/>
                <a:gd name="T3" fmla="*/ 7937 h 15"/>
                <a:gd name="T4" fmla="*/ 22225 w 14"/>
                <a:gd name="T5" fmla="*/ 9525 h 15"/>
                <a:gd name="T6" fmla="*/ 22225 w 14"/>
                <a:gd name="T7" fmla="*/ 14287 h 15"/>
                <a:gd name="T8" fmla="*/ 19050 w 14"/>
                <a:gd name="T9" fmla="*/ 14287 h 15"/>
                <a:gd name="T10" fmla="*/ 14288 w 14"/>
                <a:gd name="T11" fmla="*/ 15875 h 15"/>
                <a:gd name="T12" fmla="*/ 9525 w 14"/>
                <a:gd name="T13" fmla="*/ 15875 h 15"/>
                <a:gd name="T14" fmla="*/ 6350 w 14"/>
                <a:gd name="T15" fmla="*/ 23812 h 15"/>
                <a:gd name="T16" fmla="*/ 0 w 14"/>
                <a:gd name="T17" fmla="*/ 20637 h 15"/>
                <a:gd name="T18" fmla="*/ 7938 w 14"/>
                <a:gd name="T19" fmla="*/ 9525 h 15"/>
                <a:gd name="T20" fmla="*/ 12700 w 14"/>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5">
                  <a:moveTo>
                    <a:pt x="8" y="0"/>
                  </a:moveTo>
                  <a:lnTo>
                    <a:pt x="9" y="5"/>
                  </a:lnTo>
                  <a:lnTo>
                    <a:pt x="14" y="6"/>
                  </a:lnTo>
                  <a:lnTo>
                    <a:pt x="14" y="9"/>
                  </a:lnTo>
                  <a:lnTo>
                    <a:pt x="12" y="9"/>
                  </a:lnTo>
                  <a:lnTo>
                    <a:pt x="9" y="10"/>
                  </a:lnTo>
                  <a:lnTo>
                    <a:pt x="6" y="10"/>
                  </a:lnTo>
                  <a:lnTo>
                    <a:pt x="4" y="15"/>
                  </a:lnTo>
                  <a:lnTo>
                    <a:pt x="0" y="13"/>
                  </a:lnTo>
                  <a:lnTo>
                    <a:pt x="5" y="6"/>
                  </a:lnTo>
                  <a:lnTo>
                    <a:pt x="8"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6" name="Freeform 147"/>
            <p:cNvSpPr>
              <a:spLocks/>
            </p:cNvSpPr>
            <p:nvPr/>
          </p:nvSpPr>
          <p:spPr bwMode="auto">
            <a:xfrm>
              <a:off x="1042988" y="2908300"/>
              <a:ext cx="36512" cy="22225"/>
            </a:xfrm>
            <a:custGeom>
              <a:avLst/>
              <a:gdLst>
                <a:gd name="T0" fmla="*/ 17462 w 23"/>
                <a:gd name="T1" fmla="*/ 0 h 14"/>
                <a:gd name="T2" fmla="*/ 30162 w 23"/>
                <a:gd name="T3" fmla="*/ 0 h 14"/>
                <a:gd name="T4" fmla="*/ 36512 w 23"/>
                <a:gd name="T5" fmla="*/ 15875 h 14"/>
                <a:gd name="T6" fmla="*/ 22225 w 23"/>
                <a:gd name="T7" fmla="*/ 22225 h 14"/>
                <a:gd name="T8" fmla="*/ 4762 w 23"/>
                <a:gd name="T9" fmla="*/ 12700 h 14"/>
                <a:gd name="T10" fmla="*/ 0 w 23"/>
                <a:gd name="T11" fmla="*/ 6350 h 14"/>
                <a:gd name="T12" fmla="*/ 11112 w 23"/>
                <a:gd name="T13" fmla="*/ 4763 h 14"/>
                <a:gd name="T14" fmla="*/ 17462 w 23"/>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4">
                  <a:moveTo>
                    <a:pt x="11" y="0"/>
                  </a:moveTo>
                  <a:lnTo>
                    <a:pt x="19" y="0"/>
                  </a:lnTo>
                  <a:lnTo>
                    <a:pt x="23" y="10"/>
                  </a:lnTo>
                  <a:lnTo>
                    <a:pt x="14" y="14"/>
                  </a:lnTo>
                  <a:lnTo>
                    <a:pt x="3" y="8"/>
                  </a:lnTo>
                  <a:lnTo>
                    <a:pt x="0" y="4"/>
                  </a:lnTo>
                  <a:lnTo>
                    <a:pt x="7" y="3"/>
                  </a:lnTo>
                  <a:lnTo>
                    <a:pt x="1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7" name="Freeform 148"/>
            <p:cNvSpPr>
              <a:spLocks/>
            </p:cNvSpPr>
            <p:nvPr/>
          </p:nvSpPr>
          <p:spPr bwMode="auto">
            <a:xfrm>
              <a:off x="963613" y="2752725"/>
              <a:ext cx="58737" cy="36513"/>
            </a:xfrm>
            <a:custGeom>
              <a:avLst/>
              <a:gdLst>
                <a:gd name="T0" fmla="*/ 1587 w 37"/>
                <a:gd name="T1" fmla="*/ 0 h 23"/>
                <a:gd name="T2" fmla="*/ 4762 w 37"/>
                <a:gd name="T3" fmla="*/ 3175 h 23"/>
                <a:gd name="T4" fmla="*/ 20637 w 37"/>
                <a:gd name="T5" fmla="*/ 3175 h 23"/>
                <a:gd name="T6" fmla="*/ 23812 w 37"/>
                <a:gd name="T7" fmla="*/ 1588 h 23"/>
                <a:gd name="T8" fmla="*/ 31750 w 37"/>
                <a:gd name="T9" fmla="*/ 3175 h 23"/>
                <a:gd name="T10" fmla="*/ 31750 w 37"/>
                <a:gd name="T11" fmla="*/ 11113 h 23"/>
                <a:gd name="T12" fmla="*/ 42862 w 37"/>
                <a:gd name="T13" fmla="*/ 15875 h 23"/>
                <a:gd name="T14" fmla="*/ 58737 w 37"/>
                <a:gd name="T15" fmla="*/ 20638 h 23"/>
                <a:gd name="T16" fmla="*/ 57150 w 37"/>
                <a:gd name="T17" fmla="*/ 26988 h 23"/>
                <a:gd name="T18" fmla="*/ 46037 w 37"/>
                <a:gd name="T19" fmla="*/ 26988 h 23"/>
                <a:gd name="T20" fmla="*/ 42862 w 37"/>
                <a:gd name="T21" fmla="*/ 36513 h 23"/>
                <a:gd name="T22" fmla="*/ 38100 w 37"/>
                <a:gd name="T23" fmla="*/ 25400 h 23"/>
                <a:gd name="T24" fmla="*/ 30162 w 37"/>
                <a:gd name="T25" fmla="*/ 22225 h 23"/>
                <a:gd name="T26" fmla="*/ 20637 w 37"/>
                <a:gd name="T27" fmla="*/ 15875 h 23"/>
                <a:gd name="T28" fmla="*/ 11112 w 37"/>
                <a:gd name="T29" fmla="*/ 15875 h 23"/>
                <a:gd name="T30" fmla="*/ 7937 w 37"/>
                <a:gd name="T31" fmla="*/ 22225 h 23"/>
                <a:gd name="T32" fmla="*/ 1587 w 37"/>
                <a:gd name="T33" fmla="*/ 20638 h 23"/>
                <a:gd name="T34" fmla="*/ 0 w 37"/>
                <a:gd name="T35" fmla="*/ 12700 h 23"/>
                <a:gd name="T36" fmla="*/ 1587 w 37"/>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3">
                  <a:moveTo>
                    <a:pt x="1" y="0"/>
                  </a:moveTo>
                  <a:lnTo>
                    <a:pt x="3" y="2"/>
                  </a:lnTo>
                  <a:lnTo>
                    <a:pt x="13" y="2"/>
                  </a:lnTo>
                  <a:lnTo>
                    <a:pt x="15" y="1"/>
                  </a:lnTo>
                  <a:lnTo>
                    <a:pt x="20" y="2"/>
                  </a:lnTo>
                  <a:lnTo>
                    <a:pt x="20" y="7"/>
                  </a:lnTo>
                  <a:lnTo>
                    <a:pt x="27" y="10"/>
                  </a:lnTo>
                  <a:lnTo>
                    <a:pt x="37" y="13"/>
                  </a:lnTo>
                  <a:lnTo>
                    <a:pt x="36" y="17"/>
                  </a:lnTo>
                  <a:lnTo>
                    <a:pt x="29" y="17"/>
                  </a:lnTo>
                  <a:lnTo>
                    <a:pt x="27" y="23"/>
                  </a:lnTo>
                  <a:lnTo>
                    <a:pt x="24" y="16"/>
                  </a:lnTo>
                  <a:lnTo>
                    <a:pt x="19" y="14"/>
                  </a:lnTo>
                  <a:lnTo>
                    <a:pt x="13" y="10"/>
                  </a:lnTo>
                  <a:lnTo>
                    <a:pt x="7" y="10"/>
                  </a:lnTo>
                  <a:lnTo>
                    <a:pt x="5" y="14"/>
                  </a:lnTo>
                  <a:lnTo>
                    <a:pt x="1" y="13"/>
                  </a:lnTo>
                  <a:lnTo>
                    <a:pt x="0" y="8"/>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8" name="Freeform 149"/>
            <p:cNvSpPr>
              <a:spLocks/>
            </p:cNvSpPr>
            <p:nvPr/>
          </p:nvSpPr>
          <p:spPr bwMode="auto">
            <a:xfrm>
              <a:off x="1030288" y="2330450"/>
              <a:ext cx="739775" cy="812800"/>
            </a:xfrm>
            <a:custGeom>
              <a:avLst/>
              <a:gdLst>
                <a:gd name="T0" fmla="*/ 241300 w 466"/>
                <a:gd name="T1" fmla="*/ 36513 h 512"/>
                <a:gd name="T2" fmla="*/ 282575 w 466"/>
                <a:gd name="T3" fmla="*/ 25400 h 512"/>
                <a:gd name="T4" fmla="*/ 346075 w 466"/>
                <a:gd name="T5" fmla="*/ 58738 h 512"/>
                <a:gd name="T6" fmla="*/ 455613 w 466"/>
                <a:gd name="T7" fmla="*/ 84138 h 512"/>
                <a:gd name="T8" fmla="*/ 527050 w 466"/>
                <a:gd name="T9" fmla="*/ 107950 h 512"/>
                <a:gd name="T10" fmla="*/ 642938 w 466"/>
                <a:gd name="T11" fmla="*/ 619125 h 512"/>
                <a:gd name="T12" fmla="*/ 736600 w 466"/>
                <a:gd name="T13" fmla="*/ 788988 h 512"/>
                <a:gd name="T14" fmla="*/ 717550 w 466"/>
                <a:gd name="T15" fmla="*/ 755650 h 512"/>
                <a:gd name="T16" fmla="*/ 695325 w 466"/>
                <a:gd name="T17" fmla="*/ 730250 h 512"/>
                <a:gd name="T18" fmla="*/ 674688 w 466"/>
                <a:gd name="T19" fmla="*/ 687388 h 512"/>
                <a:gd name="T20" fmla="*/ 661988 w 466"/>
                <a:gd name="T21" fmla="*/ 665163 h 512"/>
                <a:gd name="T22" fmla="*/ 633413 w 466"/>
                <a:gd name="T23" fmla="*/ 628650 h 512"/>
                <a:gd name="T24" fmla="*/ 617538 w 466"/>
                <a:gd name="T25" fmla="*/ 641350 h 512"/>
                <a:gd name="T26" fmla="*/ 596900 w 466"/>
                <a:gd name="T27" fmla="*/ 660400 h 512"/>
                <a:gd name="T28" fmla="*/ 552450 w 466"/>
                <a:gd name="T29" fmla="*/ 617538 h 512"/>
                <a:gd name="T30" fmla="*/ 520700 w 466"/>
                <a:gd name="T31" fmla="*/ 603250 h 512"/>
                <a:gd name="T32" fmla="*/ 455613 w 466"/>
                <a:gd name="T33" fmla="*/ 593725 h 512"/>
                <a:gd name="T34" fmla="*/ 427038 w 466"/>
                <a:gd name="T35" fmla="*/ 568325 h 512"/>
                <a:gd name="T36" fmla="*/ 409575 w 466"/>
                <a:gd name="T37" fmla="*/ 546100 h 512"/>
                <a:gd name="T38" fmla="*/ 371475 w 466"/>
                <a:gd name="T39" fmla="*/ 560388 h 512"/>
                <a:gd name="T40" fmla="*/ 360363 w 466"/>
                <a:gd name="T41" fmla="*/ 593725 h 512"/>
                <a:gd name="T42" fmla="*/ 312738 w 466"/>
                <a:gd name="T43" fmla="*/ 628650 h 512"/>
                <a:gd name="T44" fmla="*/ 323850 w 466"/>
                <a:gd name="T45" fmla="*/ 574675 h 512"/>
                <a:gd name="T46" fmla="*/ 346075 w 466"/>
                <a:gd name="T47" fmla="*/ 549275 h 512"/>
                <a:gd name="T48" fmla="*/ 333375 w 466"/>
                <a:gd name="T49" fmla="*/ 539750 h 512"/>
                <a:gd name="T50" fmla="*/ 298450 w 466"/>
                <a:gd name="T51" fmla="*/ 584200 h 512"/>
                <a:gd name="T52" fmla="*/ 276225 w 466"/>
                <a:gd name="T53" fmla="*/ 604838 h 512"/>
                <a:gd name="T54" fmla="*/ 280988 w 466"/>
                <a:gd name="T55" fmla="*/ 641350 h 512"/>
                <a:gd name="T56" fmla="*/ 238125 w 466"/>
                <a:gd name="T57" fmla="*/ 685800 h 512"/>
                <a:gd name="T58" fmla="*/ 203200 w 466"/>
                <a:gd name="T59" fmla="*/ 728663 h 512"/>
                <a:gd name="T60" fmla="*/ 182563 w 466"/>
                <a:gd name="T61" fmla="*/ 750888 h 512"/>
                <a:gd name="T62" fmla="*/ 127000 w 466"/>
                <a:gd name="T63" fmla="*/ 777875 h 512"/>
                <a:gd name="T64" fmla="*/ 92075 w 466"/>
                <a:gd name="T65" fmla="*/ 796925 h 512"/>
                <a:gd name="T66" fmla="*/ 69850 w 466"/>
                <a:gd name="T67" fmla="*/ 792163 h 512"/>
                <a:gd name="T68" fmla="*/ 133350 w 466"/>
                <a:gd name="T69" fmla="*/ 754063 h 512"/>
                <a:gd name="T70" fmla="*/ 152400 w 466"/>
                <a:gd name="T71" fmla="*/ 738188 h 512"/>
                <a:gd name="T72" fmla="*/ 204788 w 466"/>
                <a:gd name="T73" fmla="*/ 695325 h 512"/>
                <a:gd name="T74" fmla="*/ 190500 w 466"/>
                <a:gd name="T75" fmla="*/ 650875 h 512"/>
                <a:gd name="T76" fmla="*/ 160338 w 466"/>
                <a:gd name="T77" fmla="*/ 641350 h 512"/>
                <a:gd name="T78" fmla="*/ 115888 w 466"/>
                <a:gd name="T79" fmla="*/ 647700 h 512"/>
                <a:gd name="T80" fmla="*/ 115888 w 466"/>
                <a:gd name="T81" fmla="*/ 595313 h 512"/>
                <a:gd name="T82" fmla="*/ 93663 w 466"/>
                <a:gd name="T83" fmla="*/ 600075 h 512"/>
                <a:gd name="T84" fmla="*/ 63500 w 466"/>
                <a:gd name="T85" fmla="*/ 558800 h 512"/>
                <a:gd name="T86" fmla="*/ 74613 w 466"/>
                <a:gd name="T87" fmla="*/ 554038 h 512"/>
                <a:gd name="T88" fmla="*/ 41275 w 466"/>
                <a:gd name="T89" fmla="*/ 511175 h 512"/>
                <a:gd name="T90" fmla="*/ 82550 w 466"/>
                <a:gd name="T91" fmla="*/ 454025 h 512"/>
                <a:gd name="T92" fmla="*/ 133350 w 466"/>
                <a:gd name="T93" fmla="*/ 403225 h 512"/>
                <a:gd name="T94" fmla="*/ 112713 w 466"/>
                <a:gd name="T95" fmla="*/ 381000 h 512"/>
                <a:gd name="T96" fmla="*/ 53975 w 466"/>
                <a:gd name="T97" fmla="*/ 384175 h 512"/>
                <a:gd name="T98" fmla="*/ 12700 w 466"/>
                <a:gd name="T99" fmla="*/ 341313 h 512"/>
                <a:gd name="T100" fmla="*/ 47625 w 466"/>
                <a:gd name="T101" fmla="*/ 303213 h 512"/>
                <a:gd name="T102" fmla="*/ 82550 w 466"/>
                <a:gd name="T103" fmla="*/ 303213 h 512"/>
                <a:gd name="T104" fmla="*/ 125413 w 466"/>
                <a:gd name="T105" fmla="*/ 292100 h 512"/>
                <a:gd name="T106" fmla="*/ 163513 w 466"/>
                <a:gd name="T107" fmla="*/ 287338 h 512"/>
                <a:gd name="T108" fmla="*/ 122238 w 466"/>
                <a:gd name="T109" fmla="*/ 261938 h 512"/>
                <a:gd name="T110" fmla="*/ 100013 w 466"/>
                <a:gd name="T111" fmla="*/ 258763 h 512"/>
                <a:gd name="T112" fmla="*/ 31750 w 466"/>
                <a:gd name="T113" fmla="*/ 176213 h 512"/>
                <a:gd name="T114" fmla="*/ 100013 w 466"/>
                <a:gd name="T115" fmla="*/ 93663 h 512"/>
                <a:gd name="T116" fmla="*/ 158750 w 466"/>
                <a:gd name="T117" fmla="*/ 31750 h 5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6" h="512">
                  <a:moveTo>
                    <a:pt x="139" y="0"/>
                  </a:moveTo>
                  <a:lnTo>
                    <a:pt x="144" y="6"/>
                  </a:lnTo>
                  <a:lnTo>
                    <a:pt x="149" y="6"/>
                  </a:lnTo>
                  <a:lnTo>
                    <a:pt x="150" y="9"/>
                  </a:lnTo>
                  <a:lnTo>
                    <a:pt x="142" y="17"/>
                  </a:lnTo>
                  <a:lnTo>
                    <a:pt x="152" y="23"/>
                  </a:lnTo>
                  <a:lnTo>
                    <a:pt x="152" y="13"/>
                  </a:lnTo>
                  <a:lnTo>
                    <a:pt x="158" y="9"/>
                  </a:lnTo>
                  <a:lnTo>
                    <a:pt x="162" y="12"/>
                  </a:lnTo>
                  <a:lnTo>
                    <a:pt x="162" y="17"/>
                  </a:lnTo>
                  <a:lnTo>
                    <a:pt x="166" y="19"/>
                  </a:lnTo>
                  <a:lnTo>
                    <a:pt x="178" y="16"/>
                  </a:lnTo>
                  <a:lnTo>
                    <a:pt x="190" y="20"/>
                  </a:lnTo>
                  <a:lnTo>
                    <a:pt x="190" y="25"/>
                  </a:lnTo>
                  <a:lnTo>
                    <a:pt x="197" y="32"/>
                  </a:lnTo>
                  <a:lnTo>
                    <a:pt x="201" y="35"/>
                  </a:lnTo>
                  <a:lnTo>
                    <a:pt x="210" y="34"/>
                  </a:lnTo>
                  <a:lnTo>
                    <a:pt x="218" y="37"/>
                  </a:lnTo>
                  <a:lnTo>
                    <a:pt x="223" y="34"/>
                  </a:lnTo>
                  <a:lnTo>
                    <a:pt x="235" y="41"/>
                  </a:lnTo>
                  <a:lnTo>
                    <a:pt x="242" y="43"/>
                  </a:lnTo>
                  <a:lnTo>
                    <a:pt x="270" y="50"/>
                  </a:lnTo>
                  <a:lnTo>
                    <a:pt x="275" y="55"/>
                  </a:lnTo>
                  <a:lnTo>
                    <a:pt x="287" y="53"/>
                  </a:lnTo>
                  <a:lnTo>
                    <a:pt x="300" y="52"/>
                  </a:lnTo>
                  <a:lnTo>
                    <a:pt x="300" y="50"/>
                  </a:lnTo>
                  <a:lnTo>
                    <a:pt x="314" y="55"/>
                  </a:lnTo>
                  <a:lnTo>
                    <a:pt x="326" y="68"/>
                  </a:lnTo>
                  <a:lnTo>
                    <a:pt x="328" y="65"/>
                  </a:lnTo>
                  <a:lnTo>
                    <a:pt x="332" y="68"/>
                  </a:lnTo>
                  <a:lnTo>
                    <a:pt x="332" y="361"/>
                  </a:lnTo>
                  <a:lnTo>
                    <a:pt x="355" y="365"/>
                  </a:lnTo>
                  <a:lnTo>
                    <a:pt x="376" y="399"/>
                  </a:lnTo>
                  <a:lnTo>
                    <a:pt x="393" y="381"/>
                  </a:lnTo>
                  <a:lnTo>
                    <a:pt x="404" y="381"/>
                  </a:lnTo>
                  <a:lnTo>
                    <a:pt x="405" y="390"/>
                  </a:lnTo>
                  <a:lnTo>
                    <a:pt x="424" y="413"/>
                  </a:lnTo>
                  <a:lnTo>
                    <a:pt x="442" y="456"/>
                  </a:lnTo>
                  <a:lnTo>
                    <a:pt x="466" y="473"/>
                  </a:lnTo>
                  <a:lnTo>
                    <a:pt x="464" y="482"/>
                  </a:lnTo>
                  <a:lnTo>
                    <a:pt x="466" y="488"/>
                  </a:lnTo>
                  <a:lnTo>
                    <a:pt x="464" y="497"/>
                  </a:lnTo>
                  <a:lnTo>
                    <a:pt x="458" y="505"/>
                  </a:lnTo>
                  <a:lnTo>
                    <a:pt x="454" y="505"/>
                  </a:lnTo>
                  <a:lnTo>
                    <a:pt x="453" y="494"/>
                  </a:lnTo>
                  <a:lnTo>
                    <a:pt x="456" y="490"/>
                  </a:lnTo>
                  <a:lnTo>
                    <a:pt x="454" y="482"/>
                  </a:lnTo>
                  <a:lnTo>
                    <a:pt x="452" y="476"/>
                  </a:lnTo>
                  <a:lnTo>
                    <a:pt x="444" y="476"/>
                  </a:lnTo>
                  <a:lnTo>
                    <a:pt x="441" y="488"/>
                  </a:lnTo>
                  <a:lnTo>
                    <a:pt x="438" y="485"/>
                  </a:lnTo>
                  <a:lnTo>
                    <a:pt x="441" y="470"/>
                  </a:lnTo>
                  <a:lnTo>
                    <a:pt x="438" y="463"/>
                  </a:lnTo>
                  <a:lnTo>
                    <a:pt x="438" y="460"/>
                  </a:lnTo>
                  <a:lnTo>
                    <a:pt x="432" y="454"/>
                  </a:lnTo>
                  <a:lnTo>
                    <a:pt x="431" y="450"/>
                  </a:lnTo>
                  <a:lnTo>
                    <a:pt x="424" y="447"/>
                  </a:lnTo>
                  <a:lnTo>
                    <a:pt x="424" y="442"/>
                  </a:lnTo>
                  <a:lnTo>
                    <a:pt x="421" y="435"/>
                  </a:lnTo>
                  <a:lnTo>
                    <a:pt x="425" y="433"/>
                  </a:lnTo>
                  <a:lnTo>
                    <a:pt x="423" y="430"/>
                  </a:lnTo>
                  <a:lnTo>
                    <a:pt x="427" y="429"/>
                  </a:lnTo>
                  <a:lnTo>
                    <a:pt x="420" y="427"/>
                  </a:lnTo>
                  <a:lnTo>
                    <a:pt x="421" y="423"/>
                  </a:lnTo>
                  <a:lnTo>
                    <a:pt x="419" y="424"/>
                  </a:lnTo>
                  <a:lnTo>
                    <a:pt x="417" y="419"/>
                  </a:lnTo>
                  <a:lnTo>
                    <a:pt x="415" y="420"/>
                  </a:lnTo>
                  <a:lnTo>
                    <a:pt x="411" y="421"/>
                  </a:lnTo>
                  <a:lnTo>
                    <a:pt x="407" y="414"/>
                  </a:lnTo>
                  <a:lnTo>
                    <a:pt x="404" y="410"/>
                  </a:lnTo>
                  <a:lnTo>
                    <a:pt x="401" y="395"/>
                  </a:lnTo>
                  <a:lnTo>
                    <a:pt x="399" y="396"/>
                  </a:lnTo>
                  <a:lnTo>
                    <a:pt x="403" y="416"/>
                  </a:lnTo>
                  <a:lnTo>
                    <a:pt x="404" y="420"/>
                  </a:lnTo>
                  <a:lnTo>
                    <a:pt x="400" y="417"/>
                  </a:lnTo>
                  <a:lnTo>
                    <a:pt x="395" y="417"/>
                  </a:lnTo>
                  <a:lnTo>
                    <a:pt x="393" y="408"/>
                  </a:lnTo>
                  <a:lnTo>
                    <a:pt x="389" y="404"/>
                  </a:lnTo>
                  <a:lnTo>
                    <a:pt x="383" y="402"/>
                  </a:lnTo>
                  <a:lnTo>
                    <a:pt x="381" y="404"/>
                  </a:lnTo>
                  <a:lnTo>
                    <a:pt x="389" y="411"/>
                  </a:lnTo>
                  <a:lnTo>
                    <a:pt x="392" y="419"/>
                  </a:lnTo>
                  <a:lnTo>
                    <a:pt x="385" y="420"/>
                  </a:lnTo>
                  <a:lnTo>
                    <a:pt x="376" y="416"/>
                  </a:lnTo>
                  <a:lnTo>
                    <a:pt x="368" y="404"/>
                  </a:lnTo>
                  <a:lnTo>
                    <a:pt x="364" y="399"/>
                  </a:lnTo>
                  <a:lnTo>
                    <a:pt x="367" y="392"/>
                  </a:lnTo>
                  <a:lnTo>
                    <a:pt x="361" y="396"/>
                  </a:lnTo>
                  <a:lnTo>
                    <a:pt x="358" y="395"/>
                  </a:lnTo>
                  <a:lnTo>
                    <a:pt x="348" y="389"/>
                  </a:lnTo>
                  <a:lnTo>
                    <a:pt x="350" y="380"/>
                  </a:lnTo>
                  <a:lnTo>
                    <a:pt x="352" y="378"/>
                  </a:lnTo>
                  <a:lnTo>
                    <a:pt x="351" y="375"/>
                  </a:lnTo>
                  <a:lnTo>
                    <a:pt x="348" y="375"/>
                  </a:lnTo>
                  <a:lnTo>
                    <a:pt x="339" y="383"/>
                  </a:lnTo>
                  <a:lnTo>
                    <a:pt x="328" y="380"/>
                  </a:lnTo>
                  <a:lnTo>
                    <a:pt x="323" y="377"/>
                  </a:lnTo>
                  <a:lnTo>
                    <a:pt x="324" y="375"/>
                  </a:lnTo>
                  <a:lnTo>
                    <a:pt x="318" y="375"/>
                  </a:lnTo>
                  <a:lnTo>
                    <a:pt x="308" y="372"/>
                  </a:lnTo>
                  <a:lnTo>
                    <a:pt x="302" y="375"/>
                  </a:lnTo>
                  <a:lnTo>
                    <a:pt x="287" y="374"/>
                  </a:lnTo>
                  <a:lnTo>
                    <a:pt x="286" y="369"/>
                  </a:lnTo>
                  <a:lnTo>
                    <a:pt x="281" y="369"/>
                  </a:lnTo>
                  <a:lnTo>
                    <a:pt x="278" y="364"/>
                  </a:lnTo>
                  <a:lnTo>
                    <a:pt x="274" y="368"/>
                  </a:lnTo>
                  <a:lnTo>
                    <a:pt x="267" y="361"/>
                  </a:lnTo>
                  <a:lnTo>
                    <a:pt x="269" y="358"/>
                  </a:lnTo>
                  <a:lnTo>
                    <a:pt x="262" y="358"/>
                  </a:lnTo>
                  <a:lnTo>
                    <a:pt x="262" y="353"/>
                  </a:lnTo>
                  <a:lnTo>
                    <a:pt x="258" y="353"/>
                  </a:lnTo>
                  <a:lnTo>
                    <a:pt x="257" y="350"/>
                  </a:lnTo>
                  <a:lnTo>
                    <a:pt x="259" y="344"/>
                  </a:lnTo>
                  <a:lnTo>
                    <a:pt x="258" y="344"/>
                  </a:lnTo>
                  <a:lnTo>
                    <a:pt x="251" y="347"/>
                  </a:lnTo>
                  <a:lnTo>
                    <a:pt x="247" y="349"/>
                  </a:lnTo>
                  <a:lnTo>
                    <a:pt x="245" y="346"/>
                  </a:lnTo>
                  <a:lnTo>
                    <a:pt x="242" y="352"/>
                  </a:lnTo>
                  <a:lnTo>
                    <a:pt x="239" y="346"/>
                  </a:lnTo>
                  <a:lnTo>
                    <a:pt x="234" y="353"/>
                  </a:lnTo>
                  <a:lnTo>
                    <a:pt x="238" y="353"/>
                  </a:lnTo>
                  <a:lnTo>
                    <a:pt x="241" y="361"/>
                  </a:lnTo>
                  <a:lnTo>
                    <a:pt x="237" y="365"/>
                  </a:lnTo>
                  <a:lnTo>
                    <a:pt x="239" y="371"/>
                  </a:lnTo>
                  <a:lnTo>
                    <a:pt x="233" y="375"/>
                  </a:lnTo>
                  <a:lnTo>
                    <a:pt x="227" y="374"/>
                  </a:lnTo>
                  <a:lnTo>
                    <a:pt x="222" y="381"/>
                  </a:lnTo>
                  <a:lnTo>
                    <a:pt x="218" y="384"/>
                  </a:lnTo>
                  <a:lnTo>
                    <a:pt x="213" y="387"/>
                  </a:lnTo>
                  <a:lnTo>
                    <a:pt x="206" y="395"/>
                  </a:lnTo>
                  <a:lnTo>
                    <a:pt x="202" y="395"/>
                  </a:lnTo>
                  <a:lnTo>
                    <a:pt x="197" y="396"/>
                  </a:lnTo>
                  <a:lnTo>
                    <a:pt x="194" y="392"/>
                  </a:lnTo>
                  <a:lnTo>
                    <a:pt x="204" y="384"/>
                  </a:lnTo>
                  <a:lnTo>
                    <a:pt x="206" y="380"/>
                  </a:lnTo>
                  <a:lnTo>
                    <a:pt x="198" y="383"/>
                  </a:lnTo>
                  <a:lnTo>
                    <a:pt x="196" y="378"/>
                  </a:lnTo>
                  <a:lnTo>
                    <a:pt x="204" y="362"/>
                  </a:lnTo>
                  <a:lnTo>
                    <a:pt x="201" y="355"/>
                  </a:lnTo>
                  <a:lnTo>
                    <a:pt x="205" y="353"/>
                  </a:lnTo>
                  <a:lnTo>
                    <a:pt x="213" y="347"/>
                  </a:lnTo>
                  <a:lnTo>
                    <a:pt x="215" y="350"/>
                  </a:lnTo>
                  <a:lnTo>
                    <a:pt x="226" y="349"/>
                  </a:lnTo>
                  <a:lnTo>
                    <a:pt x="218" y="346"/>
                  </a:lnTo>
                  <a:lnTo>
                    <a:pt x="218" y="341"/>
                  </a:lnTo>
                  <a:lnTo>
                    <a:pt x="222" y="337"/>
                  </a:lnTo>
                  <a:lnTo>
                    <a:pt x="215" y="341"/>
                  </a:lnTo>
                  <a:lnTo>
                    <a:pt x="213" y="340"/>
                  </a:lnTo>
                  <a:lnTo>
                    <a:pt x="212" y="335"/>
                  </a:lnTo>
                  <a:lnTo>
                    <a:pt x="210" y="340"/>
                  </a:lnTo>
                  <a:lnTo>
                    <a:pt x="205" y="341"/>
                  </a:lnTo>
                  <a:lnTo>
                    <a:pt x="197" y="350"/>
                  </a:lnTo>
                  <a:lnTo>
                    <a:pt x="196" y="355"/>
                  </a:lnTo>
                  <a:lnTo>
                    <a:pt x="194" y="355"/>
                  </a:lnTo>
                  <a:lnTo>
                    <a:pt x="190" y="362"/>
                  </a:lnTo>
                  <a:lnTo>
                    <a:pt x="188" y="368"/>
                  </a:lnTo>
                  <a:lnTo>
                    <a:pt x="182" y="367"/>
                  </a:lnTo>
                  <a:lnTo>
                    <a:pt x="188" y="375"/>
                  </a:lnTo>
                  <a:lnTo>
                    <a:pt x="177" y="377"/>
                  </a:lnTo>
                  <a:lnTo>
                    <a:pt x="181" y="378"/>
                  </a:lnTo>
                  <a:lnTo>
                    <a:pt x="180" y="383"/>
                  </a:lnTo>
                  <a:lnTo>
                    <a:pt x="174" y="381"/>
                  </a:lnTo>
                  <a:lnTo>
                    <a:pt x="172" y="389"/>
                  </a:lnTo>
                  <a:lnTo>
                    <a:pt x="169" y="390"/>
                  </a:lnTo>
                  <a:lnTo>
                    <a:pt x="168" y="395"/>
                  </a:lnTo>
                  <a:lnTo>
                    <a:pt x="168" y="398"/>
                  </a:lnTo>
                  <a:lnTo>
                    <a:pt x="172" y="398"/>
                  </a:lnTo>
                  <a:lnTo>
                    <a:pt x="177" y="404"/>
                  </a:lnTo>
                  <a:lnTo>
                    <a:pt x="177" y="407"/>
                  </a:lnTo>
                  <a:lnTo>
                    <a:pt x="172" y="413"/>
                  </a:lnTo>
                  <a:lnTo>
                    <a:pt x="166" y="421"/>
                  </a:lnTo>
                  <a:lnTo>
                    <a:pt x="157" y="426"/>
                  </a:lnTo>
                  <a:lnTo>
                    <a:pt x="154" y="433"/>
                  </a:lnTo>
                  <a:lnTo>
                    <a:pt x="150" y="432"/>
                  </a:lnTo>
                  <a:lnTo>
                    <a:pt x="149" y="436"/>
                  </a:lnTo>
                  <a:lnTo>
                    <a:pt x="141" y="442"/>
                  </a:lnTo>
                  <a:lnTo>
                    <a:pt x="141" y="445"/>
                  </a:lnTo>
                  <a:lnTo>
                    <a:pt x="137" y="451"/>
                  </a:lnTo>
                  <a:lnTo>
                    <a:pt x="129" y="456"/>
                  </a:lnTo>
                  <a:lnTo>
                    <a:pt x="128" y="459"/>
                  </a:lnTo>
                  <a:lnTo>
                    <a:pt x="124" y="460"/>
                  </a:lnTo>
                  <a:lnTo>
                    <a:pt x="121" y="463"/>
                  </a:lnTo>
                  <a:lnTo>
                    <a:pt x="113" y="468"/>
                  </a:lnTo>
                  <a:lnTo>
                    <a:pt x="119" y="468"/>
                  </a:lnTo>
                  <a:lnTo>
                    <a:pt x="120" y="469"/>
                  </a:lnTo>
                  <a:lnTo>
                    <a:pt x="115" y="473"/>
                  </a:lnTo>
                  <a:lnTo>
                    <a:pt x="107" y="476"/>
                  </a:lnTo>
                  <a:lnTo>
                    <a:pt x="101" y="481"/>
                  </a:lnTo>
                  <a:lnTo>
                    <a:pt x="97" y="481"/>
                  </a:lnTo>
                  <a:lnTo>
                    <a:pt x="95" y="485"/>
                  </a:lnTo>
                  <a:lnTo>
                    <a:pt x="88" y="488"/>
                  </a:lnTo>
                  <a:lnTo>
                    <a:pt x="80" y="490"/>
                  </a:lnTo>
                  <a:lnTo>
                    <a:pt x="81" y="487"/>
                  </a:lnTo>
                  <a:lnTo>
                    <a:pt x="79" y="485"/>
                  </a:lnTo>
                  <a:lnTo>
                    <a:pt x="75" y="493"/>
                  </a:lnTo>
                  <a:lnTo>
                    <a:pt x="69" y="496"/>
                  </a:lnTo>
                  <a:lnTo>
                    <a:pt x="66" y="497"/>
                  </a:lnTo>
                  <a:lnTo>
                    <a:pt x="58" y="502"/>
                  </a:lnTo>
                  <a:lnTo>
                    <a:pt x="55" y="506"/>
                  </a:lnTo>
                  <a:lnTo>
                    <a:pt x="46" y="508"/>
                  </a:lnTo>
                  <a:lnTo>
                    <a:pt x="42" y="512"/>
                  </a:lnTo>
                  <a:lnTo>
                    <a:pt x="39" y="508"/>
                  </a:lnTo>
                  <a:lnTo>
                    <a:pt x="42" y="505"/>
                  </a:lnTo>
                  <a:lnTo>
                    <a:pt x="44" y="499"/>
                  </a:lnTo>
                  <a:lnTo>
                    <a:pt x="54" y="497"/>
                  </a:lnTo>
                  <a:lnTo>
                    <a:pt x="56" y="494"/>
                  </a:lnTo>
                  <a:lnTo>
                    <a:pt x="67" y="490"/>
                  </a:lnTo>
                  <a:lnTo>
                    <a:pt x="68" y="485"/>
                  </a:lnTo>
                  <a:lnTo>
                    <a:pt x="79" y="475"/>
                  </a:lnTo>
                  <a:lnTo>
                    <a:pt x="84" y="475"/>
                  </a:lnTo>
                  <a:lnTo>
                    <a:pt x="85" y="479"/>
                  </a:lnTo>
                  <a:lnTo>
                    <a:pt x="93" y="479"/>
                  </a:lnTo>
                  <a:lnTo>
                    <a:pt x="92" y="472"/>
                  </a:lnTo>
                  <a:lnTo>
                    <a:pt x="93" y="470"/>
                  </a:lnTo>
                  <a:lnTo>
                    <a:pt x="100" y="470"/>
                  </a:lnTo>
                  <a:lnTo>
                    <a:pt x="96" y="465"/>
                  </a:lnTo>
                  <a:lnTo>
                    <a:pt x="107" y="459"/>
                  </a:lnTo>
                  <a:lnTo>
                    <a:pt x="111" y="454"/>
                  </a:lnTo>
                  <a:lnTo>
                    <a:pt x="113" y="456"/>
                  </a:lnTo>
                  <a:lnTo>
                    <a:pt x="115" y="450"/>
                  </a:lnTo>
                  <a:lnTo>
                    <a:pt x="123" y="439"/>
                  </a:lnTo>
                  <a:lnTo>
                    <a:pt x="129" y="438"/>
                  </a:lnTo>
                  <a:lnTo>
                    <a:pt x="127" y="435"/>
                  </a:lnTo>
                  <a:lnTo>
                    <a:pt x="128" y="420"/>
                  </a:lnTo>
                  <a:lnTo>
                    <a:pt x="132" y="408"/>
                  </a:lnTo>
                  <a:lnTo>
                    <a:pt x="136" y="399"/>
                  </a:lnTo>
                  <a:lnTo>
                    <a:pt x="127" y="407"/>
                  </a:lnTo>
                  <a:lnTo>
                    <a:pt x="120" y="410"/>
                  </a:lnTo>
                  <a:lnTo>
                    <a:pt x="115" y="405"/>
                  </a:lnTo>
                  <a:lnTo>
                    <a:pt x="115" y="401"/>
                  </a:lnTo>
                  <a:lnTo>
                    <a:pt x="111" y="408"/>
                  </a:lnTo>
                  <a:lnTo>
                    <a:pt x="113" y="413"/>
                  </a:lnTo>
                  <a:lnTo>
                    <a:pt x="111" y="414"/>
                  </a:lnTo>
                  <a:lnTo>
                    <a:pt x="101" y="404"/>
                  </a:lnTo>
                  <a:lnTo>
                    <a:pt x="99" y="407"/>
                  </a:lnTo>
                  <a:lnTo>
                    <a:pt x="93" y="401"/>
                  </a:lnTo>
                  <a:lnTo>
                    <a:pt x="88" y="402"/>
                  </a:lnTo>
                  <a:lnTo>
                    <a:pt x="83" y="410"/>
                  </a:lnTo>
                  <a:lnTo>
                    <a:pt x="76" y="413"/>
                  </a:lnTo>
                  <a:lnTo>
                    <a:pt x="73" y="408"/>
                  </a:lnTo>
                  <a:lnTo>
                    <a:pt x="76" y="405"/>
                  </a:lnTo>
                  <a:lnTo>
                    <a:pt x="77" y="398"/>
                  </a:lnTo>
                  <a:lnTo>
                    <a:pt x="75" y="398"/>
                  </a:lnTo>
                  <a:lnTo>
                    <a:pt x="73" y="392"/>
                  </a:lnTo>
                  <a:lnTo>
                    <a:pt x="77" y="387"/>
                  </a:lnTo>
                  <a:lnTo>
                    <a:pt x="73" y="375"/>
                  </a:lnTo>
                  <a:lnTo>
                    <a:pt x="71" y="371"/>
                  </a:lnTo>
                  <a:lnTo>
                    <a:pt x="69" y="365"/>
                  </a:lnTo>
                  <a:lnTo>
                    <a:pt x="72" y="359"/>
                  </a:lnTo>
                  <a:lnTo>
                    <a:pt x="67" y="367"/>
                  </a:lnTo>
                  <a:lnTo>
                    <a:pt x="67" y="372"/>
                  </a:lnTo>
                  <a:lnTo>
                    <a:pt x="59" y="378"/>
                  </a:lnTo>
                  <a:lnTo>
                    <a:pt x="47" y="378"/>
                  </a:lnTo>
                  <a:lnTo>
                    <a:pt x="46" y="371"/>
                  </a:lnTo>
                  <a:lnTo>
                    <a:pt x="42" y="367"/>
                  </a:lnTo>
                  <a:lnTo>
                    <a:pt x="36" y="364"/>
                  </a:lnTo>
                  <a:lnTo>
                    <a:pt x="35" y="358"/>
                  </a:lnTo>
                  <a:lnTo>
                    <a:pt x="40" y="352"/>
                  </a:lnTo>
                  <a:lnTo>
                    <a:pt x="47" y="355"/>
                  </a:lnTo>
                  <a:lnTo>
                    <a:pt x="55" y="356"/>
                  </a:lnTo>
                  <a:lnTo>
                    <a:pt x="55" y="352"/>
                  </a:lnTo>
                  <a:lnTo>
                    <a:pt x="51" y="350"/>
                  </a:lnTo>
                  <a:lnTo>
                    <a:pt x="51" y="346"/>
                  </a:lnTo>
                  <a:lnTo>
                    <a:pt x="47" y="349"/>
                  </a:lnTo>
                  <a:lnTo>
                    <a:pt x="39" y="347"/>
                  </a:lnTo>
                  <a:lnTo>
                    <a:pt x="35" y="341"/>
                  </a:lnTo>
                  <a:lnTo>
                    <a:pt x="31" y="343"/>
                  </a:lnTo>
                  <a:lnTo>
                    <a:pt x="27" y="332"/>
                  </a:lnTo>
                  <a:lnTo>
                    <a:pt x="24" y="331"/>
                  </a:lnTo>
                  <a:lnTo>
                    <a:pt x="26" y="322"/>
                  </a:lnTo>
                  <a:lnTo>
                    <a:pt x="28" y="320"/>
                  </a:lnTo>
                  <a:lnTo>
                    <a:pt x="38" y="303"/>
                  </a:lnTo>
                  <a:lnTo>
                    <a:pt x="42" y="301"/>
                  </a:lnTo>
                  <a:lnTo>
                    <a:pt x="42" y="294"/>
                  </a:lnTo>
                  <a:lnTo>
                    <a:pt x="46" y="286"/>
                  </a:lnTo>
                  <a:lnTo>
                    <a:pt x="52" y="286"/>
                  </a:lnTo>
                  <a:lnTo>
                    <a:pt x="58" y="289"/>
                  </a:lnTo>
                  <a:lnTo>
                    <a:pt x="69" y="277"/>
                  </a:lnTo>
                  <a:lnTo>
                    <a:pt x="73" y="274"/>
                  </a:lnTo>
                  <a:lnTo>
                    <a:pt x="81" y="276"/>
                  </a:lnTo>
                  <a:lnTo>
                    <a:pt x="88" y="267"/>
                  </a:lnTo>
                  <a:lnTo>
                    <a:pt x="84" y="254"/>
                  </a:lnTo>
                  <a:lnTo>
                    <a:pt x="80" y="248"/>
                  </a:lnTo>
                  <a:lnTo>
                    <a:pt x="80" y="243"/>
                  </a:lnTo>
                  <a:lnTo>
                    <a:pt x="88" y="242"/>
                  </a:lnTo>
                  <a:lnTo>
                    <a:pt x="88" y="236"/>
                  </a:lnTo>
                  <a:lnTo>
                    <a:pt x="85" y="231"/>
                  </a:lnTo>
                  <a:lnTo>
                    <a:pt x="71" y="240"/>
                  </a:lnTo>
                  <a:lnTo>
                    <a:pt x="64" y="249"/>
                  </a:lnTo>
                  <a:lnTo>
                    <a:pt x="60" y="240"/>
                  </a:lnTo>
                  <a:lnTo>
                    <a:pt x="59" y="246"/>
                  </a:lnTo>
                  <a:lnTo>
                    <a:pt x="51" y="242"/>
                  </a:lnTo>
                  <a:lnTo>
                    <a:pt x="40" y="245"/>
                  </a:lnTo>
                  <a:lnTo>
                    <a:pt x="34" y="242"/>
                  </a:lnTo>
                  <a:lnTo>
                    <a:pt x="23" y="242"/>
                  </a:lnTo>
                  <a:lnTo>
                    <a:pt x="19" y="227"/>
                  </a:lnTo>
                  <a:lnTo>
                    <a:pt x="15" y="224"/>
                  </a:lnTo>
                  <a:lnTo>
                    <a:pt x="22" y="219"/>
                  </a:lnTo>
                  <a:lnTo>
                    <a:pt x="16" y="217"/>
                  </a:lnTo>
                  <a:lnTo>
                    <a:pt x="8" y="215"/>
                  </a:lnTo>
                  <a:lnTo>
                    <a:pt x="2" y="211"/>
                  </a:lnTo>
                  <a:lnTo>
                    <a:pt x="0" y="205"/>
                  </a:lnTo>
                  <a:lnTo>
                    <a:pt x="11" y="199"/>
                  </a:lnTo>
                  <a:lnTo>
                    <a:pt x="15" y="193"/>
                  </a:lnTo>
                  <a:lnTo>
                    <a:pt x="23" y="188"/>
                  </a:lnTo>
                  <a:lnTo>
                    <a:pt x="30" y="191"/>
                  </a:lnTo>
                  <a:lnTo>
                    <a:pt x="28" y="182"/>
                  </a:lnTo>
                  <a:lnTo>
                    <a:pt x="36" y="181"/>
                  </a:lnTo>
                  <a:lnTo>
                    <a:pt x="44" y="175"/>
                  </a:lnTo>
                  <a:lnTo>
                    <a:pt x="52" y="176"/>
                  </a:lnTo>
                  <a:lnTo>
                    <a:pt x="51" y="190"/>
                  </a:lnTo>
                  <a:lnTo>
                    <a:pt x="52" y="191"/>
                  </a:lnTo>
                  <a:lnTo>
                    <a:pt x="56" y="193"/>
                  </a:lnTo>
                  <a:lnTo>
                    <a:pt x="71" y="193"/>
                  </a:lnTo>
                  <a:lnTo>
                    <a:pt x="76" y="196"/>
                  </a:lnTo>
                  <a:lnTo>
                    <a:pt x="76" y="191"/>
                  </a:lnTo>
                  <a:lnTo>
                    <a:pt x="84" y="188"/>
                  </a:lnTo>
                  <a:lnTo>
                    <a:pt x="79" y="184"/>
                  </a:lnTo>
                  <a:lnTo>
                    <a:pt x="75" y="181"/>
                  </a:lnTo>
                  <a:lnTo>
                    <a:pt x="71" y="175"/>
                  </a:lnTo>
                  <a:lnTo>
                    <a:pt x="73" y="175"/>
                  </a:lnTo>
                  <a:lnTo>
                    <a:pt x="83" y="181"/>
                  </a:lnTo>
                  <a:lnTo>
                    <a:pt x="89" y="182"/>
                  </a:lnTo>
                  <a:lnTo>
                    <a:pt x="103" y="181"/>
                  </a:lnTo>
                  <a:lnTo>
                    <a:pt x="100" y="175"/>
                  </a:lnTo>
                  <a:lnTo>
                    <a:pt x="91" y="176"/>
                  </a:lnTo>
                  <a:lnTo>
                    <a:pt x="83" y="175"/>
                  </a:lnTo>
                  <a:lnTo>
                    <a:pt x="77" y="175"/>
                  </a:lnTo>
                  <a:lnTo>
                    <a:pt x="75" y="167"/>
                  </a:lnTo>
                  <a:lnTo>
                    <a:pt x="77" y="165"/>
                  </a:lnTo>
                  <a:lnTo>
                    <a:pt x="75" y="162"/>
                  </a:lnTo>
                  <a:lnTo>
                    <a:pt x="69" y="165"/>
                  </a:lnTo>
                  <a:lnTo>
                    <a:pt x="71" y="169"/>
                  </a:lnTo>
                  <a:lnTo>
                    <a:pt x="68" y="169"/>
                  </a:lnTo>
                  <a:lnTo>
                    <a:pt x="66" y="160"/>
                  </a:lnTo>
                  <a:lnTo>
                    <a:pt x="63" y="163"/>
                  </a:lnTo>
                  <a:lnTo>
                    <a:pt x="52" y="157"/>
                  </a:lnTo>
                  <a:lnTo>
                    <a:pt x="50" y="144"/>
                  </a:lnTo>
                  <a:lnTo>
                    <a:pt x="38" y="130"/>
                  </a:lnTo>
                  <a:lnTo>
                    <a:pt x="27" y="124"/>
                  </a:lnTo>
                  <a:lnTo>
                    <a:pt x="19" y="114"/>
                  </a:lnTo>
                  <a:lnTo>
                    <a:pt x="20" y="111"/>
                  </a:lnTo>
                  <a:lnTo>
                    <a:pt x="22" y="96"/>
                  </a:lnTo>
                  <a:lnTo>
                    <a:pt x="32" y="96"/>
                  </a:lnTo>
                  <a:lnTo>
                    <a:pt x="46" y="92"/>
                  </a:lnTo>
                  <a:lnTo>
                    <a:pt x="59" y="80"/>
                  </a:lnTo>
                  <a:lnTo>
                    <a:pt x="60" y="69"/>
                  </a:lnTo>
                  <a:lnTo>
                    <a:pt x="63" y="59"/>
                  </a:lnTo>
                  <a:lnTo>
                    <a:pt x="69" y="53"/>
                  </a:lnTo>
                  <a:lnTo>
                    <a:pt x="72" y="46"/>
                  </a:lnTo>
                  <a:lnTo>
                    <a:pt x="87" y="40"/>
                  </a:lnTo>
                  <a:lnTo>
                    <a:pt x="91" y="32"/>
                  </a:lnTo>
                  <a:lnTo>
                    <a:pt x="96" y="28"/>
                  </a:lnTo>
                  <a:lnTo>
                    <a:pt x="100" y="20"/>
                  </a:lnTo>
                  <a:lnTo>
                    <a:pt x="108" y="17"/>
                  </a:lnTo>
                  <a:lnTo>
                    <a:pt x="107" y="22"/>
                  </a:lnTo>
                  <a:lnTo>
                    <a:pt x="113" y="20"/>
                  </a:lnTo>
                  <a:lnTo>
                    <a:pt x="128" y="13"/>
                  </a:lnTo>
                  <a:lnTo>
                    <a:pt x="139"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69" name="Freeform 150"/>
            <p:cNvSpPr>
              <a:spLocks/>
            </p:cNvSpPr>
            <p:nvPr/>
          </p:nvSpPr>
          <p:spPr bwMode="auto">
            <a:xfrm>
              <a:off x="1035050" y="3157538"/>
              <a:ext cx="33338" cy="28575"/>
            </a:xfrm>
            <a:custGeom>
              <a:avLst/>
              <a:gdLst>
                <a:gd name="T0" fmla="*/ 19050 w 21"/>
                <a:gd name="T1" fmla="*/ 0 h 18"/>
                <a:gd name="T2" fmla="*/ 25400 w 21"/>
                <a:gd name="T3" fmla="*/ 1588 h 18"/>
                <a:gd name="T4" fmla="*/ 31750 w 21"/>
                <a:gd name="T5" fmla="*/ 1588 h 18"/>
                <a:gd name="T6" fmla="*/ 33338 w 21"/>
                <a:gd name="T7" fmla="*/ 6350 h 18"/>
                <a:gd name="T8" fmla="*/ 17463 w 21"/>
                <a:gd name="T9" fmla="*/ 19050 h 18"/>
                <a:gd name="T10" fmla="*/ 1588 w 21"/>
                <a:gd name="T11" fmla="*/ 28575 h 18"/>
                <a:gd name="T12" fmla="*/ 0 w 21"/>
                <a:gd name="T13" fmla="*/ 25400 h 18"/>
                <a:gd name="T14" fmla="*/ 1588 w 21"/>
                <a:gd name="T15" fmla="*/ 23813 h 18"/>
                <a:gd name="T16" fmla="*/ 12700 w 21"/>
                <a:gd name="T17" fmla="*/ 15875 h 18"/>
                <a:gd name="T18" fmla="*/ 14288 w 21"/>
                <a:gd name="T19" fmla="*/ 9525 h 18"/>
                <a:gd name="T20" fmla="*/ 14288 w 21"/>
                <a:gd name="T21" fmla="*/ 1588 h 18"/>
                <a:gd name="T22" fmla="*/ 19050 w 21"/>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8">
                  <a:moveTo>
                    <a:pt x="12" y="0"/>
                  </a:moveTo>
                  <a:lnTo>
                    <a:pt x="16" y="1"/>
                  </a:lnTo>
                  <a:lnTo>
                    <a:pt x="20" y="1"/>
                  </a:lnTo>
                  <a:lnTo>
                    <a:pt x="21" y="4"/>
                  </a:lnTo>
                  <a:lnTo>
                    <a:pt x="11" y="12"/>
                  </a:lnTo>
                  <a:lnTo>
                    <a:pt x="1" y="18"/>
                  </a:lnTo>
                  <a:lnTo>
                    <a:pt x="0" y="16"/>
                  </a:lnTo>
                  <a:lnTo>
                    <a:pt x="1" y="15"/>
                  </a:lnTo>
                  <a:lnTo>
                    <a:pt x="8" y="10"/>
                  </a:lnTo>
                  <a:lnTo>
                    <a:pt x="9" y="6"/>
                  </a:lnTo>
                  <a:lnTo>
                    <a:pt x="9" y="1"/>
                  </a:lnTo>
                  <a:lnTo>
                    <a:pt x="1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70" name="Freeform 151"/>
            <p:cNvSpPr>
              <a:spLocks/>
            </p:cNvSpPr>
            <p:nvPr/>
          </p:nvSpPr>
          <p:spPr bwMode="auto">
            <a:xfrm>
              <a:off x="1068388" y="3146425"/>
              <a:ext cx="12700" cy="11113"/>
            </a:xfrm>
            <a:custGeom>
              <a:avLst/>
              <a:gdLst>
                <a:gd name="T0" fmla="*/ 9525 w 8"/>
                <a:gd name="T1" fmla="*/ 0 h 7"/>
                <a:gd name="T2" fmla="*/ 12700 w 8"/>
                <a:gd name="T3" fmla="*/ 1588 h 7"/>
                <a:gd name="T4" fmla="*/ 9525 w 8"/>
                <a:gd name="T5" fmla="*/ 9525 h 7"/>
                <a:gd name="T6" fmla="*/ 3175 w 8"/>
                <a:gd name="T7" fmla="*/ 11113 h 7"/>
                <a:gd name="T8" fmla="*/ 0 w 8"/>
                <a:gd name="T9" fmla="*/ 6350 h 7"/>
                <a:gd name="T10" fmla="*/ 3175 w 8"/>
                <a:gd name="T11" fmla="*/ 4763 h 7"/>
                <a:gd name="T12" fmla="*/ 6350 w 8"/>
                <a:gd name="T13" fmla="*/ 4763 h 7"/>
                <a:gd name="T14" fmla="*/ 9525 w 8"/>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7">
                  <a:moveTo>
                    <a:pt x="6" y="0"/>
                  </a:moveTo>
                  <a:lnTo>
                    <a:pt x="8" y="1"/>
                  </a:lnTo>
                  <a:lnTo>
                    <a:pt x="6" y="6"/>
                  </a:lnTo>
                  <a:lnTo>
                    <a:pt x="2" y="7"/>
                  </a:lnTo>
                  <a:lnTo>
                    <a:pt x="0" y="4"/>
                  </a:lnTo>
                  <a:lnTo>
                    <a:pt x="2" y="3"/>
                  </a:lnTo>
                  <a:lnTo>
                    <a:pt x="4" y="3"/>
                  </a:lnTo>
                  <a:lnTo>
                    <a:pt x="6"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71" name="Freeform 152"/>
            <p:cNvSpPr>
              <a:spLocks/>
            </p:cNvSpPr>
            <p:nvPr/>
          </p:nvSpPr>
          <p:spPr bwMode="auto">
            <a:xfrm>
              <a:off x="1009650" y="3173413"/>
              <a:ext cx="25400" cy="23812"/>
            </a:xfrm>
            <a:custGeom>
              <a:avLst/>
              <a:gdLst>
                <a:gd name="T0" fmla="*/ 17463 w 16"/>
                <a:gd name="T1" fmla="*/ 0 h 15"/>
                <a:gd name="T2" fmla="*/ 25400 w 16"/>
                <a:gd name="T3" fmla="*/ 0 h 15"/>
                <a:gd name="T4" fmla="*/ 25400 w 16"/>
                <a:gd name="T5" fmla="*/ 3175 h 15"/>
                <a:gd name="T6" fmla="*/ 20638 w 16"/>
                <a:gd name="T7" fmla="*/ 9525 h 15"/>
                <a:gd name="T8" fmla="*/ 12700 w 16"/>
                <a:gd name="T9" fmla="*/ 19050 h 15"/>
                <a:gd name="T10" fmla="*/ 0 w 16"/>
                <a:gd name="T11" fmla="*/ 23812 h 15"/>
                <a:gd name="T12" fmla="*/ 6350 w 16"/>
                <a:gd name="T13" fmla="*/ 12700 h 15"/>
                <a:gd name="T14" fmla="*/ 12700 w 16"/>
                <a:gd name="T15" fmla="*/ 9525 h 15"/>
                <a:gd name="T16" fmla="*/ 17463 w 16"/>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5">
                  <a:moveTo>
                    <a:pt x="11" y="0"/>
                  </a:moveTo>
                  <a:lnTo>
                    <a:pt x="16" y="0"/>
                  </a:lnTo>
                  <a:lnTo>
                    <a:pt x="16" y="2"/>
                  </a:lnTo>
                  <a:lnTo>
                    <a:pt x="13" y="6"/>
                  </a:lnTo>
                  <a:lnTo>
                    <a:pt x="8" y="12"/>
                  </a:lnTo>
                  <a:lnTo>
                    <a:pt x="0" y="15"/>
                  </a:lnTo>
                  <a:lnTo>
                    <a:pt x="4" y="8"/>
                  </a:lnTo>
                  <a:lnTo>
                    <a:pt x="8" y="6"/>
                  </a:lnTo>
                  <a:lnTo>
                    <a:pt x="1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072" name="Freeform 153"/>
            <p:cNvSpPr>
              <a:spLocks/>
            </p:cNvSpPr>
            <p:nvPr/>
          </p:nvSpPr>
          <p:spPr bwMode="auto">
            <a:xfrm>
              <a:off x="2500313" y="1101725"/>
              <a:ext cx="588962" cy="857250"/>
            </a:xfrm>
            <a:custGeom>
              <a:avLst/>
              <a:gdLst>
                <a:gd name="T0" fmla="*/ 403225 w 371"/>
                <a:gd name="T1" fmla="*/ 1588 h 540"/>
                <a:gd name="T2" fmla="*/ 477837 w 371"/>
                <a:gd name="T3" fmla="*/ 33338 h 540"/>
                <a:gd name="T4" fmla="*/ 493712 w 371"/>
                <a:gd name="T5" fmla="*/ 49213 h 540"/>
                <a:gd name="T6" fmla="*/ 536575 w 371"/>
                <a:gd name="T7" fmla="*/ 53975 h 540"/>
                <a:gd name="T8" fmla="*/ 588962 w 371"/>
                <a:gd name="T9" fmla="*/ 125413 h 540"/>
                <a:gd name="T10" fmla="*/ 523875 w 371"/>
                <a:gd name="T11" fmla="*/ 220663 h 540"/>
                <a:gd name="T12" fmla="*/ 433387 w 371"/>
                <a:gd name="T13" fmla="*/ 257175 h 540"/>
                <a:gd name="T14" fmla="*/ 414337 w 371"/>
                <a:gd name="T15" fmla="*/ 311150 h 540"/>
                <a:gd name="T16" fmla="*/ 519112 w 371"/>
                <a:gd name="T17" fmla="*/ 268288 h 540"/>
                <a:gd name="T18" fmla="*/ 438150 w 371"/>
                <a:gd name="T19" fmla="*/ 384175 h 540"/>
                <a:gd name="T20" fmla="*/ 403225 w 371"/>
                <a:gd name="T21" fmla="*/ 447675 h 540"/>
                <a:gd name="T22" fmla="*/ 382587 w 371"/>
                <a:gd name="T23" fmla="*/ 482600 h 540"/>
                <a:gd name="T24" fmla="*/ 344487 w 371"/>
                <a:gd name="T25" fmla="*/ 495300 h 540"/>
                <a:gd name="T26" fmla="*/ 293687 w 371"/>
                <a:gd name="T27" fmla="*/ 520700 h 540"/>
                <a:gd name="T28" fmla="*/ 279400 w 371"/>
                <a:gd name="T29" fmla="*/ 550863 h 540"/>
                <a:gd name="T30" fmla="*/ 304800 w 371"/>
                <a:gd name="T31" fmla="*/ 558800 h 540"/>
                <a:gd name="T32" fmla="*/ 274637 w 371"/>
                <a:gd name="T33" fmla="*/ 579438 h 540"/>
                <a:gd name="T34" fmla="*/ 322262 w 371"/>
                <a:gd name="T35" fmla="*/ 628650 h 540"/>
                <a:gd name="T36" fmla="*/ 306387 w 371"/>
                <a:gd name="T37" fmla="*/ 674688 h 540"/>
                <a:gd name="T38" fmla="*/ 261937 w 371"/>
                <a:gd name="T39" fmla="*/ 720725 h 540"/>
                <a:gd name="T40" fmla="*/ 193675 w 371"/>
                <a:gd name="T41" fmla="*/ 742950 h 540"/>
                <a:gd name="T42" fmla="*/ 227012 w 371"/>
                <a:gd name="T43" fmla="*/ 768350 h 540"/>
                <a:gd name="T44" fmla="*/ 265112 w 371"/>
                <a:gd name="T45" fmla="*/ 820738 h 540"/>
                <a:gd name="T46" fmla="*/ 206375 w 371"/>
                <a:gd name="T47" fmla="*/ 835025 h 540"/>
                <a:gd name="T48" fmla="*/ 161925 w 371"/>
                <a:gd name="T49" fmla="*/ 839788 h 540"/>
                <a:gd name="T50" fmla="*/ 128587 w 371"/>
                <a:gd name="T51" fmla="*/ 836613 h 540"/>
                <a:gd name="T52" fmla="*/ 92075 w 371"/>
                <a:gd name="T53" fmla="*/ 817563 h 540"/>
                <a:gd name="T54" fmla="*/ 53975 w 371"/>
                <a:gd name="T55" fmla="*/ 835025 h 540"/>
                <a:gd name="T56" fmla="*/ 87312 w 371"/>
                <a:gd name="T57" fmla="*/ 754063 h 540"/>
                <a:gd name="T58" fmla="*/ 111125 w 371"/>
                <a:gd name="T59" fmla="*/ 715963 h 540"/>
                <a:gd name="T60" fmla="*/ 136525 w 371"/>
                <a:gd name="T61" fmla="*/ 730250 h 540"/>
                <a:gd name="T62" fmla="*/ 117475 w 371"/>
                <a:gd name="T63" fmla="*/ 700088 h 540"/>
                <a:gd name="T64" fmla="*/ 123825 w 371"/>
                <a:gd name="T65" fmla="*/ 665163 h 540"/>
                <a:gd name="T66" fmla="*/ 85725 w 371"/>
                <a:gd name="T67" fmla="*/ 661988 h 540"/>
                <a:gd name="T68" fmla="*/ 161925 w 371"/>
                <a:gd name="T69" fmla="*/ 606425 h 540"/>
                <a:gd name="T70" fmla="*/ 180975 w 371"/>
                <a:gd name="T71" fmla="*/ 593725 h 540"/>
                <a:gd name="T72" fmla="*/ 142875 w 371"/>
                <a:gd name="T73" fmla="*/ 536575 h 540"/>
                <a:gd name="T74" fmla="*/ 119062 w 371"/>
                <a:gd name="T75" fmla="*/ 419100 h 540"/>
                <a:gd name="T76" fmla="*/ 212725 w 371"/>
                <a:gd name="T77" fmla="*/ 511175 h 540"/>
                <a:gd name="T78" fmla="*/ 161925 w 371"/>
                <a:gd name="T79" fmla="*/ 423863 h 540"/>
                <a:gd name="T80" fmla="*/ 271462 w 371"/>
                <a:gd name="T81" fmla="*/ 360363 h 540"/>
                <a:gd name="T82" fmla="*/ 268287 w 371"/>
                <a:gd name="T83" fmla="*/ 271463 h 540"/>
                <a:gd name="T84" fmla="*/ 180975 w 371"/>
                <a:gd name="T85" fmla="*/ 374650 h 540"/>
                <a:gd name="T86" fmla="*/ 142875 w 371"/>
                <a:gd name="T87" fmla="*/ 403225 h 540"/>
                <a:gd name="T88" fmla="*/ 109537 w 371"/>
                <a:gd name="T89" fmla="*/ 346075 h 540"/>
                <a:gd name="T90" fmla="*/ 68262 w 371"/>
                <a:gd name="T91" fmla="*/ 334963 h 540"/>
                <a:gd name="T92" fmla="*/ 90487 w 371"/>
                <a:gd name="T93" fmla="*/ 322263 h 540"/>
                <a:gd name="T94" fmla="*/ 42862 w 371"/>
                <a:gd name="T95" fmla="*/ 287338 h 540"/>
                <a:gd name="T96" fmla="*/ 33337 w 371"/>
                <a:gd name="T97" fmla="*/ 277813 h 540"/>
                <a:gd name="T98" fmla="*/ 6350 w 371"/>
                <a:gd name="T99" fmla="*/ 244475 h 540"/>
                <a:gd name="T100" fmla="*/ 47625 w 371"/>
                <a:gd name="T101" fmla="*/ 203200 h 540"/>
                <a:gd name="T102" fmla="*/ 79375 w 371"/>
                <a:gd name="T103" fmla="*/ 188913 h 540"/>
                <a:gd name="T104" fmla="*/ 125412 w 371"/>
                <a:gd name="T105" fmla="*/ 184150 h 540"/>
                <a:gd name="T106" fmla="*/ 125412 w 371"/>
                <a:gd name="T107" fmla="*/ 115888 h 540"/>
                <a:gd name="T108" fmla="*/ 161925 w 371"/>
                <a:gd name="T109" fmla="*/ 161925 h 540"/>
                <a:gd name="T110" fmla="*/ 196850 w 371"/>
                <a:gd name="T111" fmla="*/ 166688 h 540"/>
                <a:gd name="T112" fmla="*/ 187325 w 371"/>
                <a:gd name="T113" fmla="*/ 93663 h 540"/>
                <a:gd name="T114" fmla="*/ 219075 w 371"/>
                <a:gd name="T115" fmla="*/ 84138 h 540"/>
                <a:gd name="T116" fmla="*/ 227012 w 371"/>
                <a:gd name="T117" fmla="*/ 33338 h 540"/>
                <a:gd name="T118" fmla="*/ 279400 w 371"/>
                <a:gd name="T119" fmla="*/ 60325 h 540"/>
                <a:gd name="T120" fmla="*/ 265112 w 371"/>
                <a:gd name="T121" fmla="*/ 30163 h 540"/>
                <a:gd name="T122" fmla="*/ 360362 w 371"/>
                <a:gd name="T123" fmla="*/ 73025 h 5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1" h="540">
                  <a:moveTo>
                    <a:pt x="231" y="0"/>
                  </a:moveTo>
                  <a:lnTo>
                    <a:pt x="236" y="3"/>
                  </a:lnTo>
                  <a:lnTo>
                    <a:pt x="235" y="16"/>
                  </a:lnTo>
                  <a:lnTo>
                    <a:pt x="244" y="21"/>
                  </a:lnTo>
                  <a:lnTo>
                    <a:pt x="240" y="12"/>
                  </a:lnTo>
                  <a:lnTo>
                    <a:pt x="244" y="3"/>
                  </a:lnTo>
                  <a:lnTo>
                    <a:pt x="254" y="1"/>
                  </a:lnTo>
                  <a:lnTo>
                    <a:pt x="260" y="10"/>
                  </a:lnTo>
                  <a:lnTo>
                    <a:pt x="266" y="18"/>
                  </a:lnTo>
                  <a:lnTo>
                    <a:pt x="272" y="13"/>
                  </a:lnTo>
                  <a:lnTo>
                    <a:pt x="276" y="13"/>
                  </a:lnTo>
                  <a:lnTo>
                    <a:pt x="280" y="16"/>
                  </a:lnTo>
                  <a:lnTo>
                    <a:pt x="288" y="15"/>
                  </a:lnTo>
                  <a:lnTo>
                    <a:pt x="301" y="21"/>
                  </a:lnTo>
                  <a:lnTo>
                    <a:pt x="296" y="32"/>
                  </a:lnTo>
                  <a:lnTo>
                    <a:pt x="289" y="37"/>
                  </a:lnTo>
                  <a:lnTo>
                    <a:pt x="274" y="53"/>
                  </a:lnTo>
                  <a:lnTo>
                    <a:pt x="282" y="53"/>
                  </a:lnTo>
                  <a:lnTo>
                    <a:pt x="292" y="47"/>
                  </a:lnTo>
                  <a:lnTo>
                    <a:pt x="298" y="38"/>
                  </a:lnTo>
                  <a:lnTo>
                    <a:pt x="311" y="31"/>
                  </a:lnTo>
                  <a:lnTo>
                    <a:pt x="317" y="38"/>
                  </a:lnTo>
                  <a:lnTo>
                    <a:pt x="315" y="31"/>
                  </a:lnTo>
                  <a:lnTo>
                    <a:pt x="321" y="25"/>
                  </a:lnTo>
                  <a:lnTo>
                    <a:pt x="325" y="34"/>
                  </a:lnTo>
                  <a:lnTo>
                    <a:pt x="330" y="35"/>
                  </a:lnTo>
                  <a:lnTo>
                    <a:pt x="331" y="30"/>
                  </a:lnTo>
                  <a:lnTo>
                    <a:pt x="338" y="34"/>
                  </a:lnTo>
                  <a:lnTo>
                    <a:pt x="338" y="43"/>
                  </a:lnTo>
                  <a:lnTo>
                    <a:pt x="341" y="53"/>
                  </a:lnTo>
                  <a:lnTo>
                    <a:pt x="346" y="61"/>
                  </a:lnTo>
                  <a:lnTo>
                    <a:pt x="342" y="73"/>
                  </a:lnTo>
                  <a:lnTo>
                    <a:pt x="350" y="67"/>
                  </a:lnTo>
                  <a:lnTo>
                    <a:pt x="365" y="71"/>
                  </a:lnTo>
                  <a:lnTo>
                    <a:pt x="371" y="79"/>
                  </a:lnTo>
                  <a:lnTo>
                    <a:pt x="369" y="96"/>
                  </a:lnTo>
                  <a:lnTo>
                    <a:pt x="359" y="105"/>
                  </a:lnTo>
                  <a:lnTo>
                    <a:pt x="358" y="114"/>
                  </a:lnTo>
                  <a:lnTo>
                    <a:pt x="353" y="119"/>
                  </a:lnTo>
                  <a:lnTo>
                    <a:pt x="351" y="123"/>
                  </a:lnTo>
                  <a:lnTo>
                    <a:pt x="343" y="129"/>
                  </a:lnTo>
                  <a:lnTo>
                    <a:pt x="330" y="139"/>
                  </a:lnTo>
                  <a:lnTo>
                    <a:pt x="327" y="145"/>
                  </a:lnTo>
                  <a:lnTo>
                    <a:pt x="321" y="141"/>
                  </a:lnTo>
                  <a:lnTo>
                    <a:pt x="310" y="145"/>
                  </a:lnTo>
                  <a:lnTo>
                    <a:pt x="313" y="151"/>
                  </a:lnTo>
                  <a:lnTo>
                    <a:pt x="305" y="154"/>
                  </a:lnTo>
                  <a:lnTo>
                    <a:pt x="286" y="154"/>
                  </a:lnTo>
                  <a:lnTo>
                    <a:pt x="273" y="162"/>
                  </a:lnTo>
                  <a:lnTo>
                    <a:pt x="285" y="163"/>
                  </a:lnTo>
                  <a:lnTo>
                    <a:pt x="292" y="160"/>
                  </a:lnTo>
                  <a:lnTo>
                    <a:pt x="298" y="165"/>
                  </a:lnTo>
                  <a:lnTo>
                    <a:pt x="285" y="174"/>
                  </a:lnTo>
                  <a:lnTo>
                    <a:pt x="278" y="184"/>
                  </a:lnTo>
                  <a:lnTo>
                    <a:pt x="264" y="190"/>
                  </a:lnTo>
                  <a:lnTo>
                    <a:pt x="261" y="196"/>
                  </a:lnTo>
                  <a:lnTo>
                    <a:pt x="269" y="193"/>
                  </a:lnTo>
                  <a:lnTo>
                    <a:pt x="280" y="191"/>
                  </a:lnTo>
                  <a:lnTo>
                    <a:pt x="292" y="180"/>
                  </a:lnTo>
                  <a:lnTo>
                    <a:pt x="298" y="180"/>
                  </a:lnTo>
                  <a:lnTo>
                    <a:pt x="311" y="166"/>
                  </a:lnTo>
                  <a:lnTo>
                    <a:pt x="327" y="160"/>
                  </a:lnTo>
                  <a:lnTo>
                    <a:pt x="327" y="169"/>
                  </a:lnTo>
                  <a:lnTo>
                    <a:pt x="315" y="188"/>
                  </a:lnTo>
                  <a:lnTo>
                    <a:pt x="310" y="190"/>
                  </a:lnTo>
                  <a:lnTo>
                    <a:pt x="304" y="202"/>
                  </a:lnTo>
                  <a:lnTo>
                    <a:pt x="297" y="215"/>
                  </a:lnTo>
                  <a:lnTo>
                    <a:pt x="289" y="217"/>
                  </a:lnTo>
                  <a:lnTo>
                    <a:pt x="282" y="232"/>
                  </a:lnTo>
                  <a:lnTo>
                    <a:pt x="276" y="242"/>
                  </a:lnTo>
                  <a:lnTo>
                    <a:pt x="269" y="246"/>
                  </a:lnTo>
                  <a:lnTo>
                    <a:pt x="265" y="264"/>
                  </a:lnTo>
                  <a:lnTo>
                    <a:pt x="257" y="269"/>
                  </a:lnTo>
                  <a:lnTo>
                    <a:pt x="253" y="255"/>
                  </a:lnTo>
                  <a:lnTo>
                    <a:pt x="253" y="269"/>
                  </a:lnTo>
                  <a:lnTo>
                    <a:pt x="260" y="276"/>
                  </a:lnTo>
                  <a:lnTo>
                    <a:pt x="254" y="282"/>
                  </a:lnTo>
                  <a:lnTo>
                    <a:pt x="249" y="279"/>
                  </a:lnTo>
                  <a:lnTo>
                    <a:pt x="236" y="284"/>
                  </a:lnTo>
                  <a:lnTo>
                    <a:pt x="229" y="286"/>
                  </a:lnTo>
                  <a:lnTo>
                    <a:pt x="236" y="288"/>
                  </a:lnTo>
                  <a:lnTo>
                    <a:pt x="249" y="286"/>
                  </a:lnTo>
                  <a:lnTo>
                    <a:pt x="252" y="291"/>
                  </a:lnTo>
                  <a:lnTo>
                    <a:pt x="241" y="304"/>
                  </a:lnTo>
                  <a:lnTo>
                    <a:pt x="246" y="304"/>
                  </a:lnTo>
                  <a:lnTo>
                    <a:pt x="244" y="312"/>
                  </a:lnTo>
                  <a:lnTo>
                    <a:pt x="235" y="318"/>
                  </a:lnTo>
                  <a:lnTo>
                    <a:pt x="224" y="318"/>
                  </a:lnTo>
                  <a:lnTo>
                    <a:pt x="215" y="306"/>
                  </a:lnTo>
                  <a:lnTo>
                    <a:pt x="208" y="306"/>
                  </a:lnTo>
                  <a:lnTo>
                    <a:pt x="217" y="312"/>
                  </a:lnTo>
                  <a:lnTo>
                    <a:pt x="221" y="322"/>
                  </a:lnTo>
                  <a:lnTo>
                    <a:pt x="220" y="330"/>
                  </a:lnTo>
                  <a:lnTo>
                    <a:pt x="213" y="327"/>
                  </a:lnTo>
                  <a:lnTo>
                    <a:pt x="211" y="331"/>
                  </a:lnTo>
                  <a:lnTo>
                    <a:pt x="201" y="333"/>
                  </a:lnTo>
                  <a:lnTo>
                    <a:pt x="201" y="337"/>
                  </a:lnTo>
                  <a:lnTo>
                    <a:pt x="185" y="328"/>
                  </a:lnTo>
                  <a:lnTo>
                    <a:pt x="177" y="327"/>
                  </a:lnTo>
                  <a:lnTo>
                    <a:pt x="176" y="331"/>
                  </a:lnTo>
                  <a:lnTo>
                    <a:pt x="188" y="335"/>
                  </a:lnTo>
                  <a:lnTo>
                    <a:pt x="193" y="341"/>
                  </a:lnTo>
                  <a:lnTo>
                    <a:pt x="176" y="338"/>
                  </a:lnTo>
                  <a:lnTo>
                    <a:pt x="171" y="341"/>
                  </a:lnTo>
                  <a:lnTo>
                    <a:pt x="176" y="347"/>
                  </a:lnTo>
                  <a:lnTo>
                    <a:pt x="192" y="346"/>
                  </a:lnTo>
                  <a:lnTo>
                    <a:pt x="208" y="347"/>
                  </a:lnTo>
                  <a:lnTo>
                    <a:pt x="205" y="352"/>
                  </a:lnTo>
                  <a:lnTo>
                    <a:pt x="209" y="356"/>
                  </a:lnTo>
                  <a:lnTo>
                    <a:pt x="208" y="365"/>
                  </a:lnTo>
                  <a:lnTo>
                    <a:pt x="193" y="359"/>
                  </a:lnTo>
                  <a:lnTo>
                    <a:pt x="192" y="352"/>
                  </a:lnTo>
                  <a:lnTo>
                    <a:pt x="171" y="352"/>
                  </a:lnTo>
                  <a:lnTo>
                    <a:pt x="188" y="356"/>
                  </a:lnTo>
                  <a:lnTo>
                    <a:pt x="188" y="359"/>
                  </a:lnTo>
                  <a:lnTo>
                    <a:pt x="177" y="361"/>
                  </a:lnTo>
                  <a:lnTo>
                    <a:pt x="169" y="361"/>
                  </a:lnTo>
                  <a:lnTo>
                    <a:pt x="168" y="368"/>
                  </a:lnTo>
                  <a:lnTo>
                    <a:pt x="173" y="365"/>
                  </a:lnTo>
                  <a:lnTo>
                    <a:pt x="193" y="365"/>
                  </a:lnTo>
                  <a:lnTo>
                    <a:pt x="188" y="371"/>
                  </a:lnTo>
                  <a:lnTo>
                    <a:pt x="197" y="370"/>
                  </a:lnTo>
                  <a:lnTo>
                    <a:pt x="204" y="376"/>
                  </a:lnTo>
                  <a:lnTo>
                    <a:pt x="205" y="390"/>
                  </a:lnTo>
                  <a:lnTo>
                    <a:pt x="207" y="393"/>
                  </a:lnTo>
                  <a:lnTo>
                    <a:pt x="203" y="396"/>
                  </a:lnTo>
                  <a:lnTo>
                    <a:pt x="189" y="401"/>
                  </a:lnTo>
                  <a:lnTo>
                    <a:pt x="199" y="404"/>
                  </a:lnTo>
                  <a:lnTo>
                    <a:pt x="200" y="411"/>
                  </a:lnTo>
                  <a:lnTo>
                    <a:pt x="193" y="419"/>
                  </a:lnTo>
                  <a:lnTo>
                    <a:pt x="183" y="417"/>
                  </a:lnTo>
                  <a:lnTo>
                    <a:pt x="181" y="422"/>
                  </a:lnTo>
                  <a:lnTo>
                    <a:pt x="193" y="425"/>
                  </a:lnTo>
                  <a:lnTo>
                    <a:pt x="191" y="435"/>
                  </a:lnTo>
                  <a:lnTo>
                    <a:pt x="185" y="434"/>
                  </a:lnTo>
                  <a:lnTo>
                    <a:pt x="179" y="439"/>
                  </a:lnTo>
                  <a:lnTo>
                    <a:pt x="163" y="435"/>
                  </a:lnTo>
                  <a:lnTo>
                    <a:pt x="162" y="442"/>
                  </a:lnTo>
                  <a:lnTo>
                    <a:pt x="168" y="445"/>
                  </a:lnTo>
                  <a:lnTo>
                    <a:pt x="165" y="454"/>
                  </a:lnTo>
                  <a:lnTo>
                    <a:pt x="168" y="457"/>
                  </a:lnTo>
                  <a:lnTo>
                    <a:pt x="162" y="475"/>
                  </a:lnTo>
                  <a:lnTo>
                    <a:pt x="158" y="475"/>
                  </a:lnTo>
                  <a:lnTo>
                    <a:pt x="154" y="478"/>
                  </a:lnTo>
                  <a:lnTo>
                    <a:pt x="132" y="478"/>
                  </a:lnTo>
                  <a:lnTo>
                    <a:pt x="127" y="468"/>
                  </a:lnTo>
                  <a:lnTo>
                    <a:pt x="122" y="468"/>
                  </a:lnTo>
                  <a:lnTo>
                    <a:pt x="126" y="477"/>
                  </a:lnTo>
                  <a:lnTo>
                    <a:pt x="119" y="483"/>
                  </a:lnTo>
                  <a:lnTo>
                    <a:pt x="119" y="491"/>
                  </a:lnTo>
                  <a:lnTo>
                    <a:pt x="126" y="481"/>
                  </a:lnTo>
                  <a:lnTo>
                    <a:pt x="138" y="484"/>
                  </a:lnTo>
                  <a:lnTo>
                    <a:pt x="134" y="494"/>
                  </a:lnTo>
                  <a:lnTo>
                    <a:pt x="143" y="484"/>
                  </a:lnTo>
                  <a:lnTo>
                    <a:pt x="151" y="484"/>
                  </a:lnTo>
                  <a:lnTo>
                    <a:pt x="156" y="491"/>
                  </a:lnTo>
                  <a:lnTo>
                    <a:pt x="151" y="497"/>
                  </a:lnTo>
                  <a:lnTo>
                    <a:pt x="158" y="500"/>
                  </a:lnTo>
                  <a:lnTo>
                    <a:pt x="163" y="496"/>
                  </a:lnTo>
                  <a:lnTo>
                    <a:pt x="167" y="503"/>
                  </a:lnTo>
                  <a:lnTo>
                    <a:pt x="167" y="517"/>
                  </a:lnTo>
                  <a:lnTo>
                    <a:pt x="162" y="518"/>
                  </a:lnTo>
                  <a:lnTo>
                    <a:pt x="160" y="526"/>
                  </a:lnTo>
                  <a:lnTo>
                    <a:pt x="156" y="529"/>
                  </a:lnTo>
                  <a:lnTo>
                    <a:pt x="154" y="518"/>
                  </a:lnTo>
                  <a:lnTo>
                    <a:pt x="147" y="535"/>
                  </a:lnTo>
                  <a:lnTo>
                    <a:pt x="131" y="540"/>
                  </a:lnTo>
                  <a:lnTo>
                    <a:pt x="130" y="526"/>
                  </a:lnTo>
                  <a:lnTo>
                    <a:pt x="126" y="521"/>
                  </a:lnTo>
                  <a:lnTo>
                    <a:pt x="119" y="521"/>
                  </a:lnTo>
                  <a:lnTo>
                    <a:pt x="116" y="515"/>
                  </a:lnTo>
                  <a:lnTo>
                    <a:pt x="114" y="529"/>
                  </a:lnTo>
                  <a:lnTo>
                    <a:pt x="106" y="527"/>
                  </a:lnTo>
                  <a:lnTo>
                    <a:pt x="102" y="514"/>
                  </a:lnTo>
                  <a:lnTo>
                    <a:pt x="102" y="529"/>
                  </a:lnTo>
                  <a:lnTo>
                    <a:pt x="96" y="529"/>
                  </a:lnTo>
                  <a:lnTo>
                    <a:pt x="91" y="515"/>
                  </a:lnTo>
                  <a:lnTo>
                    <a:pt x="90" y="514"/>
                  </a:lnTo>
                  <a:lnTo>
                    <a:pt x="89" y="526"/>
                  </a:lnTo>
                  <a:lnTo>
                    <a:pt x="85" y="524"/>
                  </a:lnTo>
                  <a:lnTo>
                    <a:pt x="79" y="517"/>
                  </a:lnTo>
                  <a:lnTo>
                    <a:pt x="81" y="527"/>
                  </a:lnTo>
                  <a:lnTo>
                    <a:pt x="86" y="535"/>
                  </a:lnTo>
                  <a:lnTo>
                    <a:pt x="79" y="535"/>
                  </a:lnTo>
                  <a:lnTo>
                    <a:pt x="77" y="537"/>
                  </a:lnTo>
                  <a:lnTo>
                    <a:pt x="75" y="535"/>
                  </a:lnTo>
                  <a:lnTo>
                    <a:pt x="61" y="532"/>
                  </a:lnTo>
                  <a:lnTo>
                    <a:pt x="63" y="518"/>
                  </a:lnTo>
                  <a:lnTo>
                    <a:pt x="58" y="515"/>
                  </a:lnTo>
                  <a:lnTo>
                    <a:pt x="59" y="521"/>
                  </a:lnTo>
                  <a:lnTo>
                    <a:pt x="57" y="530"/>
                  </a:lnTo>
                  <a:lnTo>
                    <a:pt x="47" y="518"/>
                  </a:lnTo>
                  <a:lnTo>
                    <a:pt x="46" y="530"/>
                  </a:lnTo>
                  <a:lnTo>
                    <a:pt x="38" y="524"/>
                  </a:lnTo>
                  <a:lnTo>
                    <a:pt x="38" y="511"/>
                  </a:lnTo>
                  <a:lnTo>
                    <a:pt x="34" y="526"/>
                  </a:lnTo>
                  <a:lnTo>
                    <a:pt x="29" y="526"/>
                  </a:lnTo>
                  <a:lnTo>
                    <a:pt x="29" y="500"/>
                  </a:lnTo>
                  <a:lnTo>
                    <a:pt x="45" y="488"/>
                  </a:lnTo>
                  <a:lnTo>
                    <a:pt x="50" y="486"/>
                  </a:lnTo>
                  <a:lnTo>
                    <a:pt x="58" y="484"/>
                  </a:lnTo>
                  <a:lnTo>
                    <a:pt x="55" y="478"/>
                  </a:lnTo>
                  <a:lnTo>
                    <a:pt x="55" y="475"/>
                  </a:lnTo>
                  <a:lnTo>
                    <a:pt x="51" y="475"/>
                  </a:lnTo>
                  <a:lnTo>
                    <a:pt x="47" y="463"/>
                  </a:lnTo>
                  <a:lnTo>
                    <a:pt x="39" y="453"/>
                  </a:lnTo>
                  <a:lnTo>
                    <a:pt x="39" y="444"/>
                  </a:lnTo>
                  <a:lnTo>
                    <a:pt x="51" y="439"/>
                  </a:lnTo>
                  <a:lnTo>
                    <a:pt x="61" y="442"/>
                  </a:lnTo>
                  <a:lnTo>
                    <a:pt x="70" y="451"/>
                  </a:lnTo>
                  <a:lnTo>
                    <a:pt x="73" y="468"/>
                  </a:lnTo>
                  <a:lnTo>
                    <a:pt x="87" y="472"/>
                  </a:lnTo>
                  <a:lnTo>
                    <a:pt x="96" y="469"/>
                  </a:lnTo>
                  <a:lnTo>
                    <a:pt x="108" y="439"/>
                  </a:lnTo>
                  <a:lnTo>
                    <a:pt x="108" y="432"/>
                  </a:lnTo>
                  <a:lnTo>
                    <a:pt x="98" y="460"/>
                  </a:lnTo>
                  <a:lnTo>
                    <a:pt x="86" y="460"/>
                  </a:lnTo>
                  <a:lnTo>
                    <a:pt x="83" y="457"/>
                  </a:lnTo>
                  <a:lnTo>
                    <a:pt x="87" y="447"/>
                  </a:lnTo>
                  <a:lnTo>
                    <a:pt x="81" y="454"/>
                  </a:lnTo>
                  <a:lnTo>
                    <a:pt x="77" y="453"/>
                  </a:lnTo>
                  <a:lnTo>
                    <a:pt x="78" y="447"/>
                  </a:lnTo>
                  <a:lnTo>
                    <a:pt x="83" y="438"/>
                  </a:lnTo>
                  <a:lnTo>
                    <a:pt x="74" y="441"/>
                  </a:lnTo>
                  <a:lnTo>
                    <a:pt x="74" y="436"/>
                  </a:lnTo>
                  <a:lnTo>
                    <a:pt x="82" y="432"/>
                  </a:lnTo>
                  <a:lnTo>
                    <a:pt x="82" y="426"/>
                  </a:lnTo>
                  <a:lnTo>
                    <a:pt x="90" y="422"/>
                  </a:lnTo>
                  <a:lnTo>
                    <a:pt x="85" y="417"/>
                  </a:lnTo>
                  <a:lnTo>
                    <a:pt x="86" y="396"/>
                  </a:lnTo>
                  <a:lnTo>
                    <a:pt x="78" y="419"/>
                  </a:lnTo>
                  <a:lnTo>
                    <a:pt x="69" y="428"/>
                  </a:lnTo>
                  <a:lnTo>
                    <a:pt x="66" y="425"/>
                  </a:lnTo>
                  <a:lnTo>
                    <a:pt x="69" y="410"/>
                  </a:lnTo>
                  <a:lnTo>
                    <a:pt x="61" y="425"/>
                  </a:lnTo>
                  <a:lnTo>
                    <a:pt x="53" y="428"/>
                  </a:lnTo>
                  <a:lnTo>
                    <a:pt x="50" y="423"/>
                  </a:lnTo>
                  <a:lnTo>
                    <a:pt x="54" y="417"/>
                  </a:lnTo>
                  <a:lnTo>
                    <a:pt x="51" y="414"/>
                  </a:lnTo>
                  <a:lnTo>
                    <a:pt x="51" y="401"/>
                  </a:lnTo>
                  <a:lnTo>
                    <a:pt x="57" y="395"/>
                  </a:lnTo>
                  <a:lnTo>
                    <a:pt x="59" y="382"/>
                  </a:lnTo>
                  <a:lnTo>
                    <a:pt x="75" y="376"/>
                  </a:lnTo>
                  <a:lnTo>
                    <a:pt x="81" y="373"/>
                  </a:lnTo>
                  <a:lnTo>
                    <a:pt x="102" y="382"/>
                  </a:lnTo>
                  <a:lnTo>
                    <a:pt x="111" y="395"/>
                  </a:lnTo>
                  <a:lnTo>
                    <a:pt x="114" y="387"/>
                  </a:lnTo>
                  <a:lnTo>
                    <a:pt x="106" y="382"/>
                  </a:lnTo>
                  <a:lnTo>
                    <a:pt x="106" y="379"/>
                  </a:lnTo>
                  <a:lnTo>
                    <a:pt x="119" y="377"/>
                  </a:lnTo>
                  <a:lnTo>
                    <a:pt x="123" y="367"/>
                  </a:lnTo>
                  <a:lnTo>
                    <a:pt x="114" y="374"/>
                  </a:lnTo>
                  <a:lnTo>
                    <a:pt x="90" y="368"/>
                  </a:lnTo>
                  <a:lnTo>
                    <a:pt x="85" y="359"/>
                  </a:lnTo>
                  <a:lnTo>
                    <a:pt x="89" y="355"/>
                  </a:lnTo>
                  <a:lnTo>
                    <a:pt x="94" y="364"/>
                  </a:lnTo>
                  <a:lnTo>
                    <a:pt x="99" y="364"/>
                  </a:lnTo>
                  <a:lnTo>
                    <a:pt x="90" y="350"/>
                  </a:lnTo>
                  <a:lnTo>
                    <a:pt x="90" y="338"/>
                  </a:lnTo>
                  <a:lnTo>
                    <a:pt x="79" y="316"/>
                  </a:lnTo>
                  <a:lnTo>
                    <a:pt x="66" y="307"/>
                  </a:lnTo>
                  <a:lnTo>
                    <a:pt x="65" y="294"/>
                  </a:lnTo>
                  <a:lnTo>
                    <a:pt x="75" y="294"/>
                  </a:lnTo>
                  <a:lnTo>
                    <a:pt x="63" y="288"/>
                  </a:lnTo>
                  <a:lnTo>
                    <a:pt x="65" y="267"/>
                  </a:lnTo>
                  <a:lnTo>
                    <a:pt x="75" y="264"/>
                  </a:lnTo>
                  <a:lnTo>
                    <a:pt x="79" y="270"/>
                  </a:lnTo>
                  <a:lnTo>
                    <a:pt x="91" y="270"/>
                  </a:lnTo>
                  <a:lnTo>
                    <a:pt x="103" y="284"/>
                  </a:lnTo>
                  <a:lnTo>
                    <a:pt x="111" y="298"/>
                  </a:lnTo>
                  <a:lnTo>
                    <a:pt x="120" y="319"/>
                  </a:lnTo>
                  <a:lnTo>
                    <a:pt x="132" y="328"/>
                  </a:lnTo>
                  <a:lnTo>
                    <a:pt x="134" y="322"/>
                  </a:lnTo>
                  <a:lnTo>
                    <a:pt x="142" y="318"/>
                  </a:lnTo>
                  <a:lnTo>
                    <a:pt x="131" y="318"/>
                  </a:lnTo>
                  <a:lnTo>
                    <a:pt x="122" y="313"/>
                  </a:lnTo>
                  <a:lnTo>
                    <a:pt x="120" y="300"/>
                  </a:lnTo>
                  <a:lnTo>
                    <a:pt x="122" y="297"/>
                  </a:lnTo>
                  <a:lnTo>
                    <a:pt x="106" y="281"/>
                  </a:lnTo>
                  <a:lnTo>
                    <a:pt x="102" y="267"/>
                  </a:lnTo>
                  <a:lnTo>
                    <a:pt x="122" y="263"/>
                  </a:lnTo>
                  <a:lnTo>
                    <a:pt x="136" y="254"/>
                  </a:lnTo>
                  <a:lnTo>
                    <a:pt x="138" y="249"/>
                  </a:lnTo>
                  <a:lnTo>
                    <a:pt x="162" y="242"/>
                  </a:lnTo>
                  <a:lnTo>
                    <a:pt x="140" y="242"/>
                  </a:lnTo>
                  <a:lnTo>
                    <a:pt x="163" y="227"/>
                  </a:lnTo>
                  <a:lnTo>
                    <a:pt x="171" y="227"/>
                  </a:lnTo>
                  <a:lnTo>
                    <a:pt x="196" y="214"/>
                  </a:lnTo>
                  <a:lnTo>
                    <a:pt x="177" y="217"/>
                  </a:lnTo>
                  <a:lnTo>
                    <a:pt x="168" y="215"/>
                  </a:lnTo>
                  <a:lnTo>
                    <a:pt x="150" y="220"/>
                  </a:lnTo>
                  <a:lnTo>
                    <a:pt x="150" y="211"/>
                  </a:lnTo>
                  <a:lnTo>
                    <a:pt x="156" y="190"/>
                  </a:lnTo>
                  <a:lnTo>
                    <a:pt x="169" y="171"/>
                  </a:lnTo>
                  <a:lnTo>
                    <a:pt x="152" y="187"/>
                  </a:lnTo>
                  <a:lnTo>
                    <a:pt x="147" y="203"/>
                  </a:lnTo>
                  <a:lnTo>
                    <a:pt x="142" y="226"/>
                  </a:lnTo>
                  <a:lnTo>
                    <a:pt x="119" y="246"/>
                  </a:lnTo>
                  <a:lnTo>
                    <a:pt x="100" y="254"/>
                  </a:lnTo>
                  <a:lnTo>
                    <a:pt x="99" y="248"/>
                  </a:lnTo>
                  <a:lnTo>
                    <a:pt x="114" y="236"/>
                  </a:lnTo>
                  <a:lnTo>
                    <a:pt x="118" y="226"/>
                  </a:lnTo>
                  <a:lnTo>
                    <a:pt x="116" y="218"/>
                  </a:lnTo>
                  <a:lnTo>
                    <a:pt x="110" y="233"/>
                  </a:lnTo>
                  <a:lnTo>
                    <a:pt x="96" y="239"/>
                  </a:lnTo>
                  <a:lnTo>
                    <a:pt x="96" y="232"/>
                  </a:lnTo>
                  <a:lnTo>
                    <a:pt x="91" y="245"/>
                  </a:lnTo>
                  <a:lnTo>
                    <a:pt x="90" y="254"/>
                  </a:lnTo>
                  <a:lnTo>
                    <a:pt x="75" y="249"/>
                  </a:lnTo>
                  <a:lnTo>
                    <a:pt x="67" y="246"/>
                  </a:lnTo>
                  <a:lnTo>
                    <a:pt x="73" y="221"/>
                  </a:lnTo>
                  <a:lnTo>
                    <a:pt x="85" y="212"/>
                  </a:lnTo>
                  <a:lnTo>
                    <a:pt x="112" y="199"/>
                  </a:lnTo>
                  <a:lnTo>
                    <a:pt x="82" y="206"/>
                  </a:lnTo>
                  <a:lnTo>
                    <a:pt x="69" y="218"/>
                  </a:lnTo>
                  <a:lnTo>
                    <a:pt x="59" y="245"/>
                  </a:lnTo>
                  <a:lnTo>
                    <a:pt x="54" y="245"/>
                  </a:lnTo>
                  <a:lnTo>
                    <a:pt x="45" y="236"/>
                  </a:lnTo>
                  <a:lnTo>
                    <a:pt x="41" y="229"/>
                  </a:lnTo>
                  <a:lnTo>
                    <a:pt x="33" y="223"/>
                  </a:lnTo>
                  <a:lnTo>
                    <a:pt x="31" y="217"/>
                  </a:lnTo>
                  <a:lnTo>
                    <a:pt x="43" y="211"/>
                  </a:lnTo>
                  <a:lnTo>
                    <a:pt x="54" y="214"/>
                  </a:lnTo>
                  <a:lnTo>
                    <a:pt x="69" y="208"/>
                  </a:lnTo>
                  <a:lnTo>
                    <a:pt x="82" y="194"/>
                  </a:lnTo>
                  <a:lnTo>
                    <a:pt x="90" y="184"/>
                  </a:lnTo>
                  <a:lnTo>
                    <a:pt x="75" y="188"/>
                  </a:lnTo>
                  <a:lnTo>
                    <a:pt x="67" y="199"/>
                  </a:lnTo>
                  <a:lnTo>
                    <a:pt x="57" y="203"/>
                  </a:lnTo>
                  <a:lnTo>
                    <a:pt x="37" y="205"/>
                  </a:lnTo>
                  <a:lnTo>
                    <a:pt x="27" y="206"/>
                  </a:lnTo>
                  <a:lnTo>
                    <a:pt x="23" y="193"/>
                  </a:lnTo>
                  <a:lnTo>
                    <a:pt x="27" y="188"/>
                  </a:lnTo>
                  <a:lnTo>
                    <a:pt x="38" y="187"/>
                  </a:lnTo>
                  <a:lnTo>
                    <a:pt x="29" y="184"/>
                  </a:lnTo>
                  <a:lnTo>
                    <a:pt x="27" y="181"/>
                  </a:lnTo>
                  <a:lnTo>
                    <a:pt x="42" y="165"/>
                  </a:lnTo>
                  <a:lnTo>
                    <a:pt x="50" y="162"/>
                  </a:lnTo>
                  <a:lnTo>
                    <a:pt x="62" y="165"/>
                  </a:lnTo>
                  <a:lnTo>
                    <a:pt x="63" y="163"/>
                  </a:lnTo>
                  <a:lnTo>
                    <a:pt x="58" y="160"/>
                  </a:lnTo>
                  <a:lnTo>
                    <a:pt x="45" y="157"/>
                  </a:lnTo>
                  <a:lnTo>
                    <a:pt x="21" y="175"/>
                  </a:lnTo>
                  <a:lnTo>
                    <a:pt x="18" y="168"/>
                  </a:lnTo>
                  <a:lnTo>
                    <a:pt x="26" y="160"/>
                  </a:lnTo>
                  <a:lnTo>
                    <a:pt x="30" y="153"/>
                  </a:lnTo>
                  <a:lnTo>
                    <a:pt x="21" y="150"/>
                  </a:lnTo>
                  <a:lnTo>
                    <a:pt x="13" y="156"/>
                  </a:lnTo>
                  <a:lnTo>
                    <a:pt x="8" y="162"/>
                  </a:lnTo>
                  <a:lnTo>
                    <a:pt x="4" y="154"/>
                  </a:lnTo>
                  <a:lnTo>
                    <a:pt x="0" y="150"/>
                  </a:lnTo>
                  <a:lnTo>
                    <a:pt x="2" y="138"/>
                  </a:lnTo>
                  <a:lnTo>
                    <a:pt x="9" y="136"/>
                  </a:lnTo>
                  <a:lnTo>
                    <a:pt x="9" y="132"/>
                  </a:lnTo>
                  <a:lnTo>
                    <a:pt x="21" y="125"/>
                  </a:lnTo>
                  <a:lnTo>
                    <a:pt x="29" y="133"/>
                  </a:lnTo>
                  <a:lnTo>
                    <a:pt x="30" y="128"/>
                  </a:lnTo>
                  <a:lnTo>
                    <a:pt x="34" y="139"/>
                  </a:lnTo>
                  <a:lnTo>
                    <a:pt x="35" y="132"/>
                  </a:lnTo>
                  <a:lnTo>
                    <a:pt x="31" y="120"/>
                  </a:lnTo>
                  <a:lnTo>
                    <a:pt x="31" y="113"/>
                  </a:lnTo>
                  <a:lnTo>
                    <a:pt x="39" y="108"/>
                  </a:lnTo>
                  <a:lnTo>
                    <a:pt x="49" y="110"/>
                  </a:lnTo>
                  <a:lnTo>
                    <a:pt x="50" y="119"/>
                  </a:lnTo>
                  <a:lnTo>
                    <a:pt x="57" y="123"/>
                  </a:lnTo>
                  <a:lnTo>
                    <a:pt x="59" y="111"/>
                  </a:lnTo>
                  <a:lnTo>
                    <a:pt x="66" y="113"/>
                  </a:lnTo>
                  <a:lnTo>
                    <a:pt x="75" y="123"/>
                  </a:lnTo>
                  <a:lnTo>
                    <a:pt x="75" y="119"/>
                  </a:lnTo>
                  <a:lnTo>
                    <a:pt x="81" y="126"/>
                  </a:lnTo>
                  <a:lnTo>
                    <a:pt x="79" y="116"/>
                  </a:lnTo>
                  <a:lnTo>
                    <a:pt x="58" y="102"/>
                  </a:lnTo>
                  <a:lnTo>
                    <a:pt x="57" y="95"/>
                  </a:lnTo>
                  <a:lnTo>
                    <a:pt x="63" y="95"/>
                  </a:lnTo>
                  <a:lnTo>
                    <a:pt x="71" y="93"/>
                  </a:lnTo>
                  <a:lnTo>
                    <a:pt x="66" y="77"/>
                  </a:lnTo>
                  <a:lnTo>
                    <a:pt x="71" y="73"/>
                  </a:lnTo>
                  <a:lnTo>
                    <a:pt x="79" y="73"/>
                  </a:lnTo>
                  <a:lnTo>
                    <a:pt x="83" y="83"/>
                  </a:lnTo>
                  <a:lnTo>
                    <a:pt x="94" y="87"/>
                  </a:lnTo>
                  <a:lnTo>
                    <a:pt x="99" y="110"/>
                  </a:lnTo>
                  <a:lnTo>
                    <a:pt x="106" y="111"/>
                  </a:lnTo>
                  <a:lnTo>
                    <a:pt x="116" y="120"/>
                  </a:lnTo>
                  <a:lnTo>
                    <a:pt x="112" y="110"/>
                  </a:lnTo>
                  <a:lnTo>
                    <a:pt x="102" y="102"/>
                  </a:lnTo>
                  <a:lnTo>
                    <a:pt x="98" y="89"/>
                  </a:lnTo>
                  <a:lnTo>
                    <a:pt x="104" y="90"/>
                  </a:lnTo>
                  <a:lnTo>
                    <a:pt x="120" y="114"/>
                  </a:lnTo>
                  <a:lnTo>
                    <a:pt x="135" y="122"/>
                  </a:lnTo>
                  <a:lnTo>
                    <a:pt x="138" y="120"/>
                  </a:lnTo>
                  <a:lnTo>
                    <a:pt x="126" y="113"/>
                  </a:lnTo>
                  <a:lnTo>
                    <a:pt x="124" y="105"/>
                  </a:lnTo>
                  <a:lnTo>
                    <a:pt x="119" y="104"/>
                  </a:lnTo>
                  <a:lnTo>
                    <a:pt x="102" y="83"/>
                  </a:lnTo>
                  <a:lnTo>
                    <a:pt x="103" y="70"/>
                  </a:lnTo>
                  <a:lnTo>
                    <a:pt x="114" y="70"/>
                  </a:lnTo>
                  <a:lnTo>
                    <a:pt x="103" y="56"/>
                  </a:lnTo>
                  <a:lnTo>
                    <a:pt x="107" y="53"/>
                  </a:lnTo>
                  <a:lnTo>
                    <a:pt x="118" y="59"/>
                  </a:lnTo>
                  <a:lnTo>
                    <a:pt x="123" y="73"/>
                  </a:lnTo>
                  <a:lnTo>
                    <a:pt x="130" y="73"/>
                  </a:lnTo>
                  <a:lnTo>
                    <a:pt x="119" y="37"/>
                  </a:lnTo>
                  <a:lnTo>
                    <a:pt x="119" y="34"/>
                  </a:lnTo>
                  <a:lnTo>
                    <a:pt x="128" y="37"/>
                  </a:lnTo>
                  <a:lnTo>
                    <a:pt x="132" y="50"/>
                  </a:lnTo>
                  <a:lnTo>
                    <a:pt x="138" y="53"/>
                  </a:lnTo>
                  <a:lnTo>
                    <a:pt x="138" y="47"/>
                  </a:lnTo>
                  <a:lnTo>
                    <a:pt x="147" y="49"/>
                  </a:lnTo>
                  <a:lnTo>
                    <a:pt x="136" y="38"/>
                  </a:lnTo>
                  <a:lnTo>
                    <a:pt x="136" y="31"/>
                  </a:lnTo>
                  <a:lnTo>
                    <a:pt x="131" y="22"/>
                  </a:lnTo>
                  <a:lnTo>
                    <a:pt x="142" y="18"/>
                  </a:lnTo>
                  <a:lnTo>
                    <a:pt x="143" y="21"/>
                  </a:lnTo>
                  <a:lnTo>
                    <a:pt x="148" y="27"/>
                  </a:lnTo>
                  <a:lnTo>
                    <a:pt x="151" y="21"/>
                  </a:lnTo>
                  <a:lnTo>
                    <a:pt x="154" y="28"/>
                  </a:lnTo>
                  <a:lnTo>
                    <a:pt x="156" y="28"/>
                  </a:lnTo>
                  <a:lnTo>
                    <a:pt x="160" y="21"/>
                  </a:lnTo>
                  <a:lnTo>
                    <a:pt x="169" y="30"/>
                  </a:lnTo>
                  <a:lnTo>
                    <a:pt x="176" y="38"/>
                  </a:lnTo>
                  <a:lnTo>
                    <a:pt x="177" y="52"/>
                  </a:lnTo>
                  <a:lnTo>
                    <a:pt x="184" y="62"/>
                  </a:lnTo>
                  <a:lnTo>
                    <a:pt x="184" y="71"/>
                  </a:lnTo>
                  <a:lnTo>
                    <a:pt x="193" y="61"/>
                  </a:lnTo>
                  <a:lnTo>
                    <a:pt x="180" y="44"/>
                  </a:lnTo>
                  <a:lnTo>
                    <a:pt x="180" y="35"/>
                  </a:lnTo>
                  <a:lnTo>
                    <a:pt x="167" y="19"/>
                  </a:lnTo>
                  <a:lnTo>
                    <a:pt x="165" y="12"/>
                  </a:lnTo>
                  <a:lnTo>
                    <a:pt x="177" y="10"/>
                  </a:lnTo>
                  <a:lnTo>
                    <a:pt x="199" y="9"/>
                  </a:lnTo>
                  <a:lnTo>
                    <a:pt x="205" y="16"/>
                  </a:lnTo>
                  <a:lnTo>
                    <a:pt x="213" y="35"/>
                  </a:lnTo>
                  <a:lnTo>
                    <a:pt x="224" y="47"/>
                  </a:lnTo>
                  <a:lnTo>
                    <a:pt x="227" y="46"/>
                  </a:lnTo>
                  <a:lnTo>
                    <a:pt x="225" y="40"/>
                  </a:lnTo>
                  <a:lnTo>
                    <a:pt x="219" y="38"/>
                  </a:lnTo>
                  <a:lnTo>
                    <a:pt x="213" y="16"/>
                  </a:lnTo>
                  <a:lnTo>
                    <a:pt x="220" y="10"/>
                  </a:lnTo>
                  <a:lnTo>
                    <a:pt x="220" y="6"/>
                  </a:lnTo>
                  <a:lnTo>
                    <a:pt x="23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3" name="Freeform 154"/>
            <p:cNvSpPr>
              <a:spLocks/>
            </p:cNvSpPr>
            <p:nvPr/>
          </p:nvSpPr>
          <p:spPr bwMode="auto">
            <a:xfrm>
              <a:off x="2603500" y="1676400"/>
              <a:ext cx="20638" cy="14288"/>
            </a:xfrm>
            <a:custGeom>
              <a:avLst/>
              <a:gdLst>
                <a:gd name="T0" fmla="*/ 3175 w 13"/>
                <a:gd name="T1" fmla="*/ 0 h 9"/>
                <a:gd name="T2" fmla="*/ 20638 w 13"/>
                <a:gd name="T3" fmla="*/ 0 h 9"/>
                <a:gd name="T4" fmla="*/ 15875 w 13"/>
                <a:gd name="T5" fmla="*/ 9525 h 9"/>
                <a:gd name="T6" fmla="*/ 0 w 13"/>
                <a:gd name="T7" fmla="*/ 14288 h 9"/>
                <a:gd name="T8" fmla="*/ 3175 w 13"/>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9">
                  <a:moveTo>
                    <a:pt x="2" y="0"/>
                  </a:moveTo>
                  <a:lnTo>
                    <a:pt x="13" y="0"/>
                  </a:lnTo>
                  <a:lnTo>
                    <a:pt x="10" y="6"/>
                  </a:lnTo>
                  <a:lnTo>
                    <a:pt x="0" y="9"/>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4" name="Freeform 155"/>
            <p:cNvSpPr>
              <a:spLocks/>
            </p:cNvSpPr>
            <p:nvPr/>
          </p:nvSpPr>
          <p:spPr bwMode="auto">
            <a:xfrm>
              <a:off x="2419350" y="1382713"/>
              <a:ext cx="211138" cy="395287"/>
            </a:xfrm>
            <a:custGeom>
              <a:avLst/>
              <a:gdLst>
                <a:gd name="T0" fmla="*/ 57150 w 133"/>
                <a:gd name="T1" fmla="*/ 0 h 249"/>
                <a:gd name="T2" fmla="*/ 84138 w 133"/>
                <a:gd name="T3" fmla="*/ 26987 h 249"/>
                <a:gd name="T4" fmla="*/ 96838 w 133"/>
                <a:gd name="T5" fmla="*/ 74612 h 249"/>
                <a:gd name="T6" fmla="*/ 107950 w 133"/>
                <a:gd name="T7" fmla="*/ 114300 h 249"/>
                <a:gd name="T8" fmla="*/ 139700 w 133"/>
                <a:gd name="T9" fmla="*/ 152400 h 249"/>
                <a:gd name="T10" fmla="*/ 149225 w 133"/>
                <a:gd name="T11" fmla="*/ 161925 h 249"/>
                <a:gd name="T12" fmla="*/ 142875 w 133"/>
                <a:gd name="T13" fmla="*/ 141287 h 249"/>
                <a:gd name="T14" fmla="*/ 160338 w 133"/>
                <a:gd name="T15" fmla="*/ 131762 h 249"/>
                <a:gd name="T16" fmla="*/ 155575 w 133"/>
                <a:gd name="T17" fmla="*/ 169862 h 249"/>
                <a:gd name="T18" fmla="*/ 171450 w 133"/>
                <a:gd name="T19" fmla="*/ 180975 h 249"/>
                <a:gd name="T20" fmla="*/ 160338 w 133"/>
                <a:gd name="T21" fmla="*/ 225425 h 249"/>
                <a:gd name="T22" fmla="*/ 187325 w 133"/>
                <a:gd name="T23" fmla="*/ 225425 h 249"/>
                <a:gd name="T24" fmla="*/ 196850 w 133"/>
                <a:gd name="T25" fmla="*/ 225425 h 249"/>
                <a:gd name="T26" fmla="*/ 211138 w 133"/>
                <a:gd name="T27" fmla="*/ 265112 h 249"/>
                <a:gd name="T28" fmla="*/ 180975 w 133"/>
                <a:gd name="T29" fmla="*/ 288925 h 249"/>
                <a:gd name="T30" fmla="*/ 160338 w 133"/>
                <a:gd name="T31" fmla="*/ 338137 h 249"/>
                <a:gd name="T32" fmla="*/ 149225 w 133"/>
                <a:gd name="T33" fmla="*/ 298450 h 249"/>
                <a:gd name="T34" fmla="*/ 153988 w 133"/>
                <a:gd name="T35" fmla="*/ 347662 h 249"/>
                <a:gd name="T36" fmla="*/ 139700 w 133"/>
                <a:gd name="T37" fmla="*/ 347662 h 249"/>
                <a:gd name="T38" fmla="*/ 142875 w 133"/>
                <a:gd name="T39" fmla="*/ 388937 h 249"/>
                <a:gd name="T40" fmla="*/ 127000 w 133"/>
                <a:gd name="T41" fmla="*/ 365125 h 249"/>
                <a:gd name="T42" fmla="*/ 109538 w 133"/>
                <a:gd name="T43" fmla="*/ 352425 h 249"/>
                <a:gd name="T44" fmla="*/ 127000 w 133"/>
                <a:gd name="T45" fmla="*/ 390525 h 249"/>
                <a:gd name="T46" fmla="*/ 103188 w 133"/>
                <a:gd name="T47" fmla="*/ 376237 h 249"/>
                <a:gd name="T48" fmla="*/ 109538 w 133"/>
                <a:gd name="T49" fmla="*/ 395287 h 249"/>
                <a:gd name="T50" fmla="*/ 77788 w 133"/>
                <a:gd name="T51" fmla="*/ 388937 h 249"/>
                <a:gd name="T52" fmla="*/ 61913 w 133"/>
                <a:gd name="T53" fmla="*/ 365125 h 249"/>
                <a:gd name="T54" fmla="*/ 84138 w 133"/>
                <a:gd name="T55" fmla="*/ 347662 h 249"/>
                <a:gd name="T56" fmla="*/ 58738 w 133"/>
                <a:gd name="T57" fmla="*/ 346075 h 249"/>
                <a:gd name="T58" fmla="*/ 63500 w 133"/>
                <a:gd name="T59" fmla="*/ 322262 h 249"/>
                <a:gd name="T60" fmla="*/ 49213 w 133"/>
                <a:gd name="T61" fmla="*/ 296862 h 249"/>
                <a:gd name="T62" fmla="*/ 58738 w 133"/>
                <a:gd name="T63" fmla="*/ 282575 h 249"/>
                <a:gd name="T64" fmla="*/ 109538 w 133"/>
                <a:gd name="T65" fmla="*/ 265112 h 249"/>
                <a:gd name="T66" fmla="*/ 77788 w 133"/>
                <a:gd name="T67" fmla="*/ 263525 h 249"/>
                <a:gd name="T68" fmla="*/ 68263 w 133"/>
                <a:gd name="T69" fmla="*/ 250825 h 249"/>
                <a:gd name="T70" fmla="*/ 58738 w 133"/>
                <a:gd name="T71" fmla="*/ 250825 h 249"/>
                <a:gd name="T72" fmla="*/ 39688 w 133"/>
                <a:gd name="T73" fmla="*/ 250825 h 249"/>
                <a:gd name="T74" fmla="*/ 26988 w 133"/>
                <a:gd name="T75" fmla="*/ 258762 h 249"/>
                <a:gd name="T76" fmla="*/ 14288 w 133"/>
                <a:gd name="T77" fmla="*/ 239712 h 249"/>
                <a:gd name="T78" fmla="*/ 39688 w 133"/>
                <a:gd name="T79" fmla="*/ 220662 h 249"/>
                <a:gd name="T80" fmla="*/ 12700 w 133"/>
                <a:gd name="T81" fmla="*/ 220662 h 249"/>
                <a:gd name="T82" fmla="*/ 7938 w 133"/>
                <a:gd name="T83" fmla="*/ 192087 h 249"/>
                <a:gd name="T84" fmla="*/ 0 w 133"/>
                <a:gd name="T85" fmla="*/ 165100 h 249"/>
                <a:gd name="T86" fmla="*/ 20638 w 133"/>
                <a:gd name="T87" fmla="*/ 176212 h 249"/>
                <a:gd name="T88" fmla="*/ 36513 w 133"/>
                <a:gd name="T89" fmla="*/ 169862 h 249"/>
                <a:gd name="T90" fmla="*/ 20638 w 133"/>
                <a:gd name="T91" fmla="*/ 165100 h 249"/>
                <a:gd name="T92" fmla="*/ 26988 w 133"/>
                <a:gd name="T93" fmla="*/ 150812 h 249"/>
                <a:gd name="T94" fmla="*/ 4763 w 133"/>
                <a:gd name="T95" fmla="*/ 136525 h 249"/>
                <a:gd name="T96" fmla="*/ 7938 w 133"/>
                <a:gd name="T97" fmla="*/ 119062 h 249"/>
                <a:gd name="T98" fmla="*/ 36513 w 133"/>
                <a:gd name="T99" fmla="*/ 104775 h 249"/>
                <a:gd name="T100" fmla="*/ 38100 w 133"/>
                <a:gd name="T101" fmla="*/ 95250 h 249"/>
                <a:gd name="T102" fmla="*/ 36513 w 133"/>
                <a:gd name="T103" fmla="*/ 88900 h 249"/>
                <a:gd name="T104" fmla="*/ 20638 w 133"/>
                <a:gd name="T105" fmla="*/ 60325 h 249"/>
                <a:gd name="T106" fmla="*/ 39688 w 133"/>
                <a:gd name="T107" fmla="*/ 53975 h 249"/>
                <a:gd name="T108" fmla="*/ 61913 w 133"/>
                <a:gd name="T109" fmla="*/ 39687 h 249"/>
                <a:gd name="T110" fmla="*/ 36513 w 133"/>
                <a:gd name="T111" fmla="*/ 26987 h 249"/>
                <a:gd name="T112" fmla="*/ 38100 w 133"/>
                <a:gd name="T113" fmla="*/ 4762 h 249"/>
                <a:gd name="T114" fmla="*/ 49213 w 133"/>
                <a:gd name="T115" fmla="*/ 0 h 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3" h="249">
                  <a:moveTo>
                    <a:pt x="31" y="0"/>
                  </a:moveTo>
                  <a:lnTo>
                    <a:pt x="36" y="0"/>
                  </a:lnTo>
                  <a:lnTo>
                    <a:pt x="41" y="4"/>
                  </a:lnTo>
                  <a:lnTo>
                    <a:pt x="53" y="17"/>
                  </a:lnTo>
                  <a:lnTo>
                    <a:pt x="56" y="37"/>
                  </a:lnTo>
                  <a:lnTo>
                    <a:pt x="61" y="47"/>
                  </a:lnTo>
                  <a:lnTo>
                    <a:pt x="67" y="59"/>
                  </a:lnTo>
                  <a:lnTo>
                    <a:pt x="68" y="72"/>
                  </a:lnTo>
                  <a:lnTo>
                    <a:pt x="86" y="74"/>
                  </a:lnTo>
                  <a:lnTo>
                    <a:pt x="88" y="96"/>
                  </a:lnTo>
                  <a:lnTo>
                    <a:pt x="92" y="107"/>
                  </a:lnTo>
                  <a:lnTo>
                    <a:pt x="94" y="102"/>
                  </a:lnTo>
                  <a:lnTo>
                    <a:pt x="92" y="95"/>
                  </a:lnTo>
                  <a:lnTo>
                    <a:pt x="90" y="89"/>
                  </a:lnTo>
                  <a:lnTo>
                    <a:pt x="96" y="81"/>
                  </a:lnTo>
                  <a:lnTo>
                    <a:pt x="101" y="83"/>
                  </a:lnTo>
                  <a:lnTo>
                    <a:pt x="104" y="99"/>
                  </a:lnTo>
                  <a:lnTo>
                    <a:pt x="98" y="107"/>
                  </a:lnTo>
                  <a:lnTo>
                    <a:pt x="105" y="107"/>
                  </a:lnTo>
                  <a:lnTo>
                    <a:pt x="108" y="114"/>
                  </a:lnTo>
                  <a:lnTo>
                    <a:pt x="108" y="132"/>
                  </a:lnTo>
                  <a:lnTo>
                    <a:pt x="101" y="142"/>
                  </a:lnTo>
                  <a:lnTo>
                    <a:pt x="109" y="138"/>
                  </a:lnTo>
                  <a:lnTo>
                    <a:pt x="118" y="142"/>
                  </a:lnTo>
                  <a:lnTo>
                    <a:pt x="121" y="151"/>
                  </a:lnTo>
                  <a:lnTo>
                    <a:pt x="124" y="142"/>
                  </a:lnTo>
                  <a:lnTo>
                    <a:pt x="132" y="157"/>
                  </a:lnTo>
                  <a:lnTo>
                    <a:pt x="133" y="167"/>
                  </a:lnTo>
                  <a:lnTo>
                    <a:pt x="125" y="178"/>
                  </a:lnTo>
                  <a:lnTo>
                    <a:pt x="114" y="182"/>
                  </a:lnTo>
                  <a:lnTo>
                    <a:pt x="109" y="193"/>
                  </a:lnTo>
                  <a:lnTo>
                    <a:pt x="101" y="213"/>
                  </a:lnTo>
                  <a:lnTo>
                    <a:pt x="97" y="208"/>
                  </a:lnTo>
                  <a:lnTo>
                    <a:pt x="94" y="188"/>
                  </a:lnTo>
                  <a:lnTo>
                    <a:pt x="94" y="206"/>
                  </a:lnTo>
                  <a:lnTo>
                    <a:pt x="97" y="219"/>
                  </a:lnTo>
                  <a:lnTo>
                    <a:pt x="94" y="227"/>
                  </a:lnTo>
                  <a:lnTo>
                    <a:pt x="88" y="219"/>
                  </a:lnTo>
                  <a:lnTo>
                    <a:pt x="92" y="228"/>
                  </a:lnTo>
                  <a:lnTo>
                    <a:pt x="90" y="245"/>
                  </a:lnTo>
                  <a:lnTo>
                    <a:pt x="85" y="245"/>
                  </a:lnTo>
                  <a:lnTo>
                    <a:pt x="80" y="230"/>
                  </a:lnTo>
                  <a:lnTo>
                    <a:pt x="70" y="215"/>
                  </a:lnTo>
                  <a:lnTo>
                    <a:pt x="69" y="222"/>
                  </a:lnTo>
                  <a:lnTo>
                    <a:pt x="77" y="233"/>
                  </a:lnTo>
                  <a:lnTo>
                    <a:pt x="80" y="246"/>
                  </a:lnTo>
                  <a:lnTo>
                    <a:pt x="70" y="237"/>
                  </a:lnTo>
                  <a:lnTo>
                    <a:pt x="65" y="237"/>
                  </a:lnTo>
                  <a:lnTo>
                    <a:pt x="69" y="242"/>
                  </a:lnTo>
                  <a:lnTo>
                    <a:pt x="69" y="249"/>
                  </a:lnTo>
                  <a:lnTo>
                    <a:pt x="55" y="243"/>
                  </a:lnTo>
                  <a:lnTo>
                    <a:pt x="49" y="245"/>
                  </a:lnTo>
                  <a:lnTo>
                    <a:pt x="45" y="236"/>
                  </a:lnTo>
                  <a:lnTo>
                    <a:pt x="39" y="230"/>
                  </a:lnTo>
                  <a:lnTo>
                    <a:pt x="39" y="224"/>
                  </a:lnTo>
                  <a:lnTo>
                    <a:pt x="53" y="219"/>
                  </a:lnTo>
                  <a:lnTo>
                    <a:pt x="41" y="216"/>
                  </a:lnTo>
                  <a:lnTo>
                    <a:pt x="37" y="218"/>
                  </a:lnTo>
                  <a:lnTo>
                    <a:pt x="35" y="205"/>
                  </a:lnTo>
                  <a:lnTo>
                    <a:pt x="40" y="203"/>
                  </a:lnTo>
                  <a:lnTo>
                    <a:pt x="29" y="194"/>
                  </a:lnTo>
                  <a:lnTo>
                    <a:pt x="31" y="187"/>
                  </a:lnTo>
                  <a:lnTo>
                    <a:pt x="35" y="184"/>
                  </a:lnTo>
                  <a:lnTo>
                    <a:pt x="37" y="178"/>
                  </a:lnTo>
                  <a:lnTo>
                    <a:pt x="60" y="175"/>
                  </a:lnTo>
                  <a:lnTo>
                    <a:pt x="69" y="167"/>
                  </a:lnTo>
                  <a:lnTo>
                    <a:pt x="49" y="169"/>
                  </a:lnTo>
                  <a:lnTo>
                    <a:pt x="49" y="166"/>
                  </a:lnTo>
                  <a:lnTo>
                    <a:pt x="59" y="161"/>
                  </a:lnTo>
                  <a:lnTo>
                    <a:pt x="43" y="158"/>
                  </a:lnTo>
                  <a:lnTo>
                    <a:pt x="39" y="161"/>
                  </a:lnTo>
                  <a:lnTo>
                    <a:pt x="37" y="158"/>
                  </a:lnTo>
                  <a:lnTo>
                    <a:pt x="29" y="166"/>
                  </a:lnTo>
                  <a:lnTo>
                    <a:pt x="25" y="158"/>
                  </a:lnTo>
                  <a:lnTo>
                    <a:pt x="16" y="167"/>
                  </a:lnTo>
                  <a:lnTo>
                    <a:pt x="17" y="163"/>
                  </a:lnTo>
                  <a:lnTo>
                    <a:pt x="11" y="161"/>
                  </a:lnTo>
                  <a:lnTo>
                    <a:pt x="9" y="151"/>
                  </a:lnTo>
                  <a:lnTo>
                    <a:pt x="27" y="144"/>
                  </a:lnTo>
                  <a:lnTo>
                    <a:pt x="25" y="139"/>
                  </a:lnTo>
                  <a:lnTo>
                    <a:pt x="17" y="141"/>
                  </a:lnTo>
                  <a:lnTo>
                    <a:pt x="8" y="139"/>
                  </a:lnTo>
                  <a:lnTo>
                    <a:pt x="3" y="126"/>
                  </a:lnTo>
                  <a:lnTo>
                    <a:pt x="5" y="121"/>
                  </a:lnTo>
                  <a:lnTo>
                    <a:pt x="1" y="118"/>
                  </a:lnTo>
                  <a:lnTo>
                    <a:pt x="0" y="104"/>
                  </a:lnTo>
                  <a:lnTo>
                    <a:pt x="5" y="104"/>
                  </a:lnTo>
                  <a:lnTo>
                    <a:pt x="13" y="111"/>
                  </a:lnTo>
                  <a:lnTo>
                    <a:pt x="25" y="112"/>
                  </a:lnTo>
                  <a:lnTo>
                    <a:pt x="23" y="107"/>
                  </a:lnTo>
                  <a:lnTo>
                    <a:pt x="27" y="102"/>
                  </a:lnTo>
                  <a:lnTo>
                    <a:pt x="13" y="104"/>
                  </a:lnTo>
                  <a:lnTo>
                    <a:pt x="12" y="101"/>
                  </a:lnTo>
                  <a:lnTo>
                    <a:pt x="17" y="95"/>
                  </a:lnTo>
                  <a:lnTo>
                    <a:pt x="3" y="95"/>
                  </a:lnTo>
                  <a:lnTo>
                    <a:pt x="3" y="86"/>
                  </a:lnTo>
                  <a:lnTo>
                    <a:pt x="13" y="84"/>
                  </a:lnTo>
                  <a:lnTo>
                    <a:pt x="5" y="75"/>
                  </a:lnTo>
                  <a:lnTo>
                    <a:pt x="8" y="68"/>
                  </a:lnTo>
                  <a:lnTo>
                    <a:pt x="23" y="66"/>
                  </a:lnTo>
                  <a:lnTo>
                    <a:pt x="29" y="66"/>
                  </a:lnTo>
                  <a:lnTo>
                    <a:pt x="24" y="60"/>
                  </a:lnTo>
                  <a:lnTo>
                    <a:pt x="29" y="57"/>
                  </a:lnTo>
                  <a:lnTo>
                    <a:pt x="23" y="56"/>
                  </a:lnTo>
                  <a:lnTo>
                    <a:pt x="13" y="47"/>
                  </a:lnTo>
                  <a:lnTo>
                    <a:pt x="13" y="38"/>
                  </a:lnTo>
                  <a:lnTo>
                    <a:pt x="21" y="32"/>
                  </a:lnTo>
                  <a:lnTo>
                    <a:pt x="25" y="34"/>
                  </a:lnTo>
                  <a:lnTo>
                    <a:pt x="28" y="28"/>
                  </a:lnTo>
                  <a:lnTo>
                    <a:pt x="39" y="25"/>
                  </a:lnTo>
                  <a:lnTo>
                    <a:pt x="40" y="17"/>
                  </a:lnTo>
                  <a:lnTo>
                    <a:pt x="23" y="17"/>
                  </a:lnTo>
                  <a:lnTo>
                    <a:pt x="20" y="6"/>
                  </a:lnTo>
                  <a:lnTo>
                    <a:pt x="24" y="3"/>
                  </a:lnTo>
                  <a:lnTo>
                    <a:pt x="27" y="4"/>
                  </a:lnTo>
                  <a:lnTo>
                    <a:pt x="3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5" name="Freeform 156"/>
            <p:cNvSpPr>
              <a:spLocks/>
            </p:cNvSpPr>
            <p:nvPr/>
          </p:nvSpPr>
          <p:spPr bwMode="auto">
            <a:xfrm>
              <a:off x="2425700" y="1473200"/>
              <a:ext cx="20638" cy="7938"/>
            </a:xfrm>
            <a:custGeom>
              <a:avLst/>
              <a:gdLst>
                <a:gd name="T0" fmla="*/ 11113 w 13"/>
                <a:gd name="T1" fmla="*/ 0 h 5"/>
                <a:gd name="T2" fmla="*/ 20638 w 13"/>
                <a:gd name="T3" fmla="*/ 4763 h 5"/>
                <a:gd name="T4" fmla="*/ 19050 w 13"/>
                <a:gd name="T5" fmla="*/ 7938 h 5"/>
                <a:gd name="T6" fmla="*/ 0 w 13"/>
                <a:gd name="T7" fmla="*/ 7938 h 5"/>
                <a:gd name="T8" fmla="*/ 11113 w 1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5">
                  <a:moveTo>
                    <a:pt x="7" y="0"/>
                  </a:moveTo>
                  <a:lnTo>
                    <a:pt x="13" y="3"/>
                  </a:lnTo>
                  <a:lnTo>
                    <a:pt x="12" y="5"/>
                  </a:lnTo>
                  <a:lnTo>
                    <a:pt x="0" y="5"/>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6" name="Freeform 157"/>
            <p:cNvSpPr>
              <a:spLocks/>
            </p:cNvSpPr>
            <p:nvPr/>
          </p:nvSpPr>
          <p:spPr bwMode="auto">
            <a:xfrm>
              <a:off x="2366963" y="1690688"/>
              <a:ext cx="71437" cy="122237"/>
            </a:xfrm>
            <a:custGeom>
              <a:avLst/>
              <a:gdLst>
                <a:gd name="T0" fmla="*/ 7937 w 45"/>
                <a:gd name="T1" fmla="*/ 0 h 77"/>
                <a:gd name="T2" fmla="*/ 23812 w 45"/>
                <a:gd name="T3" fmla="*/ 3175 h 77"/>
                <a:gd name="T4" fmla="*/ 42862 w 45"/>
                <a:gd name="T5" fmla="*/ 22225 h 77"/>
                <a:gd name="T6" fmla="*/ 46037 w 45"/>
                <a:gd name="T7" fmla="*/ 23812 h 77"/>
                <a:gd name="T8" fmla="*/ 47625 w 45"/>
                <a:gd name="T9" fmla="*/ 33337 h 77"/>
                <a:gd name="T10" fmla="*/ 46037 w 45"/>
                <a:gd name="T11" fmla="*/ 42862 h 77"/>
                <a:gd name="T12" fmla="*/ 58737 w 45"/>
                <a:gd name="T13" fmla="*/ 39687 h 77"/>
                <a:gd name="T14" fmla="*/ 71437 w 45"/>
                <a:gd name="T15" fmla="*/ 49212 h 77"/>
                <a:gd name="T16" fmla="*/ 63500 w 45"/>
                <a:gd name="T17" fmla="*/ 73025 h 77"/>
                <a:gd name="T18" fmla="*/ 71437 w 45"/>
                <a:gd name="T19" fmla="*/ 87312 h 77"/>
                <a:gd name="T20" fmla="*/ 66675 w 45"/>
                <a:gd name="T21" fmla="*/ 101600 h 77"/>
                <a:gd name="T22" fmla="*/ 44450 w 45"/>
                <a:gd name="T23" fmla="*/ 112712 h 77"/>
                <a:gd name="T24" fmla="*/ 39687 w 45"/>
                <a:gd name="T25" fmla="*/ 107950 h 77"/>
                <a:gd name="T26" fmla="*/ 26987 w 45"/>
                <a:gd name="T27" fmla="*/ 122237 h 77"/>
                <a:gd name="T28" fmla="*/ 26987 w 45"/>
                <a:gd name="T29" fmla="*/ 107950 h 77"/>
                <a:gd name="T30" fmla="*/ 17462 w 45"/>
                <a:gd name="T31" fmla="*/ 87312 h 77"/>
                <a:gd name="T32" fmla="*/ 30162 w 45"/>
                <a:gd name="T33" fmla="*/ 87312 h 77"/>
                <a:gd name="T34" fmla="*/ 31750 w 45"/>
                <a:gd name="T35" fmla="*/ 80962 h 77"/>
                <a:gd name="T36" fmla="*/ 14287 w 45"/>
                <a:gd name="T37" fmla="*/ 68262 h 77"/>
                <a:gd name="T38" fmla="*/ 0 w 45"/>
                <a:gd name="T39" fmla="*/ 34925 h 77"/>
                <a:gd name="T40" fmla="*/ 7937 w 45"/>
                <a:gd name="T41" fmla="*/ 33337 h 77"/>
                <a:gd name="T42" fmla="*/ 7937 w 45"/>
                <a:gd name="T43" fmla="*/ 25400 h 77"/>
                <a:gd name="T44" fmla="*/ 6350 w 45"/>
                <a:gd name="T45" fmla="*/ 22225 h 77"/>
                <a:gd name="T46" fmla="*/ 4762 w 45"/>
                <a:gd name="T47" fmla="*/ 3175 h 77"/>
                <a:gd name="T48" fmla="*/ 7937 w 45"/>
                <a:gd name="T49" fmla="*/ 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 h="77">
                  <a:moveTo>
                    <a:pt x="5" y="0"/>
                  </a:moveTo>
                  <a:lnTo>
                    <a:pt x="15" y="2"/>
                  </a:lnTo>
                  <a:lnTo>
                    <a:pt x="27" y="14"/>
                  </a:lnTo>
                  <a:lnTo>
                    <a:pt x="29" y="15"/>
                  </a:lnTo>
                  <a:lnTo>
                    <a:pt x="30" y="21"/>
                  </a:lnTo>
                  <a:lnTo>
                    <a:pt x="29" y="27"/>
                  </a:lnTo>
                  <a:lnTo>
                    <a:pt x="37" y="25"/>
                  </a:lnTo>
                  <a:lnTo>
                    <a:pt x="45" y="31"/>
                  </a:lnTo>
                  <a:lnTo>
                    <a:pt x="40" y="46"/>
                  </a:lnTo>
                  <a:lnTo>
                    <a:pt x="45" y="55"/>
                  </a:lnTo>
                  <a:lnTo>
                    <a:pt x="42" y="64"/>
                  </a:lnTo>
                  <a:lnTo>
                    <a:pt x="28" y="71"/>
                  </a:lnTo>
                  <a:lnTo>
                    <a:pt x="25" y="68"/>
                  </a:lnTo>
                  <a:lnTo>
                    <a:pt x="17" y="77"/>
                  </a:lnTo>
                  <a:lnTo>
                    <a:pt x="17" y="68"/>
                  </a:lnTo>
                  <a:lnTo>
                    <a:pt x="11" y="55"/>
                  </a:lnTo>
                  <a:lnTo>
                    <a:pt x="19" y="55"/>
                  </a:lnTo>
                  <a:lnTo>
                    <a:pt x="20" y="51"/>
                  </a:lnTo>
                  <a:lnTo>
                    <a:pt x="9" y="43"/>
                  </a:lnTo>
                  <a:lnTo>
                    <a:pt x="0" y="22"/>
                  </a:lnTo>
                  <a:lnTo>
                    <a:pt x="5" y="21"/>
                  </a:lnTo>
                  <a:lnTo>
                    <a:pt x="5" y="16"/>
                  </a:lnTo>
                  <a:lnTo>
                    <a:pt x="4" y="14"/>
                  </a:lnTo>
                  <a:lnTo>
                    <a:pt x="3" y="2"/>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7" name="Freeform 158"/>
            <p:cNvSpPr>
              <a:spLocks/>
            </p:cNvSpPr>
            <p:nvPr/>
          </p:nvSpPr>
          <p:spPr bwMode="auto">
            <a:xfrm>
              <a:off x="2411413" y="1811338"/>
              <a:ext cx="57150" cy="33337"/>
            </a:xfrm>
            <a:custGeom>
              <a:avLst/>
              <a:gdLst>
                <a:gd name="T0" fmla="*/ 14288 w 36"/>
                <a:gd name="T1" fmla="*/ 0 h 21"/>
                <a:gd name="T2" fmla="*/ 22225 w 36"/>
                <a:gd name="T3" fmla="*/ 4762 h 21"/>
                <a:gd name="T4" fmla="*/ 31750 w 36"/>
                <a:gd name="T5" fmla="*/ 1587 h 21"/>
                <a:gd name="T6" fmla="*/ 57150 w 36"/>
                <a:gd name="T7" fmla="*/ 6350 h 21"/>
                <a:gd name="T8" fmla="*/ 53975 w 36"/>
                <a:gd name="T9" fmla="*/ 19050 h 21"/>
                <a:gd name="T10" fmla="*/ 53975 w 36"/>
                <a:gd name="T11" fmla="*/ 30162 h 21"/>
                <a:gd name="T12" fmla="*/ 34925 w 36"/>
                <a:gd name="T13" fmla="*/ 30162 h 21"/>
                <a:gd name="T14" fmla="*/ 6350 w 36"/>
                <a:gd name="T15" fmla="*/ 33337 h 21"/>
                <a:gd name="T16" fmla="*/ 6350 w 36"/>
                <a:gd name="T17" fmla="*/ 20637 h 21"/>
                <a:gd name="T18" fmla="*/ 0 w 36"/>
                <a:gd name="T19" fmla="*/ 9525 h 21"/>
                <a:gd name="T20" fmla="*/ 14288 w 36"/>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1">
                  <a:moveTo>
                    <a:pt x="9" y="0"/>
                  </a:moveTo>
                  <a:lnTo>
                    <a:pt x="14" y="3"/>
                  </a:lnTo>
                  <a:lnTo>
                    <a:pt x="20" y="1"/>
                  </a:lnTo>
                  <a:lnTo>
                    <a:pt x="36" y="4"/>
                  </a:lnTo>
                  <a:lnTo>
                    <a:pt x="34" y="12"/>
                  </a:lnTo>
                  <a:lnTo>
                    <a:pt x="34" y="19"/>
                  </a:lnTo>
                  <a:lnTo>
                    <a:pt x="22" y="19"/>
                  </a:lnTo>
                  <a:lnTo>
                    <a:pt x="4" y="21"/>
                  </a:lnTo>
                  <a:lnTo>
                    <a:pt x="4" y="13"/>
                  </a:lnTo>
                  <a:lnTo>
                    <a:pt x="0" y="6"/>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8" name="Freeform 159"/>
            <p:cNvSpPr>
              <a:spLocks/>
            </p:cNvSpPr>
            <p:nvPr/>
          </p:nvSpPr>
          <p:spPr bwMode="auto">
            <a:xfrm>
              <a:off x="2514600" y="1825625"/>
              <a:ext cx="25400" cy="42863"/>
            </a:xfrm>
            <a:custGeom>
              <a:avLst/>
              <a:gdLst>
                <a:gd name="T0" fmla="*/ 12700 w 16"/>
                <a:gd name="T1" fmla="*/ 0 h 27"/>
                <a:gd name="T2" fmla="*/ 20638 w 16"/>
                <a:gd name="T3" fmla="*/ 19050 h 27"/>
                <a:gd name="T4" fmla="*/ 25400 w 16"/>
                <a:gd name="T5" fmla="*/ 20638 h 27"/>
                <a:gd name="T6" fmla="*/ 25400 w 16"/>
                <a:gd name="T7" fmla="*/ 30163 h 27"/>
                <a:gd name="T8" fmla="*/ 20638 w 16"/>
                <a:gd name="T9" fmla="*/ 42863 h 27"/>
                <a:gd name="T10" fmla="*/ 4763 w 16"/>
                <a:gd name="T11" fmla="*/ 28575 h 27"/>
                <a:gd name="T12" fmla="*/ 0 w 16"/>
                <a:gd name="T13" fmla="*/ 6350 h 27"/>
                <a:gd name="T14" fmla="*/ 12700 w 16"/>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7">
                  <a:moveTo>
                    <a:pt x="8" y="0"/>
                  </a:moveTo>
                  <a:lnTo>
                    <a:pt x="13" y="12"/>
                  </a:lnTo>
                  <a:lnTo>
                    <a:pt x="16" y="13"/>
                  </a:lnTo>
                  <a:lnTo>
                    <a:pt x="16" y="19"/>
                  </a:lnTo>
                  <a:lnTo>
                    <a:pt x="13" y="27"/>
                  </a:lnTo>
                  <a:lnTo>
                    <a:pt x="3" y="18"/>
                  </a:lnTo>
                  <a:lnTo>
                    <a:pt x="0" y="4"/>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79" name="Freeform 160"/>
            <p:cNvSpPr>
              <a:spLocks/>
            </p:cNvSpPr>
            <p:nvPr/>
          </p:nvSpPr>
          <p:spPr bwMode="auto">
            <a:xfrm>
              <a:off x="2509838" y="1858963"/>
              <a:ext cx="11112" cy="9525"/>
            </a:xfrm>
            <a:custGeom>
              <a:avLst/>
              <a:gdLst>
                <a:gd name="T0" fmla="*/ 3175 w 7"/>
                <a:gd name="T1" fmla="*/ 0 h 6"/>
                <a:gd name="T2" fmla="*/ 11112 w 7"/>
                <a:gd name="T3" fmla="*/ 1588 h 6"/>
                <a:gd name="T4" fmla="*/ 9525 w 7"/>
                <a:gd name="T5" fmla="*/ 9525 h 6"/>
                <a:gd name="T6" fmla="*/ 0 w 7"/>
                <a:gd name="T7" fmla="*/ 4763 h 6"/>
                <a:gd name="T8" fmla="*/ 3175 w 7"/>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2" y="0"/>
                  </a:moveTo>
                  <a:lnTo>
                    <a:pt x="7" y="1"/>
                  </a:lnTo>
                  <a:lnTo>
                    <a:pt x="6" y="6"/>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0" name="Freeform 161"/>
            <p:cNvSpPr>
              <a:spLocks/>
            </p:cNvSpPr>
            <p:nvPr/>
          </p:nvSpPr>
          <p:spPr bwMode="auto">
            <a:xfrm>
              <a:off x="2347913" y="1552575"/>
              <a:ext cx="26987" cy="55563"/>
            </a:xfrm>
            <a:custGeom>
              <a:avLst/>
              <a:gdLst>
                <a:gd name="T0" fmla="*/ 23812 w 17"/>
                <a:gd name="T1" fmla="*/ 0 h 35"/>
                <a:gd name="T2" fmla="*/ 26987 w 17"/>
                <a:gd name="T3" fmla="*/ 30163 h 35"/>
                <a:gd name="T4" fmla="*/ 23812 w 17"/>
                <a:gd name="T5" fmla="*/ 55563 h 35"/>
                <a:gd name="T6" fmla="*/ 12700 w 17"/>
                <a:gd name="T7" fmla="*/ 46038 h 35"/>
                <a:gd name="T8" fmla="*/ 12700 w 17"/>
                <a:gd name="T9" fmla="*/ 31750 h 35"/>
                <a:gd name="T10" fmla="*/ 0 w 17"/>
                <a:gd name="T11" fmla="*/ 26988 h 35"/>
                <a:gd name="T12" fmla="*/ 11112 w 17"/>
                <a:gd name="T13" fmla="*/ 1588 h 35"/>
                <a:gd name="T14" fmla="*/ 17462 w 17"/>
                <a:gd name="T15" fmla="*/ 3175 h 35"/>
                <a:gd name="T16" fmla="*/ 23812 w 17"/>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35">
                  <a:moveTo>
                    <a:pt x="15" y="0"/>
                  </a:moveTo>
                  <a:lnTo>
                    <a:pt x="17" y="19"/>
                  </a:lnTo>
                  <a:lnTo>
                    <a:pt x="15" y="35"/>
                  </a:lnTo>
                  <a:lnTo>
                    <a:pt x="8" y="29"/>
                  </a:lnTo>
                  <a:lnTo>
                    <a:pt x="8" y="20"/>
                  </a:lnTo>
                  <a:lnTo>
                    <a:pt x="0" y="17"/>
                  </a:lnTo>
                  <a:lnTo>
                    <a:pt x="7" y="1"/>
                  </a:lnTo>
                  <a:lnTo>
                    <a:pt x="11" y="2"/>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1" name="Freeform 162"/>
            <p:cNvSpPr>
              <a:spLocks/>
            </p:cNvSpPr>
            <p:nvPr/>
          </p:nvSpPr>
          <p:spPr bwMode="auto">
            <a:xfrm>
              <a:off x="2232025" y="1641475"/>
              <a:ext cx="127000" cy="165100"/>
            </a:xfrm>
            <a:custGeom>
              <a:avLst/>
              <a:gdLst>
                <a:gd name="T0" fmla="*/ 26988 w 80"/>
                <a:gd name="T1" fmla="*/ 0 h 104"/>
                <a:gd name="T2" fmla="*/ 44450 w 80"/>
                <a:gd name="T3" fmla="*/ 11113 h 104"/>
                <a:gd name="T4" fmla="*/ 44450 w 80"/>
                <a:gd name="T5" fmla="*/ 38100 h 104"/>
                <a:gd name="T6" fmla="*/ 49213 w 80"/>
                <a:gd name="T7" fmla="*/ 42863 h 104"/>
                <a:gd name="T8" fmla="*/ 52388 w 80"/>
                <a:gd name="T9" fmla="*/ 25400 h 104"/>
                <a:gd name="T10" fmla="*/ 63500 w 80"/>
                <a:gd name="T11" fmla="*/ 19050 h 104"/>
                <a:gd name="T12" fmla="*/ 79375 w 80"/>
                <a:gd name="T13" fmla="*/ 33338 h 104"/>
                <a:gd name="T14" fmla="*/ 82550 w 80"/>
                <a:gd name="T15" fmla="*/ 49213 h 104"/>
                <a:gd name="T16" fmla="*/ 92075 w 80"/>
                <a:gd name="T17" fmla="*/ 47625 h 104"/>
                <a:gd name="T18" fmla="*/ 103188 w 80"/>
                <a:gd name="T19" fmla="*/ 57150 h 104"/>
                <a:gd name="T20" fmla="*/ 104775 w 80"/>
                <a:gd name="T21" fmla="*/ 68263 h 104"/>
                <a:gd name="T22" fmla="*/ 114300 w 80"/>
                <a:gd name="T23" fmla="*/ 77788 h 104"/>
                <a:gd name="T24" fmla="*/ 109538 w 80"/>
                <a:gd name="T25" fmla="*/ 93663 h 104"/>
                <a:gd name="T26" fmla="*/ 109538 w 80"/>
                <a:gd name="T27" fmla="*/ 106363 h 104"/>
                <a:gd name="T28" fmla="*/ 127000 w 80"/>
                <a:gd name="T29" fmla="*/ 134938 h 104"/>
                <a:gd name="T30" fmla="*/ 122238 w 80"/>
                <a:gd name="T31" fmla="*/ 155575 h 104"/>
                <a:gd name="T32" fmla="*/ 114300 w 80"/>
                <a:gd name="T33" fmla="*/ 161925 h 104"/>
                <a:gd name="T34" fmla="*/ 107950 w 80"/>
                <a:gd name="T35" fmla="*/ 165100 h 104"/>
                <a:gd name="T36" fmla="*/ 95250 w 80"/>
                <a:gd name="T37" fmla="*/ 160338 h 104"/>
                <a:gd name="T38" fmla="*/ 85725 w 80"/>
                <a:gd name="T39" fmla="*/ 125413 h 104"/>
                <a:gd name="T40" fmla="*/ 73025 w 80"/>
                <a:gd name="T41" fmla="*/ 122238 h 104"/>
                <a:gd name="T42" fmla="*/ 55563 w 80"/>
                <a:gd name="T43" fmla="*/ 115888 h 104"/>
                <a:gd name="T44" fmla="*/ 55563 w 80"/>
                <a:gd name="T45" fmla="*/ 106363 h 104"/>
                <a:gd name="T46" fmla="*/ 36513 w 80"/>
                <a:gd name="T47" fmla="*/ 115888 h 104"/>
                <a:gd name="T48" fmla="*/ 36513 w 80"/>
                <a:gd name="T49" fmla="*/ 122238 h 104"/>
                <a:gd name="T50" fmla="*/ 14288 w 80"/>
                <a:gd name="T51" fmla="*/ 112713 h 104"/>
                <a:gd name="T52" fmla="*/ 14288 w 80"/>
                <a:gd name="T53" fmla="*/ 92075 h 104"/>
                <a:gd name="T54" fmla="*/ 23813 w 80"/>
                <a:gd name="T55" fmla="*/ 84138 h 104"/>
                <a:gd name="T56" fmla="*/ 38100 w 80"/>
                <a:gd name="T57" fmla="*/ 87313 h 104"/>
                <a:gd name="T58" fmla="*/ 39688 w 80"/>
                <a:gd name="T59" fmla="*/ 68263 h 104"/>
                <a:gd name="T60" fmla="*/ 25400 w 80"/>
                <a:gd name="T61" fmla="*/ 63500 h 104"/>
                <a:gd name="T62" fmla="*/ 25400 w 80"/>
                <a:gd name="T63" fmla="*/ 39688 h 104"/>
                <a:gd name="T64" fmla="*/ 19050 w 80"/>
                <a:gd name="T65" fmla="*/ 53975 h 104"/>
                <a:gd name="T66" fmla="*/ 17463 w 80"/>
                <a:gd name="T67" fmla="*/ 63500 h 104"/>
                <a:gd name="T68" fmla="*/ 12700 w 80"/>
                <a:gd name="T69" fmla="*/ 38100 h 104"/>
                <a:gd name="T70" fmla="*/ 0 w 80"/>
                <a:gd name="T71" fmla="*/ 38100 h 104"/>
                <a:gd name="T72" fmla="*/ 1588 w 80"/>
                <a:gd name="T73" fmla="*/ 4763 h 104"/>
                <a:gd name="T74" fmla="*/ 14288 w 80"/>
                <a:gd name="T75" fmla="*/ 6350 h 104"/>
                <a:gd name="T76" fmla="*/ 26988 w 80"/>
                <a:gd name="T77" fmla="*/ 0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04">
                  <a:moveTo>
                    <a:pt x="17" y="0"/>
                  </a:moveTo>
                  <a:lnTo>
                    <a:pt x="28" y="7"/>
                  </a:lnTo>
                  <a:lnTo>
                    <a:pt x="28" y="24"/>
                  </a:lnTo>
                  <a:lnTo>
                    <a:pt x="31" y="27"/>
                  </a:lnTo>
                  <a:lnTo>
                    <a:pt x="33" y="16"/>
                  </a:lnTo>
                  <a:lnTo>
                    <a:pt x="40" y="12"/>
                  </a:lnTo>
                  <a:lnTo>
                    <a:pt x="50" y="21"/>
                  </a:lnTo>
                  <a:lnTo>
                    <a:pt x="52" y="31"/>
                  </a:lnTo>
                  <a:lnTo>
                    <a:pt x="58" y="30"/>
                  </a:lnTo>
                  <a:lnTo>
                    <a:pt x="65" y="36"/>
                  </a:lnTo>
                  <a:lnTo>
                    <a:pt x="66" y="43"/>
                  </a:lnTo>
                  <a:lnTo>
                    <a:pt x="72" y="49"/>
                  </a:lnTo>
                  <a:lnTo>
                    <a:pt x="69" y="59"/>
                  </a:lnTo>
                  <a:lnTo>
                    <a:pt x="69" y="67"/>
                  </a:lnTo>
                  <a:lnTo>
                    <a:pt x="80" y="85"/>
                  </a:lnTo>
                  <a:lnTo>
                    <a:pt x="77" y="98"/>
                  </a:lnTo>
                  <a:lnTo>
                    <a:pt x="72" y="102"/>
                  </a:lnTo>
                  <a:lnTo>
                    <a:pt x="68" y="104"/>
                  </a:lnTo>
                  <a:lnTo>
                    <a:pt x="60" y="101"/>
                  </a:lnTo>
                  <a:lnTo>
                    <a:pt x="54" y="79"/>
                  </a:lnTo>
                  <a:lnTo>
                    <a:pt x="46" y="77"/>
                  </a:lnTo>
                  <a:lnTo>
                    <a:pt x="35" y="73"/>
                  </a:lnTo>
                  <a:lnTo>
                    <a:pt x="35" y="67"/>
                  </a:lnTo>
                  <a:lnTo>
                    <a:pt x="23" y="73"/>
                  </a:lnTo>
                  <a:lnTo>
                    <a:pt x="23" y="77"/>
                  </a:lnTo>
                  <a:lnTo>
                    <a:pt x="9" y="71"/>
                  </a:lnTo>
                  <a:lnTo>
                    <a:pt x="9" y="58"/>
                  </a:lnTo>
                  <a:lnTo>
                    <a:pt x="15" y="53"/>
                  </a:lnTo>
                  <a:lnTo>
                    <a:pt x="24" y="55"/>
                  </a:lnTo>
                  <a:lnTo>
                    <a:pt x="25" y="43"/>
                  </a:lnTo>
                  <a:lnTo>
                    <a:pt x="16" y="40"/>
                  </a:lnTo>
                  <a:lnTo>
                    <a:pt x="16" y="25"/>
                  </a:lnTo>
                  <a:lnTo>
                    <a:pt x="12" y="34"/>
                  </a:lnTo>
                  <a:lnTo>
                    <a:pt x="11" y="40"/>
                  </a:lnTo>
                  <a:lnTo>
                    <a:pt x="8" y="24"/>
                  </a:lnTo>
                  <a:lnTo>
                    <a:pt x="0" y="24"/>
                  </a:lnTo>
                  <a:lnTo>
                    <a:pt x="1" y="3"/>
                  </a:lnTo>
                  <a:lnTo>
                    <a:pt x="9" y="4"/>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2" name="Freeform 163"/>
            <p:cNvSpPr>
              <a:spLocks/>
            </p:cNvSpPr>
            <p:nvPr/>
          </p:nvSpPr>
          <p:spPr bwMode="auto">
            <a:xfrm>
              <a:off x="2274888" y="1762125"/>
              <a:ext cx="9525" cy="14288"/>
            </a:xfrm>
            <a:custGeom>
              <a:avLst/>
              <a:gdLst>
                <a:gd name="T0" fmla="*/ 3175 w 6"/>
                <a:gd name="T1" fmla="*/ 0 h 9"/>
                <a:gd name="T2" fmla="*/ 9525 w 6"/>
                <a:gd name="T3" fmla="*/ 1588 h 9"/>
                <a:gd name="T4" fmla="*/ 3175 w 6"/>
                <a:gd name="T5" fmla="*/ 14288 h 9"/>
                <a:gd name="T6" fmla="*/ 0 w 6"/>
                <a:gd name="T7" fmla="*/ 9525 h 9"/>
                <a:gd name="T8" fmla="*/ 3175 w 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2" y="0"/>
                  </a:moveTo>
                  <a:lnTo>
                    <a:pt x="6" y="1"/>
                  </a:lnTo>
                  <a:lnTo>
                    <a:pt x="2" y="9"/>
                  </a:lnTo>
                  <a:lnTo>
                    <a:pt x="0" y="6"/>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3" name="Freeform 164"/>
            <p:cNvSpPr>
              <a:spLocks/>
            </p:cNvSpPr>
            <p:nvPr/>
          </p:nvSpPr>
          <p:spPr bwMode="auto">
            <a:xfrm>
              <a:off x="2290763" y="1793875"/>
              <a:ext cx="30162" cy="22225"/>
            </a:xfrm>
            <a:custGeom>
              <a:avLst/>
              <a:gdLst>
                <a:gd name="T0" fmla="*/ 25400 w 19"/>
                <a:gd name="T1" fmla="*/ 0 h 14"/>
                <a:gd name="T2" fmla="*/ 30162 w 19"/>
                <a:gd name="T3" fmla="*/ 12700 h 14"/>
                <a:gd name="T4" fmla="*/ 12700 w 19"/>
                <a:gd name="T5" fmla="*/ 22225 h 14"/>
                <a:gd name="T6" fmla="*/ 0 w 19"/>
                <a:gd name="T7" fmla="*/ 17463 h 14"/>
                <a:gd name="T8" fmla="*/ 0 w 19"/>
                <a:gd name="T9" fmla="*/ 3175 h 14"/>
                <a:gd name="T10" fmla="*/ 25400 w 19"/>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4">
                  <a:moveTo>
                    <a:pt x="16" y="0"/>
                  </a:moveTo>
                  <a:lnTo>
                    <a:pt x="19" y="8"/>
                  </a:lnTo>
                  <a:lnTo>
                    <a:pt x="8" y="14"/>
                  </a:lnTo>
                  <a:lnTo>
                    <a:pt x="0" y="11"/>
                  </a:lnTo>
                  <a:lnTo>
                    <a:pt x="0" y="2"/>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4" name="Freeform 165"/>
            <p:cNvSpPr>
              <a:spLocks/>
            </p:cNvSpPr>
            <p:nvPr/>
          </p:nvSpPr>
          <p:spPr bwMode="auto">
            <a:xfrm>
              <a:off x="2225675" y="1811338"/>
              <a:ext cx="31750" cy="63500"/>
            </a:xfrm>
            <a:custGeom>
              <a:avLst/>
              <a:gdLst>
                <a:gd name="T0" fmla="*/ 4763 w 20"/>
                <a:gd name="T1" fmla="*/ 0 h 40"/>
                <a:gd name="T2" fmla="*/ 17463 w 20"/>
                <a:gd name="T3" fmla="*/ 14288 h 40"/>
                <a:gd name="T4" fmla="*/ 31750 w 20"/>
                <a:gd name="T5" fmla="*/ 52388 h 40"/>
                <a:gd name="T6" fmla="*/ 25400 w 20"/>
                <a:gd name="T7" fmla="*/ 63500 h 40"/>
                <a:gd name="T8" fmla="*/ 14288 w 20"/>
                <a:gd name="T9" fmla="*/ 57150 h 40"/>
                <a:gd name="T10" fmla="*/ 0 w 20"/>
                <a:gd name="T11" fmla="*/ 1588 h 40"/>
                <a:gd name="T12" fmla="*/ 4763 w 20"/>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40">
                  <a:moveTo>
                    <a:pt x="3" y="0"/>
                  </a:moveTo>
                  <a:lnTo>
                    <a:pt x="11" y="9"/>
                  </a:lnTo>
                  <a:lnTo>
                    <a:pt x="20" y="33"/>
                  </a:lnTo>
                  <a:lnTo>
                    <a:pt x="16" y="40"/>
                  </a:lnTo>
                  <a:lnTo>
                    <a:pt x="9" y="36"/>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5" name="Freeform 166"/>
            <p:cNvSpPr>
              <a:spLocks/>
            </p:cNvSpPr>
            <p:nvPr/>
          </p:nvSpPr>
          <p:spPr bwMode="auto">
            <a:xfrm>
              <a:off x="2084388" y="1709738"/>
              <a:ext cx="77787" cy="49212"/>
            </a:xfrm>
            <a:custGeom>
              <a:avLst/>
              <a:gdLst>
                <a:gd name="T0" fmla="*/ 44450 w 49"/>
                <a:gd name="T1" fmla="*/ 0 h 31"/>
                <a:gd name="T2" fmla="*/ 57150 w 49"/>
                <a:gd name="T3" fmla="*/ 3175 h 31"/>
                <a:gd name="T4" fmla="*/ 77787 w 49"/>
                <a:gd name="T5" fmla="*/ 25400 h 31"/>
                <a:gd name="T6" fmla="*/ 74612 w 49"/>
                <a:gd name="T7" fmla="*/ 42862 h 31"/>
                <a:gd name="T8" fmla="*/ 57150 w 49"/>
                <a:gd name="T9" fmla="*/ 49212 h 31"/>
                <a:gd name="T10" fmla="*/ 39687 w 49"/>
                <a:gd name="T11" fmla="*/ 34925 h 31"/>
                <a:gd name="T12" fmla="*/ 36512 w 49"/>
                <a:gd name="T13" fmla="*/ 49212 h 31"/>
                <a:gd name="T14" fmla="*/ 25400 w 49"/>
                <a:gd name="T15" fmla="*/ 47625 h 31"/>
                <a:gd name="T16" fmla="*/ 19050 w 49"/>
                <a:gd name="T17" fmla="*/ 39687 h 31"/>
                <a:gd name="T18" fmla="*/ 4762 w 49"/>
                <a:gd name="T19" fmla="*/ 49212 h 31"/>
                <a:gd name="T20" fmla="*/ 0 w 49"/>
                <a:gd name="T21" fmla="*/ 44450 h 31"/>
                <a:gd name="T22" fmla="*/ 17462 w 49"/>
                <a:gd name="T23" fmla="*/ 19050 h 31"/>
                <a:gd name="T24" fmla="*/ 30162 w 49"/>
                <a:gd name="T25" fmla="*/ 19050 h 31"/>
                <a:gd name="T26" fmla="*/ 44450 w 49"/>
                <a:gd name="T27" fmla="*/ 0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 h="31">
                  <a:moveTo>
                    <a:pt x="28" y="0"/>
                  </a:moveTo>
                  <a:lnTo>
                    <a:pt x="36" y="2"/>
                  </a:lnTo>
                  <a:lnTo>
                    <a:pt x="49" y="16"/>
                  </a:lnTo>
                  <a:lnTo>
                    <a:pt x="47" y="27"/>
                  </a:lnTo>
                  <a:lnTo>
                    <a:pt x="36" y="31"/>
                  </a:lnTo>
                  <a:lnTo>
                    <a:pt x="25" y="22"/>
                  </a:lnTo>
                  <a:lnTo>
                    <a:pt x="23" y="31"/>
                  </a:lnTo>
                  <a:lnTo>
                    <a:pt x="16" y="30"/>
                  </a:lnTo>
                  <a:lnTo>
                    <a:pt x="12" y="25"/>
                  </a:lnTo>
                  <a:lnTo>
                    <a:pt x="3" y="31"/>
                  </a:lnTo>
                  <a:lnTo>
                    <a:pt x="0" y="28"/>
                  </a:lnTo>
                  <a:lnTo>
                    <a:pt x="11" y="12"/>
                  </a:lnTo>
                  <a:lnTo>
                    <a:pt x="19" y="12"/>
                  </a:lnTo>
                  <a:lnTo>
                    <a:pt x="2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6" name="Freeform 167"/>
            <p:cNvSpPr>
              <a:spLocks/>
            </p:cNvSpPr>
            <p:nvPr/>
          </p:nvSpPr>
          <p:spPr bwMode="auto">
            <a:xfrm>
              <a:off x="2049463" y="1785938"/>
              <a:ext cx="26987" cy="34925"/>
            </a:xfrm>
            <a:custGeom>
              <a:avLst/>
              <a:gdLst>
                <a:gd name="T0" fmla="*/ 12700 w 17"/>
                <a:gd name="T1" fmla="*/ 0 h 22"/>
                <a:gd name="T2" fmla="*/ 26987 w 17"/>
                <a:gd name="T3" fmla="*/ 15875 h 22"/>
                <a:gd name="T4" fmla="*/ 26987 w 17"/>
                <a:gd name="T5" fmla="*/ 26988 h 22"/>
                <a:gd name="T6" fmla="*/ 17462 w 17"/>
                <a:gd name="T7" fmla="*/ 34925 h 22"/>
                <a:gd name="T8" fmla="*/ 9525 w 17"/>
                <a:gd name="T9" fmla="*/ 20638 h 22"/>
                <a:gd name="T10" fmla="*/ 0 w 17"/>
                <a:gd name="T11" fmla="*/ 17463 h 22"/>
                <a:gd name="T12" fmla="*/ 3175 w 17"/>
                <a:gd name="T13" fmla="*/ 7938 h 22"/>
                <a:gd name="T14" fmla="*/ 12700 w 17"/>
                <a:gd name="T15" fmla="*/ 0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22">
                  <a:moveTo>
                    <a:pt x="8" y="0"/>
                  </a:moveTo>
                  <a:lnTo>
                    <a:pt x="17" y="10"/>
                  </a:lnTo>
                  <a:lnTo>
                    <a:pt x="17" y="17"/>
                  </a:lnTo>
                  <a:lnTo>
                    <a:pt x="11" y="22"/>
                  </a:lnTo>
                  <a:lnTo>
                    <a:pt x="6" y="13"/>
                  </a:lnTo>
                  <a:lnTo>
                    <a:pt x="0" y="11"/>
                  </a:lnTo>
                  <a:lnTo>
                    <a:pt x="2" y="5"/>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7" name="Freeform 168"/>
            <p:cNvSpPr>
              <a:spLocks/>
            </p:cNvSpPr>
            <p:nvPr/>
          </p:nvSpPr>
          <p:spPr bwMode="auto">
            <a:xfrm>
              <a:off x="2084388" y="1773238"/>
              <a:ext cx="69850" cy="80962"/>
            </a:xfrm>
            <a:custGeom>
              <a:avLst/>
              <a:gdLst>
                <a:gd name="T0" fmla="*/ 61913 w 44"/>
                <a:gd name="T1" fmla="*/ 0 h 51"/>
                <a:gd name="T2" fmla="*/ 69850 w 44"/>
                <a:gd name="T3" fmla="*/ 4762 h 51"/>
                <a:gd name="T4" fmla="*/ 68263 w 44"/>
                <a:gd name="T5" fmla="*/ 19050 h 51"/>
                <a:gd name="T6" fmla="*/ 44450 w 44"/>
                <a:gd name="T7" fmla="*/ 28575 h 51"/>
                <a:gd name="T8" fmla="*/ 36513 w 44"/>
                <a:gd name="T9" fmla="*/ 38100 h 51"/>
                <a:gd name="T10" fmla="*/ 38100 w 44"/>
                <a:gd name="T11" fmla="*/ 39687 h 51"/>
                <a:gd name="T12" fmla="*/ 58738 w 44"/>
                <a:gd name="T13" fmla="*/ 38100 h 51"/>
                <a:gd name="T14" fmla="*/ 61913 w 44"/>
                <a:gd name="T15" fmla="*/ 53975 h 51"/>
                <a:gd name="T16" fmla="*/ 49213 w 44"/>
                <a:gd name="T17" fmla="*/ 71437 h 51"/>
                <a:gd name="T18" fmla="*/ 38100 w 44"/>
                <a:gd name="T19" fmla="*/ 71437 h 51"/>
                <a:gd name="T20" fmla="*/ 25400 w 44"/>
                <a:gd name="T21" fmla="*/ 80962 h 51"/>
                <a:gd name="T22" fmla="*/ 11113 w 44"/>
                <a:gd name="T23" fmla="*/ 68262 h 51"/>
                <a:gd name="T24" fmla="*/ 0 w 44"/>
                <a:gd name="T25" fmla="*/ 63500 h 51"/>
                <a:gd name="T26" fmla="*/ 0 w 44"/>
                <a:gd name="T27" fmla="*/ 30162 h 51"/>
                <a:gd name="T28" fmla="*/ 12700 w 44"/>
                <a:gd name="T29" fmla="*/ 19050 h 51"/>
                <a:gd name="T30" fmla="*/ 25400 w 44"/>
                <a:gd name="T31" fmla="*/ 12700 h 51"/>
                <a:gd name="T32" fmla="*/ 44450 w 44"/>
                <a:gd name="T33" fmla="*/ 7937 h 51"/>
                <a:gd name="T34" fmla="*/ 61913 w 44"/>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 h="51">
                  <a:moveTo>
                    <a:pt x="39" y="0"/>
                  </a:moveTo>
                  <a:lnTo>
                    <a:pt x="44" y="3"/>
                  </a:lnTo>
                  <a:lnTo>
                    <a:pt x="43" y="12"/>
                  </a:lnTo>
                  <a:lnTo>
                    <a:pt x="28" y="18"/>
                  </a:lnTo>
                  <a:lnTo>
                    <a:pt x="23" y="24"/>
                  </a:lnTo>
                  <a:lnTo>
                    <a:pt x="24" y="25"/>
                  </a:lnTo>
                  <a:lnTo>
                    <a:pt x="37" y="24"/>
                  </a:lnTo>
                  <a:lnTo>
                    <a:pt x="39" y="34"/>
                  </a:lnTo>
                  <a:lnTo>
                    <a:pt x="31" y="45"/>
                  </a:lnTo>
                  <a:lnTo>
                    <a:pt x="24" y="45"/>
                  </a:lnTo>
                  <a:lnTo>
                    <a:pt x="16" y="51"/>
                  </a:lnTo>
                  <a:lnTo>
                    <a:pt x="7" y="43"/>
                  </a:lnTo>
                  <a:lnTo>
                    <a:pt x="0" y="40"/>
                  </a:lnTo>
                  <a:lnTo>
                    <a:pt x="0" y="19"/>
                  </a:lnTo>
                  <a:lnTo>
                    <a:pt x="8" y="12"/>
                  </a:lnTo>
                  <a:lnTo>
                    <a:pt x="16" y="8"/>
                  </a:lnTo>
                  <a:lnTo>
                    <a:pt x="28" y="5"/>
                  </a:lnTo>
                  <a:lnTo>
                    <a:pt x="3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8" name="Freeform 169"/>
            <p:cNvSpPr>
              <a:spLocks/>
            </p:cNvSpPr>
            <p:nvPr/>
          </p:nvSpPr>
          <p:spPr bwMode="auto">
            <a:xfrm>
              <a:off x="2055813" y="1895475"/>
              <a:ext cx="23812" cy="19050"/>
            </a:xfrm>
            <a:custGeom>
              <a:avLst/>
              <a:gdLst>
                <a:gd name="T0" fmla="*/ 17462 w 15"/>
                <a:gd name="T1" fmla="*/ 0 h 12"/>
                <a:gd name="T2" fmla="*/ 23812 w 15"/>
                <a:gd name="T3" fmla="*/ 7938 h 12"/>
                <a:gd name="T4" fmla="*/ 17462 w 15"/>
                <a:gd name="T5" fmla="*/ 19050 h 12"/>
                <a:gd name="T6" fmla="*/ 0 w 15"/>
                <a:gd name="T7" fmla="*/ 14288 h 12"/>
                <a:gd name="T8" fmla="*/ 1587 w 15"/>
                <a:gd name="T9" fmla="*/ 4763 h 12"/>
                <a:gd name="T10" fmla="*/ 17462 w 15"/>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1" y="0"/>
                  </a:moveTo>
                  <a:lnTo>
                    <a:pt x="15" y="5"/>
                  </a:lnTo>
                  <a:lnTo>
                    <a:pt x="11" y="12"/>
                  </a:lnTo>
                  <a:lnTo>
                    <a:pt x="0" y="9"/>
                  </a:lnTo>
                  <a:lnTo>
                    <a:pt x="1" y="3"/>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89" name="Freeform 170"/>
            <p:cNvSpPr>
              <a:spLocks/>
            </p:cNvSpPr>
            <p:nvPr/>
          </p:nvSpPr>
          <p:spPr bwMode="auto">
            <a:xfrm>
              <a:off x="1903413" y="1831975"/>
              <a:ext cx="139700" cy="158750"/>
            </a:xfrm>
            <a:custGeom>
              <a:avLst/>
              <a:gdLst>
                <a:gd name="T0" fmla="*/ 115888 w 88"/>
                <a:gd name="T1" fmla="*/ 0 h 100"/>
                <a:gd name="T2" fmla="*/ 134938 w 88"/>
                <a:gd name="T3" fmla="*/ 12700 h 100"/>
                <a:gd name="T4" fmla="*/ 139700 w 88"/>
                <a:gd name="T5" fmla="*/ 26988 h 100"/>
                <a:gd name="T6" fmla="*/ 120650 w 88"/>
                <a:gd name="T7" fmla="*/ 41275 h 100"/>
                <a:gd name="T8" fmla="*/ 130175 w 88"/>
                <a:gd name="T9" fmla="*/ 58738 h 100"/>
                <a:gd name="T10" fmla="*/ 127000 w 88"/>
                <a:gd name="T11" fmla="*/ 63500 h 100"/>
                <a:gd name="T12" fmla="*/ 130175 w 88"/>
                <a:gd name="T13" fmla="*/ 68263 h 100"/>
                <a:gd name="T14" fmla="*/ 130175 w 88"/>
                <a:gd name="T15" fmla="*/ 87313 h 100"/>
                <a:gd name="T16" fmla="*/ 111125 w 88"/>
                <a:gd name="T17" fmla="*/ 95250 h 100"/>
                <a:gd name="T18" fmla="*/ 111125 w 88"/>
                <a:gd name="T19" fmla="*/ 109538 h 100"/>
                <a:gd name="T20" fmla="*/ 104775 w 88"/>
                <a:gd name="T21" fmla="*/ 120650 h 100"/>
                <a:gd name="T22" fmla="*/ 95250 w 88"/>
                <a:gd name="T23" fmla="*/ 115888 h 100"/>
                <a:gd name="T24" fmla="*/ 90488 w 88"/>
                <a:gd name="T25" fmla="*/ 106363 h 100"/>
                <a:gd name="T26" fmla="*/ 96838 w 88"/>
                <a:gd name="T27" fmla="*/ 82550 h 100"/>
                <a:gd name="T28" fmla="*/ 92075 w 88"/>
                <a:gd name="T29" fmla="*/ 73025 h 100"/>
                <a:gd name="T30" fmla="*/ 84138 w 88"/>
                <a:gd name="T31" fmla="*/ 80963 h 100"/>
                <a:gd name="T32" fmla="*/ 84138 w 88"/>
                <a:gd name="T33" fmla="*/ 92075 h 100"/>
                <a:gd name="T34" fmla="*/ 73025 w 88"/>
                <a:gd name="T35" fmla="*/ 96838 h 100"/>
                <a:gd name="T36" fmla="*/ 79375 w 88"/>
                <a:gd name="T37" fmla="*/ 111125 h 100"/>
                <a:gd name="T38" fmla="*/ 69850 w 88"/>
                <a:gd name="T39" fmla="*/ 131763 h 100"/>
                <a:gd name="T40" fmla="*/ 65088 w 88"/>
                <a:gd name="T41" fmla="*/ 134938 h 100"/>
                <a:gd name="T42" fmla="*/ 60325 w 88"/>
                <a:gd name="T43" fmla="*/ 119063 h 100"/>
                <a:gd name="T44" fmla="*/ 63500 w 88"/>
                <a:gd name="T45" fmla="*/ 144463 h 100"/>
                <a:gd name="T46" fmla="*/ 57150 w 88"/>
                <a:gd name="T47" fmla="*/ 155575 h 100"/>
                <a:gd name="T48" fmla="*/ 46038 w 88"/>
                <a:gd name="T49" fmla="*/ 158750 h 100"/>
                <a:gd name="T50" fmla="*/ 39688 w 88"/>
                <a:gd name="T51" fmla="*/ 144463 h 100"/>
                <a:gd name="T52" fmla="*/ 38100 w 88"/>
                <a:gd name="T53" fmla="*/ 127000 h 100"/>
                <a:gd name="T54" fmla="*/ 36513 w 88"/>
                <a:gd name="T55" fmla="*/ 139700 h 100"/>
                <a:gd name="T56" fmla="*/ 30163 w 88"/>
                <a:gd name="T57" fmla="*/ 144463 h 100"/>
                <a:gd name="T58" fmla="*/ 19050 w 88"/>
                <a:gd name="T59" fmla="*/ 139700 h 100"/>
                <a:gd name="T60" fmla="*/ 19050 w 88"/>
                <a:gd name="T61" fmla="*/ 134938 h 100"/>
                <a:gd name="T62" fmla="*/ 6350 w 88"/>
                <a:gd name="T63" fmla="*/ 155575 h 100"/>
                <a:gd name="T64" fmla="*/ 1588 w 88"/>
                <a:gd name="T65" fmla="*/ 153988 h 100"/>
                <a:gd name="T66" fmla="*/ 4763 w 88"/>
                <a:gd name="T67" fmla="*/ 131763 h 100"/>
                <a:gd name="T68" fmla="*/ 0 w 88"/>
                <a:gd name="T69" fmla="*/ 131763 h 100"/>
                <a:gd name="T70" fmla="*/ 4763 w 88"/>
                <a:gd name="T71" fmla="*/ 115888 h 100"/>
                <a:gd name="T72" fmla="*/ 19050 w 88"/>
                <a:gd name="T73" fmla="*/ 106363 h 100"/>
                <a:gd name="T74" fmla="*/ 30163 w 88"/>
                <a:gd name="T75" fmla="*/ 104775 h 100"/>
                <a:gd name="T76" fmla="*/ 31750 w 88"/>
                <a:gd name="T77" fmla="*/ 82550 h 100"/>
                <a:gd name="T78" fmla="*/ 42863 w 88"/>
                <a:gd name="T79" fmla="*/ 77788 h 100"/>
                <a:gd name="T80" fmla="*/ 44450 w 88"/>
                <a:gd name="T81" fmla="*/ 63500 h 100"/>
                <a:gd name="T82" fmla="*/ 71438 w 88"/>
                <a:gd name="T83" fmla="*/ 22225 h 100"/>
                <a:gd name="T84" fmla="*/ 90488 w 88"/>
                <a:gd name="T85" fmla="*/ 19050 h 100"/>
                <a:gd name="T86" fmla="*/ 104775 w 88"/>
                <a:gd name="T87" fmla="*/ 28575 h 100"/>
                <a:gd name="T88" fmla="*/ 111125 w 88"/>
                <a:gd name="T89" fmla="*/ 22225 h 100"/>
                <a:gd name="T90" fmla="*/ 104775 w 88"/>
                <a:gd name="T91" fmla="*/ 9525 h 100"/>
                <a:gd name="T92" fmla="*/ 115888 w 88"/>
                <a:gd name="T93" fmla="*/ 0 h 1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8" h="100">
                  <a:moveTo>
                    <a:pt x="73" y="0"/>
                  </a:moveTo>
                  <a:lnTo>
                    <a:pt x="85" y="8"/>
                  </a:lnTo>
                  <a:lnTo>
                    <a:pt x="88" y="17"/>
                  </a:lnTo>
                  <a:lnTo>
                    <a:pt x="76" y="26"/>
                  </a:lnTo>
                  <a:lnTo>
                    <a:pt x="82" y="37"/>
                  </a:lnTo>
                  <a:lnTo>
                    <a:pt x="80" y="40"/>
                  </a:lnTo>
                  <a:lnTo>
                    <a:pt x="82" y="43"/>
                  </a:lnTo>
                  <a:lnTo>
                    <a:pt x="82" y="55"/>
                  </a:lnTo>
                  <a:lnTo>
                    <a:pt x="70" y="60"/>
                  </a:lnTo>
                  <a:lnTo>
                    <a:pt x="70" y="69"/>
                  </a:lnTo>
                  <a:lnTo>
                    <a:pt x="66" y="76"/>
                  </a:lnTo>
                  <a:lnTo>
                    <a:pt x="60" y="73"/>
                  </a:lnTo>
                  <a:lnTo>
                    <a:pt x="57" y="67"/>
                  </a:lnTo>
                  <a:lnTo>
                    <a:pt x="61" y="52"/>
                  </a:lnTo>
                  <a:lnTo>
                    <a:pt x="58" y="46"/>
                  </a:lnTo>
                  <a:lnTo>
                    <a:pt x="53" y="51"/>
                  </a:lnTo>
                  <a:lnTo>
                    <a:pt x="53" y="58"/>
                  </a:lnTo>
                  <a:lnTo>
                    <a:pt x="46" y="61"/>
                  </a:lnTo>
                  <a:lnTo>
                    <a:pt x="50" y="70"/>
                  </a:lnTo>
                  <a:lnTo>
                    <a:pt x="44" y="83"/>
                  </a:lnTo>
                  <a:lnTo>
                    <a:pt x="41" y="85"/>
                  </a:lnTo>
                  <a:lnTo>
                    <a:pt x="38" y="75"/>
                  </a:lnTo>
                  <a:lnTo>
                    <a:pt x="40" y="91"/>
                  </a:lnTo>
                  <a:lnTo>
                    <a:pt x="36" y="98"/>
                  </a:lnTo>
                  <a:lnTo>
                    <a:pt x="29" y="100"/>
                  </a:lnTo>
                  <a:lnTo>
                    <a:pt x="25" y="91"/>
                  </a:lnTo>
                  <a:lnTo>
                    <a:pt x="24" y="80"/>
                  </a:lnTo>
                  <a:lnTo>
                    <a:pt x="23" y="88"/>
                  </a:lnTo>
                  <a:lnTo>
                    <a:pt x="19" y="91"/>
                  </a:lnTo>
                  <a:lnTo>
                    <a:pt x="12" y="88"/>
                  </a:lnTo>
                  <a:lnTo>
                    <a:pt x="12" y="85"/>
                  </a:lnTo>
                  <a:lnTo>
                    <a:pt x="4" y="98"/>
                  </a:lnTo>
                  <a:lnTo>
                    <a:pt x="1" y="97"/>
                  </a:lnTo>
                  <a:lnTo>
                    <a:pt x="3" y="83"/>
                  </a:lnTo>
                  <a:lnTo>
                    <a:pt x="0" y="83"/>
                  </a:lnTo>
                  <a:lnTo>
                    <a:pt x="3" y="73"/>
                  </a:lnTo>
                  <a:lnTo>
                    <a:pt x="12" y="67"/>
                  </a:lnTo>
                  <a:lnTo>
                    <a:pt x="19" y="66"/>
                  </a:lnTo>
                  <a:lnTo>
                    <a:pt x="20" y="52"/>
                  </a:lnTo>
                  <a:lnTo>
                    <a:pt x="27" y="49"/>
                  </a:lnTo>
                  <a:lnTo>
                    <a:pt x="28" y="40"/>
                  </a:lnTo>
                  <a:lnTo>
                    <a:pt x="45" y="14"/>
                  </a:lnTo>
                  <a:lnTo>
                    <a:pt x="57" y="12"/>
                  </a:lnTo>
                  <a:lnTo>
                    <a:pt x="66" y="18"/>
                  </a:lnTo>
                  <a:lnTo>
                    <a:pt x="70" y="14"/>
                  </a:lnTo>
                  <a:lnTo>
                    <a:pt x="66" y="6"/>
                  </a:lnTo>
                  <a:lnTo>
                    <a:pt x="7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0" name="Freeform 171"/>
            <p:cNvSpPr>
              <a:spLocks/>
            </p:cNvSpPr>
            <p:nvPr/>
          </p:nvSpPr>
          <p:spPr bwMode="auto">
            <a:xfrm>
              <a:off x="1933575" y="1978025"/>
              <a:ext cx="7938" cy="19050"/>
            </a:xfrm>
            <a:custGeom>
              <a:avLst/>
              <a:gdLst>
                <a:gd name="T0" fmla="*/ 7938 w 5"/>
                <a:gd name="T1" fmla="*/ 0 h 12"/>
                <a:gd name="T2" fmla="*/ 7938 w 5"/>
                <a:gd name="T3" fmla="*/ 9525 h 12"/>
                <a:gd name="T4" fmla="*/ 3175 w 5"/>
                <a:gd name="T5" fmla="*/ 19050 h 12"/>
                <a:gd name="T6" fmla="*/ 0 w 5"/>
                <a:gd name="T7" fmla="*/ 17463 h 12"/>
                <a:gd name="T8" fmla="*/ 7938 w 5"/>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2">
                  <a:moveTo>
                    <a:pt x="5" y="0"/>
                  </a:moveTo>
                  <a:lnTo>
                    <a:pt x="5" y="6"/>
                  </a:lnTo>
                  <a:lnTo>
                    <a:pt x="2" y="12"/>
                  </a:lnTo>
                  <a:lnTo>
                    <a:pt x="0" y="1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1" name="Freeform 172"/>
            <p:cNvSpPr>
              <a:spLocks/>
            </p:cNvSpPr>
            <p:nvPr/>
          </p:nvSpPr>
          <p:spPr bwMode="auto">
            <a:xfrm>
              <a:off x="1968500" y="1962150"/>
              <a:ext cx="36513" cy="61913"/>
            </a:xfrm>
            <a:custGeom>
              <a:avLst/>
              <a:gdLst>
                <a:gd name="T0" fmla="*/ 31750 w 23"/>
                <a:gd name="T1" fmla="*/ 0 h 39"/>
                <a:gd name="T2" fmla="*/ 36513 w 23"/>
                <a:gd name="T3" fmla="*/ 6350 h 39"/>
                <a:gd name="T4" fmla="*/ 25400 w 23"/>
                <a:gd name="T5" fmla="*/ 25400 h 39"/>
                <a:gd name="T6" fmla="*/ 26988 w 23"/>
                <a:gd name="T7" fmla="*/ 42863 h 39"/>
                <a:gd name="T8" fmla="*/ 17463 w 23"/>
                <a:gd name="T9" fmla="*/ 61913 h 39"/>
                <a:gd name="T10" fmla="*/ 0 w 23"/>
                <a:gd name="T11" fmla="*/ 47625 h 39"/>
                <a:gd name="T12" fmla="*/ 6350 w 23"/>
                <a:gd name="T13" fmla="*/ 38100 h 39"/>
                <a:gd name="T14" fmla="*/ 7938 w 23"/>
                <a:gd name="T15" fmla="*/ 28575 h 39"/>
                <a:gd name="T16" fmla="*/ 31750 w 23"/>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9">
                  <a:moveTo>
                    <a:pt x="20" y="0"/>
                  </a:moveTo>
                  <a:lnTo>
                    <a:pt x="23" y="4"/>
                  </a:lnTo>
                  <a:lnTo>
                    <a:pt x="16" y="16"/>
                  </a:lnTo>
                  <a:lnTo>
                    <a:pt x="17" y="27"/>
                  </a:lnTo>
                  <a:lnTo>
                    <a:pt x="11" y="39"/>
                  </a:lnTo>
                  <a:lnTo>
                    <a:pt x="0" y="30"/>
                  </a:lnTo>
                  <a:lnTo>
                    <a:pt x="4" y="24"/>
                  </a:lnTo>
                  <a:lnTo>
                    <a:pt x="5" y="18"/>
                  </a:lnTo>
                  <a:lnTo>
                    <a:pt x="2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2" name="Freeform 173"/>
            <p:cNvSpPr>
              <a:spLocks/>
            </p:cNvSpPr>
            <p:nvPr/>
          </p:nvSpPr>
          <p:spPr bwMode="auto">
            <a:xfrm>
              <a:off x="2001838" y="1898650"/>
              <a:ext cx="231775" cy="207963"/>
            </a:xfrm>
            <a:custGeom>
              <a:avLst/>
              <a:gdLst>
                <a:gd name="T0" fmla="*/ 176213 w 146"/>
                <a:gd name="T1" fmla="*/ 14288 h 131"/>
                <a:gd name="T2" fmla="*/ 176213 w 146"/>
                <a:gd name="T3" fmla="*/ 42863 h 131"/>
                <a:gd name="T4" fmla="*/ 180975 w 146"/>
                <a:gd name="T5" fmla="*/ 55563 h 131"/>
                <a:gd name="T6" fmla="*/ 187325 w 146"/>
                <a:gd name="T7" fmla="*/ 69850 h 131"/>
                <a:gd name="T8" fmla="*/ 179388 w 146"/>
                <a:gd name="T9" fmla="*/ 92075 h 131"/>
                <a:gd name="T10" fmla="*/ 192088 w 146"/>
                <a:gd name="T11" fmla="*/ 84138 h 131"/>
                <a:gd name="T12" fmla="*/ 204788 w 146"/>
                <a:gd name="T13" fmla="*/ 101600 h 131"/>
                <a:gd name="T14" fmla="*/ 211138 w 146"/>
                <a:gd name="T15" fmla="*/ 73025 h 131"/>
                <a:gd name="T16" fmla="*/ 231775 w 146"/>
                <a:gd name="T17" fmla="*/ 111125 h 131"/>
                <a:gd name="T18" fmla="*/ 222250 w 146"/>
                <a:gd name="T19" fmla="*/ 155575 h 131"/>
                <a:gd name="T20" fmla="*/ 204788 w 146"/>
                <a:gd name="T21" fmla="*/ 169863 h 131"/>
                <a:gd name="T22" fmla="*/ 190500 w 146"/>
                <a:gd name="T23" fmla="*/ 150813 h 131"/>
                <a:gd name="T24" fmla="*/ 169863 w 146"/>
                <a:gd name="T25" fmla="*/ 161925 h 131"/>
                <a:gd name="T26" fmla="*/ 160338 w 146"/>
                <a:gd name="T27" fmla="*/ 165100 h 131"/>
                <a:gd name="T28" fmla="*/ 133350 w 146"/>
                <a:gd name="T29" fmla="*/ 184150 h 131"/>
                <a:gd name="T30" fmla="*/ 74613 w 146"/>
                <a:gd name="T31" fmla="*/ 207963 h 131"/>
                <a:gd name="T32" fmla="*/ 61913 w 146"/>
                <a:gd name="T33" fmla="*/ 176213 h 131"/>
                <a:gd name="T34" fmla="*/ 82550 w 146"/>
                <a:gd name="T35" fmla="*/ 165100 h 131"/>
                <a:gd name="T36" fmla="*/ 112713 w 146"/>
                <a:gd name="T37" fmla="*/ 165100 h 131"/>
                <a:gd name="T38" fmla="*/ 122238 w 146"/>
                <a:gd name="T39" fmla="*/ 138113 h 131"/>
                <a:gd name="T40" fmla="*/ 100013 w 146"/>
                <a:gd name="T41" fmla="*/ 150813 h 131"/>
                <a:gd name="T42" fmla="*/ 88900 w 146"/>
                <a:gd name="T43" fmla="*/ 150813 h 131"/>
                <a:gd name="T44" fmla="*/ 74613 w 146"/>
                <a:gd name="T45" fmla="*/ 127000 h 131"/>
                <a:gd name="T46" fmla="*/ 63500 w 146"/>
                <a:gd name="T47" fmla="*/ 138113 h 131"/>
                <a:gd name="T48" fmla="*/ 61913 w 146"/>
                <a:gd name="T49" fmla="*/ 147638 h 131"/>
                <a:gd name="T50" fmla="*/ 47625 w 146"/>
                <a:gd name="T51" fmla="*/ 147638 h 131"/>
                <a:gd name="T52" fmla="*/ 41275 w 146"/>
                <a:gd name="T53" fmla="*/ 161925 h 131"/>
                <a:gd name="T54" fmla="*/ 23813 w 146"/>
                <a:gd name="T55" fmla="*/ 142875 h 131"/>
                <a:gd name="T56" fmla="*/ 0 w 146"/>
                <a:gd name="T57" fmla="*/ 146050 h 131"/>
                <a:gd name="T58" fmla="*/ 25400 w 146"/>
                <a:gd name="T59" fmla="*/ 120650 h 131"/>
                <a:gd name="T60" fmla="*/ 41275 w 146"/>
                <a:gd name="T61" fmla="*/ 103188 h 131"/>
                <a:gd name="T62" fmla="*/ 9525 w 146"/>
                <a:gd name="T63" fmla="*/ 112713 h 131"/>
                <a:gd name="T64" fmla="*/ 47625 w 146"/>
                <a:gd name="T65" fmla="*/ 88900 h 131"/>
                <a:gd name="T66" fmla="*/ 22225 w 146"/>
                <a:gd name="T67" fmla="*/ 88900 h 131"/>
                <a:gd name="T68" fmla="*/ 23813 w 146"/>
                <a:gd name="T69" fmla="*/ 58738 h 131"/>
                <a:gd name="T70" fmla="*/ 44450 w 146"/>
                <a:gd name="T71" fmla="*/ 53975 h 131"/>
                <a:gd name="T72" fmla="*/ 38100 w 146"/>
                <a:gd name="T73" fmla="*/ 34925 h 131"/>
                <a:gd name="T74" fmla="*/ 68263 w 146"/>
                <a:gd name="T75" fmla="*/ 39688 h 131"/>
                <a:gd name="T76" fmla="*/ 71438 w 146"/>
                <a:gd name="T77" fmla="*/ 55563 h 131"/>
                <a:gd name="T78" fmla="*/ 100013 w 146"/>
                <a:gd name="T79" fmla="*/ 65088 h 131"/>
                <a:gd name="T80" fmla="*/ 106363 w 146"/>
                <a:gd name="T81" fmla="*/ 88900 h 131"/>
                <a:gd name="T82" fmla="*/ 120650 w 146"/>
                <a:gd name="T83" fmla="*/ 103188 h 131"/>
                <a:gd name="T84" fmla="*/ 127000 w 146"/>
                <a:gd name="T85" fmla="*/ 112713 h 131"/>
                <a:gd name="T86" fmla="*/ 144463 w 146"/>
                <a:gd name="T87" fmla="*/ 115888 h 131"/>
                <a:gd name="T88" fmla="*/ 169863 w 146"/>
                <a:gd name="T89" fmla="*/ 101600 h 131"/>
                <a:gd name="T90" fmla="*/ 147638 w 146"/>
                <a:gd name="T91" fmla="*/ 84138 h 131"/>
                <a:gd name="T92" fmla="*/ 152400 w 146"/>
                <a:gd name="T93" fmla="*/ 55563 h 131"/>
                <a:gd name="T94" fmla="*/ 134938 w 146"/>
                <a:gd name="T95" fmla="*/ 38100 h 131"/>
                <a:gd name="T96" fmla="*/ 158750 w 146"/>
                <a:gd name="T97" fmla="*/ 1588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6" h="131">
                  <a:moveTo>
                    <a:pt x="107" y="0"/>
                  </a:moveTo>
                  <a:lnTo>
                    <a:pt x="111" y="9"/>
                  </a:lnTo>
                  <a:lnTo>
                    <a:pt x="108" y="15"/>
                  </a:lnTo>
                  <a:lnTo>
                    <a:pt x="111" y="27"/>
                  </a:lnTo>
                  <a:lnTo>
                    <a:pt x="114" y="30"/>
                  </a:lnTo>
                  <a:lnTo>
                    <a:pt x="114" y="35"/>
                  </a:lnTo>
                  <a:lnTo>
                    <a:pt x="109" y="46"/>
                  </a:lnTo>
                  <a:lnTo>
                    <a:pt x="118" y="44"/>
                  </a:lnTo>
                  <a:lnTo>
                    <a:pt x="120" y="49"/>
                  </a:lnTo>
                  <a:lnTo>
                    <a:pt x="113" y="58"/>
                  </a:lnTo>
                  <a:lnTo>
                    <a:pt x="116" y="62"/>
                  </a:lnTo>
                  <a:lnTo>
                    <a:pt x="121" y="53"/>
                  </a:lnTo>
                  <a:lnTo>
                    <a:pt x="125" y="53"/>
                  </a:lnTo>
                  <a:lnTo>
                    <a:pt x="129" y="64"/>
                  </a:lnTo>
                  <a:lnTo>
                    <a:pt x="130" y="49"/>
                  </a:lnTo>
                  <a:lnTo>
                    <a:pt x="133" y="46"/>
                  </a:lnTo>
                  <a:lnTo>
                    <a:pt x="144" y="53"/>
                  </a:lnTo>
                  <a:lnTo>
                    <a:pt x="146" y="70"/>
                  </a:lnTo>
                  <a:lnTo>
                    <a:pt x="144" y="76"/>
                  </a:lnTo>
                  <a:lnTo>
                    <a:pt x="140" y="98"/>
                  </a:lnTo>
                  <a:lnTo>
                    <a:pt x="132" y="99"/>
                  </a:lnTo>
                  <a:lnTo>
                    <a:pt x="129" y="107"/>
                  </a:lnTo>
                  <a:lnTo>
                    <a:pt x="121" y="104"/>
                  </a:lnTo>
                  <a:lnTo>
                    <a:pt x="120" y="95"/>
                  </a:lnTo>
                  <a:lnTo>
                    <a:pt x="114" y="102"/>
                  </a:lnTo>
                  <a:lnTo>
                    <a:pt x="107" y="102"/>
                  </a:lnTo>
                  <a:lnTo>
                    <a:pt x="105" y="96"/>
                  </a:lnTo>
                  <a:lnTo>
                    <a:pt x="101" y="104"/>
                  </a:lnTo>
                  <a:lnTo>
                    <a:pt x="83" y="110"/>
                  </a:lnTo>
                  <a:lnTo>
                    <a:pt x="84" y="116"/>
                  </a:lnTo>
                  <a:lnTo>
                    <a:pt x="63" y="131"/>
                  </a:lnTo>
                  <a:lnTo>
                    <a:pt x="47" y="131"/>
                  </a:lnTo>
                  <a:lnTo>
                    <a:pt x="38" y="117"/>
                  </a:lnTo>
                  <a:lnTo>
                    <a:pt x="39" y="111"/>
                  </a:lnTo>
                  <a:lnTo>
                    <a:pt x="52" y="110"/>
                  </a:lnTo>
                  <a:lnTo>
                    <a:pt x="52" y="104"/>
                  </a:lnTo>
                  <a:lnTo>
                    <a:pt x="65" y="101"/>
                  </a:lnTo>
                  <a:lnTo>
                    <a:pt x="71" y="104"/>
                  </a:lnTo>
                  <a:lnTo>
                    <a:pt x="79" y="89"/>
                  </a:lnTo>
                  <a:lnTo>
                    <a:pt x="77" y="87"/>
                  </a:lnTo>
                  <a:lnTo>
                    <a:pt x="68" y="93"/>
                  </a:lnTo>
                  <a:lnTo>
                    <a:pt x="63" y="95"/>
                  </a:lnTo>
                  <a:lnTo>
                    <a:pt x="60" y="87"/>
                  </a:lnTo>
                  <a:lnTo>
                    <a:pt x="56" y="95"/>
                  </a:lnTo>
                  <a:lnTo>
                    <a:pt x="44" y="98"/>
                  </a:lnTo>
                  <a:lnTo>
                    <a:pt x="47" y="80"/>
                  </a:lnTo>
                  <a:lnTo>
                    <a:pt x="43" y="80"/>
                  </a:lnTo>
                  <a:lnTo>
                    <a:pt x="40" y="87"/>
                  </a:lnTo>
                  <a:lnTo>
                    <a:pt x="38" y="83"/>
                  </a:lnTo>
                  <a:lnTo>
                    <a:pt x="39" y="93"/>
                  </a:lnTo>
                  <a:lnTo>
                    <a:pt x="34" y="102"/>
                  </a:lnTo>
                  <a:lnTo>
                    <a:pt x="30" y="93"/>
                  </a:lnTo>
                  <a:lnTo>
                    <a:pt x="26" y="95"/>
                  </a:lnTo>
                  <a:lnTo>
                    <a:pt x="26" y="102"/>
                  </a:lnTo>
                  <a:lnTo>
                    <a:pt x="16" y="98"/>
                  </a:lnTo>
                  <a:lnTo>
                    <a:pt x="15" y="90"/>
                  </a:lnTo>
                  <a:lnTo>
                    <a:pt x="10" y="95"/>
                  </a:lnTo>
                  <a:lnTo>
                    <a:pt x="0" y="92"/>
                  </a:lnTo>
                  <a:lnTo>
                    <a:pt x="4" y="77"/>
                  </a:lnTo>
                  <a:lnTo>
                    <a:pt x="16" y="76"/>
                  </a:lnTo>
                  <a:lnTo>
                    <a:pt x="28" y="71"/>
                  </a:lnTo>
                  <a:lnTo>
                    <a:pt x="26" y="65"/>
                  </a:lnTo>
                  <a:lnTo>
                    <a:pt x="12" y="73"/>
                  </a:lnTo>
                  <a:lnTo>
                    <a:pt x="6" y="71"/>
                  </a:lnTo>
                  <a:lnTo>
                    <a:pt x="7" y="61"/>
                  </a:lnTo>
                  <a:lnTo>
                    <a:pt x="30" y="56"/>
                  </a:lnTo>
                  <a:lnTo>
                    <a:pt x="31" y="52"/>
                  </a:lnTo>
                  <a:lnTo>
                    <a:pt x="14" y="56"/>
                  </a:lnTo>
                  <a:lnTo>
                    <a:pt x="10" y="46"/>
                  </a:lnTo>
                  <a:lnTo>
                    <a:pt x="15" y="37"/>
                  </a:lnTo>
                  <a:lnTo>
                    <a:pt x="31" y="38"/>
                  </a:lnTo>
                  <a:lnTo>
                    <a:pt x="28" y="34"/>
                  </a:lnTo>
                  <a:lnTo>
                    <a:pt x="20" y="33"/>
                  </a:lnTo>
                  <a:lnTo>
                    <a:pt x="24" y="22"/>
                  </a:lnTo>
                  <a:lnTo>
                    <a:pt x="38" y="21"/>
                  </a:lnTo>
                  <a:lnTo>
                    <a:pt x="43" y="25"/>
                  </a:lnTo>
                  <a:lnTo>
                    <a:pt x="40" y="33"/>
                  </a:lnTo>
                  <a:lnTo>
                    <a:pt x="45" y="35"/>
                  </a:lnTo>
                  <a:lnTo>
                    <a:pt x="55" y="34"/>
                  </a:lnTo>
                  <a:lnTo>
                    <a:pt x="63" y="41"/>
                  </a:lnTo>
                  <a:lnTo>
                    <a:pt x="68" y="50"/>
                  </a:lnTo>
                  <a:lnTo>
                    <a:pt x="67" y="56"/>
                  </a:lnTo>
                  <a:lnTo>
                    <a:pt x="72" y="56"/>
                  </a:lnTo>
                  <a:lnTo>
                    <a:pt x="76" y="65"/>
                  </a:lnTo>
                  <a:lnTo>
                    <a:pt x="75" y="70"/>
                  </a:lnTo>
                  <a:lnTo>
                    <a:pt x="80" y="71"/>
                  </a:lnTo>
                  <a:lnTo>
                    <a:pt x="88" y="71"/>
                  </a:lnTo>
                  <a:lnTo>
                    <a:pt x="91" y="73"/>
                  </a:lnTo>
                  <a:lnTo>
                    <a:pt x="101" y="76"/>
                  </a:lnTo>
                  <a:lnTo>
                    <a:pt x="107" y="64"/>
                  </a:lnTo>
                  <a:lnTo>
                    <a:pt x="100" y="56"/>
                  </a:lnTo>
                  <a:lnTo>
                    <a:pt x="93" y="53"/>
                  </a:lnTo>
                  <a:lnTo>
                    <a:pt x="101" y="47"/>
                  </a:lnTo>
                  <a:lnTo>
                    <a:pt x="96" y="35"/>
                  </a:lnTo>
                  <a:lnTo>
                    <a:pt x="87" y="30"/>
                  </a:lnTo>
                  <a:lnTo>
                    <a:pt x="85" y="24"/>
                  </a:lnTo>
                  <a:lnTo>
                    <a:pt x="95" y="19"/>
                  </a:lnTo>
                  <a:lnTo>
                    <a:pt x="100" y="1"/>
                  </a:lnTo>
                  <a:lnTo>
                    <a:pt x="10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3" name="Freeform 174"/>
            <p:cNvSpPr>
              <a:spLocks/>
            </p:cNvSpPr>
            <p:nvPr/>
          </p:nvSpPr>
          <p:spPr bwMode="auto">
            <a:xfrm>
              <a:off x="2243138" y="2024063"/>
              <a:ext cx="22225" cy="34925"/>
            </a:xfrm>
            <a:custGeom>
              <a:avLst/>
              <a:gdLst>
                <a:gd name="T0" fmla="*/ 14288 w 14"/>
                <a:gd name="T1" fmla="*/ 0 h 22"/>
                <a:gd name="T2" fmla="*/ 22225 w 14"/>
                <a:gd name="T3" fmla="*/ 11113 h 22"/>
                <a:gd name="T4" fmla="*/ 22225 w 14"/>
                <a:gd name="T5" fmla="*/ 34925 h 22"/>
                <a:gd name="T6" fmla="*/ 6350 w 14"/>
                <a:gd name="T7" fmla="*/ 31750 h 22"/>
                <a:gd name="T8" fmla="*/ 0 w 14"/>
                <a:gd name="T9" fmla="*/ 25400 h 22"/>
                <a:gd name="T10" fmla="*/ 9525 w 14"/>
                <a:gd name="T11" fmla="*/ 1588 h 22"/>
                <a:gd name="T12" fmla="*/ 14288 w 1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2">
                  <a:moveTo>
                    <a:pt x="9" y="0"/>
                  </a:moveTo>
                  <a:lnTo>
                    <a:pt x="14" y="7"/>
                  </a:lnTo>
                  <a:lnTo>
                    <a:pt x="14" y="22"/>
                  </a:lnTo>
                  <a:lnTo>
                    <a:pt x="4" y="20"/>
                  </a:lnTo>
                  <a:lnTo>
                    <a:pt x="0" y="16"/>
                  </a:lnTo>
                  <a:lnTo>
                    <a:pt x="6" y="1"/>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4" name="Freeform 175"/>
            <p:cNvSpPr>
              <a:spLocks/>
            </p:cNvSpPr>
            <p:nvPr/>
          </p:nvSpPr>
          <p:spPr bwMode="auto">
            <a:xfrm>
              <a:off x="2289175" y="1919288"/>
              <a:ext cx="96838" cy="144462"/>
            </a:xfrm>
            <a:custGeom>
              <a:avLst/>
              <a:gdLst>
                <a:gd name="T0" fmla="*/ 41275 w 61"/>
                <a:gd name="T1" fmla="*/ 0 h 91"/>
                <a:gd name="T2" fmla="*/ 57150 w 61"/>
                <a:gd name="T3" fmla="*/ 0 h 91"/>
                <a:gd name="T4" fmla="*/ 69850 w 61"/>
                <a:gd name="T5" fmla="*/ 12700 h 91"/>
                <a:gd name="T6" fmla="*/ 71438 w 61"/>
                <a:gd name="T7" fmla="*/ 0 h 91"/>
                <a:gd name="T8" fmla="*/ 88900 w 61"/>
                <a:gd name="T9" fmla="*/ 14287 h 91"/>
                <a:gd name="T10" fmla="*/ 96838 w 61"/>
                <a:gd name="T11" fmla="*/ 39687 h 91"/>
                <a:gd name="T12" fmla="*/ 90488 w 61"/>
                <a:gd name="T13" fmla="*/ 73025 h 91"/>
                <a:gd name="T14" fmla="*/ 96838 w 61"/>
                <a:gd name="T15" fmla="*/ 80962 h 91"/>
                <a:gd name="T16" fmla="*/ 96838 w 61"/>
                <a:gd name="T17" fmla="*/ 104775 h 91"/>
                <a:gd name="T18" fmla="*/ 90488 w 61"/>
                <a:gd name="T19" fmla="*/ 92075 h 91"/>
                <a:gd name="T20" fmla="*/ 84138 w 61"/>
                <a:gd name="T21" fmla="*/ 114300 h 91"/>
                <a:gd name="T22" fmla="*/ 90488 w 61"/>
                <a:gd name="T23" fmla="*/ 131762 h 91"/>
                <a:gd name="T24" fmla="*/ 84138 w 61"/>
                <a:gd name="T25" fmla="*/ 130175 h 91"/>
                <a:gd name="T26" fmla="*/ 82550 w 61"/>
                <a:gd name="T27" fmla="*/ 139700 h 91"/>
                <a:gd name="T28" fmla="*/ 65088 w 61"/>
                <a:gd name="T29" fmla="*/ 139700 h 91"/>
                <a:gd name="T30" fmla="*/ 57150 w 61"/>
                <a:gd name="T31" fmla="*/ 130175 h 91"/>
                <a:gd name="T32" fmla="*/ 47625 w 61"/>
                <a:gd name="T33" fmla="*/ 144462 h 91"/>
                <a:gd name="T34" fmla="*/ 34925 w 61"/>
                <a:gd name="T35" fmla="*/ 136525 h 91"/>
                <a:gd name="T36" fmla="*/ 33338 w 61"/>
                <a:gd name="T37" fmla="*/ 127000 h 91"/>
                <a:gd name="T38" fmla="*/ 41275 w 61"/>
                <a:gd name="T39" fmla="*/ 120650 h 91"/>
                <a:gd name="T40" fmla="*/ 31750 w 61"/>
                <a:gd name="T41" fmla="*/ 104775 h 91"/>
                <a:gd name="T42" fmla="*/ 52388 w 61"/>
                <a:gd name="T43" fmla="*/ 87312 h 91"/>
                <a:gd name="T44" fmla="*/ 66675 w 61"/>
                <a:gd name="T45" fmla="*/ 80962 h 91"/>
                <a:gd name="T46" fmla="*/ 66675 w 61"/>
                <a:gd name="T47" fmla="*/ 76200 h 91"/>
                <a:gd name="T48" fmla="*/ 28575 w 61"/>
                <a:gd name="T49" fmla="*/ 82550 h 91"/>
                <a:gd name="T50" fmla="*/ 0 w 61"/>
                <a:gd name="T51" fmla="*/ 95250 h 91"/>
                <a:gd name="T52" fmla="*/ 1588 w 61"/>
                <a:gd name="T53" fmla="*/ 80962 h 91"/>
                <a:gd name="T54" fmla="*/ 7938 w 61"/>
                <a:gd name="T55" fmla="*/ 68262 h 91"/>
                <a:gd name="T56" fmla="*/ 26988 w 61"/>
                <a:gd name="T57" fmla="*/ 76200 h 91"/>
                <a:gd name="T58" fmla="*/ 20638 w 61"/>
                <a:gd name="T59" fmla="*/ 57150 h 91"/>
                <a:gd name="T60" fmla="*/ 14288 w 61"/>
                <a:gd name="T61" fmla="*/ 52387 h 91"/>
                <a:gd name="T62" fmla="*/ 12700 w 61"/>
                <a:gd name="T63" fmla="*/ 38100 h 91"/>
                <a:gd name="T64" fmla="*/ 6350 w 61"/>
                <a:gd name="T65" fmla="*/ 31750 h 91"/>
                <a:gd name="T66" fmla="*/ 12700 w 61"/>
                <a:gd name="T67" fmla="*/ 14287 h 91"/>
                <a:gd name="T68" fmla="*/ 22225 w 61"/>
                <a:gd name="T69" fmla="*/ 19050 h 91"/>
                <a:gd name="T70" fmla="*/ 28575 w 61"/>
                <a:gd name="T71" fmla="*/ 42862 h 91"/>
                <a:gd name="T72" fmla="*/ 47625 w 61"/>
                <a:gd name="T73" fmla="*/ 58737 h 91"/>
                <a:gd name="T74" fmla="*/ 50800 w 61"/>
                <a:gd name="T75" fmla="*/ 57150 h 91"/>
                <a:gd name="T76" fmla="*/ 47625 w 61"/>
                <a:gd name="T77" fmla="*/ 38100 h 91"/>
                <a:gd name="T78" fmla="*/ 34925 w 61"/>
                <a:gd name="T79" fmla="*/ 31750 h 91"/>
                <a:gd name="T80" fmla="*/ 38100 w 61"/>
                <a:gd name="T81" fmla="*/ 26987 h 91"/>
                <a:gd name="T82" fmla="*/ 28575 w 61"/>
                <a:gd name="T83" fmla="*/ 9525 h 91"/>
                <a:gd name="T84" fmla="*/ 41275 w 61"/>
                <a:gd name="T85" fmla="*/ 0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 h="91">
                  <a:moveTo>
                    <a:pt x="26" y="0"/>
                  </a:moveTo>
                  <a:lnTo>
                    <a:pt x="36" y="0"/>
                  </a:lnTo>
                  <a:lnTo>
                    <a:pt x="44" y="8"/>
                  </a:lnTo>
                  <a:lnTo>
                    <a:pt x="45" y="0"/>
                  </a:lnTo>
                  <a:lnTo>
                    <a:pt x="56" y="9"/>
                  </a:lnTo>
                  <a:lnTo>
                    <a:pt x="61" y="25"/>
                  </a:lnTo>
                  <a:lnTo>
                    <a:pt x="57" y="46"/>
                  </a:lnTo>
                  <a:lnTo>
                    <a:pt x="61" y="51"/>
                  </a:lnTo>
                  <a:lnTo>
                    <a:pt x="61" y="66"/>
                  </a:lnTo>
                  <a:lnTo>
                    <a:pt x="57" y="58"/>
                  </a:lnTo>
                  <a:lnTo>
                    <a:pt x="53" y="72"/>
                  </a:lnTo>
                  <a:lnTo>
                    <a:pt x="57" y="83"/>
                  </a:lnTo>
                  <a:lnTo>
                    <a:pt x="53" y="82"/>
                  </a:lnTo>
                  <a:lnTo>
                    <a:pt x="52" y="88"/>
                  </a:lnTo>
                  <a:lnTo>
                    <a:pt x="41" y="88"/>
                  </a:lnTo>
                  <a:lnTo>
                    <a:pt x="36" y="82"/>
                  </a:lnTo>
                  <a:lnTo>
                    <a:pt x="30" y="91"/>
                  </a:lnTo>
                  <a:lnTo>
                    <a:pt x="22" y="86"/>
                  </a:lnTo>
                  <a:lnTo>
                    <a:pt x="21" y="80"/>
                  </a:lnTo>
                  <a:lnTo>
                    <a:pt x="26" y="76"/>
                  </a:lnTo>
                  <a:lnTo>
                    <a:pt x="20" y="66"/>
                  </a:lnTo>
                  <a:lnTo>
                    <a:pt x="33" y="55"/>
                  </a:lnTo>
                  <a:lnTo>
                    <a:pt x="42" y="51"/>
                  </a:lnTo>
                  <a:lnTo>
                    <a:pt x="42" y="48"/>
                  </a:lnTo>
                  <a:lnTo>
                    <a:pt x="18" y="52"/>
                  </a:lnTo>
                  <a:lnTo>
                    <a:pt x="0" y="60"/>
                  </a:lnTo>
                  <a:lnTo>
                    <a:pt x="1" y="51"/>
                  </a:lnTo>
                  <a:lnTo>
                    <a:pt x="5" y="43"/>
                  </a:lnTo>
                  <a:lnTo>
                    <a:pt x="17" y="48"/>
                  </a:lnTo>
                  <a:lnTo>
                    <a:pt x="13" y="36"/>
                  </a:lnTo>
                  <a:lnTo>
                    <a:pt x="9" y="33"/>
                  </a:lnTo>
                  <a:lnTo>
                    <a:pt x="8" y="24"/>
                  </a:lnTo>
                  <a:lnTo>
                    <a:pt x="4" y="20"/>
                  </a:lnTo>
                  <a:lnTo>
                    <a:pt x="8" y="9"/>
                  </a:lnTo>
                  <a:lnTo>
                    <a:pt x="14" y="12"/>
                  </a:lnTo>
                  <a:lnTo>
                    <a:pt x="18" y="27"/>
                  </a:lnTo>
                  <a:lnTo>
                    <a:pt x="30" y="37"/>
                  </a:lnTo>
                  <a:lnTo>
                    <a:pt x="32" y="36"/>
                  </a:lnTo>
                  <a:lnTo>
                    <a:pt x="30" y="24"/>
                  </a:lnTo>
                  <a:lnTo>
                    <a:pt x="22" y="20"/>
                  </a:lnTo>
                  <a:lnTo>
                    <a:pt x="24" y="17"/>
                  </a:lnTo>
                  <a:lnTo>
                    <a:pt x="18" y="6"/>
                  </a:lnTo>
                  <a:lnTo>
                    <a:pt x="2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5" name="Freeform 176"/>
            <p:cNvSpPr>
              <a:spLocks/>
            </p:cNvSpPr>
            <p:nvPr/>
          </p:nvSpPr>
          <p:spPr bwMode="auto">
            <a:xfrm>
              <a:off x="2274888" y="1978025"/>
              <a:ext cx="22225" cy="19050"/>
            </a:xfrm>
            <a:custGeom>
              <a:avLst/>
              <a:gdLst>
                <a:gd name="T0" fmla="*/ 22225 w 14"/>
                <a:gd name="T1" fmla="*/ 0 h 12"/>
                <a:gd name="T2" fmla="*/ 12700 w 14"/>
                <a:gd name="T3" fmla="*/ 17463 h 12"/>
                <a:gd name="T4" fmla="*/ 0 w 14"/>
                <a:gd name="T5" fmla="*/ 19050 h 12"/>
                <a:gd name="T6" fmla="*/ 1588 w 14"/>
                <a:gd name="T7" fmla="*/ 14288 h 12"/>
                <a:gd name="T8" fmla="*/ 9525 w 14"/>
                <a:gd name="T9" fmla="*/ 4763 h 12"/>
                <a:gd name="T10" fmla="*/ 22225 w 1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2">
                  <a:moveTo>
                    <a:pt x="14" y="0"/>
                  </a:moveTo>
                  <a:lnTo>
                    <a:pt x="8" y="11"/>
                  </a:lnTo>
                  <a:lnTo>
                    <a:pt x="0" y="12"/>
                  </a:lnTo>
                  <a:lnTo>
                    <a:pt x="1" y="9"/>
                  </a:lnTo>
                  <a:lnTo>
                    <a:pt x="6" y="3"/>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6" name="Freeform 177"/>
            <p:cNvSpPr>
              <a:spLocks/>
            </p:cNvSpPr>
            <p:nvPr/>
          </p:nvSpPr>
          <p:spPr bwMode="auto">
            <a:xfrm>
              <a:off x="2268538" y="1968500"/>
              <a:ext cx="26987" cy="19050"/>
            </a:xfrm>
            <a:custGeom>
              <a:avLst/>
              <a:gdLst>
                <a:gd name="T0" fmla="*/ 22225 w 17"/>
                <a:gd name="T1" fmla="*/ 0 h 12"/>
                <a:gd name="T2" fmla="*/ 26987 w 17"/>
                <a:gd name="T3" fmla="*/ 4763 h 12"/>
                <a:gd name="T4" fmla="*/ 9525 w 17"/>
                <a:gd name="T5" fmla="*/ 9525 h 12"/>
                <a:gd name="T6" fmla="*/ 1587 w 17"/>
                <a:gd name="T7" fmla="*/ 19050 h 12"/>
                <a:gd name="T8" fmla="*/ 0 w 17"/>
                <a:gd name="T9" fmla="*/ 9525 h 12"/>
                <a:gd name="T10" fmla="*/ 22225 w 1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2">
                  <a:moveTo>
                    <a:pt x="14" y="0"/>
                  </a:moveTo>
                  <a:lnTo>
                    <a:pt x="17" y="3"/>
                  </a:lnTo>
                  <a:lnTo>
                    <a:pt x="6" y="6"/>
                  </a:lnTo>
                  <a:lnTo>
                    <a:pt x="1" y="12"/>
                  </a:lnTo>
                  <a:lnTo>
                    <a:pt x="0" y="6"/>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7" name="Freeform 178"/>
            <p:cNvSpPr>
              <a:spLocks/>
            </p:cNvSpPr>
            <p:nvPr/>
          </p:nvSpPr>
          <p:spPr bwMode="auto">
            <a:xfrm>
              <a:off x="2251075" y="1946275"/>
              <a:ext cx="39688" cy="25400"/>
            </a:xfrm>
            <a:custGeom>
              <a:avLst/>
              <a:gdLst>
                <a:gd name="T0" fmla="*/ 33338 w 25"/>
                <a:gd name="T1" fmla="*/ 0 h 16"/>
                <a:gd name="T2" fmla="*/ 39688 w 25"/>
                <a:gd name="T3" fmla="*/ 11113 h 16"/>
                <a:gd name="T4" fmla="*/ 39688 w 25"/>
                <a:gd name="T5" fmla="*/ 17463 h 16"/>
                <a:gd name="T6" fmla="*/ 17463 w 25"/>
                <a:gd name="T7" fmla="*/ 25400 h 16"/>
                <a:gd name="T8" fmla="*/ 0 w 25"/>
                <a:gd name="T9" fmla="*/ 17463 h 16"/>
                <a:gd name="T10" fmla="*/ 6350 w 25"/>
                <a:gd name="T11" fmla="*/ 7938 h 16"/>
                <a:gd name="T12" fmla="*/ 33338 w 25"/>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6">
                  <a:moveTo>
                    <a:pt x="21" y="0"/>
                  </a:moveTo>
                  <a:lnTo>
                    <a:pt x="25" y="7"/>
                  </a:lnTo>
                  <a:lnTo>
                    <a:pt x="25" y="11"/>
                  </a:lnTo>
                  <a:lnTo>
                    <a:pt x="11" y="16"/>
                  </a:lnTo>
                  <a:lnTo>
                    <a:pt x="0" y="11"/>
                  </a:lnTo>
                  <a:lnTo>
                    <a:pt x="4" y="5"/>
                  </a:lnTo>
                  <a:lnTo>
                    <a:pt x="2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8" name="Freeform 179"/>
            <p:cNvSpPr>
              <a:spLocks/>
            </p:cNvSpPr>
            <p:nvPr/>
          </p:nvSpPr>
          <p:spPr bwMode="auto">
            <a:xfrm>
              <a:off x="2249488" y="1919288"/>
              <a:ext cx="26987" cy="28575"/>
            </a:xfrm>
            <a:custGeom>
              <a:avLst/>
              <a:gdLst>
                <a:gd name="T0" fmla="*/ 0 w 17"/>
                <a:gd name="T1" fmla="*/ 0 h 18"/>
                <a:gd name="T2" fmla="*/ 14287 w 17"/>
                <a:gd name="T3" fmla="*/ 0 h 18"/>
                <a:gd name="T4" fmla="*/ 26987 w 17"/>
                <a:gd name="T5" fmla="*/ 14288 h 18"/>
                <a:gd name="T6" fmla="*/ 22225 w 17"/>
                <a:gd name="T7" fmla="*/ 26988 h 18"/>
                <a:gd name="T8" fmla="*/ 9525 w 17"/>
                <a:gd name="T9" fmla="*/ 28575 h 18"/>
                <a:gd name="T10" fmla="*/ 0 w 17"/>
                <a:gd name="T11" fmla="*/ 9525 h 18"/>
                <a:gd name="T12" fmla="*/ 0 w 17"/>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8">
                  <a:moveTo>
                    <a:pt x="0" y="0"/>
                  </a:moveTo>
                  <a:lnTo>
                    <a:pt x="9" y="0"/>
                  </a:lnTo>
                  <a:lnTo>
                    <a:pt x="17" y="9"/>
                  </a:lnTo>
                  <a:lnTo>
                    <a:pt x="14" y="17"/>
                  </a:lnTo>
                  <a:lnTo>
                    <a:pt x="6" y="18"/>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099" name="Freeform 180"/>
            <p:cNvSpPr>
              <a:spLocks/>
            </p:cNvSpPr>
            <p:nvPr/>
          </p:nvSpPr>
          <p:spPr bwMode="auto">
            <a:xfrm>
              <a:off x="2308225" y="1908175"/>
              <a:ext cx="15875" cy="19050"/>
            </a:xfrm>
            <a:custGeom>
              <a:avLst/>
              <a:gdLst>
                <a:gd name="T0" fmla="*/ 14288 w 10"/>
                <a:gd name="T1" fmla="*/ 0 h 12"/>
                <a:gd name="T2" fmla="*/ 15875 w 10"/>
                <a:gd name="T3" fmla="*/ 4763 h 12"/>
                <a:gd name="T4" fmla="*/ 6350 w 10"/>
                <a:gd name="T5" fmla="*/ 19050 h 12"/>
                <a:gd name="T6" fmla="*/ 0 w 10"/>
                <a:gd name="T7" fmla="*/ 15875 h 12"/>
                <a:gd name="T8" fmla="*/ 7938 w 10"/>
                <a:gd name="T9" fmla="*/ 1588 h 12"/>
                <a:gd name="T10" fmla="*/ 14288 w 10"/>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2">
                  <a:moveTo>
                    <a:pt x="9" y="0"/>
                  </a:moveTo>
                  <a:lnTo>
                    <a:pt x="10" y="3"/>
                  </a:lnTo>
                  <a:lnTo>
                    <a:pt x="4" y="12"/>
                  </a:lnTo>
                  <a:lnTo>
                    <a:pt x="0" y="10"/>
                  </a:lnTo>
                  <a:lnTo>
                    <a:pt x="5" y="1"/>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0" name="Freeform 181"/>
            <p:cNvSpPr>
              <a:spLocks/>
            </p:cNvSpPr>
            <p:nvPr/>
          </p:nvSpPr>
          <p:spPr bwMode="auto">
            <a:xfrm>
              <a:off x="2433638" y="1973263"/>
              <a:ext cx="9525" cy="19050"/>
            </a:xfrm>
            <a:custGeom>
              <a:avLst/>
              <a:gdLst>
                <a:gd name="T0" fmla="*/ 4763 w 6"/>
                <a:gd name="T1" fmla="*/ 0 h 12"/>
                <a:gd name="T2" fmla="*/ 9525 w 6"/>
                <a:gd name="T3" fmla="*/ 4763 h 12"/>
                <a:gd name="T4" fmla="*/ 9525 w 6"/>
                <a:gd name="T5" fmla="*/ 19050 h 12"/>
                <a:gd name="T6" fmla="*/ 0 w 6"/>
                <a:gd name="T7" fmla="*/ 19050 h 12"/>
                <a:gd name="T8" fmla="*/ 0 w 6"/>
                <a:gd name="T9" fmla="*/ 4763 h 12"/>
                <a:gd name="T10" fmla="*/ 4763 w 6"/>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3" y="0"/>
                  </a:moveTo>
                  <a:lnTo>
                    <a:pt x="6" y="3"/>
                  </a:lnTo>
                  <a:lnTo>
                    <a:pt x="6" y="12"/>
                  </a:lnTo>
                  <a:lnTo>
                    <a:pt x="0" y="12"/>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1" name="Freeform 182"/>
            <p:cNvSpPr>
              <a:spLocks/>
            </p:cNvSpPr>
            <p:nvPr/>
          </p:nvSpPr>
          <p:spPr bwMode="auto">
            <a:xfrm>
              <a:off x="2393950" y="2001838"/>
              <a:ext cx="19050" cy="19050"/>
            </a:xfrm>
            <a:custGeom>
              <a:avLst/>
              <a:gdLst>
                <a:gd name="T0" fmla="*/ 17463 w 12"/>
                <a:gd name="T1" fmla="*/ 0 h 12"/>
                <a:gd name="T2" fmla="*/ 19050 w 12"/>
                <a:gd name="T3" fmla="*/ 7938 h 12"/>
                <a:gd name="T4" fmla="*/ 6350 w 12"/>
                <a:gd name="T5" fmla="*/ 19050 h 12"/>
                <a:gd name="T6" fmla="*/ 0 w 12"/>
                <a:gd name="T7" fmla="*/ 19050 h 12"/>
                <a:gd name="T8" fmla="*/ 0 w 12"/>
                <a:gd name="T9" fmla="*/ 12700 h 12"/>
                <a:gd name="T10" fmla="*/ 17463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1" y="0"/>
                  </a:moveTo>
                  <a:lnTo>
                    <a:pt x="12" y="5"/>
                  </a:lnTo>
                  <a:lnTo>
                    <a:pt x="4" y="12"/>
                  </a:lnTo>
                  <a:lnTo>
                    <a:pt x="0" y="12"/>
                  </a:lnTo>
                  <a:lnTo>
                    <a:pt x="0" y="8"/>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2" name="Freeform 183"/>
            <p:cNvSpPr>
              <a:spLocks/>
            </p:cNvSpPr>
            <p:nvPr/>
          </p:nvSpPr>
          <p:spPr bwMode="auto">
            <a:xfrm>
              <a:off x="2419350" y="2089150"/>
              <a:ext cx="11113" cy="9525"/>
            </a:xfrm>
            <a:custGeom>
              <a:avLst/>
              <a:gdLst>
                <a:gd name="T0" fmla="*/ 4763 w 7"/>
                <a:gd name="T1" fmla="*/ 0 h 6"/>
                <a:gd name="T2" fmla="*/ 11113 w 7"/>
                <a:gd name="T3" fmla="*/ 7938 h 6"/>
                <a:gd name="T4" fmla="*/ 6350 w 7"/>
                <a:gd name="T5" fmla="*/ 9525 h 6"/>
                <a:gd name="T6" fmla="*/ 0 w 7"/>
                <a:gd name="T7" fmla="*/ 3175 h 6"/>
                <a:gd name="T8" fmla="*/ 4763 w 7"/>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3" y="0"/>
                  </a:moveTo>
                  <a:lnTo>
                    <a:pt x="7" y="5"/>
                  </a:lnTo>
                  <a:lnTo>
                    <a:pt x="4" y="6"/>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3" name="Freeform 184"/>
            <p:cNvSpPr>
              <a:spLocks/>
            </p:cNvSpPr>
            <p:nvPr/>
          </p:nvSpPr>
          <p:spPr bwMode="auto">
            <a:xfrm>
              <a:off x="2381250" y="2092325"/>
              <a:ext cx="6350" cy="11113"/>
            </a:xfrm>
            <a:custGeom>
              <a:avLst/>
              <a:gdLst>
                <a:gd name="T0" fmla="*/ 6350 w 4"/>
                <a:gd name="T1" fmla="*/ 0 h 7"/>
                <a:gd name="T2" fmla="*/ 6350 w 4"/>
                <a:gd name="T3" fmla="*/ 6350 h 7"/>
                <a:gd name="T4" fmla="*/ 0 w 4"/>
                <a:gd name="T5" fmla="*/ 11113 h 7"/>
                <a:gd name="T6" fmla="*/ 3175 w 4"/>
                <a:gd name="T7" fmla="*/ 4763 h 7"/>
                <a:gd name="T8" fmla="*/ 6350 w 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4" y="0"/>
                  </a:moveTo>
                  <a:lnTo>
                    <a:pt x="4" y="4"/>
                  </a:lnTo>
                  <a:lnTo>
                    <a:pt x="0" y="7"/>
                  </a:lnTo>
                  <a:lnTo>
                    <a:pt x="2"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4" name="Freeform 185"/>
            <p:cNvSpPr>
              <a:spLocks/>
            </p:cNvSpPr>
            <p:nvPr/>
          </p:nvSpPr>
          <p:spPr bwMode="auto">
            <a:xfrm>
              <a:off x="2400300" y="1874838"/>
              <a:ext cx="334963" cy="231775"/>
            </a:xfrm>
            <a:custGeom>
              <a:avLst/>
              <a:gdLst>
                <a:gd name="T0" fmla="*/ 49213 w 211"/>
                <a:gd name="T1" fmla="*/ 11113 h 146"/>
                <a:gd name="T2" fmla="*/ 71438 w 211"/>
                <a:gd name="T3" fmla="*/ 30163 h 146"/>
                <a:gd name="T4" fmla="*/ 74613 w 211"/>
                <a:gd name="T5" fmla="*/ 44450 h 146"/>
                <a:gd name="T6" fmla="*/ 103188 w 211"/>
                <a:gd name="T7" fmla="*/ 38100 h 146"/>
                <a:gd name="T8" fmla="*/ 125413 w 211"/>
                <a:gd name="T9" fmla="*/ 58738 h 146"/>
                <a:gd name="T10" fmla="*/ 106363 w 211"/>
                <a:gd name="T11" fmla="*/ 58738 h 146"/>
                <a:gd name="T12" fmla="*/ 146050 w 211"/>
                <a:gd name="T13" fmla="*/ 87313 h 146"/>
                <a:gd name="T14" fmla="*/ 103188 w 211"/>
                <a:gd name="T15" fmla="*/ 79375 h 146"/>
                <a:gd name="T16" fmla="*/ 122238 w 211"/>
                <a:gd name="T17" fmla="*/ 98425 h 146"/>
                <a:gd name="T18" fmla="*/ 107950 w 211"/>
                <a:gd name="T19" fmla="*/ 122238 h 146"/>
                <a:gd name="T20" fmla="*/ 133350 w 211"/>
                <a:gd name="T21" fmla="*/ 106363 h 146"/>
                <a:gd name="T22" fmla="*/ 139700 w 211"/>
                <a:gd name="T23" fmla="*/ 136525 h 146"/>
                <a:gd name="T24" fmla="*/ 149225 w 211"/>
                <a:gd name="T25" fmla="*/ 150813 h 146"/>
                <a:gd name="T26" fmla="*/ 149225 w 211"/>
                <a:gd name="T27" fmla="*/ 134938 h 146"/>
                <a:gd name="T28" fmla="*/ 165100 w 211"/>
                <a:gd name="T29" fmla="*/ 144463 h 146"/>
                <a:gd name="T30" fmla="*/ 174625 w 211"/>
                <a:gd name="T31" fmla="*/ 146050 h 146"/>
                <a:gd name="T32" fmla="*/ 200025 w 211"/>
                <a:gd name="T33" fmla="*/ 150813 h 146"/>
                <a:gd name="T34" fmla="*/ 209550 w 211"/>
                <a:gd name="T35" fmla="*/ 146050 h 146"/>
                <a:gd name="T36" fmla="*/ 222250 w 211"/>
                <a:gd name="T37" fmla="*/ 149225 h 146"/>
                <a:gd name="T38" fmla="*/ 234950 w 211"/>
                <a:gd name="T39" fmla="*/ 130175 h 146"/>
                <a:gd name="T40" fmla="*/ 265113 w 211"/>
                <a:gd name="T41" fmla="*/ 120650 h 146"/>
                <a:gd name="T42" fmla="*/ 300038 w 211"/>
                <a:gd name="T43" fmla="*/ 117475 h 146"/>
                <a:gd name="T44" fmla="*/ 312738 w 211"/>
                <a:gd name="T45" fmla="*/ 122238 h 146"/>
                <a:gd name="T46" fmla="*/ 320675 w 211"/>
                <a:gd name="T47" fmla="*/ 139700 h 146"/>
                <a:gd name="T48" fmla="*/ 331788 w 211"/>
                <a:gd name="T49" fmla="*/ 161925 h 146"/>
                <a:gd name="T50" fmla="*/ 309563 w 211"/>
                <a:gd name="T51" fmla="*/ 190500 h 146"/>
                <a:gd name="T52" fmla="*/ 319088 w 211"/>
                <a:gd name="T53" fmla="*/ 184150 h 146"/>
                <a:gd name="T54" fmla="*/ 334963 w 211"/>
                <a:gd name="T55" fmla="*/ 195263 h 146"/>
                <a:gd name="T56" fmla="*/ 320675 w 211"/>
                <a:gd name="T57" fmla="*/ 217488 h 146"/>
                <a:gd name="T58" fmla="*/ 284163 w 211"/>
                <a:gd name="T59" fmla="*/ 231775 h 146"/>
                <a:gd name="T60" fmla="*/ 263525 w 211"/>
                <a:gd name="T61" fmla="*/ 200025 h 146"/>
                <a:gd name="T62" fmla="*/ 258763 w 211"/>
                <a:gd name="T63" fmla="*/ 200025 h 146"/>
                <a:gd name="T64" fmla="*/ 230188 w 211"/>
                <a:gd name="T65" fmla="*/ 227013 h 146"/>
                <a:gd name="T66" fmla="*/ 225425 w 211"/>
                <a:gd name="T67" fmla="*/ 227013 h 146"/>
                <a:gd name="T68" fmla="*/ 219075 w 211"/>
                <a:gd name="T69" fmla="*/ 227013 h 146"/>
                <a:gd name="T70" fmla="*/ 204788 w 211"/>
                <a:gd name="T71" fmla="*/ 222250 h 146"/>
                <a:gd name="T72" fmla="*/ 192088 w 211"/>
                <a:gd name="T73" fmla="*/ 217488 h 146"/>
                <a:gd name="T74" fmla="*/ 179388 w 211"/>
                <a:gd name="T75" fmla="*/ 228600 h 146"/>
                <a:gd name="T76" fmla="*/ 158750 w 211"/>
                <a:gd name="T77" fmla="*/ 227013 h 146"/>
                <a:gd name="T78" fmla="*/ 155575 w 211"/>
                <a:gd name="T79" fmla="*/ 198438 h 146"/>
                <a:gd name="T80" fmla="*/ 149225 w 211"/>
                <a:gd name="T81" fmla="*/ 198438 h 146"/>
                <a:gd name="T82" fmla="*/ 125413 w 211"/>
                <a:gd name="T83" fmla="*/ 223838 h 146"/>
                <a:gd name="T84" fmla="*/ 115888 w 211"/>
                <a:gd name="T85" fmla="*/ 195263 h 146"/>
                <a:gd name="T86" fmla="*/ 106363 w 211"/>
                <a:gd name="T87" fmla="*/ 214313 h 146"/>
                <a:gd name="T88" fmla="*/ 93663 w 211"/>
                <a:gd name="T89" fmla="*/ 203200 h 146"/>
                <a:gd name="T90" fmla="*/ 100013 w 211"/>
                <a:gd name="T91" fmla="*/ 174625 h 146"/>
                <a:gd name="T92" fmla="*/ 87313 w 211"/>
                <a:gd name="T93" fmla="*/ 174625 h 146"/>
                <a:gd name="T94" fmla="*/ 90488 w 211"/>
                <a:gd name="T95" fmla="*/ 136525 h 146"/>
                <a:gd name="T96" fmla="*/ 80963 w 211"/>
                <a:gd name="T97" fmla="*/ 103188 h 146"/>
                <a:gd name="T98" fmla="*/ 71438 w 211"/>
                <a:gd name="T99" fmla="*/ 71438 h 146"/>
                <a:gd name="T100" fmla="*/ 61913 w 211"/>
                <a:gd name="T101" fmla="*/ 79375 h 146"/>
                <a:gd name="T102" fmla="*/ 38100 w 211"/>
                <a:gd name="T103" fmla="*/ 79375 h 146"/>
                <a:gd name="T104" fmla="*/ 33338 w 211"/>
                <a:gd name="T105" fmla="*/ 71438 h 146"/>
                <a:gd name="T106" fmla="*/ 17463 w 211"/>
                <a:gd name="T107" fmla="*/ 58738 h 146"/>
                <a:gd name="T108" fmla="*/ 11113 w 211"/>
                <a:gd name="T109" fmla="*/ 44450 h 146"/>
                <a:gd name="T110" fmla="*/ 11113 w 211"/>
                <a:gd name="T111" fmla="*/ 33338 h 146"/>
                <a:gd name="T112" fmla="*/ 0 w 211"/>
                <a:gd name="T113" fmla="*/ 11113 h 146"/>
                <a:gd name="T114" fmla="*/ 9525 w 211"/>
                <a:gd name="T115" fmla="*/ 6350 h 1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1" h="146">
                  <a:moveTo>
                    <a:pt x="17" y="0"/>
                  </a:moveTo>
                  <a:lnTo>
                    <a:pt x="31" y="7"/>
                  </a:lnTo>
                  <a:lnTo>
                    <a:pt x="37" y="7"/>
                  </a:lnTo>
                  <a:lnTo>
                    <a:pt x="45" y="19"/>
                  </a:lnTo>
                  <a:lnTo>
                    <a:pt x="43" y="36"/>
                  </a:lnTo>
                  <a:lnTo>
                    <a:pt x="47" y="28"/>
                  </a:lnTo>
                  <a:lnTo>
                    <a:pt x="56" y="28"/>
                  </a:lnTo>
                  <a:lnTo>
                    <a:pt x="65" y="24"/>
                  </a:lnTo>
                  <a:lnTo>
                    <a:pt x="80" y="33"/>
                  </a:lnTo>
                  <a:lnTo>
                    <a:pt x="79" y="37"/>
                  </a:lnTo>
                  <a:lnTo>
                    <a:pt x="67" y="34"/>
                  </a:lnTo>
                  <a:lnTo>
                    <a:pt x="67" y="37"/>
                  </a:lnTo>
                  <a:lnTo>
                    <a:pt x="93" y="48"/>
                  </a:lnTo>
                  <a:lnTo>
                    <a:pt x="92" y="55"/>
                  </a:lnTo>
                  <a:lnTo>
                    <a:pt x="77" y="58"/>
                  </a:lnTo>
                  <a:lnTo>
                    <a:pt x="65" y="50"/>
                  </a:lnTo>
                  <a:lnTo>
                    <a:pt x="65" y="53"/>
                  </a:lnTo>
                  <a:lnTo>
                    <a:pt x="77" y="62"/>
                  </a:lnTo>
                  <a:lnTo>
                    <a:pt x="71" y="67"/>
                  </a:lnTo>
                  <a:lnTo>
                    <a:pt x="68" y="77"/>
                  </a:lnTo>
                  <a:lnTo>
                    <a:pt x="75" y="68"/>
                  </a:lnTo>
                  <a:lnTo>
                    <a:pt x="84" y="67"/>
                  </a:lnTo>
                  <a:lnTo>
                    <a:pt x="92" y="77"/>
                  </a:lnTo>
                  <a:lnTo>
                    <a:pt x="88" y="86"/>
                  </a:lnTo>
                  <a:lnTo>
                    <a:pt x="92" y="89"/>
                  </a:lnTo>
                  <a:lnTo>
                    <a:pt x="94" y="95"/>
                  </a:lnTo>
                  <a:lnTo>
                    <a:pt x="97" y="95"/>
                  </a:lnTo>
                  <a:lnTo>
                    <a:pt x="94" y="85"/>
                  </a:lnTo>
                  <a:lnTo>
                    <a:pt x="96" y="82"/>
                  </a:lnTo>
                  <a:lnTo>
                    <a:pt x="104" y="91"/>
                  </a:lnTo>
                  <a:lnTo>
                    <a:pt x="108" y="88"/>
                  </a:lnTo>
                  <a:lnTo>
                    <a:pt x="110" y="92"/>
                  </a:lnTo>
                  <a:lnTo>
                    <a:pt x="114" y="86"/>
                  </a:lnTo>
                  <a:lnTo>
                    <a:pt x="126" y="95"/>
                  </a:lnTo>
                  <a:lnTo>
                    <a:pt x="133" y="95"/>
                  </a:lnTo>
                  <a:lnTo>
                    <a:pt x="132" y="92"/>
                  </a:lnTo>
                  <a:lnTo>
                    <a:pt x="138" y="85"/>
                  </a:lnTo>
                  <a:lnTo>
                    <a:pt x="140" y="94"/>
                  </a:lnTo>
                  <a:lnTo>
                    <a:pt x="141" y="82"/>
                  </a:lnTo>
                  <a:lnTo>
                    <a:pt x="148" y="82"/>
                  </a:lnTo>
                  <a:lnTo>
                    <a:pt x="159" y="71"/>
                  </a:lnTo>
                  <a:lnTo>
                    <a:pt x="167" y="76"/>
                  </a:lnTo>
                  <a:lnTo>
                    <a:pt x="175" y="70"/>
                  </a:lnTo>
                  <a:lnTo>
                    <a:pt x="189" y="74"/>
                  </a:lnTo>
                  <a:lnTo>
                    <a:pt x="190" y="79"/>
                  </a:lnTo>
                  <a:lnTo>
                    <a:pt x="197" y="77"/>
                  </a:lnTo>
                  <a:lnTo>
                    <a:pt x="202" y="83"/>
                  </a:lnTo>
                  <a:lnTo>
                    <a:pt x="202" y="88"/>
                  </a:lnTo>
                  <a:lnTo>
                    <a:pt x="209" y="91"/>
                  </a:lnTo>
                  <a:lnTo>
                    <a:pt x="209" y="102"/>
                  </a:lnTo>
                  <a:lnTo>
                    <a:pt x="202" y="108"/>
                  </a:lnTo>
                  <a:lnTo>
                    <a:pt x="195" y="120"/>
                  </a:lnTo>
                  <a:lnTo>
                    <a:pt x="201" y="123"/>
                  </a:lnTo>
                  <a:lnTo>
                    <a:pt x="201" y="116"/>
                  </a:lnTo>
                  <a:lnTo>
                    <a:pt x="209" y="114"/>
                  </a:lnTo>
                  <a:lnTo>
                    <a:pt x="211" y="123"/>
                  </a:lnTo>
                  <a:lnTo>
                    <a:pt x="202" y="126"/>
                  </a:lnTo>
                  <a:lnTo>
                    <a:pt x="202" y="137"/>
                  </a:lnTo>
                  <a:lnTo>
                    <a:pt x="189" y="138"/>
                  </a:lnTo>
                  <a:lnTo>
                    <a:pt x="179" y="146"/>
                  </a:lnTo>
                  <a:lnTo>
                    <a:pt x="167" y="138"/>
                  </a:lnTo>
                  <a:lnTo>
                    <a:pt x="166" y="126"/>
                  </a:lnTo>
                  <a:lnTo>
                    <a:pt x="159" y="120"/>
                  </a:lnTo>
                  <a:lnTo>
                    <a:pt x="163" y="126"/>
                  </a:lnTo>
                  <a:lnTo>
                    <a:pt x="162" y="138"/>
                  </a:lnTo>
                  <a:lnTo>
                    <a:pt x="145" y="143"/>
                  </a:lnTo>
                  <a:lnTo>
                    <a:pt x="144" y="135"/>
                  </a:lnTo>
                  <a:lnTo>
                    <a:pt x="142" y="143"/>
                  </a:lnTo>
                  <a:lnTo>
                    <a:pt x="137" y="132"/>
                  </a:lnTo>
                  <a:lnTo>
                    <a:pt x="138" y="143"/>
                  </a:lnTo>
                  <a:lnTo>
                    <a:pt x="132" y="143"/>
                  </a:lnTo>
                  <a:lnTo>
                    <a:pt x="129" y="140"/>
                  </a:lnTo>
                  <a:lnTo>
                    <a:pt x="126" y="141"/>
                  </a:lnTo>
                  <a:lnTo>
                    <a:pt x="121" y="137"/>
                  </a:lnTo>
                  <a:lnTo>
                    <a:pt x="122" y="143"/>
                  </a:lnTo>
                  <a:lnTo>
                    <a:pt x="113" y="144"/>
                  </a:lnTo>
                  <a:lnTo>
                    <a:pt x="109" y="143"/>
                  </a:lnTo>
                  <a:lnTo>
                    <a:pt x="100" y="143"/>
                  </a:lnTo>
                  <a:lnTo>
                    <a:pt x="102" y="132"/>
                  </a:lnTo>
                  <a:lnTo>
                    <a:pt x="98" y="125"/>
                  </a:lnTo>
                  <a:lnTo>
                    <a:pt x="96" y="134"/>
                  </a:lnTo>
                  <a:lnTo>
                    <a:pt x="94" y="125"/>
                  </a:lnTo>
                  <a:lnTo>
                    <a:pt x="89" y="143"/>
                  </a:lnTo>
                  <a:lnTo>
                    <a:pt x="79" y="141"/>
                  </a:lnTo>
                  <a:lnTo>
                    <a:pt x="73" y="132"/>
                  </a:lnTo>
                  <a:lnTo>
                    <a:pt x="73" y="123"/>
                  </a:lnTo>
                  <a:lnTo>
                    <a:pt x="68" y="129"/>
                  </a:lnTo>
                  <a:lnTo>
                    <a:pt x="67" y="135"/>
                  </a:lnTo>
                  <a:lnTo>
                    <a:pt x="64" y="134"/>
                  </a:lnTo>
                  <a:lnTo>
                    <a:pt x="59" y="128"/>
                  </a:lnTo>
                  <a:lnTo>
                    <a:pt x="56" y="116"/>
                  </a:lnTo>
                  <a:lnTo>
                    <a:pt x="63" y="110"/>
                  </a:lnTo>
                  <a:lnTo>
                    <a:pt x="59" y="107"/>
                  </a:lnTo>
                  <a:lnTo>
                    <a:pt x="55" y="110"/>
                  </a:lnTo>
                  <a:lnTo>
                    <a:pt x="52" y="97"/>
                  </a:lnTo>
                  <a:lnTo>
                    <a:pt x="57" y="86"/>
                  </a:lnTo>
                  <a:lnTo>
                    <a:pt x="55" y="68"/>
                  </a:lnTo>
                  <a:lnTo>
                    <a:pt x="51" y="65"/>
                  </a:lnTo>
                  <a:lnTo>
                    <a:pt x="49" y="52"/>
                  </a:lnTo>
                  <a:lnTo>
                    <a:pt x="45" y="45"/>
                  </a:lnTo>
                  <a:lnTo>
                    <a:pt x="39" y="45"/>
                  </a:lnTo>
                  <a:lnTo>
                    <a:pt x="39" y="50"/>
                  </a:lnTo>
                  <a:lnTo>
                    <a:pt x="27" y="46"/>
                  </a:lnTo>
                  <a:lnTo>
                    <a:pt x="24" y="50"/>
                  </a:lnTo>
                  <a:lnTo>
                    <a:pt x="19" y="49"/>
                  </a:lnTo>
                  <a:lnTo>
                    <a:pt x="21" y="45"/>
                  </a:lnTo>
                  <a:lnTo>
                    <a:pt x="13" y="43"/>
                  </a:lnTo>
                  <a:lnTo>
                    <a:pt x="11" y="37"/>
                  </a:lnTo>
                  <a:lnTo>
                    <a:pt x="16" y="30"/>
                  </a:lnTo>
                  <a:lnTo>
                    <a:pt x="7" y="28"/>
                  </a:lnTo>
                  <a:lnTo>
                    <a:pt x="0" y="18"/>
                  </a:lnTo>
                  <a:lnTo>
                    <a:pt x="7" y="21"/>
                  </a:lnTo>
                  <a:lnTo>
                    <a:pt x="7" y="16"/>
                  </a:lnTo>
                  <a:lnTo>
                    <a:pt x="0" y="7"/>
                  </a:lnTo>
                  <a:lnTo>
                    <a:pt x="4" y="7"/>
                  </a:lnTo>
                  <a:lnTo>
                    <a:pt x="6" y="4"/>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5" name="Freeform 186"/>
            <p:cNvSpPr>
              <a:spLocks/>
            </p:cNvSpPr>
            <p:nvPr/>
          </p:nvSpPr>
          <p:spPr bwMode="auto">
            <a:xfrm>
              <a:off x="2525713" y="1898650"/>
              <a:ext cx="14287" cy="38100"/>
            </a:xfrm>
            <a:custGeom>
              <a:avLst/>
              <a:gdLst>
                <a:gd name="T0" fmla="*/ 4762 w 9"/>
                <a:gd name="T1" fmla="*/ 0 h 24"/>
                <a:gd name="T2" fmla="*/ 14287 w 9"/>
                <a:gd name="T3" fmla="*/ 6350 h 24"/>
                <a:gd name="T4" fmla="*/ 14287 w 9"/>
                <a:gd name="T5" fmla="*/ 30163 h 24"/>
                <a:gd name="T6" fmla="*/ 7937 w 9"/>
                <a:gd name="T7" fmla="*/ 38100 h 24"/>
                <a:gd name="T8" fmla="*/ 0 w 9"/>
                <a:gd name="T9" fmla="*/ 9525 h 24"/>
                <a:gd name="T10" fmla="*/ 4762 w 9"/>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24">
                  <a:moveTo>
                    <a:pt x="3" y="0"/>
                  </a:moveTo>
                  <a:lnTo>
                    <a:pt x="9" y="4"/>
                  </a:lnTo>
                  <a:lnTo>
                    <a:pt x="9" y="19"/>
                  </a:lnTo>
                  <a:lnTo>
                    <a:pt x="5" y="24"/>
                  </a:lnTo>
                  <a:lnTo>
                    <a:pt x="0" y="6"/>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6" name="Freeform 187"/>
            <p:cNvSpPr>
              <a:spLocks/>
            </p:cNvSpPr>
            <p:nvPr/>
          </p:nvSpPr>
          <p:spPr bwMode="auto">
            <a:xfrm>
              <a:off x="2727325" y="1963738"/>
              <a:ext cx="17463" cy="31750"/>
            </a:xfrm>
            <a:custGeom>
              <a:avLst/>
              <a:gdLst>
                <a:gd name="T0" fmla="*/ 12700 w 11"/>
                <a:gd name="T1" fmla="*/ 0 h 20"/>
                <a:gd name="T2" fmla="*/ 17463 w 11"/>
                <a:gd name="T3" fmla="*/ 7938 h 20"/>
                <a:gd name="T4" fmla="*/ 12700 w 11"/>
                <a:gd name="T5" fmla="*/ 14288 h 20"/>
                <a:gd name="T6" fmla="*/ 17463 w 11"/>
                <a:gd name="T7" fmla="*/ 26988 h 20"/>
                <a:gd name="T8" fmla="*/ 6350 w 11"/>
                <a:gd name="T9" fmla="*/ 31750 h 20"/>
                <a:gd name="T10" fmla="*/ 0 w 11"/>
                <a:gd name="T11" fmla="*/ 28575 h 20"/>
                <a:gd name="T12" fmla="*/ 7938 w 11"/>
                <a:gd name="T13" fmla="*/ 4763 h 20"/>
                <a:gd name="T14" fmla="*/ 12700 w 11"/>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0">
                  <a:moveTo>
                    <a:pt x="8" y="0"/>
                  </a:moveTo>
                  <a:lnTo>
                    <a:pt x="11" y="5"/>
                  </a:lnTo>
                  <a:lnTo>
                    <a:pt x="8" y="9"/>
                  </a:lnTo>
                  <a:lnTo>
                    <a:pt x="11" y="17"/>
                  </a:lnTo>
                  <a:lnTo>
                    <a:pt x="4" y="20"/>
                  </a:lnTo>
                  <a:lnTo>
                    <a:pt x="0" y="18"/>
                  </a:lnTo>
                  <a:lnTo>
                    <a:pt x="5" y="3"/>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7" name="Freeform 188"/>
            <p:cNvSpPr>
              <a:spLocks/>
            </p:cNvSpPr>
            <p:nvPr/>
          </p:nvSpPr>
          <p:spPr bwMode="auto">
            <a:xfrm>
              <a:off x="2409825" y="2005013"/>
              <a:ext cx="58738" cy="87312"/>
            </a:xfrm>
            <a:custGeom>
              <a:avLst/>
              <a:gdLst>
                <a:gd name="T0" fmla="*/ 23813 w 37"/>
                <a:gd name="T1" fmla="*/ 0 h 55"/>
                <a:gd name="T2" fmla="*/ 41275 w 37"/>
                <a:gd name="T3" fmla="*/ 6350 h 55"/>
                <a:gd name="T4" fmla="*/ 42863 w 37"/>
                <a:gd name="T5" fmla="*/ 19050 h 55"/>
                <a:gd name="T6" fmla="*/ 53975 w 37"/>
                <a:gd name="T7" fmla="*/ 28575 h 55"/>
                <a:gd name="T8" fmla="*/ 58738 w 37"/>
                <a:gd name="T9" fmla="*/ 30162 h 55"/>
                <a:gd name="T10" fmla="*/ 55563 w 37"/>
                <a:gd name="T11" fmla="*/ 50800 h 55"/>
                <a:gd name="T12" fmla="*/ 53975 w 37"/>
                <a:gd name="T13" fmla="*/ 82550 h 55"/>
                <a:gd name="T14" fmla="*/ 41275 w 37"/>
                <a:gd name="T15" fmla="*/ 87312 h 55"/>
                <a:gd name="T16" fmla="*/ 23813 w 37"/>
                <a:gd name="T17" fmla="*/ 82550 h 55"/>
                <a:gd name="T18" fmla="*/ 22225 w 37"/>
                <a:gd name="T19" fmla="*/ 73025 h 55"/>
                <a:gd name="T20" fmla="*/ 15875 w 37"/>
                <a:gd name="T21" fmla="*/ 77787 h 55"/>
                <a:gd name="T22" fmla="*/ 9525 w 37"/>
                <a:gd name="T23" fmla="*/ 68262 h 55"/>
                <a:gd name="T24" fmla="*/ 7938 w 37"/>
                <a:gd name="T25" fmla="*/ 58737 h 55"/>
                <a:gd name="T26" fmla="*/ 3175 w 37"/>
                <a:gd name="T27" fmla="*/ 58737 h 55"/>
                <a:gd name="T28" fmla="*/ 0 w 37"/>
                <a:gd name="T29" fmla="*/ 50800 h 55"/>
                <a:gd name="T30" fmla="*/ 0 w 37"/>
                <a:gd name="T31" fmla="*/ 36512 h 55"/>
                <a:gd name="T32" fmla="*/ 9525 w 37"/>
                <a:gd name="T33" fmla="*/ 31750 h 55"/>
                <a:gd name="T34" fmla="*/ 7938 w 37"/>
                <a:gd name="T35" fmla="*/ 15875 h 55"/>
                <a:gd name="T36" fmla="*/ 14288 w 37"/>
                <a:gd name="T37" fmla="*/ 9525 h 55"/>
                <a:gd name="T38" fmla="*/ 23813 w 37"/>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 h="55">
                  <a:moveTo>
                    <a:pt x="15" y="0"/>
                  </a:moveTo>
                  <a:lnTo>
                    <a:pt x="26" y="4"/>
                  </a:lnTo>
                  <a:lnTo>
                    <a:pt x="27" y="12"/>
                  </a:lnTo>
                  <a:lnTo>
                    <a:pt x="34" y="18"/>
                  </a:lnTo>
                  <a:lnTo>
                    <a:pt x="37" y="19"/>
                  </a:lnTo>
                  <a:lnTo>
                    <a:pt x="35" y="32"/>
                  </a:lnTo>
                  <a:lnTo>
                    <a:pt x="34" y="52"/>
                  </a:lnTo>
                  <a:lnTo>
                    <a:pt x="26" y="55"/>
                  </a:lnTo>
                  <a:lnTo>
                    <a:pt x="15" y="52"/>
                  </a:lnTo>
                  <a:lnTo>
                    <a:pt x="14" y="46"/>
                  </a:lnTo>
                  <a:lnTo>
                    <a:pt x="10" y="49"/>
                  </a:lnTo>
                  <a:lnTo>
                    <a:pt x="6" y="43"/>
                  </a:lnTo>
                  <a:lnTo>
                    <a:pt x="5" y="37"/>
                  </a:lnTo>
                  <a:lnTo>
                    <a:pt x="2" y="37"/>
                  </a:lnTo>
                  <a:lnTo>
                    <a:pt x="0" y="32"/>
                  </a:lnTo>
                  <a:lnTo>
                    <a:pt x="0" y="23"/>
                  </a:lnTo>
                  <a:lnTo>
                    <a:pt x="6" y="20"/>
                  </a:lnTo>
                  <a:lnTo>
                    <a:pt x="5" y="10"/>
                  </a:lnTo>
                  <a:lnTo>
                    <a:pt x="9" y="6"/>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8" name="Freeform 189"/>
            <p:cNvSpPr>
              <a:spLocks/>
            </p:cNvSpPr>
            <p:nvPr/>
          </p:nvSpPr>
          <p:spPr bwMode="auto">
            <a:xfrm>
              <a:off x="1846263" y="2093913"/>
              <a:ext cx="203200" cy="255587"/>
            </a:xfrm>
            <a:custGeom>
              <a:avLst/>
              <a:gdLst>
                <a:gd name="T0" fmla="*/ 96838 w 128"/>
                <a:gd name="T1" fmla="*/ 4762 h 161"/>
                <a:gd name="T2" fmla="*/ 107950 w 128"/>
                <a:gd name="T3" fmla="*/ 14287 h 161"/>
                <a:gd name="T4" fmla="*/ 120650 w 128"/>
                <a:gd name="T5" fmla="*/ 34925 h 161"/>
                <a:gd name="T6" fmla="*/ 128588 w 128"/>
                <a:gd name="T7" fmla="*/ 30162 h 161"/>
                <a:gd name="T8" fmla="*/ 136525 w 128"/>
                <a:gd name="T9" fmla="*/ 34925 h 161"/>
                <a:gd name="T10" fmla="*/ 146050 w 128"/>
                <a:gd name="T11" fmla="*/ 20637 h 161"/>
                <a:gd name="T12" fmla="*/ 165100 w 128"/>
                <a:gd name="T13" fmla="*/ 33337 h 161"/>
                <a:gd name="T14" fmla="*/ 190500 w 128"/>
                <a:gd name="T15" fmla="*/ 63500 h 161"/>
                <a:gd name="T16" fmla="*/ 203200 w 128"/>
                <a:gd name="T17" fmla="*/ 76200 h 161"/>
                <a:gd name="T18" fmla="*/ 168275 w 128"/>
                <a:gd name="T19" fmla="*/ 111125 h 161"/>
                <a:gd name="T20" fmla="*/ 160338 w 128"/>
                <a:gd name="T21" fmla="*/ 122237 h 161"/>
                <a:gd name="T22" fmla="*/ 146050 w 128"/>
                <a:gd name="T23" fmla="*/ 136525 h 161"/>
                <a:gd name="T24" fmla="*/ 127000 w 128"/>
                <a:gd name="T25" fmla="*/ 168275 h 161"/>
                <a:gd name="T26" fmla="*/ 115888 w 128"/>
                <a:gd name="T27" fmla="*/ 177800 h 161"/>
                <a:gd name="T28" fmla="*/ 107950 w 128"/>
                <a:gd name="T29" fmla="*/ 188912 h 161"/>
                <a:gd name="T30" fmla="*/ 103188 w 128"/>
                <a:gd name="T31" fmla="*/ 222250 h 161"/>
                <a:gd name="T32" fmla="*/ 80963 w 128"/>
                <a:gd name="T33" fmla="*/ 231775 h 161"/>
                <a:gd name="T34" fmla="*/ 61913 w 128"/>
                <a:gd name="T35" fmla="*/ 247650 h 161"/>
                <a:gd name="T36" fmla="*/ 50800 w 128"/>
                <a:gd name="T37" fmla="*/ 255587 h 161"/>
                <a:gd name="T38" fmla="*/ 42863 w 128"/>
                <a:gd name="T39" fmla="*/ 223837 h 161"/>
                <a:gd name="T40" fmla="*/ 26988 w 128"/>
                <a:gd name="T41" fmla="*/ 204787 h 161"/>
                <a:gd name="T42" fmla="*/ 17463 w 128"/>
                <a:gd name="T43" fmla="*/ 200025 h 161"/>
                <a:gd name="T44" fmla="*/ 0 w 128"/>
                <a:gd name="T45" fmla="*/ 195262 h 161"/>
                <a:gd name="T46" fmla="*/ 4763 w 128"/>
                <a:gd name="T47" fmla="*/ 184150 h 161"/>
                <a:gd name="T48" fmla="*/ 17463 w 128"/>
                <a:gd name="T49" fmla="*/ 158750 h 161"/>
                <a:gd name="T50" fmla="*/ 19050 w 128"/>
                <a:gd name="T51" fmla="*/ 127000 h 161"/>
                <a:gd name="T52" fmla="*/ 25400 w 128"/>
                <a:gd name="T53" fmla="*/ 115887 h 161"/>
                <a:gd name="T54" fmla="*/ 33338 w 128"/>
                <a:gd name="T55" fmla="*/ 76200 h 161"/>
                <a:gd name="T56" fmla="*/ 36513 w 128"/>
                <a:gd name="T57" fmla="*/ 63500 h 161"/>
                <a:gd name="T58" fmla="*/ 31750 w 128"/>
                <a:gd name="T59" fmla="*/ 33337 h 161"/>
                <a:gd name="T60" fmla="*/ 26988 w 128"/>
                <a:gd name="T61" fmla="*/ 14287 h 161"/>
                <a:gd name="T62" fmla="*/ 57150 w 128"/>
                <a:gd name="T63" fmla="*/ 14287 h 161"/>
                <a:gd name="T64" fmla="*/ 82550 w 128"/>
                <a:gd name="T65" fmla="*/ 4762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8" h="161">
                  <a:moveTo>
                    <a:pt x="55" y="0"/>
                  </a:moveTo>
                  <a:lnTo>
                    <a:pt x="61" y="3"/>
                  </a:lnTo>
                  <a:lnTo>
                    <a:pt x="64" y="11"/>
                  </a:lnTo>
                  <a:lnTo>
                    <a:pt x="68" y="9"/>
                  </a:lnTo>
                  <a:lnTo>
                    <a:pt x="76" y="16"/>
                  </a:lnTo>
                  <a:lnTo>
                    <a:pt x="76" y="22"/>
                  </a:lnTo>
                  <a:lnTo>
                    <a:pt x="80" y="18"/>
                  </a:lnTo>
                  <a:lnTo>
                    <a:pt x="81" y="19"/>
                  </a:lnTo>
                  <a:lnTo>
                    <a:pt x="84" y="27"/>
                  </a:lnTo>
                  <a:lnTo>
                    <a:pt x="86" y="22"/>
                  </a:lnTo>
                  <a:lnTo>
                    <a:pt x="85" y="18"/>
                  </a:lnTo>
                  <a:lnTo>
                    <a:pt x="92" y="13"/>
                  </a:lnTo>
                  <a:lnTo>
                    <a:pt x="102" y="16"/>
                  </a:lnTo>
                  <a:lnTo>
                    <a:pt x="104" y="21"/>
                  </a:lnTo>
                  <a:lnTo>
                    <a:pt x="113" y="31"/>
                  </a:lnTo>
                  <a:lnTo>
                    <a:pt x="120" y="40"/>
                  </a:lnTo>
                  <a:lnTo>
                    <a:pt x="122" y="42"/>
                  </a:lnTo>
                  <a:lnTo>
                    <a:pt x="128" y="48"/>
                  </a:lnTo>
                  <a:lnTo>
                    <a:pt x="126" y="58"/>
                  </a:lnTo>
                  <a:lnTo>
                    <a:pt x="106" y="70"/>
                  </a:lnTo>
                  <a:lnTo>
                    <a:pt x="105" y="76"/>
                  </a:lnTo>
                  <a:lnTo>
                    <a:pt x="101" y="77"/>
                  </a:lnTo>
                  <a:lnTo>
                    <a:pt x="93" y="83"/>
                  </a:lnTo>
                  <a:lnTo>
                    <a:pt x="92" y="86"/>
                  </a:lnTo>
                  <a:lnTo>
                    <a:pt x="81" y="91"/>
                  </a:lnTo>
                  <a:lnTo>
                    <a:pt x="80" y="106"/>
                  </a:lnTo>
                  <a:lnTo>
                    <a:pt x="77" y="107"/>
                  </a:lnTo>
                  <a:lnTo>
                    <a:pt x="73" y="112"/>
                  </a:lnTo>
                  <a:lnTo>
                    <a:pt x="68" y="112"/>
                  </a:lnTo>
                  <a:lnTo>
                    <a:pt x="68" y="119"/>
                  </a:lnTo>
                  <a:lnTo>
                    <a:pt x="65" y="123"/>
                  </a:lnTo>
                  <a:lnTo>
                    <a:pt x="65" y="140"/>
                  </a:lnTo>
                  <a:lnTo>
                    <a:pt x="56" y="146"/>
                  </a:lnTo>
                  <a:lnTo>
                    <a:pt x="51" y="146"/>
                  </a:lnTo>
                  <a:lnTo>
                    <a:pt x="45" y="152"/>
                  </a:lnTo>
                  <a:lnTo>
                    <a:pt x="39" y="156"/>
                  </a:lnTo>
                  <a:lnTo>
                    <a:pt x="37" y="159"/>
                  </a:lnTo>
                  <a:lnTo>
                    <a:pt x="32" y="161"/>
                  </a:lnTo>
                  <a:lnTo>
                    <a:pt x="28" y="152"/>
                  </a:lnTo>
                  <a:lnTo>
                    <a:pt x="27" y="141"/>
                  </a:lnTo>
                  <a:lnTo>
                    <a:pt x="23" y="132"/>
                  </a:lnTo>
                  <a:lnTo>
                    <a:pt x="17" y="129"/>
                  </a:lnTo>
                  <a:lnTo>
                    <a:pt x="16" y="128"/>
                  </a:lnTo>
                  <a:lnTo>
                    <a:pt x="11" y="126"/>
                  </a:lnTo>
                  <a:lnTo>
                    <a:pt x="11" y="123"/>
                  </a:lnTo>
                  <a:lnTo>
                    <a:pt x="0" y="123"/>
                  </a:lnTo>
                  <a:lnTo>
                    <a:pt x="3" y="120"/>
                  </a:lnTo>
                  <a:lnTo>
                    <a:pt x="3" y="116"/>
                  </a:lnTo>
                  <a:lnTo>
                    <a:pt x="7" y="100"/>
                  </a:lnTo>
                  <a:lnTo>
                    <a:pt x="11" y="100"/>
                  </a:lnTo>
                  <a:lnTo>
                    <a:pt x="9" y="95"/>
                  </a:lnTo>
                  <a:lnTo>
                    <a:pt x="12" y="80"/>
                  </a:lnTo>
                  <a:lnTo>
                    <a:pt x="16" y="77"/>
                  </a:lnTo>
                  <a:lnTo>
                    <a:pt x="16" y="73"/>
                  </a:lnTo>
                  <a:lnTo>
                    <a:pt x="13" y="70"/>
                  </a:lnTo>
                  <a:lnTo>
                    <a:pt x="21" y="48"/>
                  </a:lnTo>
                  <a:lnTo>
                    <a:pt x="23" y="48"/>
                  </a:lnTo>
                  <a:lnTo>
                    <a:pt x="23" y="40"/>
                  </a:lnTo>
                  <a:lnTo>
                    <a:pt x="25" y="36"/>
                  </a:lnTo>
                  <a:lnTo>
                    <a:pt x="20" y="21"/>
                  </a:lnTo>
                  <a:lnTo>
                    <a:pt x="21" y="16"/>
                  </a:lnTo>
                  <a:lnTo>
                    <a:pt x="17" y="9"/>
                  </a:lnTo>
                  <a:lnTo>
                    <a:pt x="32" y="5"/>
                  </a:lnTo>
                  <a:lnTo>
                    <a:pt x="36" y="9"/>
                  </a:lnTo>
                  <a:lnTo>
                    <a:pt x="36" y="5"/>
                  </a:lnTo>
                  <a:lnTo>
                    <a:pt x="52" y="3"/>
                  </a:lnTo>
                  <a:lnTo>
                    <a:pt x="5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09" name="Freeform 190"/>
            <p:cNvSpPr>
              <a:spLocks/>
            </p:cNvSpPr>
            <p:nvPr/>
          </p:nvSpPr>
          <p:spPr bwMode="auto">
            <a:xfrm>
              <a:off x="1976438" y="2190750"/>
              <a:ext cx="347662" cy="319088"/>
            </a:xfrm>
            <a:custGeom>
              <a:avLst/>
              <a:gdLst>
                <a:gd name="T0" fmla="*/ 96837 w 219"/>
                <a:gd name="T1" fmla="*/ 15875 h 201"/>
                <a:gd name="T2" fmla="*/ 88900 w 219"/>
                <a:gd name="T3" fmla="*/ 53975 h 201"/>
                <a:gd name="T4" fmla="*/ 107950 w 219"/>
                <a:gd name="T5" fmla="*/ 42863 h 201"/>
                <a:gd name="T6" fmla="*/ 112712 w 219"/>
                <a:gd name="T7" fmla="*/ 28575 h 201"/>
                <a:gd name="T8" fmla="*/ 131762 w 219"/>
                <a:gd name="T9" fmla="*/ 33338 h 201"/>
                <a:gd name="T10" fmla="*/ 146050 w 219"/>
                <a:gd name="T11" fmla="*/ 58738 h 201"/>
                <a:gd name="T12" fmla="*/ 150812 w 219"/>
                <a:gd name="T13" fmla="*/ 73025 h 201"/>
                <a:gd name="T14" fmla="*/ 173037 w 219"/>
                <a:gd name="T15" fmla="*/ 47625 h 201"/>
                <a:gd name="T16" fmla="*/ 176212 w 219"/>
                <a:gd name="T17" fmla="*/ 23813 h 201"/>
                <a:gd name="T18" fmla="*/ 198437 w 219"/>
                <a:gd name="T19" fmla="*/ 52388 h 201"/>
                <a:gd name="T20" fmla="*/ 206375 w 219"/>
                <a:gd name="T21" fmla="*/ 111125 h 201"/>
                <a:gd name="T22" fmla="*/ 222250 w 219"/>
                <a:gd name="T23" fmla="*/ 96838 h 201"/>
                <a:gd name="T24" fmla="*/ 215900 w 219"/>
                <a:gd name="T25" fmla="*/ 49213 h 201"/>
                <a:gd name="T26" fmla="*/ 217487 w 219"/>
                <a:gd name="T27" fmla="*/ 11113 h 201"/>
                <a:gd name="T28" fmla="*/ 234950 w 219"/>
                <a:gd name="T29" fmla="*/ 14288 h 201"/>
                <a:gd name="T30" fmla="*/ 244475 w 219"/>
                <a:gd name="T31" fmla="*/ 15875 h 201"/>
                <a:gd name="T32" fmla="*/ 273050 w 219"/>
                <a:gd name="T33" fmla="*/ 98425 h 201"/>
                <a:gd name="T34" fmla="*/ 280987 w 219"/>
                <a:gd name="T35" fmla="*/ 139700 h 201"/>
                <a:gd name="T36" fmla="*/ 293687 w 219"/>
                <a:gd name="T37" fmla="*/ 176213 h 201"/>
                <a:gd name="T38" fmla="*/ 331787 w 219"/>
                <a:gd name="T39" fmla="*/ 207963 h 201"/>
                <a:gd name="T40" fmla="*/ 347662 w 219"/>
                <a:gd name="T41" fmla="*/ 217488 h 201"/>
                <a:gd name="T42" fmla="*/ 334962 w 219"/>
                <a:gd name="T43" fmla="*/ 233363 h 201"/>
                <a:gd name="T44" fmla="*/ 327025 w 219"/>
                <a:gd name="T45" fmla="*/ 231775 h 201"/>
                <a:gd name="T46" fmla="*/ 307975 w 219"/>
                <a:gd name="T47" fmla="*/ 252413 h 201"/>
                <a:gd name="T48" fmla="*/ 325437 w 219"/>
                <a:gd name="T49" fmla="*/ 261938 h 201"/>
                <a:gd name="T50" fmla="*/ 331787 w 219"/>
                <a:gd name="T51" fmla="*/ 271463 h 201"/>
                <a:gd name="T52" fmla="*/ 312737 w 219"/>
                <a:gd name="T53" fmla="*/ 295275 h 201"/>
                <a:gd name="T54" fmla="*/ 280987 w 219"/>
                <a:gd name="T55" fmla="*/ 295275 h 201"/>
                <a:gd name="T56" fmla="*/ 260350 w 219"/>
                <a:gd name="T57" fmla="*/ 273050 h 201"/>
                <a:gd name="T58" fmla="*/ 241300 w 219"/>
                <a:gd name="T59" fmla="*/ 257175 h 201"/>
                <a:gd name="T60" fmla="*/ 231775 w 219"/>
                <a:gd name="T61" fmla="*/ 277813 h 201"/>
                <a:gd name="T62" fmla="*/ 190500 w 219"/>
                <a:gd name="T63" fmla="*/ 306388 h 201"/>
                <a:gd name="T64" fmla="*/ 157162 w 219"/>
                <a:gd name="T65" fmla="*/ 315913 h 201"/>
                <a:gd name="T66" fmla="*/ 112712 w 219"/>
                <a:gd name="T67" fmla="*/ 319088 h 201"/>
                <a:gd name="T68" fmla="*/ 103187 w 219"/>
                <a:gd name="T69" fmla="*/ 295275 h 201"/>
                <a:gd name="T70" fmla="*/ 93662 w 219"/>
                <a:gd name="T71" fmla="*/ 271463 h 201"/>
                <a:gd name="T72" fmla="*/ 47625 w 219"/>
                <a:gd name="T73" fmla="*/ 254000 h 201"/>
                <a:gd name="T74" fmla="*/ 63500 w 219"/>
                <a:gd name="T75" fmla="*/ 217488 h 201"/>
                <a:gd name="T76" fmla="*/ 115887 w 219"/>
                <a:gd name="T77" fmla="*/ 209550 h 201"/>
                <a:gd name="T78" fmla="*/ 128587 w 219"/>
                <a:gd name="T79" fmla="*/ 204788 h 201"/>
                <a:gd name="T80" fmla="*/ 114300 w 219"/>
                <a:gd name="T81" fmla="*/ 190500 h 201"/>
                <a:gd name="T82" fmla="*/ 82550 w 219"/>
                <a:gd name="T83" fmla="*/ 188913 h 201"/>
                <a:gd name="T84" fmla="*/ 42862 w 219"/>
                <a:gd name="T85" fmla="*/ 190500 h 201"/>
                <a:gd name="T86" fmla="*/ 17462 w 219"/>
                <a:gd name="T87" fmla="*/ 163513 h 201"/>
                <a:gd name="T88" fmla="*/ 44450 w 219"/>
                <a:gd name="T89" fmla="*/ 146050 h 201"/>
                <a:gd name="T90" fmla="*/ 61912 w 219"/>
                <a:gd name="T91" fmla="*/ 139700 h 201"/>
                <a:gd name="T92" fmla="*/ 73025 w 219"/>
                <a:gd name="T93" fmla="*/ 134938 h 201"/>
                <a:gd name="T94" fmla="*/ 42862 w 219"/>
                <a:gd name="T95" fmla="*/ 134938 h 201"/>
                <a:gd name="T96" fmla="*/ 30162 w 219"/>
                <a:gd name="T97" fmla="*/ 136525 h 201"/>
                <a:gd name="T98" fmla="*/ 23812 w 219"/>
                <a:gd name="T99" fmla="*/ 127000 h 201"/>
                <a:gd name="T100" fmla="*/ 12700 w 219"/>
                <a:gd name="T101" fmla="*/ 125413 h 201"/>
                <a:gd name="T102" fmla="*/ 4762 w 219"/>
                <a:gd name="T103" fmla="*/ 122238 h 201"/>
                <a:gd name="T104" fmla="*/ 19050 w 219"/>
                <a:gd name="T105" fmla="*/ 80963 h 201"/>
                <a:gd name="T106" fmla="*/ 17462 w 219"/>
                <a:gd name="T107" fmla="*/ 53975 h 201"/>
                <a:gd name="T108" fmla="*/ 44450 w 219"/>
                <a:gd name="T109" fmla="*/ 25400 h 201"/>
                <a:gd name="T110" fmla="*/ 68262 w 219"/>
                <a:gd name="T111" fmla="*/ 9525 h 2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9" h="201">
                  <a:moveTo>
                    <a:pt x="56" y="0"/>
                  </a:moveTo>
                  <a:lnTo>
                    <a:pt x="59" y="2"/>
                  </a:lnTo>
                  <a:lnTo>
                    <a:pt x="61" y="10"/>
                  </a:lnTo>
                  <a:lnTo>
                    <a:pt x="61" y="24"/>
                  </a:lnTo>
                  <a:lnTo>
                    <a:pt x="57" y="27"/>
                  </a:lnTo>
                  <a:lnTo>
                    <a:pt x="56" y="34"/>
                  </a:lnTo>
                  <a:lnTo>
                    <a:pt x="60" y="31"/>
                  </a:lnTo>
                  <a:lnTo>
                    <a:pt x="68" y="30"/>
                  </a:lnTo>
                  <a:lnTo>
                    <a:pt x="68" y="27"/>
                  </a:lnTo>
                  <a:lnTo>
                    <a:pt x="65" y="25"/>
                  </a:lnTo>
                  <a:lnTo>
                    <a:pt x="65" y="22"/>
                  </a:lnTo>
                  <a:lnTo>
                    <a:pt x="71" y="18"/>
                  </a:lnTo>
                  <a:lnTo>
                    <a:pt x="72" y="15"/>
                  </a:lnTo>
                  <a:lnTo>
                    <a:pt x="81" y="16"/>
                  </a:lnTo>
                  <a:lnTo>
                    <a:pt x="83" y="21"/>
                  </a:lnTo>
                  <a:lnTo>
                    <a:pt x="95" y="28"/>
                  </a:lnTo>
                  <a:lnTo>
                    <a:pt x="95" y="36"/>
                  </a:lnTo>
                  <a:lnTo>
                    <a:pt x="92" y="37"/>
                  </a:lnTo>
                  <a:lnTo>
                    <a:pt x="84" y="49"/>
                  </a:lnTo>
                  <a:lnTo>
                    <a:pt x="88" y="48"/>
                  </a:lnTo>
                  <a:lnTo>
                    <a:pt x="95" y="46"/>
                  </a:lnTo>
                  <a:lnTo>
                    <a:pt x="101" y="36"/>
                  </a:lnTo>
                  <a:lnTo>
                    <a:pt x="108" y="36"/>
                  </a:lnTo>
                  <a:lnTo>
                    <a:pt x="109" y="30"/>
                  </a:lnTo>
                  <a:lnTo>
                    <a:pt x="105" y="24"/>
                  </a:lnTo>
                  <a:lnTo>
                    <a:pt x="104" y="16"/>
                  </a:lnTo>
                  <a:lnTo>
                    <a:pt x="111" y="15"/>
                  </a:lnTo>
                  <a:lnTo>
                    <a:pt x="123" y="30"/>
                  </a:lnTo>
                  <a:lnTo>
                    <a:pt x="123" y="34"/>
                  </a:lnTo>
                  <a:lnTo>
                    <a:pt x="125" y="33"/>
                  </a:lnTo>
                  <a:lnTo>
                    <a:pt x="125" y="48"/>
                  </a:lnTo>
                  <a:lnTo>
                    <a:pt x="130" y="61"/>
                  </a:lnTo>
                  <a:lnTo>
                    <a:pt x="130" y="70"/>
                  </a:lnTo>
                  <a:lnTo>
                    <a:pt x="136" y="74"/>
                  </a:lnTo>
                  <a:lnTo>
                    <a:pt x="140" y="68"/>
                  </a:lnTo>
                  <a:lnTo>
                    <a:pt x="140" y="61"/>
                  </a:lnTo>
                  <a:lnTo>
                    <a:pt x="137" y="59"/>
                  </a:lnTo>
                  <a:lnTo>
                    <a:pt x="134" y="45"/>
                  </a:lnTo>
                  <a:lnTo>
                    <a:pt x="136" y="31"/>
                  </a:lnTo>
                  <a:lnTo>
                    <a:pt x="130" y="15"/>
                  </a:lnTo>
                  <a:lnTo>
                    <a:pt x="132" y="9"/>
                  </a:lnTo>
                  <a:lnTo>
                    <a:pt x="137" y="7"/>
                  </a:lnTo>
                  <a:lnTo>
                    <a:pt x="132" y="2"/>
                  </a:lnTo>
                  <a:lnTo>
                    <a:pt x="136" y="0"/>
                  </a:lnTo>
                  <a:lnTo>
                    <a:pt x="148" y="9"/>
                  </a:lnTo>
                  <a:lnTo>
                    <a:pt x="148" y="2"/>
                  </a:lnTo>
                  <a:lnTo>
                    <a:pt x="150" y="3"/>
                  </a:lnTo>
                  <a:lnTo>
                    <a:pt x="154" y="10"/>
                  </a:lnTo>
                  <a:lnTo>
                    <a:pt x="165" y="22"/>
                  </a:lnTo>
                  <a:lnTo>
                    <a:pt x="168" y="39"/>
                  </a:lnTo>
                  <a:lnTo>
                    <a:pt x="172" y="62"/>
                  </a:lnTo>
                  <a:lnTo>
                    <a:pt x="172" y="65"/>
                  </a:lnTo>
                  <a:lnTo>
                    <a:pt x="178" y="85"/>
                  </a:lnTo>
                  <a:lnTo>
                    <a:pt x="177" y="88"/>
                  </a:lnTo>
                  <a:lnTo>
                    <a:pt x="178" y="103"/>
                  </a:lnTo>
                  <a:lnTo>
                    <a:pt x="180" y="103"/>
                  </a:lnTo>
                  <a:lnTo>
                    <a:pt x="185" y="111"/>
                  </a:lnTo>
                  <a:lnTo>
                    <a:pt x="192" y="117"/>
                  </a:lnTo>
                  <a:lnTo>
                    <a:pt x="198" y="122"/>
                  </a:lnTo>
                  <a:lnTo>
                    <a:pt x="209" y="131"/>
                  </a:lnTo>
                  <a:lnTo>
                    <a:pt x="213" y="132"/>
                  </a:lnTo>
                  <a:lnTo>
                    <a:pt x="213" y="137"/>
                  </a:lnTo>
                  <a:lnTo>
                    <a:pt x="219" y="137"/>
                  </a:lnTo>
                  <a:lnTo>
                    <a:pt x="219" y="153"/>
                  </a:lnTo>
                  <a:lnTo>
                    <a:pt x="215" y="157"/>
                  </a:lnTo>
                  <a:lnTo>
                    <a:pt x="211" y="147"/>
                  </a:lnTo>
                  <a:lnTo>
                    <a:pt x="210" y="154"/>
                  </a:lnTo>
                  <a:lnTo>
                    <a:pt x="205" y="152"/>
                  </a:lnTo>
                  <a:lnTo>
                    <a:pt x="206" y="146"/>
                  </a:lnTo>
                  <a:lnTo>
                    <a:pt x="200" y="154"/>
                  </a:lnTo>
                  <a:lnTo>
                    <a:pt x="198" y="160"/>
                  </a:lnTo>
                  <a:lnTo>
                    <a:pt x="194" y="159"/>
                  </a:lnTo>
                  <a:lnTo>
                    <a:pt x="193" y="172"/>
                  </a:lnTo>
                  <a:lnTo>
                    <a:pt x="201" y="162"/>
                  </a:lnTo>
                  <a:lnTo>
                    <a:pt x="205" y="165"/>
                  </a:lnTo>
                  <a:lnTo>
                    <a:pt x="203" y="169"/>
                  </a:lnTo>
                  <a:lnTo>
                    <a:pt x="206" y="172"/>
                  </a:lnTo>
                  <a:lnTo>
                    <a:pt x="209" y="171"/>
                  </a:lnTo>
                  <a:lnTo>
                    <a:pt x="210" y="175"/>
                  </a:lnTo>
                  <a:lnTo>
                    <a:pt x="206" y="181"/>
                  </a:lnTo>
                  <a:lnTo>
                    <a:pt x="197" y="186"/>
                  </a:lnTo>
                  <a:lnTo>
                    <a:pt x="186" y="189"/>
                  </a:lnTo>
                  <a:lnTo>
                    <a:pt x="181" y="186"/>
                  </a:lnTo>
                  <a:lnTo>
                    <a:pt x="177" y="186"/>
                  </a:lnTo>
                  <a:lnTo>
                    <a:pt x="169" y="184"/>
                  </a:lnTo>
                  <a:lnTo>
                    <a:pt x="169" y="178"/>
                  </a:lnTo>
                  <a:lnTo>
                    <a:pt x="164" y="172"/>
                  </a:lnTo>
                  <a:lnTo>
                    <a:pt x="161" y="174"/>
                  </a:lnTo>
                  <a:lnTo>
                    <a:pt x="153" y="174"/>
                  </a:lnTo>
                  <a:lnTo>
                    <a:pt x="152" y="162"/>
                  </a:lnTo>
                  <a:lnTo>
                    <a:pt x="150" y="162"/>
                  </a:lnTo>
                  <a:lnTo>
                    <a:pt x="148" y="166"/>
                  </a:lnTo>
                  <a:lnTo>
                    <a:pt x="146" y="175"/>
                  </a:lnTo>
                  <a:lnTo>
                    <a:pt x="136" y="183"/>
                  </a:lnTo>
                  <a:lnTo>
                    <a:pt x="127" y="184"/>
                  </a:lnTo>
                  <a:lnTo>
                    <a:pt x="120" y="193"/>
                  </a:lnTo>
                  <a:lnTo>
                    <a:pt x="111" y="195"/>
                  </a:lnTo>
                  <a:lnTo>
                    <a:pt x="105" y="195"/>
                  </a:lnTo>
                  <a:lnTo>
                    <a:pt x="99" y="199"/>
                  </a:lnTo>
                  <a:lnTo>
                    <a:pt x="96" y="198"/>
                  </a:lnTo>
                  <a:lnTo>
                    <a:pt x="85" y="201"/>
                  </a:lnTo>
                  <a:lnTo>
                    <a:pt x="71" y="201"/>
                  </a:lnTo>
                  <a:lnTo>
                    <a:pt x="73" y="196"/>
                  </a:lnTo>
                  <a:lnTo>
                    <a:pt x="69" y="195"/>
                  </a:lnTo>
                  <a:lnTo>
                    <a:pt x="65" y="186"/>
                  </a:lnTo>
                  <a:lnTo>
                    <a:pt x="65" y="180"/>
                  </a:lnTo>
                  <a:lnTo>
                    <a:pt x="64" y="175"/>
                  </a:lnTo>
                  <a:lnTo>
                    <a:pt x="59" y="171"/>
                  </a:lnTo>
                  <a:lnTo>
                    <a:pt x="46" y="172"/>
                  </a:lnTo>
                  <a:lnTo>
                    <a:pt x="30" y="165"/>
                  </a:lnTo>
                  <a:lnTo>
                    <a:pt x="30" y="160"/>
                  </a:lnTo>
                  <a:lnTo>
                    <a:pt x="26" y="159"/>
                  </a:lnTo>
                  <a:lnTo>
                    <a:pt x="20" y="143"/>
                  </a:lnTo>
                  <a:lnTo>
                    <a:pt x="40" y="137"/>
                  </a:lnTo>
                  <a:lnTo>
                    <a:pt x="48" y="131"/>
                  </a:lnTo>
                  <a:lnTo>
                    <a:pt x="56" y="129"/>
                  </a:lnTo>
                  <a:lnTo>
                    <a:pt x="73" y="132"/>
                  </a:lnTo>
                  <a:lnTo>
                    <a:pt x="76" y="135"/>
                  </a:lnTo>
                  <a:lnTo>
                    <a:pt x="80" y="137"/>
                  </a:lnTo>
                  <a:lnTo>
                    <a:pt x="81" y="129"/>
                  </a:lnTo>
                  <a:lnTo>
                    <a:pt x="84" y="128"/>
                  </a:lnTo>
                  <a:lnTo>
                    <a:pt x="81" y="123"/>
                  </a:lnTo>
                  <a:lnTo>
                    <a:pt x="72" y="120"/>
                  </a:lnTo>
                  <a:lnTo>
                    <a:pt x="67" y="116"/>
                  </a:lnTo>
                  <a:lnTo>
                    <a:pt x="56" y="117"/>
                  </a:lnTo>
                  <a:lnTo>
                    <a:pt x="52" y="119"/>
                  </a:lnTo>
                  <a:lnTo>
                    <a:pt x="43" y="120"/>
                  </a:lnTo>
                  <a:lnTo>
                    <a:pt x="35" y="119"/>
                  </a:lnTo>
                  <a:lnTo>
                    <a:pt x="27" y="120"/>
                  </a:lnTo>
                  <a:lnTo>
                    <a:pt x="19" y="117"/>
                  </a:lnTo>
                  <a:lnTo>
                    <a:pt x="12" y="110"/>
                  </a:lnTo>
                  <a:lnTo>
                    <a:pt x="11" y="103"/>
                  </a:lnTo>
                  <a:lnTo>
                    <a:pt x="16" y="95"/>
                  </a:lnTo>
                  <a:lnTo>
                    <a:pt x="24" y="94"/>
                  </a:lnTo>
                  <a:lnTo>
                    <a:pt x="28" y="92"/>
                  </a:lnTo>
                  <a:lnTo>
                    <a:pt x="31" y="97"/>
                  </a:lnTo>
                  <a:lnTo>
                    <a:pt x="31" y="89"/>
                  </a:lnTo>
                  <a:lnTo>
                    <a:pt x="39" y="88"/>
                  </a:lnTo>
                  <a:lnTo>
                    <a:pt x="36" y="86"/>
                  </a:lnTo>
                  <a:lnTo>
                    <a:pt x="43" y="83"/>
                  </a:lnTo>
                  <a:lnTo>
                    <a:pt x="46" y="85"/>
                  </a:lnTo>
                  <a:lnTo>
                    <a:pt x="47" y="82"/>
                  </a:lnTo>
                  <a:lnTo>
                    <a:pt x="43" y="80"/>
                  </a:lnTo>
                  <a:lnTo>
                    <a:pt x="27" y="85"/>
                  </a:lnTo>
                  <a:lnTo>
                    <a:pt x="22" y="85"/>
                  </a:lnTo>
                  <a:lnTo>
                    <a:pt x="19" y="82"/>
                  </a:lnTo>
                  <a:lnTo>
                    <a:pt x="19" y="86"/>
                  </a:lnTo>
                  <a:lnTo>
                    <a:pt x="11" y="89"/>
                  </a:lnTo>
                  <a:lnTo>
                    <a:pt x="12" y="83"/>
                  </a:lnTo>
                  <a:lnTo>
                    <a:pt x="15" y="80"/>
                  </a:lnTo>
                  <a:lnTo>
                    <a:pt x="15" y="77"/>
                  </a:lnTo>
                  <a:lnTo>
                    <a:pt x="14" y="76"/>
                  </a:lnTo>
                  <a:lnTo>
                    <a:pt x="8" y="79"/>
                  </a:lnTo>
                  <a:lnTo>
                    <a:pt x="7" y="74"/>
                  </a:lnTo>
                  <a:lnTo>
                    <a:pt x="4" y="74"/>
                  </a:lnTo>
                  <a:lnTo>
                    <a:pt x="3" y="77"/>
                  </a:lnTo>
                  <a:lnTo>
                    <a:pt x="0" y="68"/>
                  </a:lnTo>
                  <a:lnTo>
                    <a:pt x="10" y="52"/>
                  </a:lnTo>
                  <a:lnTo>
                    <a:pt x="12" y="51"/>
                  </a:lnTo>
                  <a:lnTo>
                    <a:pt x="11" y="45"/>
                  </a:lnTo>
                  <a:lnTo>
                    <a:pt x="8" y="45"/>
                  </a:lnTo>
                  <a:lnTo>
                    <a:pt x="11" y="34"/>
                  </a:lnTo>
                  <a:lnTo>
                    <a:pt x="18" y="28"/>
                  </a:lnTo>
                  <a:lnTo>
                    <a:pt x="26" y="18"/>
                  </a:lnTo>
                  <a:lnTo>
                    <a:pt x="28" y="16"/>
                  </a:lnTo>
                  <a:lnTo>
                    <a:pt x="32" y="12"/>
                  </a:lnTo>
                  <a:lnTo>
                    <a:pt x="38" y="10"/>
                  </a:lnTo>
                  <a:lnTo>
                    <a:pt x="43" y="6"/>
                  </a:lnTo>
                  <a:lnTo>
                    <a:pt x="5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0" name="Freeform 191"/>
            <p:cNvSpPr>
              <a:spLocks/>
            </p:cNvSpPr>
            <p:nvPr/>
          </p:nvSpPr>
          <p:spPr bwMode="auto">
            <a:xfrm>
              <a:off x="2206625" y="2157413"/>
              <a:ext cx="50800" cy="66675"/>
            </a:xfrm>
            <a:custGeom>
              <a:avLst/>
              <a:gdLst>
                <a:gd name="T0" fmla="*/ 30163 w 32"/>
                <a:gd name="T1" fmla="*/ 0 h 42"/>
                <a:gd name="T2" fmla="*/ 42863 w 32"/>
                <a:gd name="T3" fmla="*/ 4763 h 42"/>
                <a:gd name="T4" fmla="*/ 50800 w 32"/>
                <a:gd name="T5" fmla="*/ 17463 h 42"/>
                <a:gd name="T6" fmla="*/ 49213 w 32"/>
                <a:gd name="T7" fmla="*/ 38100 h 42"/>
                <a:gd name="T8" fmla="*/ 39688 w 32"/>
                <a:gd name="T9" fmla="*/ 57150 h 42"/>
                <a:gd name="T10" fmla="*/ 33338 w 32"/>
                <a:gd name="T11" fmla="*/ 66675 h 42"/>
                <a:gd name="T12" fmla="*/ 30163 w 32"/>
                <a:gd name="T13" fmla="*/ 58738 h 42"/>
                <a:gd name="T14" fmla="*/ 17463 w 32"/>
                <a:gd name="T15" fmla="*/ 36513 h 42"/>
                <a:gd name="T16" fmla="*/ 0 w 32"/>
                <a:gd name="T17" fmla="*/ 23813 h 42"/>
                <a:gd name="T18" fmla="*/ 7938 w 32"/>
                <a:gd name="T19" fmla="*/ 4763 h 42"/>
                <a:gd name="T20" fmla="*/ 30163 w 32"/>
                <a:gd name="T21" fmla="*/ 0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42">
                  <a:moveTo>
                    <a:pt x="19" y="0"/>
                  </a:moveTo>
                  <a:lnTo>
                    <a:pt x="27" y="3"/>
                  </a:lnTo>
                  <a:lnTo>
                    <a:pt x="32" y="11"/>
                  </a:lnTo>
                  <a:lnTo>
                    <a:pt x="31" y="24"/>
                  </a:lnTo>
                  <a:lnTo>
                    <a:pt x="25" y="36"/>
                  </a:lnTo>
                  <a:lnTo>
                    <a:pt x="21" y="42"/>
                  </a:lnTo>
                  <a:lnTo>
                    <a:pt x="19" y="37"/>
                  </a:lnTo>
                  <a:lnTo>
                    <a:pt x="11" y="23"/>
                  </a:lnTo>
                  <a:lnTo>
                    <a:pt x="0" y="15"/>
                  </a:lnTo>
                  <a:lnTo>
                    <a:pt x="5" y="3"/>
                  </a:lnTo>
                  <a:lnTo>
                    <a:pt x="1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1" name="Freeform 192"/>
            <p:cNvSpPr>
              <a:spLocks/>
            </p:cNvSpPr>
            <p:nvPr/>
          </p:nvSpPr>
          <p:spPr bwMode="auto">
            <a:xfrm>
              <a:off x="2295525" y="2151063"/>
              <a:ext cx="115888" cy="184150"/>
            </a:xfrm>
            <a:custGeom>
              <a:avLst/>
              <a:gdLst>
                <a:gd name="T0" fmla="*/ 90488 w 73"/>
                <a:gd name="T1" fmla="*/ 0 h 116"/>
                <a:gd name="T2" fmla="*/ 98425 w 73"/>
                <a:gd name="T3" fmla="*/ 0 h 116"/>
                <a:gd name="T4" fmla="*/ 103188 w 73"/>
                <a:gd name="T5" fmla="*/ 11113 h 116"/>
                <a:gd name="T6" fmla="*/ 96838 w 73"/>
                <a:gd name="T7" fmla="*/ 23813 h 116"/>
                <a:gd name="T8" fmla="*/ 98425 w 73"/>
                <a:gd name="T9" fmla="*/ 33338 h 116"/>
                <a:gd name="T10" fmla="*/ 96838 w 73"/>
                <a:gd name="T11" fmla="*/ 38100 h 116"/>
                <a:gd name="T12" fmla="*/ 79375 w 73"/>
                <a:gd name="T13" fmla="*/ 65088 h 116"/>
                <a:gd name="T14" fmla="*/ 76200 w 73"/>
                <a:gd name="T15" fmla="*/ 88900 h 116"/>
                <a:gd name="T16" fmla="*/ 79375 w 73"/>
                <a:gd name="T17" fmla="*/ 96838 h 116"/>
                <a:gd name="T18" fmla="*/ 79375 w 73"/>
                <a:gd name="T19" fmla="*/ 87313 h 116"/>
                <a:gd name="T20" fmla="*/ 84138 w 73"/>
                <a:gd name="T21" fmla="*/ 68263 h 116"/>
                <a:gd name="T22" fmla="*/ 90488 w 73"/>
                <a:gd name="T23" fmla="*/ 63500 h 116"/>
                <a:gd name="T24" fmla="*/ 98425 w 73"/>
                <a:gd name="T25" fmla="*/ 73025 h 116"/>
                <a:gd name="T26" fmla="*/ 103188 w 73"/>
                <a:gd name="T27" fmla="*/ 88900 h 116"/>
                <a:gd name="T28" fmla="*/ 114300 w 73"/>
                <a:gd name="T29" fmla="*/ 88900 h 116"/>
                <a:gd name="T30" fmla="*/ 115888 w 73"/>
                <a:gd name="T31" fmla="*/ 107950 h 116"/>
                <a:gd name="T32" fmla="*/ 111125 w 73"/>
                <a:gd name="T33" fmla="*/ 117475 h 116"/>
                <a:gd name="T34" fmla="*/ 111125 w 73"/>
                <a:gd name="T35" fmla="*/ 138113 h 116"/>
                <a:gd name="T36" fmla="*/ 115888 w 73"/>
                <a:gd name="T37" fmla="*/ 147638 h 116"/>
                <a:gd name="T38" fmla="*/ 101600 w 73"/>
                <a:gd name="T39" fmla="*/ 165100 h 116"/>
                <a:gd name="T40" fmla="*/ 85725 w 73"/>
                <a:gd name="T41" fmla="*/ 165100 h 116"/>
                <a:gd name="T42" fmla="*/ 82550 w 73"/>
                <a:gd name="T43" fmla="*/ 150813 h 116"/>
                <a:gd name="T44" fmla="*/ 84138 w 73"/>
                <a:gd name="T45" fmla="*/ 141288 h 116"/>
                <a:gd name="T46" fmla="*/ 77788 w 73"/>
                <a:gd name="T47" fmla="*/ 155575 h 116"/>
                <a:gd name="T48" fmla="*/ 85725 w 73"/>
                <a:gd name="T49" fmla="*/ 171450 h 116"/>
                <a:gd name="T50" fmla="*/ 76200 w 73"/>
                <a:gd name="T51" fmla="*/ 184150 h 116"/>
                <a:gd name="T52" fmla="*/ 71438 w 73"/>
                <a:gd name="T53" fmla="*/ 180975 h 116"/>
                <a:gd name="T54" fmla="*/ 65088 w 73"/>
                <a:gd name="T55" fmla="*/ 180975 h 116"/>
                <a:gd name="T56" fmla="*/ 53975 w 73"/>
                <a:gd name="T57" fmla="*/ 152400 h 116"/>
                <a:gd name="T58" fmla="*/ 47625 w 73"/>
                <a:gd name="T59" fmla="*/ 147638 h 116"/>
                <a:gd name="T60" fmla="*/ 44450 w 73"/>
                <a:gd name="T61" fmla="*/ 141288 h 116"/>
                <a:gd name="T62" fmla="*/ 44450 w 73"/>
                <a:gd name="T63" fmla="*/ 133350 h 116"/>
                <a:gd name="T64" fmla="*/ 39688 w 73"/>
                <a:gd name="T65" fmla="*/ 131763 h 116"/>
                <a:gd name="T66" fmla="*/ 31750 w 73"/>
                <a:gd name="T67" fmla="*/ 128588 h 116"/>
                <a:gd name="T68" fmla="*/ 28575 w 73"/>
                <a:gd name="T69" fmla="*/ 122238 h 116"/>
                <a:gd name="T70" fmla="*/ 19050 w 73"/>
                <a:gd name="T71" fmla="*/ 122238 h 116"/>
                <a:gd name="T72" fmla="*/ 12700 w 73"/>
                <a:gd name="T73" fmla="*/ 107950 h 116"/>
                <a:gd name="T74" fmla="*/ 0 w 73"/>
                <a:gd name="T75" fmla="*/ 101600 h 116"/>
                <a:gd name="T76" fmla="*/ 0 w 73"/>
                <a:gd name="T77" fmla="*/ 82550 h 116"/>
                <a:gd name="T78" fmla="*/ 3175 w 73"/>
                <a:gd name="T79" fmla="*/ 69850 h 116"/>
                <a:gd name="T80" fmla="*/ 9525 w 73"/>
                <a:gd name="T81" fmla="*/ 69850 h 116"/>
                <a:gd name="T82" fmla="*/ 20638 w 73"/>
                <a:gd name="T83" fmla="*/ 84138 h 116"/>
                <a:gd name="T84" fmla="*/ 28575 w 73"/>
                <a:gd name="T85" fmla="*/ 92075 h 116"/>
                <a:gd name="T86" fmla="*/ 41275 w 73"/>
                <a:gd name="T87" fmla="*/ 87313 h 116"/>
                <a:gd name="T88" fmla="*/ 46038 w 73"/>
                <a:gd name="T89" fmla="*/ 79375 h 116"/>
                <a:gd name="T90" fmla="*/ 46038 w 73"/>
                <a:gd name="T91" fmla="*/ 65088 h 116"/>
                <a:gd name="T92" fmla="*/ 39688 w 73"/>
                <a:gd name="T93" fmla="*/ 53975 h 116"/>
                <a:gd name="T94" fmla="*/ 46038 w 73"/>
                <a:gd name="T95" fmla="*/ 49213 h 116"/>
                <a:gd name="T96" fmla="*/ 41275 w 73"/>
                <a:gd name="T97" fmla="*/ 38100 h 116"/>
                <a:gd name="T98" fmla="*/ 33338 w 73"/>
                <a:gd name="T99" fmla="*/ 23813 h 116"/>
                <a:gd name="T100" fmla="*/ 25400 w 73"/>
                <a:gd name="T101" fmla="*/ 20638 h 116"/>
                <a:gd name="T102" fmla="*/ 25400 w 73"/>
                <a:gd name="T103" fmla="*/ 11113 h 116"/>
                <a:gd name="T104" fmla="*/ 38100 w 73"/>
                <a:gd name="T105" fmla="*/ 4763 h 116"/>
                <a:gd name="T106" fmla="*/ 41275 w 73"/>
                <a:gd name="T107" fmla="*/ 6350 h 116"/>
                <a:gd name="T108" fmla="*/ 41275 w 73"/>
                <a:gd name="T109" fmla="*/ 1588 h 116"/>
                <a:gd name="T110" fmla="*/ 50800 w 73"/>
                <a:gd name="T111" fmla="*/ 1588 h 116"/>
                <a:gd name="T112" fmla="*/ 60325 w 73"/>
                <a:gd name="T113" fmla="*/ 11113 h 116"/>
                <a:gd name="T114" fmla="*/ 77788 w 73"/>
                <a:gd name="T115" fmla="*/ 9525 h 116"/>
                <a:gd name="T116" fmla="*/ 90488 w 73"/>
                <a:gd name="T117" fmla="*/ 0 h 1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3" h="116">
                  <a:moveTo>
                    <a:pt x="57" y="0"/>
                  </a:moveTo>
                  <a:lnTo>
                    <a:pt x="62" y="0"/>
                  </a:lnTo>
                  <a:lnTo>
                    <a:pt x="65" y="7"/>
                  </a:lnTo>
                  <a:lnTo>
                    <a:pt x="61" y="15"/>
                  </a:lnTo>
                  <a:lnTo>
                    <a:pt x="62" y="21"/>
                  </a:lnTo>
                  <a:lnTo>
                    <a:pt x="61" y="24"/>
                  </a:lnTo>
                  <a:lnTo>
                    <a:pt x="50" y="41"/>
                  </a:lnTo>
                  <a:lnTo>
                    <a:pt x="48" y="56"/>
                  </a:lnTo>
                  <a:lnTo>
                    <a:pt x="50" y="61"/>
                  </a:lnTo>
                  <a:lnTo>
                    <a:pt x="50" y="55"/>
                  </a:lnTo>
                  <a:lnTo>
                    <a:pt x="53" y="43"/>
                  </a:lnTo>
                  <a:lnTo>
                    <a:pt x="57" y="40"/>
                  </a:lnTo>
                  <a:lnTo>
                    <a:pt x="62" y="46"/>
                  </a:lnTo>
                  <a:lnTo>
                    <a:pt x="65" y="56"/>
                  </a:lnTo>
                  <a:lnTo>
                    <a:pt x="72" y="56"/>
                  </a:lnTo>
                  <a:lnTo>
                    <a:pt x="73" y="68"/>
                  </a:lnTo>
                  <a:lnTo>
                    <a:pt x="70" y="74"/>
                  </a:lnTo>
                  <a:lnTo>
                    <a:pt x="70" y="87"/>
                  </a:lnTo>
                  <a:lnTo>
                    <a:pt x="73" y="93"/>
                  </a:lnTo>
                  <a:lnTo>
                    <a:pt x="64" y="104"/>
                  </a:lnTo>
                  <a:lnTo>
                    <a:pt x="54" y="104"/>
                  </a:lnTo>
                  <a:lnTo>
                    <a:pt x="52" y="95"/>
                  </a:lnTo>
                  <a:lnTo>
                    <a:pt x="53" y="89"/>
                  </a:lnTo>
                  <a:lnTo>
                    <a:pt x="49" y="98"/>
                  </a:lnTo>
                  <a:lnTo>
                    <a:pt x="54" y="108"/>
                  </a:lnTo>
                  <a:lnTo>
                    <a:pt x="48" y="116"/>
                  </a:lnTo>
                  <a:lnTo>
                    <a:pt x="45" y="114"/>
                  </a:lnTo>
                  <a:lnTo>
                    <a:pt x="41" y="114"/>
                  </a:lnTo>
                  <a:lnTo>
                    <a:pt x="34" y="96"/>
                  </a:lnTo>
                  <a:lnTo>
                    <a:pt x="30" y="93"/>
                  </a:lnTo>
                  <a:lnTo>
                    <a:pt x="28" y="89"/>
                  </a:lnTo>
                  <a:lnTo>
                    <a:pt x="28" y="84"/>
                  </a:lnTo>
                  <a:lnTo>
                    <a:pt x="25" y="83"/>
                  </a:lnTo>
                  <a:lnTo>
                    <a:pt x="20" y="81"/>
                  </a:lnTo>
                  <a:lnTo>
                    <a:pt x="18" y="77"/>
                  </a:lnTo>
                  <a:lnTo>
                    <a:pt x="12" y="77"/>
                  </a:lnTo>
                  <a:lnTo>
                    <a:pt x="8" y="68"/>
                  </a:lnTo>
                  <a:lnTo>
                    <a:pt x="0" y="64"/>
                  </a:lnTo>
                  <a:lnTo>
                    <a:pt x="0" y="52"/>
                  </a:lnTo>
                  <a:lnTo>
                    <a:pt x="2" y="44"/>
                  </a:lnTo>
                  <a:lnTo>
                    <a:pt x="6" y="44"/>
                  </a:lnTo>
                  <a:lnTo>
                    <a:pt x="13" y="53"/>
                  </a:lnTo>
                  <a:lnTo>
                    <a:pt x="18" y="58"/>
                  </a:lnTo>
                  <a:lnTo>
                    <a:pt x="26" y="55"/>
                  </a:lnTo>
                  <a:lnTo>
                    <a:pt x="29" y="50"/>
                  </a:lnTo>
                  <a:lnTo>
                    <a:pt x="29" y="41"/>
                  </a:lnTo>
                  <a:lnTo>
                    <a:pt x="25" y="34"/>
                  </a:lnTo>
                  <a:lnTo>
                    <a:pt x="29" y="31"/>
                  </a:lnTo>
                  <a:lnTo>
                    <a:pt x="26" y="24"/>
                  </a:lnTo>
                  <a:lnTo>
                    <a:pt x="21" y="15"/>
                  </a:lnTo>
                  <a:lnTo>
                    <a:pt x="16" y="13"/>
                  </a:lnTo>
                  <a:lnTo>
                    <a:pt x="16" y="7"/>
                  </a:lnTo>
                  <a:lnTo>
                    <a:pt x="24" y="3"/>
                  </a:lnTo>
                  <a:lnTo>
                    <a:pt x="26" y="4"/>
                  </a:lnTo>
                  <a:lnTo>
                    <a:pt x="26" y="1"/>
                  </a:lnTo>
                  <a:lnTo>
                    <a:pt x="32" y="1"/>
                  </a:lnTo>
                  <a:lnTo>
                    <a:pt x="38" y="7"/>
                  </a:lnTo>
                  <a:lnTo>
                    <a:pt x="49" y="6"/>
                  </a:lnTo>
                  <a:lnTo>
                    <a:pt x="5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2" name="Freeform 193"/>
            <p:cNvSpPr>
              <a:spLocks/>
            </p:cNvSpPr>
            <p:nvPr/>
          </p:nvSpPr>
          <p:spPr bwMode="auto">
            <a:xfrm>
              <a:off x="2316163" y="2179638"/>
              <a:ext cx="19050" cy="22225"/>
            </a:xfrm>
            <a:custGeom>
              <a:avLst/>
              <a:gdLst>
                <a:gd name="T0" fmla="*/ 1588 w 12"/>
                <a:gd name="T1" fmla="*/ 0 h 14"/>
                <a:gd name="T2" fmla="*/ 12700 w 12"/>
                <a:gd name="T3" fmla="*/ 1588 h 14"/>
                <a:gd name="T4" fmla="*/ 19050 w 12"/>
                <a:gd name="T5" fmla="*/ 14288 h 14"/>
                <a:gd name="T6" fmla="*/ 17463 w 12"/>
                <a:gd name="T7" fmla="*/ 22225 h 14"/>
                <a:gd name="T8" fmla="*/ 12700 w 12"/>
                <a:gd name="T9" fmla="*/ 22225 h 14"/>
                <a:gd name="T10" fmla="*/ 6350 w 12"/>
                <a:gd name="T11" fmla="*/ 11113 h 14"/>
                <a:gd name="T12" fmla="*/ 0 w 12"/>
                <a:gd name="T13" fmla="*/ 6350 h 14"/>
                <a:gd name="T14" fmla="*/ 1588 w 12"/>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4">
                  <a:moveTo>
                    <a:pt x="1" y="0"/>
                  </a:moveTo>
                  <a:lnTo>
                    <a:pt x="8" y="1"/>
                  </a:lnTo>
                  <a:lnTo>
                    <a:pt x="12" y="9"/>
                  </a:lnTo>
                  <a:lnTo>
                    <a:pt x="11" y="14"/>
                  </a:lnTo>
                  <a:lnTo>
                    <a:pt x="8" y="14"/>
                  </a:lnTo>
                  <a:lnTo>
                    <a:pt x="4" y="7"/>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3" name="Freeform 194"/>
            <p:cNvSpPr>
              <a:spLocks/>
            </p:cNvSpPr>
            <p:nvPr/>
          </p:nvSpPr>
          <p:spPr bwMode="auto">
            <a:xfrm>
              <a:off x="2355850" y="2133600"/>
              <a:ext cx="28575" cy="22225"/>
            </a:xfrm>
            <a:custGeom>
              <a:avLst/>
              <a:gdLst>
                <a:gd name="T0" fmla="*/ 25400 w 18"/>
                <a:gd name="T1" fmla="*/ 0 h 14"/>
                <a:gd name="T2" fmla="*/ 28575 w 18"/>
                <a:gd name="T3" fmla="*/ 4763 h 14"/>
                <a:gd name="T4" fmla="*/ 19050 w 18"/>
                <a:gd name="T5" fmla="*/ 19050 h 14"/>
                <a:gd name="T6" fmla="*/ 9525 w 18"/>
                <a:gd name="T7" fmla="*/ 22225 h 14"/>
                <a:gd name="T8" fmla="*/ 0 w 18"/>
                <a:gd name="T9" fmla="*/ 22225 h 14"/>
                <a:gd name="T10" fmla="*/ 0 w 18"/>
                <a:gd name="T11" fmla="*/ 17463 h 14"/>
                <a:gd name="T12" fmla="*/ 9525 w 18"/>
                <a:gd name="T13" fmla="*/ 7938 h 14"/>
                <a:gd name="T14" fmla="*/ 25400 w 18"/>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4">
                  <a:moveTo>
                    <a:pt x="16" y="0"/>
                  </a:moveTo>
                  <a:lnTo>
                    <a:pt x="18" y="3"/>
                  </a:lnTo>
                  <a:lnTo>
                    <a:pt x="12" y="12"/>
                  </a:lnTo>
                  <a:lnTo>
                    <a:pt x="6" y="14"/>
                  </a:lnTo>
                  <a:lnTo>
                    <a:pt x="0" y="14"/>
                  </a:lnTo>
                  <a:lnTo>
                    <a:pt x="0" y="11"/>
                  </a:lnTo>
                  <a:lnTo>
                    <a:pt x="6" y="5"/>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4" name="Freeform 195"/>
            <p:cNvSpPr>
              <a:spLocks/>
            </p:cNvSpPr>
            <p:nvPr/>
          </p:nvSpPr>
          <p:spPr bwMode="auto">
            <a:xfrm>
              <a:off x="2397125" y="2205038"/>
              <a:ext cx="12700" cy="19050"/>
            </a:xfrm>
            <a:custGeom>
              <a:avLst/>
              <a:gdLst>
                <a:gd name="T0" fmla="*/ 1588 w 8"/>
                <a:gd name="T1" fmla="*/ 0 h 12"/>
                <a:gd name="T2" fmla="*/ 7938 w 8"/>
                <a:gd name="T3" fmla="*/ 0 h 12"/>
                <a:gd name="T4" fmla="*/ 12700 w 8"/>
                <a:gd name="T5" fmla="*/ 9525 h 12"/>
                <a:gd name="T6" fmla="*/ 7938 w 8"/>
                <a:gd name="T7" fmla="*/ 19050 h 12"/>
                <a:gd name="T8" fmla="*/ 1588 w 8"/>
                <a:gd name="T9" fmla="*/ 19050 h 12"/>
                <a:gd name="T10" fmla="*/ 0 w 8"/>
                <a:gd name="T11" fmla="*/ 4763 h 12"/>
                <a:gd name="T12" fmla="*/ 1588 w 8"/>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1" y="0"/>
                  </a:moveTo>
                  <a:lnTo>
                    <a:pt x="5" y="0"/>
                  </a:lnTo>
                  <a:lnTo>
                    <a:pt x="8" y="6"/>
                  </a:lnTo>
                  <a:lnTo>
                    <a:pt x="5" y="12"/>
                  </a:lnTo>
                  <a:lnTo>
                    <a:pt x="1" y="12"/>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5" name="Freeform 196"/>
            <p:cNvSpPr>
              <a:spLocks/>
            </p:cNvSpPr>
            <p:nvPr/>
          </p:nvSpPr>
          <p:spPr bwMode="auto">
            <a:xfrm>
              <a:off x="2424113" y="2127250"/>
              <a:ext cx="104775" cy="157163"/>
            </a:xfrm>
            <a:custGeom>
              <a:avLst/>
              <a:gdLst>
                <a:gd name="T0" fmla="*/ 38100 w 66"/>
                <a:gd name="T1" fmla="*/ 0 h 99"/>
                <a:gd name="T2" fmla="*/ 47625 w 66"/>
                <a:gd name="T3" fmla="*/ 0 h 99"/>
                <a:gd name="T4" fmla="*/ 60325 w 66"/>
                <a:gd name="T5" fmla="*/ 1588 h 99"/>
                <a:gd name="T6" fmla="*/ 69850 w 66"/>
                <a:gd name="T7" fmla="*/ 11113 h 99"/>
                <a:gd name="T8" fmla="*/ 76200 w 66"/>
                <a:gd name="T9" fmla="*/ 9525 h 99"/>
                <a:gd name="T10" fmla="*/ 92075 w 66"/>
                <a:gd name="T11" fmla="*/ 14288 h 99"/>
                <a:gd name="T12" fmla="*/ 101600 w 66"/>
                <a:gd name="T13" fmla="*/ 19050 h 99"/>
                <a:gd name="T14" fmla="*/ 104775 w 66"/>
                <a:gd name="T15" fmla="*/ 19050 h 99"/>
                <a:gd name="T16" fmla="*/ 98425 w 66"/>
                <a:gd name="T17" fmla="*/ 33338 h 99"/>
                <a:gd name="T18" fmla="*/ 92075 w 66"/>
                <a:gd name="T19" fmla="*/ 42863 h 99"/>
                <a:gd name="T20" fmla="*/ 90488 w 66"/>
                <a:gd name="T21" fmla="*/ 49213 h 99"/>
                <a:gd name="T22" fmla="*/ 79375 w 66"/>
                <a:gd name="T23" fmla="*/ 69850 h 99"/>
                <a:gd name="T24" fmla="*/ 82550 w 66"/>
                <a:gd name="T25" fmla="*/ 73025 h 99"/>
                <a:gd name="T26" fmla="*/ 66675 w 66"/>
                <a:gd name="T27" fmla="*/ 106363 h 99"/>
                <a:gd name="T28" fmla="*/ 57150 w 66"/>
                <a:gd name="T29" fmla="*/ 106363 h 99"/>
                <a:gd name="T30" fmla="*/ 44450 w 66"/>
                <a:gd name="T31" fmla="*/ 96838 h 99"/>
                <a:gd name="T32" fmla="*/ 39688 w 66"/>
                <a:gd name="T33" fmla="*/ 101600 h 99"/>
                <a:gd name="T34" fmla="*/ 28575 w 66"/>
                <a:gd name="T35" fmla="*/ 103188 h 99"/>
                <a:gd name="T36" fmla="*/ 20638 w 66"/>
                <a:gd name="T37" fmla="*/ 101600 h 99"/>
                <a:gd name="T38" fmla="*/ 26988 w 66"/>
                <a:gd name="T39" fmla="*/ 107950 h 99"/>
                <a:gd name="T40" fmla="*/ 34925 w 66"/>
                <a:gd name="T41" fmla="*/ 111125 h 99"/>
                <a:gd name="T42" fmla="*/ 44450 w 66"/>
                <a:gd name="T43" fmla="*/ 127000 h 99"/>
                <a:gd name="T44" fmla="*/ 38100 w 66"/>
                <a:gd name="T45" fmla="*/ 136525 h 99"/>
                <a:gd name="T46" fmla="*/ 33338 w 66"/>
                <a:gd name="T47" fmla="*/ 155575 h 99"/>
                <a:gd name="T48" fmla="*/ 19050 w 66"/>
                <a:gd name="T49" fmla="*/ 157163 h 99"/>
                <a:gd name="T50" fmla="*/ 9525 w 66"/>
                <a:gd name="T51" fmla="*/ 157163 h 99"/>
                <a:gd name="T52" fmla="*/ 9525 w 66"/>
                <a:gd name="T53" fmla="*/ 130175 h 99"/>
                <a:gd name="T54" fmla="*/ 12700 w 66"/>
                <a:gd name="T55" fmla="*/ 122238 h 99"/>
                <a:gd name="T56" fmla="*/ 7938 w 66"/>
                <a:gd name="T57" fmla="*/ 120650 h 99"/>
                <a:gd name="T58" fmla="*/ 0 w 66"/>
                <a:gd name="T59" fmla="*/ 103188 h 99"/>
                <a:gd name="T60" fmla="*/ 0 w 66"/>
                <a:gd name="T61" fmla="*/ 82550 h 99"/>
                <a:gd name="T62" fmla="*/ 6350 w 66"/>
                <a:gd name="T63" fmla="*/ 77788 h 99"/>
                <a:gd name="T64" fmla="*/ 1588 w 66"/>
                <a:gd name="T65" fmla="*/ 34925 h 99"/>
                <a:gd name="T66" fmla="*/ 6350 w 66"/>
                <a:gd name="T67" fmla="*/ 30163 h 99"/>
                <a:gd name="T68" fmla="*/ 15875 w 66"/>
                <a:gd name="T69" fmla="*/ 39688 h 99"/>
                <a:gd name="T70" fmla="*/ 20638 w 66"/>
                <a:gd name="T71" fmla="*/ 34925 h 99"/>
                <a:gd name="T72" fmla="*/ 7938 w 66"/>
                <a:gd name="T73" fmla="*/ 20638 h 99"/>
                <a:gd name="T74" fmla="*/ 7938 w 66"/>
                <a:gd name="T75" fmla="*/ 9525 h 99"/>
                <a:gd name="T76" fmla="*/ 19050 w 66"/>
                <a:gd name="T77" fmla="*/ 4763 h 99"/>
                <a:gd name="T78" fmla="*/ 22225 w 66"/>
                <a:gd name="T79" fmla="*/ 4763 h 99"/>
                <a:gd name="T80" fmla="*/ 38100 w 66"/>
                <a:gd name="T81" fmla="*/ 0 h 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6" h="99">
                  <a:moveTo>
                    <a:pt x="24" y="0"/>
                  </a:moveTo>
                  <a:lnTo>
                    <a:pt x="30" y="0"/>
                  </a:lnTo>
                  <a:lnTo>
                    <a:pt x="38" y="1"/>
                  </a:lnTo>
                  <a:lnTo>
                    <a:pt x="44" y="7"/>
                  </a:lnTo>
                  <a:lnTo>
                    <a:pt x="48" y="6"/>
                  </a:lnTo>
                  <a:lnTo>
                    <a:pt x="58" y="9"/>
                  </a:lnTo>
                  <a:lnTo>
                    <a:pt x="64" y="12"/>
                  </a:lnTo>
                  <a:lnTo>
                    <a:pt x="66" y="12"/>
                  </a:lnTo>
                  <a:lnTo>
                    <a:pt x="62" y="21"/>
                  </a:lnTo>
                  <a:lnTo>
                    <a:pt x="58" y="27"/>
                  </a:lnTo>
                  <a:lnTo>
                    <a:pt x="57" y="31"/>
                  </a:lnTo>
                  <a:lnTo>
                    <a:pt x="50" y="44"/>
                  </a:lnTo>
                  <a:lnTo>
                    <a:pt x="52" y="46"/>
                  </a:lnTo>
                  <a:lnTo>
                    <a:pt x="42" y="67"/>
                  </a:lnTo>
                  <a:lnTo>
                    <a:pt x="36" y="67"/>
                  </a:lnTo>
                  <a:lnTo>
                    <a:pt x="28" y="61"/>
                  </a:lnTo>
                  <a:lnTo>
                    <a:pt x="25" y="64"/>
                  </a:lnTo>
                  <a:lnTo>
                    <a:pt x="18" y="65"/>
                  </a:lnTo>
                  <a:lnTo>
                    <a:pt x="13" y="64"/>
                  </a:lnTo>
                  <a:lnTo>
                    <a:pt x="17" y="68"/>
                  </a:lnTo>
                  <a:lnTo>
                    <a:pt x="22" y="70"/>
                  </a:lnTo>
                  <a:lnTo>
                    <a:pt x="28" y="80"/>
                  </a:lnTo>
                  <a:lnTo>
                    <a:pt x="24" y="86"/>
                  </a:lnTo>
                  <a:lnTo>
                    <a:pt x="21" y="98"/>
                  </a:lnTo>
                  <a:lnTo>
                    <a:pt x="12" y="99"/>
                  </a:lnTo>
                  <a:lnTo>
                    <a:pt x="6" y="99"/>
                  </a:lnTo>
                  <a:lnTo>
                    <a:pt x="6" y="82"/>
                  </a:lnTo>
                  <a:lnTo>
                    <a:pt x="8" y="77"/>
                  </a:lnTo>
                  <a:lnTo>
                    <a:pt x="5" y="76"/>
                  </a:lnTo>
                  <a:lnTo>
                    <a:pt x="0" y="65"/>
                  </a:lnTo>
                  <a:lnTo>
                    <a:pt x="0" y="52"/>
                  </a:lnTo>
                  <a:lnTo>
                    <a:pt x="4" y="49"/>
                  </a:lnTo>
                  <a:lnTo>
                    <a:pt x="1" y="22"/>
                  </a:lnTo>
                  <a:lnTo>
                    <a:pt x="4" y="19"/>
                  </a:lnTo>
                  <a:lnTo>
                    <a:pt x="10" y="25"/>
                  </a:lnTo>
                  <a:lnTo>
                    <a:pt x="13" y="22"/>
                  </a:lnTo>
                  <a:lnTo>
                    <a:pt x="5" y="13"/>
                  </a:lnTo>
                  <a:lnTo>
                    <a:pt x="5" y="6"/>
                  </a:lnTo>
                  <a:lnTo>
                    <a:pt x="12" y="3"/>
                  </a:lnTo>
                  <a:lnTo>
                    <a:pt x="14" y="3"/>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16" name="Freeform 197"/>
            <p:cNvSpPr>
              <a:spLocks/>
            </p:cNvSpPr>
            <p:nvPr/>
          </p:nvSpPr>
          <p:spPr bwMode="auto">
            <a:xfrm>
              <a:off x="2333625" y="2376488"/>
              <a:ext cx="7938" cy="7937"/>
            </a:xfrm>
            <a:custGeom>
              <a:avLst/>
              <a:gdLst>
                <a:gd name="T0" fmla="*/ 1588 w 5"/>
                <a:gd name="T1" fmla="*/ 0 h 5"/>
                <a:gd name="T2" fmla="*/ 6350 w 5"/>
                <a:gd name="T3" fmla="*/ 0 h 5"/>
                <a:gd name="T4" fmla="*/ 7938 w 5"/>
                <a:gd name="T5" fmla="*/ 4762 h 5"/>
                <a:gd name="T6" fmla="*/ 3175 w 5"/>
                <a:gd name="T7" fmla="*/ 7937 h 5"/>
                <a:gd name="T8" fmla="*/ 0 w 5"/>
                <a:gd name="T9" fmla="*/ 4762 h 5"/>
                <a:gd name="T10" fmla="*/ 1588 w 5"/>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1" y="0"/>
                  </a:moveTo>
                  <a:lnTo>
                    <a:pt x="4" y="0"/>
                  </a:lnTo>
                  <a:lnTo>
                    <a:pt x="5" y="3"/>
                  </a:lnTo>
                  <a:lnTo>
                    <a:pt x="2" y="5"/>
                  </a:lnTo>
                  <a:lnTo>
                    <a:pt x="0" y="3"/>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17" name="Freeform 198"/>
            <p:cNvSpPr>
              <a:spLocks/>
            </p:cNvSpPr>
            <p:nvPr/>
          </p:nvSpPr>
          <p:spPr bwMode="auto">
            <a:xfrm>
              <a:off x="2297113" y="2490788"/>
              <a:ext cx="11112" cy="11112"/>
            </a:xfrm>
            <a:custGeom>
              <a:avLst/>
              <a:gdLst>
                <a:gd name="T0" fmla="*/ 4762 w 7"/>
                <a:gd name="T1" fmla="*/ 0 h 7"/>
                <a:gd name="T2" fmla="*/ 7937 w 7"/>
                <a:gd name="T3" fmla="*/ 0 h 7"/>
                <a:gd name="T4" fmla="*/ 11112 w 7"/>
                <a:gd name="T5" fmla="*/ 4762 h 7"/>
                <a:gd name="T6" fmla="*/ 7937 w 7"/>
                <a:gd name="T7" fmla="*/ 11112 h 7"/>
                <a:gd name="T8" fmla="*/ 0 w 7"/>
                <a:gd name="T9" fmla="*/ 6350 h 7"/>
                <a:gd name="T10" fmla="*/ 4762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3" y="0"/>
                  </a:moveTo>
                  <a:lnTo>
                    <a:pt x="5" y="0"/>
                  </a:lnTo>
                  <a:lnTo>
                    <a:pt x="7" y="3"/>
                  </a:lnTo>
                  <a:lnTo>
                    <a:pt x="5" y="7"/>
                  </a:lnTo>
                  <a:lnTo>
                    <a:pt x="0" y="4"/>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18" name="Freeform 199"/>
            <p:cNvSpPr>
              <a:spLocks/>
            </p:cNvSpPr>
            <p:nvPr/>
          </p:nvSpPr>
          <p:spPr bwMode="auto">
            <a:xfrm>
              <a:off x="2328863" y="2476500"/>
              <a:ext cx="7937" cy="19050"/>
            </a:xfrm>
            <a:custGeom>
              <a:avLst/>
              <a:gdLst>
                <a:gd name="T0" fmla="*/ 0 w 5"/>
                <a:gd name="T1" fmla="*/ 0 h 12"/>
                <a:gd name="T2" fmla="*/ 4762 w 5"/>
                <a:gd name="T3" fmla="*/ 0 h 12"/>
                <a:gd name="T4" fmla="*/ 7937 w 5"/>
                <a:gd name="T5" fmla="*/ 9525 h 12"/>
                <a:gd name="T6" fmla="*/ 6350 w 5"/>
                <a:gd name="T7" fmla="*/ 19050 h 12"/>
                <a:gd name="T8" fmla="*/ 1587 w 5"/>
                <a:gd name="T9" fmla="*/ 19050 h 12"/>
                <a:gd name="T10" fmla="*/ 1587 w 5"/>
                <a:gd name="T11" fmla="*/ 9525 h 12"/>
                <a:gd name="T12" fmla="*/ 0 w 5"/>
                <a:gd name="T13" fmla="*/ 6350 h 12"/>
                <a:gd name="T14" fmla="*/ 0 w 5"/>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12">
                  <a:moveTo>
                    <a:pt x="0" y="0"/>
                  </a:moveTo>
                  <a:lnTo>
                    <a:pt x="3" y="0"/>
                  </a:lnTo>
                  <a:lnTo>
                    <a:pt x="5" y="6"/>
                  </a:lnTo>
                  <a:lnTo>
                    <a:pt x="4" y="12"/>
                  </a:lnTo>
                  <a:lnTo>
                    <a:pt x="1" y="12"/>
                  </a:lnTo>
                  <a:lnTo>
                    <a:pt x="1" y="6"/>
                  </a:lnTo>
                  <a:lnTo>
                    <a:pt x="0" y="4"/>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19" name="Freeform 200"/>
            <p:cNvSpPr>
              <a:spLocks/>
            </p:cNvSpPr>
            <p:nvPr/>
          </p:nvSpPr>
          <p:spPr bwMode="auto">
            <a:xfrm>
              <a:off x="2349500" y="2424113"/>
              <a:ext cx="80963" cy="85725"/>
            </a:xfrm>
            <a:custGeom>
              <a:avLst/>
              <a:gdLst>
                <a:gd name="T0" fmla="*/ 31750 w 51"/>
                <a:gd name="T1" fmla="*/ 0 h 54"/>
                <a:gd name="T2" fmla="*/ 42863 w 51"/>
                <a:gd name="T3" fmla="*/ 9525 h 54"/>
                <a:gd name="T4" fmla="*/ 42863 w 51"/>
                <a:gd name="T5" fmla="*/ 14288 h 54"/>
                <a:gd name="T6" fmla="*/ 44450 w 51"/>
                <a:gd name="T7" fmla="*/ 14288 h 54"/>
                <a:gd name="T8" fmla="*/ 55563 w 51"/>
                <a:gd name="T9" fmla="*/ 25400 h 54"/>
                <a:gd name="T10" fmla="*/ 63500 w 51"/>
                <a:gd name="T11" fmla="*/ 44450 h 54"/>
                <a:gd name="T12" fmla="*/ 68263 w 51"/>
                <a:gd name="T13" fmla="*/ 42863 h 54"/>
                <a:gd name="T14" fmla="*/ 76200 w 51"/>
                <a:gd name="T15" fmla="*/ 66675 h 54"/>
                <a:gd name="T16" fmla="*/ 80963 w 51"/>
                <a:gd name="T17" fmla="*/ 63500 h 54"/>
                <a:gd name="T18" fmla="*/ 80963 w 51"/>
                <a:gd name="T19" fmla="*/ 71438 h 54"/>
                <a:gd name="T20" fmla="*/ 69850 w 51"/>
                <a:gd name="T21" fmla="*/ 76200 h 54"/>
                <a:gd name="T22" fmla="*/ 63500 w 51"/>
                <a:gd name="T23" fmla="*/ 85725 h 54"/>
                <a:gd name="T24" fmla="*/ 60325 w 51"/>
                <a:gd name="T25" fmla="*/ 85725 h 54"/>
                <a:gd name="T26" fmla="*/ 49213 w 51"/>
                <a:gd name="T27" fmla="*/ 77788 h 54"/>
                <a:gd name="T28" fmla="*/ 44450 w 51"/>
                <a:gd name="T29" fmla="*/ 80963 h 54"/>
                <a:gd name="T30" fmla="*/ 30163 w 51"/>
                <a:gd name="T31" fmla="*/ 68263 h 54"/>
                <a:gd name="T32" fmla="*/ 23813 w 51"/>
                <a:gd name="T33" fmla="*/ 71438 h 54"/>
                <a:gd name="T34" fmla="*/ 15875 w 51"/>
                <a:gd name="T35" fmla="*/ 61913 h 54"/>
                <a:gd name="T36" fmla="*/ 6350 w 51"/>
                <a:gd name="T37" fmla="*/ 66675 h 54"/>
                <a:gd name="T38" fmla="*/ 0 w 51"/>
                <a:gd name="T39" fmla="*/ 58738 h 54"/>
                <a:gd name="T40" fmla="*/ 3175 w 51"/>
                <a:gd name="T41" fmla="*/ 49213 h 54"/>
                <a:gd name="T42" fmla="*/ 9525 w 51"/>
                <a:gd name="T43" fmla="*/ 52388 h 54"/>
                <a:gd name="T44" fmla="*/ 22225 w 51"/>
                <a:gd name="T45" fmla="*/ 39688 h 54"/>
                <a:gd name="T46" fmla="*/ 22225 w 51"/>
                <a:gd name="T47" fmla="*/ 23813 h 54"/>
                <a:gd name="T48" fmla="*/ 28575 w 51"/>
                <a:gd name="T49" fmla="*/ 20638 h 54"/>
                <a:gd name="T50" fmla="*/ 25400 w 51"/>
                <a:gd name="T51" fmla="*/ 9525 h 54"/>
                <a:gd name="T52" fmla="*/ 31750 w 51"/>
                <a:gd name="T53" fmla="*/ 0 h 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1" h="54">
                  <a:moveTo>
                    <a:pt x="20" y="0"/>
                  </a:moveTo>
                  <a:lnTo>
                    <a:pt x="27" y="6"/>
                  </a:lnTo>
                  <a:lnTo>
                    <a:pt x="27" y="9"/>
                  </a:lnTo>
                  <a:lnTo>
                    <a:pt x="28" y="9"/>
                  </a:lnTo>
                  <a:lnTo>
                    <a:pt x="35" y="16"/>
                  </a:lnTo>
                  <a:lnTo>
                    <a:pt x="40" y="28"/>
                  </a:lnTo>
                  <a:lnTo>
                    <a:pt x="43" y="27"/>
                  </a:lnTo>
                  <a:lnTo>
                    <a:pt x="48" y="42"/>
                  </a:lnTo>
                  <a:lnTo>
                    <a:pt x="51" y="40"/>
                  </a:lnTo>
                  <a:lnTo>
                    <a:pt x="51" y="45"/>
                  </a:lnTo>
                  <a:lnTo>
                    <a:pt x="44" y="48"/>
                  </a:lnTo>
                  <a:lnTo>
                    <a:pt x="40" y="54"/>
                  </a:lnTo>
                  <a:lnTo>
                    <a:pt x="38" y="54"/>
                  </a:lnTo>
                  <a:lnTo>
                    <a:pt x="31" y="49"/>
                  </a:lnTo>
                  <a:lnTo>
                    <a:pt x="28" y="51"/>
                  </a:lnTo>
                  <a:lnTo>
                    <a:pt x="19" y="43"/>
                  </a:lnTo>
                  <a:lnTo>
                    <a:pt x="15" y="45"/>
                  </a:lnTo>
                  <a:lnTo>
                    <a:pt x="10" y="39"/>
                  </a:lnTo>
                  <a:lnTo>
                    <a:pt x="4" y="42"/>
                  </a:lnTo>
                  <a:lnTo>
                    <a:pt x="0" y="37"/>
                  </a:lnTo>
                  <a:lnTo>
                    <a:pt x="2" y="31"/>
                  </a:lnTo>
                  <a:lnTo>
                    <a:pt x="6" y="33"/>
                  </a:lnTo>
                  <a:lnTo>
                    <a:pt x="14" y="25"/>
                  </a:lnTo>
                  <a:lnTo>
                    <a:pt x="14" y="15"/>
                  </a:lnTo>
                  <a:lnTo>
                    <a:pt x="18" y="13"/>
                  </a:lnTo>
                  <a:lnTo>
                    <a:pt x="16" y="6"/>
                  </a:lnTo>
                  <a:lnTo>
                    <a:pt x="2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0" name="Freeform 201"/>
            <p:cNvSpPr>
              <a:spLocks/>
            </p:cNvSpPr>
            <p:nvPr/>
          </p:nvSpPr>
          <p:spPr bwMode="auto">
            <a:xfrm>
              <a:off x="2405063" y="2444750"/>
              <a:ext cx="7937" cy="12700"/>
            </a:xfrm>
            <a:custGeom>
              <a:avLst/>
              <a:gdLst>
                <a:gd name="T0" fmla="*/ 0 w 5"/>
                <a:gd name="T1" fmla="*/ 0 h 8"/>
                <a:gd name="T2" fmla="*/ 6350 w 5"/>
                <a:gd name="T3" fmla="*/ 0 h 8"/>
                <a:gd name="T4" fmla="*/ 7937 w 5"/>
                <a:gd name="T5" fmla="*/ 12700 h 8"/>
                <a:gd name="T6" fmla="*/ 6350 w 5"/>
                <a:gd name="T7" fmla="*/ 9525 h 8"/>
                <a:gd name="T8" fmla="*/ 0 w 5"/>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0" y="0"/>
                  </a:moveTo>
                  <a:lnTo>
                    <a:pt x="4" y="0"/>
                  </a:lnTo>
                  <a:lnTo>
                    <a:pt x="5" y="8"/>
                  </a:lnTo>
                  <a:lnTo>
                    <a:pt x="4" y="6"/>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1" name="Freeform 202"/>
            <p:cNvSpPr>
              <a:spLocks/>
            </p:cNvSpPr>
            <p:nvPr/>
          </p:nvSpPr>
          <p:spPr bwMode="auto">
            <a:xfrm>
              <a:off x="2417763" y="2439988"/>
              <a:ext cx="9525" cy="17462"/>
            </a:xfrm>
            <a:custGeom>
              <a:avLst/>
              <a:gdLst>
                <a:gd name="T0" fmla="*/ 6350 w 6"/>
                <a:gd name="T1" fmla="*/ 0 h 11"/>
                <a:gd name="T2" fmla="*/ 9525 w 6"/>
                <a:gd name="T3" fmla="*/ 4762 h 11"/>
                <a:gd name="T4" fmla="*/ 7938 w 6"/>
                <a:gd name="T5" fmla="*/ 17462 h 11"/>
                <a:gd name="T6" fmla="*/ 6350 w 6"/>
                <a:gd name="T7" fmla="*/ 12700 h 11"/>
                <a:gd name="T8" fmla="*/ 0 w 6"/>
                <a:gd name="T9" fmla="*/ 17462 h 11"/>
                <a:gd name="T10" fmla="*/ 0 w 6"/>
                <a:gd name="T11" fmla="*/ 4762 h 11"/>
                <a:gd name="T12" fmla="*/ 6350 w 6"/>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1">
                  <a:moveTo>
                    <a:pt x="4" y="0"/>
                  </a:moveTo>
                  <a:lnTo>
                    <a:pt x="6" y="3"/>
                  </a:lnTo>
                  <a:lnTo>
                    <a:pt x="5" y="11"/>
                  </a:lnTo>
                  <a:lnTo>
                    <a:pt x="4" y="8"/>
                  </a:lnTo>
                  <a:lnTo>
                    <a:pt x="0" y="11"/>
                  </a:lnTo>
                  <a:lnTo>
                    <a:pt x="0" y="3"/>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2" name="Freeform 203"/>
            <p:cNvSpPr>
              <a:spLocks/>
            </p:cNvSpPr>
            <p:nvPr/>
          </p:nvSpPr>
          <p:spPr bwMode="auto">
            <a:xfrm>
              <a:off x="2316163" y="2443163"/>
              <a:ext cx="6350" cy="11112"/>
            </a:xfrm>
            <a:custGeom>
              <a:avLst/>
              <a:gdLst>
                <a:gd name="T0" fmla="*/ 6350 w 4"/>
                <a:gd name="T1" fmla="*/ 0 h 7"/>
                <a:gd name="T2" fmla="*/ 6350 w 4"/>
                <a:gd name="T3" fmla="*/ 6350 h 7"/>
                <a:gd name="T4" fmla="*/ 0 w 4"/>
                <a:gd name="T5" fmla="*/ 11112 h 7"/>
                <a:gd name="T6" fmla="*/ 0 w 4"/>
                <a:gd name="T7" fmla="*/ 1587 h 7"/>
                <a:gd name="T8" fmla="*/ 6350 w 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4" y="0"/>
                  </a:moveTo>
                  <a:lnTo>
                    <a:pt x="4" y="4"/>
                  </a:lnTo>
                  <a:lnTo>
                    <a:pt x="0" y="7"/>
                  </a:lnTo>
                  <a:lnTo>
                    <a:pt x="0" y="1"/>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3" name="Freeform 204"/>
            <p:cNvSpPr>
              <a:spLocks/>
            </p:cNvSpPr>
            <p:nvPr/>
          </p:nvSpPr>
          <p:spPr bwMode="auto">
            <a:xfrm>
              <a:off x="2244725" y="2501900"/>
              <a:ext cx="12700" cy="9525"/>
            </a:xfrm>
            <a:custGeom>
              <a:avLst/>
              <a:gdLst>
                <a:gd name="T0" fmla="*/ 0 w 8"/>
                <a:gd name="T1" fmla="*/ 0 h 6"/>
                <a:gd name="T2" fmla="*/ 11113 w 8"/>
                <a:gd name="T3" fmla="*/ 3175 h 6"/>
                <a:gd name="T4" fmla="*/ 12700 w 8"/>
                <a:gd name="T5" fmla="*/ 9525 h 6"/>
                <a:gd name="T6" fmla="*/ 0 w 8"/>
                <a:gd name="T7" fmla="*/ 7938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0" y="0"/>
                  </a:moveTo>
                  <a:lnTo>
                    <a:pt x="7" y="2"/>
                  </a:lnTo>
                  <a:lnTo>
                    <a:pt x="8" y="6"/>
                  </a:lnTo>
                  <a:lnTo>
                    <a:pt x="0" y="5"/>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4" name="Freeform 205"/>
            <p:cNvSpPr>
              <a:spLocks/>
            </p:cNvSpPr>
            <p:nvPr/>
          </p:nvSpPr>
          <p:spPr bwMode="auto">
            <a:xfrm>
              <a:off x="2590800" y="2517775"/>
              <a:ext cx="9525" cy="31750"/>
            </a:xfrm>
            <a:custGeom>
              <a:avLst/>
              <a:gdLst>
                <a:gd name="T0" fmla="*/ 7938 w 6"/>
                <a:gd name="T1" fmla="*/ 0 h 20"/>
                <a:gd name="T2" fmla="*/ 9525 w 6"/>
                <a:gd name="T3" fmla="*/ 9525 h 20"/>
                <a:gd name="T4" fmla="*/ 6350 w 6"/>
                <a:gd name="T5" fmla="*/ 26988 h 20"/>
                <a:gd name="T6" fmla="*/ 3175 w 6"/>
                <a:gd name="T7" fmla="*/ 31750 h 20"/>
                <a:gd name="T8" fmla="*/ 0 w 6"/>
                <a:gd name="T9" fmla="*/ 23813 h 20"/>
                <a:gd name="T10" fmla="*/ 1588 w 6"/>
                <a:gd name="T11" fmla="*/ 14288 h 20"/>
                <a:gd name="T12" fmla="*/ 0 w 6"/>
                <a:gd name="T13" fmla="*/ 7938 h 20"/>
                <a:gd name="T14" fmla="*/ 7938 w 6"/>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0">
                  <a:moveTo>
                    <a:pt x="5" y="0"/>
                  </a:moveTo>
                  <a:lnTo>
                    <a:pt x="6" y="6"/>
                  </a:lnTo>
                  <a:lnTo>
                    <a:pt x="4" y="17"/>
                  </a:lnTo>
                  <a:lnTo>
                    <a:pt x="2" y="20"/>
                  </a:lnTo>
                  <a:lnTo>
                    <a:pt x="0" y="15"/>
                  </a:lnTo>
                  <a:lnTo>
                    <a:pt x="1" y="9"/>
                  </a:lnTo>
                  <a:lnTo>
                    <a:pt x="0" y="5"/>
                  </a:lnTo>
                  <a:lnTo>
                    <a:pt x="5"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5" name="Freeform 206"/>
            <p:cNvSpPr>
              <a:spLocks/>
            </p:cNvSpPr>
            <p:nvPr/>
          </p:nvSpPr>
          <p:spPr bwMode="auto">
            <a:xfrm>
              <a:off x="2709863" y="2160588"/>
              <a:ext cx="88900" cy="74612"/>
            </a:xfrm>
            <a:custGeom>
              <a:avLst/>
              <a:gdLst>
                <a:gd name="T0" fmla="*/ 0 w 56"/>
                <a:gd name="T1" fmla="*/ 0 h 47"/>
                <a:gd name="T2" fmla="*/ 12700 w 56"/>
                <a:gd name="T3" fmla="*/ 0 h 47"/>
                <a:gd name="T4" fmla="*/ 17463 w 56"/>
                <a:gd name="T5" fmla="*/ 4762 h 47"/>
                <a:gd name="T6" fmla="*/ 34925 w 56"/>
                <a:gd name="T7" fmla="*/ 9525 h 47"/>
                <a:gd name="T8" fmla="*/ 50800 w 56"/>
                <a:gd name="T9" fmla="*/ 6350 h 47"/>
                <a:gd name="T10" fmla="*/ 68263 w 56"/>
                <a:gd name="T11" fmla="*/ 19050 h 47"/>
                <a:gd name="T12" fmla="*/ 71438 w 56"/>
                <a:gd name="T13" fmla="*/ 30162 h 47"/>
                <a:gd name="T14" fmla="*/ 76200 w 56"/>
                <a:gd name="T15" fmla="*/ 33337 h 47"/>
                <a:gd name="T16" fmla="*/ 84138 w 56"/>
                <a:gd name="T17" fmla="*/ 46037 h 47"/>
                <a:gd name="T18" fmla="*/ 84138 w 56"/>
                <a:gd name="T19" fmla="*/ 53975 h 47"/>
                <a:gd name="T20" fmla="*/ 88900 w 56"/>
                <a:gd name="T21" fmla="*/ 60325 h 47"/>
                <a:gd name="T22" fmla="*/ 82550 w 56"/>
                <a:gd name="T23" fmla="*/ 68262 h 47"/>
                <a:gd name="T24" fmla="*/ 61913 w 56"/>
                <a:gd name="T25" fmla="*/ 63500 h 47"/>
                <a:gd name="T26" fmla="*/ 50800 w 56"/>
                <a:gd name="T27" fmla="*/ 63500 h 47"/>
                <a:gd name="T28" fmla="*/ 36513 w 56"/>
                <a:gd name="T29" fmla="*/ 74612 h 47"/>
                <a:gd name="T30" fmla="*/ 15875 w 56"/>
                <a:gd name="T31" fmla="*/ 68262 h 47"/>
                <a:gd name="T32" fmla="*/ 9525 w 56"/>
                <a:gd name="T33" fmla="*/ 49212 h 47"/>
                <a:gd name="T34" fmla="*/ 11113 w 56"/>
                <a:gd name="T35" fmla="*/ 41275 h 47"/>
                <a:gd name="T36" fmla="*/ 0 w 56"/>
                <a:gd name="T37" fmla="*/ 36512 h 47"/>
                <a:gd name="T38" fmla="*/ 0 w 56"/>
                <a:gd name="T39" fmla="*/ 20637 h 47"/>
                <a:gd name="T40" fmla="*/ 3175 w 56"/>
                <a:gd name="T41" fmla="*/ 19050 h 47"/>
                <a:gd name="T42" fmla="*/ 0 w 56"/>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6" h="47">
                  <a:moveTo>
                    <a:pt x="0" y="0"/>
                  </a:moveTo>
                  <a:lnTo>
                    <a:pt x="8" y="0"/>
                  </a:lnTo>
                  <a:lnTo>
                    <a:pt x="11" y="3"/>
                  </a:lnTo>
                  <a:lnTo>
                    <a:pt x="22" y="6"/>
                  </a:lnTo>
                  <a:lnTo>
                    <a:pt x="32" y="4"/>
                  </a:lnTo>
                  <a:lnTo>
                    <a:pt x="43" y="12"/>
                  </a:lnTo>
                  <a:lnTo>
                    <a:pt x="45" y="19"/>
                  </a:lnTo>
                  <a:lnTo>
                    <a:pt x="48" y="21"/>
                  </a:lnTo>
                  <a:lnTo>
                    <a:pt x="53" y="29"/>
                  </a:lnTo>
                  <a:lnTo>
                    <a:pt x="53" y="34"/>
                  </a:lnTo>
                  <a:lnTo>
                    <a:pt x="56" y="38"/>
                  </a:lnTo>
                  <a:lnTo>
                    <a:pt x="52" y="43"/>
                  </a:lnTo>
                  <a:lnTo>
                    <a:pt x="39" y="40"/>
                  </a:lnTo>
                  <a:lnTo>
                    <a:pt x="32" y="40"/>
                  </a:lnTo>
                  <a:lnTo>
                    <a:pt x="23" y="47"/>
                  </a:lnTo>
                  <a:lnTo>
                    <a:pt x="10" y="43"/>
                  </a:lnTo>
                  <a:lnTo>
                    <a:pt x="6" y="31"/>
                  </a:lnTo>
                  <a:lnTo>
                    <a:pt x="7" y="26"/>
                  </a:lnTo>
                  <a:lnTo>
                    <a:pt x="0" y="23"/>
                  </a:lnTo>
                  <a:lnTo>
                    <a:pt x="0" y="13"/>
                  </a:lnTo>
                  <a:lnTo>
                    <a:pt x="2" y="1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26" name="Freeform 207"/>
            <p:cNvSpPr>
              <a:spLocks/>
            </p:cNvSpPr>
            <p:nvPr/>
          </p:nvSpPr>
          <p:spPr bwMode="auto">
            <a:xfrm>
              <a:off x="2709863" y="2428875"/>
              <a:ext cx="25400" cy="15875"/>
            </a:xfrm>
            <a:custGeom>
              <a:avLst/>
              <a:gdLst>
                <a:gd name="T0" fmla="*/ 4763 w 16"/>
                <a:gd name="T1" fmla="*/ 0 h 10"/>
                <a:gd name="T2" fmla="*/ 25400 w 16"/>
                <a:gd name="T3" fmla="*/ 3175 h 10"/>
                <a:gd name="T4" fmla="*/ 25400 w 16"/>
                <a:gd name="T5" fmla="*/ 9525 h 10"/>
                <a:gd name="T6" fmla="*/ 15875 w 16"/>
                <a:gd name="T7" fmla="*/ 11113 h 10"/>
                <a:gd name="T8" fmla="*/ 12700 w 16"/>
                <a:gd name="T9" fmla="*/ 15875 h 10"/>
                <a:gd name="T10" fmla="*/ 6350 w 16"/>
                <a:gd name="T11" fmla="*/ 9525 h 10"/>
                <a:gd name="T12" fmla="*/ 0 w 16"/>
                <a:gd name="T13" fmla="*/ 6350 h 10"/>
                <a:gd name="T14" fmla="*/ 4763 w 16"/>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0">
                  <a:moveTo>
                    <a:pt x="3" y="0"/>
                  </a:moveTo>
                  <a:lnTo>
                    <a:pt x="16" y="2"/>
                  </a:lnTo>
                  <a:lnTo>
                    <a:pt x="16" y="6"/>
                  </a:lnTo>
                  <a:lnTo>
                    <a:pt x="10" y="7"/>
                  </a:lnTo>
                  <a:lnTo>
                    <a:pt x="8" y="10"/>
                  </a:lnTo>
                  <a:lnTo>
                    <a:pt x="4" y="6"/>
                  </a:lnTo>
                  <a:lnTo>
                    <a:pt x="0" y="4"/>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7" name="Freeform 208"/>
            <p:cNvSpPr>
              <a:spLocks/>
            </p:cNvSpPr>
            <p:nvPr/>
          </p:nvSpPr>
          <p:spPr bwMode="auto">
            <a:xfrm>
              <a:off x="2581275" y="2408238"/>
              <a:ext cx="17463" cy="9525"/>
            </a:xfrm>
            <a:custGeom>
              <a:avLst/>
              <a:gdLst>
                <a:gd name="T0" fmla="*/ 0 w 11"/>
                <a:gd name="T1" fmla="*/ 0 h 6"/>
                <a:gd name="T2" fmla="*/ 11113 w 11"/>
                <a:gd name="T3" fmla="*/ 0 h 6"/>
                <a:gd name="T4" fmla="*/ 17463 w 11"/>
                <a:gd name="T5" fmla="*/ 4763 h 6"/>
                <a:gd name="T6" fmla="*/ 17463 w 11"/>
                <a:gd name="T7" fmla="*/ 9525 h 6"/>
                <a:gd name="T8" fmla="*/ 3175 w 11"/>
                <a:gd name="T9" fmla="*/ 6350 h 6"/>
                <a:gd name="T10" fmla="*/ 0 w 1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0" y="0"/>
                  </a:moveTo>
                  <a:lnTo>
                    <a:pt x="7" y="0"/>
                  </a:lnTo>
                  <a:lnTo>
                    <a:pt x="11" y="3"/>
                  </a:lnTo>
                  <a:lnTo>
                    <a:pt x="11" y="6"/>
                  </a:lnTo>
                  <a:lnTo>
                    <a:pt x="2" y="4"/>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8" name="Freeform 209"/>
            <p:cNvSpPr>
              <a:spLocks/>
            </p:cNvSpPr>
            <p:nvPr/>
          </p:nvSpPr>
          <p:spPr bwMode="auto">
            <a:xfrm>
              <a:off x="2735263" y="2454275"/>
              <a:ext cx="22225" cy="28575"/>
            </a:xfrm>
            <a:custGeom>
              <a:avLst/>
              <a:gdLst>
                <a:gd name="T0" fmla="*/ 17463 w 14"/>
                <a:gd name="T1" fmla="*/ 0 h 18"/>
                <a:gd name="T2" fmla="*/ 22225 w 14"/>
                <a:gd name="T3" fmla="*/ 0 h 18"/>
                <a:gd name="T4" fmla="*/ 15875 w 14"/>
                <a:gd name="T5" fmla="*/ 14288 h 18"/>
                <a:gd name="T6" fmla="*/ 9525 w 14"/>
                <a:gd name="T7" fmla="*/ 26988 h 18"/>
                <a:gd name="T8" fmla="*/ 0 w 14"/>
                <a:gd name="T9" fmla="*/ 28575 h 18"/>
                <a:gd name="T10" fmla="*/ 3175 w 14"/>
                <a:gd name="T11" fmla="*/ 17463 h 18"/>
                <a:gd name="T12" fmla="*/ 17463 w 14"/>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8">
                  <a:moveTo>
                    <a:pt x="11" y="0"/>
                  </a:moveTo>
                  <a:lnTo>
                    <a:pt x="14" y="0"/>
                  </a:lnTo>
                  <a:lnTo>
                    <a:pt x="10" y="9"/>
                  </a:lnTo>
                  <a:lnTo>
                    <a:pt x="6" y="17"/>
                  </a:lnTo>
                  <a:lnTo>
                    <a:pt x="0" y="18"/>
                  </a:lnTo>
                  <a:lnTo>
                    <a:pt x="2" y="11"/>
                  </a:lnTo>
                  <a:lnTo>
                    <a:pt x="1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29" name="Freeform 210"/>
            <p:cNvSpPr>
              <a:spLocks/>
            </p:cNvSpPr>
            <p:nvPr/>
          </p:nvSpPr>
          <p:spPr bwMode="auto">
            <a:xfrm>
              <a:off x="2744788" y="2497138"/>
              <a:ext cx="7937" cy="12700"/>
            </a:xfrm>
            <a:custGeom>
              <a:avLst/>
              <a:gdLst>
                <a:gd name="T0" fmla="*/ 0 w 5"/>
                <a:gd name="T1" fmla="*/ 0 h 8"/>
                <a:gd name="T2" fmla="*/ 7937 w 5"/>
                <a:gd name="T3" fmla="*/ 0 h 8"/>
                <a:gd name="T4" fmla="*/ 3175 w 5"/>
                <a:gd name="T5" fmla="*/ 12700 h 8"/>
                <a:gd name="T6" fmla="*/ 0 w 5"/>
                <a:gd name="T7" fmla="*/ 7938 h 8"/>
                <a:gd name="T8" fmla="*/ 0 w 5"/>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0" y="0"/>
                  </a:moveTo>
                  <a:lnTo>
                    <a:pt x="5" y="0"/>
                  </a:lnTo>
                  <a:lnTo>
                    <a:pt x="2" y="8"/>
                  </a:lnTo>
                  <a:lnTo>
                    <a:pt x="0" y="5"/>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0" name="Freeform 211"/>
            <p:cNvSpPr>
              <a:spLocks/>
            </p:cNvSpPr>
            <p:nvPr/>
          </p:nvSpPr>
          <p:spPr bwMode="auto">
            <a:xfrm>
              <a:off x="2751138" y="2433638"/>
              <a:ext cx="11112" cy="14287"/>
            </a:xfrm>
            <a:custGeom>
              <a:avLst/>
              <a:gdLst>
                <a:gd name="T0" fmla="*/ 7937 w 7"/>
                <a:gd name="T1" fmla="*/ 0 h 9"/>
                <a:gd name="T2" fmla="*/ 11112 w 7"/>
                <a:gd name="T3" fmla="*/ 4762 h 9"/>
                <a:gd name="T4" fmla="*/ 7937 w 7"/>
                <a:gd name="T5" fmla="*/ 11112 h 9"/>
                <a:gd name="T6" fmla="*/ 0 w 7"/>
                <a:gd name="T7" fmla="*/ 14287 h 9"/>
                <a:gd name="T8" fmla="*/ 0 w 7"/>
                <a:gd name="T9" fmla="*/ 6350 h 9"/>
                <a:gd name="T10" fmla="*/ 7937 w 7"/>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9">
                  <a:moveTo>
                    <a:pt x="5" y="0"/>
                  </a:moveTo>
                  <a:lnTo>
                    <a:pt x="7" y="3"/>
                  </a:lnTo>
                  <a:lnTo>
                    <a:pt x="5" y="7"/>
                  </a:lnTo>
                  <a:lnTo>
                    <a:pt x="0" y="9"/>
                  </a:lnTo>
                  <a:lnTo>
                    <a:pt x="0" y="4"/>
                  </a:lnTo>
                  <a:lnTo>
                    <a:pt x="5"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1" name="Freeform 212"/>
            <p:cNvSpPr>
              <a:spLocks/>
            </p:cNvSpPr>
            <p:nvPr/>
          </p:nvSpPr>
          <p:spPr bwMode="auto">
            <a:xfrm>
              <a:off x="2738438" y="2516188"/>
              <a:ext cx="6350" cy="6350"/>
            </a:xfrm>
            <a:custGeom>
              <a:avLst/>
              <a:gdLst>
                <a:gd name="T0" fmla="*/ 0 w 4"/>
                <a:gd name="T1" fmla="*/ 0 h 4"/>
                <a:gd name="T2" fmla="*/ 6350 w 4"/>
                <a:gd name="T3" fmla="*/ 0 h 4"/>
                <a:gd name="T4" fmla="*/ 6350 w 4"/>
                <a:gd name="T5" fmla="*/ 4763 h 4"/>
                <a:gd name="T6" fmla="*/ 3175 w 4"/>
                <a:gd name="T7" fmla="*/ 6350 h 4"/>
                <a:gd name="T8" fmla="*/ 0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0"/>
                  </a:moveTo>
                  <a:lnTo>
                    <a:pt x="4" y="0"/>
                  </a:lnTo>
                  <a:lnTo>
                    <a:pt x="4" y="3"/>
                  </a:lnTo>
                  <a:lnTo>
                    <a:pt x="2" y="4"/>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2" name="Freeform 213"/>
            <p:cNvSpPr>
              <a:spLocks/>
            </p:cNvSpPr>
            <p:nvPr/>
          </p:nvSpPr>
          <p:spPr bwMode="auto">
            <a:xfrm>
              <a:off x="2774950" y="2452688"/>
              <a:ext cx="11113" cy="15875"/>
            </a:xfrm>
            <a:custGeom>
              <a:avLst/>
              <a:gdLst>
                <a:gd name="T0" fmla="*/ 3175 w 7"/>
                <a:gd name="T1" fmla="*/ 0 h 10"/>
                <a:gd name="T2" fmla="*/ 11113 w 7"/>
                <a:gd name="T3" fmla="*/ 1588 h 10"/>
                <a:gd name="T4" fmla="*/ 9525 w 7"/>
                <a:gd name="T5" fmla="*/ 9525 h 10"/>
                <a:gd name="T6" fmla="*/ 0 w 7"/>
                <a:gd name="T7" fmla="*/ 15875 h 10"/>
                <a:gd name="T8" fmla="*/ 0 w 7"/>
                <a:gd name="T9" fmla="*/ 1588 h 10"/>
                <a:gd name="T10" fmla="*/ 3175 w 7"/>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0">
                  <a:moveTo>
                    <a:pt x="2" y="0"/>
                  </a:moveTo>
                  <a:lnTo>
                    <a:pt x="7" y="1"/>
                  </a:lnTo>
                  <a:lnTo>
                    <a:pt x="6" y="6"/>
                  </a:lnTo>
                  <a:lnTo>
                    <a:pt x="0" y="10"/>
                  </a:lnTo>
                  <a:lnTo>
                    <a:pt x="0" y="1"/>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3" name="Freeform 214"/>
            <p:cNvSpPr>
              <a:spLocks/>
            </p:cNvSpPr>
            <p:nvPr/>
          </p:nvSpPr>
          <p:spPr bwMode="auto">
            <a:xfrm>
              <a:off x="2809875" y="2495550"/>
              <a:ext cx="14288" cy="20638"/>
            </a:xfrm>
            <a:custGeom>
              <a:avLst/>
              <a:gdLst>
                <a:gd name="T0" fmla="*/ 3175 w 9"/>
                <a:gd name="T1" fmla="*/ 0 h 13"/>
                <a:gd name="T2" fmla="*/ 14288 w 9"/>
                <a:gd name="T3" fmla="*/ 14288 h 13"/>
                <a:gd name="T4" fmla="*/ 9525 w 9"/>
                <a:gd name="T5" fmla="*/ 20638 h 13"/>
                <a:gd name="T6" fmla="*/ 0 w 9"/>
                <a:gd name="T7" fmla="*/ 4763 h 13"/>
                <a:gd name="T8" fmla="*/ 3175 w 9"/>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2" y="0"/>
                  </a:moveTo>
                  <a:lnTo>
                    <a:pt x="9" y="9"/>
                  </a:lnTo>
                  <a:lnTo>
                    <a:pt x="6" y="13"/>
                  </a:lnTo>
                  <a:lnTo>
                    <a:pt x="0" y="3"/>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4" name="Freeform 215"/>
            <p:cNvSpPr>
              <a:spLocks/>
            </p:cNvSpPr>
            <p:nvPr/>
          </p:nvSpPr>
          <p:spPr bwMode="auto">
            <a:xfrm>
              <a:off x="2825750" y="2527300"/>
              <a:ext cx="23813" cy="22225"/>
            </a:xfrm>
            <a:custGeom>
              <a:avLst/>
              <a:gdLst>
                <a:gd name="T0" fmla="*/ 9525 w 15"/>
                <a:gd name="T1" fmla="*/ 0 h 14"/>
                <a:gd name="T2" fmla="*/ 19050 w 15"/>
                <a:gd name="T3" fmla="*/ 9525 h 14"/>
                <a:gd name="T4" fmla="*/ 23813 w 15"/>
                <a:gd name="T5" fmla="*/ 17463 h 14"/>
                <a:gd name="T6" fmla="*/ 19050 w 15"/>
                <a:gd name="T7" fmla="*/ 22225 h 14"/>
                <a:gd name="T8" fmla="*/ 3175 w 15"/>
                <a:gd name="T9" fmla="*/ 17463 h 14"/>
                <a:gd name="T10" fmla="*/ 0 w 15"/>
                <a:gd name="T11" fmla="*/ 3175 h 14"/>
                <a:gd name="T12" fmla="*/ 9525 w 15"/>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4">
                  <a:moveTo>
                    <a:pt x="6" y="0"/>
                  </a:moveTo>
                  <a:lnTo>
                    <a:pt x="12" y="6"/>
                  </a:lnTo>
                  <a:lnTo>
                    <a:pt x="15" y="11"/>
                  </a:lnTo>
                  <a:lnTo>
                    <a:pt x="12" y="14"/>
                  </a:lnTo>
                  <a:lnTo>
                    <a:pt x="2" y="11"/>
                  </a:lnTo>
                  <a:lnTo>
                    <a:pt x="0" y="2"/>
                  </a:lnTo>
                  <a:lnTo>
                    <a:pt x="6"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5" name="Freeform 216"/>
            <p:cNvSpPr>
              <a:spLocks/>
            </p:cNvSpPr>
            <p:nvPr/>
          </p:nvSpPr>
          <p:spPr bwMode="auto">
            <a:xfrm>
              <a:off x="2774950" y="2517775"/>
              <a:ext cx="44450" cy="61913"/>
            </a:xfrm>
            <a:custGeom>
              <a:avLst/>
              <a:gdLst>
                <a:gd name="T0" fmla="*/ 12700 w 28"/>
                <a:gd name="T1" fmla="*/ 0 h 39"/>
                <a:gd name="T2" fmla="*/ 30163 w 28"/>
                <a:gd name="T3" fmla="*/ 0 h 39"/>
                <a:gd name="T4" fmla="*/ 41275 w 28"/>
                <a:gd name="T5" fmla="*/ 7938 h 39"/>
                <a:gd name="T6" fmla="*/ 38100 w 28"/>
                <a:gd name="T7" fmla="*/ 19050 h 39"/>
                <a:gd name="T8" fmla="*/ 44450 w 28"/>
                <a:gd name="T9" fmla="*/ 31750 h 39"/>
                <a:gd name="T10" fmla="*/ 44450 w 28"/>
                <a:gd name="T11" fmla="*/ 41275 h 39"/>
                <a:gd name="T12" fmla="*/ 28575 w 28"/>
                <a:gd name="T13" fmla="*/ 60325 h 39"/>
                <a:gd name="T14" fmla="*/ 11113 w 28"/>
                <a:gd name="T15" fmla="*/ 61913 h 39"/>
                <a:gd name="T16" fmla="*/ 4763 w 28"/>
                <a:gd name="T17" fmla="*/ 57150 h 39"/>
                <a:gd name="T18" fmla="*/ 0 w 28"/>
                <a:gd name="T19" fmla="*/ 28575 h 39"/>
                <a:gd name="T20" fmla="*/ 4763 w 28"/>
                <a:gd name="T21" fmla="*/ 22225 h 39"/>
                <a:gd name="T22" fmla="*/ 12700 w 2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 h="39">
                  <a:moveTo>
                    <a:pt x="8" y="0"/>
                  </a:moveTo>
                  <a:lnTo>
                    <a:pt x="19" y="0"/>
                  </a:lnTo>
                  <a:lnTo>
                    <a:pt x="26" y="5"/>
                  </a:lnTo>
                  <a:lnTo>
                    <a:pt x="24" y="12"/>
                  </a:lnTo>
                  <a:lnTo>
                    <a:pt x="28" y="20"/>
                  </a:lnTo>
                  <a:lnTo>
                    <a:pt x="28" y="26"/>
                  </a:lnTo>
                  <a:lnTo>
                    <a:pt x="18" y="38"/>
                  </a:lnTo>
                  <a:lnTo>
                    <a:pt x="7" y="39"/>
                  </a:lnTo>
                  <a:lnTo>
                    <a:pt x="3" y="36"/>
                  </a:lnTo>
                  <a:lnTo>
                    <a:pt x="0" y="18"/>
                  </a:lnTo>
                  <a:lnTo>
                    <a:pt x="3" y="14"/>
                  </a:lnTo>
                  <a:lnTo>
                    <a:pt x="8"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6" name="Freeform 217"/>
            <p:cNvSpPr>
              <a:spLocks/>
            </p:cNvSpPr>
            <p:nvPr/>
          </p:nvSpPr>
          <p:spPr bwMode="auto">
            <a:xfrm>
              <a:off x="2894013" y="2801938"/>
              <a:ext cx="14287" cy="9525"/>
            </a:xfrm>
            <a:custGeom>
              <a:avLst/>
              <a:gdLst>
                <a:gd name="T0" fmla="*/ 0 w 9"/>
                <a:gd name="T1" fmla="*/ 0 h 6"/>
                <a:gd name="T2" fmla="*/ 14287 w 9"/>
                <a:gd name="T3" fmla="*/ 4763 h 6"/>
                <a:gd name="T4" fmla="*/ 14287 w 9"/>
                <a:gd name="T5" fmla="*/ 9525 h 6"/>
                <a:gd name="T6" fmla="*/ 9525 w 9"/>
                <a:gd name="T7" fmla="*/ 9525 h 6"/>
                <a:gd name="T8" fmla="*/ 0 w 9"/>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6">
                  <a:moveTo>
                    <a:pt x="0" y="0"/>
                  </a:moveTo>
                  <a:lnTo>
                    <a:pt x="9" y="3"/>
                  </a:lnTo>
                  <a:lnTo>
                    <a:pt x="9" y="6"/>
                  </a:lnTo>
                  <a:lnTo>
                    <a:pt x="6" y="6"/>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7" name="Freeform 218"/>
            <p:cNvSpPr>
              <a:spLocks/>
            </p:cNvSpPr>
            <p:nvPr/>
          </p:nvSpPr>
          <p:spPr bwMode="auto">
            <a:xfrm>
              <a:off x="2530475" y="2151063"/>
              <a:ext cx="549275" cy="692150"/>
            </a:xfrm>
            <a:custGeom>
              <a:avLst/>
              <a:gdLst>
                <a:gd name="T0" fmla="*/ 76200 w 346"/>
                <a:gd name="T1" fmla="*/ 53975 h 436"/>
                <a:gd name="T2" fmla="*/ 80963 w 346"/>
                <a:gd name="T3" fmla="*/ 188913 h 436"/>
                <a:gd name="T4" fmla="*/ 104775 w 346"/>
                <a:gd name="T5" fmla="*/ 157163 h 436"/>
                <a:gd name="T6" fmla="*/ 95250 w 346"/>
                <a:gd name="T7" fmla="*/ 117475 h 436"/>
                <a:gd name="T8" fmla="*/ 85725 w 346"/>
                <a:gd name="T9" fmla="*/ 69850 h 436"/>
                <a:gd name="T10" fmla="*/ 104775 w 346"/>
                <a:gd name="T11" fmla="*/ 53975 h 436"/>
                <a:gd name="T12" fmla="*/ 127000 w 346"/>
                <a:gd name="T13" fmla="*/ 33338 h 436"/>
                <a:gd name="T14" fmla="*/ 184150 w 346"/>
                <a:gd name="T15" fmla="*/ 58738 h 436"/>
                <a:gd name="T16" fmla="*/ 184150 w 346"/>
                <a:gd name="T17" fmla="*/ 101600 h 436"/>
                <a:gd name="T18" fmla="*/ 192088 w 346"/>
                <a:gd name="T19" fmla="*/ 111125 h 436"/>
                <a:gd name="T20" fmla="*/ 220663 w 346"/>
                <a:gd name="T21" fmla="*/ 111125 h 436"/>
                <a:gd name="T22" fmla="*/ 288925 w 346"/>
                <a:gd name="T23" fmla="*/ 101600 h 436"/>
                <a:gd name="T24" fmla="*/ 301625 w 346"/>
                <a:gd name="T25" fmla="*/ 131763 h 436"/>
                <a:gd name="T26" fmla="*/ 317500 w 346"/>
                <a:gd name="T27" fmla="*/ 161925 h 436"/>
                <a:gd name="T28" fmla="*/ 339725 w 346"/>
                <a:gd name="T29" fmla="*/ 155575 h 436"/>
                <a:gd name="T30" fmla="*/ 357188 w 346"/>
                <a:gd name="T31" fmla="*/ 206375 h 436"/>
                <a:gd name="T32" fmla="*/ 350838 w 346"/>
                <a:gd name="T33" fmla="*/ 228600 h 436"/>
                <a:gd name="T34" fmla="*/ 382588 w 346"/>
                <a:gd name="T35" fmla="*/ 225425 h 436"/>
                <a:gd name="T36" fmla="*/ 390525 w 346"/>
                <a:gd name="T37" fmla="*/ 252413 h 436"/>
                <a:gd name="T38" fmla="*/ 417513 w 346"/>
                <a:gd name="T39" fmla="*/ 257175 h 436"/>
                <a:gd name="T40" fmla="*/ 423863 w 346"/>
                <a:gd name="T41" fmla="*/ 277813 h 436"/>
                <a:gd name="T42" fmla="*/ 449263 w 346"/>
                <a:gd name="T43" fmla="*/ 303213 h 436"/>
                <a:gd name="T44" fmla="*/ 420688 w 346"/>
                <a:gd name="T45" fmla="*/ 331788 h 436"/>
                <a:gd name="T46" fmla="*/ 446088 w 346"/>
                <a:gd name="T47" fmla="*/ 371475 h 436"/>
                <a:gd name="T48" fmla="*/ 498475 w 346"/>
                <a:gd name="T49" fmla="*/ 404813 h 436"/>
                <a:gd name="T50" fmla="*/ 544513 w 346"/>
                <a:gd name="T51" fmla="*/ 476250 h 436"/>
                <a:gd name="T52" fmla="*/ 500063 w 346"/>
                <a:gd name="T53" fmla="*/ 541338 h 436"/>
                <a:gd name="T54" fmla="*/ 479425 w 346"/>
                <a:gd name="T55" fmla="*/ 487363 h 436"/>
                <a:gd name="T56" fmla="*/ 446088 w 346"/>
                <a:gd name="T57" fmla="*/ 457200 h 436"/>
                <a:gd name="T58" fmla="*/ 423863 w 346"/>
                <a:gd name="T59" fmla="*/ 495300 h 436"/>
                <a:gd name="T60" fmla="*/ 458788 w 346"/>
                <a:gd name="T61" fmla="*/ 550863 h 436"/>
                <a:gd name="T62" fmla="*/ 482600 w 346"/>
                <a:gd name="T63" fmla="*/ 588963 h 436"/>
                <a:gd name="T64" fmla="*/ 488950 w 346"/>
                <a:gd name="T65" fmla="*/ 641350 h 436"/>
                <a:gd name="T66" fmla="*/ 452438 w 346"/>
                <a:gd name="T67" fmla="*/ 638175 h 436"/>
                <a:gd name="T68" fmla="*/ 404813 w 346"/>
                <a:gd name="T69" fmla="*/ 604838 h 436"/>
                <a:gd name="T70" fmla="*/ 452438 w 346"/>
                <a:gd name="T71" fmla="*/ 687388 h 436"/>
                <a:gd name="T72" fmla="*/ 384175 w 346"/>
                <a:gd name="T73" fmla="*/ 650875 h 436"/>
                <a:gd name="T74" fmla="*/ 344488 w 346"/>
                <a:gd name="T75" fmla="*/ 603250 h 436"/>
                <a:gd name="T76" fmla="*/ 306388 w 346"/>
                <a:gd name="T77" fmla="*/ 558800 h 436"/>
                <a:gd name="T78" fmla="*/ 279400 w 346"/>
                <a:gd name="T79" fmla="*/ 563563 h 436"/>
                <a:gd name="T80" fmla="*/ 228600 w 346"/>
                <a:gd name="T81" fmla="*/ 546100 h 436"/>
                <a:gd name="T82" fmla="*/ 314325 w 346"/>
                <a:gd name="T83" fmla="*/ 509588 h 436"/>
                <a:gd name="T84" fmla="*/ 330200 w 346"/>
                <a:gd name="T85" fmla="*/ 438150 h 436"/>
                <a:gd name="T86" fmla="*/ 344488 w 346"/>
                <a:gd name="T87" fmla="*/ 400050 h 436"/>
                <a:gd name="T88" fmla="*/ 311150 w 346"/>
                <a:gd name="T89" fmla="*/ 363538 h 436"/>
                <a:gd name="T90" fmla="*/ 293688 w 346"/>
                <a:gd name="T91" fmla="*/ 330200 h 436"/>
                <a:gd name="T92" fmla="*/ 257175 w 346"/>
                <a:gd name="T93" fmla="*/ 346075 h 436"/>
                <a:gd name="T94" fmla="*/ 276225 w 346"/>
                <a:gd name="T95" fmla="*/ 312738 h 436"/>
                <a:gd name="T96" fmla="*/ 244475 w 346"/>
                <a:gd name="T97" fmla="*/ 273050 h 436"/>
                <a:gd name="T98" fmla="*/ 214313 w 346"/>
                <a:gd name="T99" fmla="*/ 239713 h 436"/>
                <a:gd name="T100" fmla="*/ 217488 w 346"/>
                <a:gd name="T101" fmla="*/ 271463 h 436"/>
                <a:gd name="T102" fmla="*/ 173038 w 346"/>
                <a:gd name="T103" fmla="*/ 282575 h 436"/>
                <a:gd name="T104" fmla="*/ 101600 w 346"/>
                <a:gd name="T105" fmla="*/ 266700 h 436"/>
                <a:gd name="T106" fmla="*/ 50800 w 346"/>
                <a:gd name="T107" fmla="*/ 242888 h 436"/>
                <a:gd name="T108" fmla="*/ 19050 w 346"/>
                <a:gd name="T109" fmla="*/ 198438 h 436"/>
                <a:gd name="T110" fmla="*/ 4763 w 346"/>
                <a:gd name="T111" fmla="*/ 176213 h 436"/>
                <a:gd name="T112" fmla="*/ 12700 w 346"/>
                <a:gd name="T113" fmla="*/ 77788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46" h="436">
                  <a:moveTo>
                    <a:pt x="46" y="0"/>
                  </a:moveTo>
                  <a:lnTo>
                    <a:pt x="63" y="4"/>
                  </a:lnTo>
                  <a:lnTo>
                    <a:pt x="63" y="12"/>
                  </a:lnTo>
                  <a:lnTo>
                    <a:pt x="59" y="15"/>
                  </a:lnTo>
                  <a:lnTo>
                    <a:pt x="52" y="24"/>
                  </a:lnTo>
                  <a:lnTo>
                    <a:pt x="50" y="24"/>
                  </a:lnTo>
                  <a:lnTo>
                    <a:pt x="48" y="34"/>
                  </a:lnTo>
                  <a:lnTo>
                    <a:pt x="42" y="55"/>
                  </a:lnTo>
                  <a:lnTo>
                    <a:pt x="47" y="65"/>
                  </a:lnTo>
                  <a:lnTo>
                    <a:pt x="42" y="78"/>
                  </a:lnTo>
                  <a:lnTo>
                    <a:pt x="51" y="99"/>
                  </a:lnTo>
                  <a:lnTo>
                    <a:pt x="60" y="110"/>
                  </a:lnTo>
                  <a:lnTo>
                    <a:pt x="62" y="114"/>
                  </a:lnTo>
                  <a:lnTo>
                    <a:pt x="51" y="119"/>
                  </a:lnTo>
                  <a:lnTo>
                    <a:pt x="43" y="126"/>
                  </a:lnTo>
                  <a:lnTo>
                    <a:pt x="47" y="126"/>
                  </a:lnTo>
                  <a:lnTo>
                    <a:pt x="51" y="122"/>
                  </a:lnTo>
                  <a:lnTo>
                    <a:pt x="62" y="120"/>
                  </a:lnTo>
                  <a:lnTo>
                    <a:pt x="63" y="126"/>
                  </a:lnTo>
                  <a:lnTo>
                    <a:pt x="64" y="110"/>
                  </a:lnTo>
                  <a:lnTo>
                    <a:pt x="66" y="99"/>
                  </a:lnTo>
                  <a:lnTo>
                    <a:pt x="63" y="101"/>
                  </a:lnTo>
                  <a:lnTo>
                    <a:pt x="55" y="95"/>
                  </a:lnTo>
                  <a:lnTo>
                    <a:pt x="54" y="89"/>
                  </a:lnTo>
                  <a:lnTo>
                    <a:pt x="48" y="84"/>
                  </a:lnTo>
                  <a:lnTo>
                    <a:pt x="55" y="83"/>
                  </a:lnTo>
                  <a:lnTo>
                    <a:pt x="56" y="74"/>
                  </a:lnTo>
                  <a:lnTo>
                    <a:pt x="60" y="74"/>
                  </a:lnTo>
                  <a:lnTo>
                    <a:pt x="70" y="83"/>
                  </a:lnTo>
                  <a:lnTo>
                    <a:pt x="64" y="73"/>
                  </a:lnTo>
                  <a:lnTo>
                    <a:pt x="66" y="68"/>
                  </a:lnTo>
                  <a:lnTo>
                    <a:pt x="63" y="65"/>
                  </a:lnTo>
                  <a:lnTo>
                    <a:pt x="60" y="68"/>
                  </a:lnTo>
                  <a:lnTo>
                    <a:pt x="55" y="64"/>
                  </a:lnTo>
                  <a:lnTo>
                    <a:pt x="54" y="44"/>
                  </a:lnTo>
                  <a:lnTo>
                    <a:pt x="59" y="41"/>
                  </a:lnTo>
                  <a:lnTo>
                    <a:pt x="73" y="50"/>
                  </a:lnTo>
                  <a:lnTo>
                    <a:pt x="75" y="49"/>
                  </a:lnTo>
                  <a:lnTo>
                    <a:pt x="58" y="38"/>
                  </a:lnTo>
                  <a:lnTo>
                    <a:pt x="58" y="34"/>
                  </a:lnTo>
                  <a:lnTo>
                    <a:pt x="75" y="38"/>
                  </a:lnTo>
                  <a:lnTo>
                    <a:pt x="66" y="34"/>
                  </a:lnTo>
                  <a:lnTo>
                    <a:pt x="63" y="27"/>
                  </a:lnTo>
                  <a:lnTo>
                    <a:pt x="64" y="22"/>
                  </a:lnTo>
                  <a:lnTo>
                    <a:pt x="67" y="28"/>
                  </a:lnTo>
                  <a:lnTo>
                    <a:pt x="70" y="29"/>
                  </a:lnTo>
                  <a:lnTo>
                    <a:pt x="68" y="21"/>
                  </a:lnTo>
                  <a:lnTo>
                    <a:pt x="75" y="19"/>
                  </a:lnTo>
                  <a:lnTo>
                    <a:pt x="80" y="21"/>
                  </a:lnTo>
                  <a:lnTo>
                    <a:pt x="77" y="16"/>
                  </a:lnTo>
                  <a:lnTo>
                    <a:pt x="87" y="9"/>
                  </a:lnTo>
                  <a:lnTo>
                    <a:pt x="89" y="6"/>
                  </a:lnTo>
                  <a:lnTo>
                    <a:pt x="104" y="6"/>
                  </a:lnTo>
                  <a:lnTo>
                    <a:pt x="108" y="22"/>
                  </a:lnTo>
                  <a:lnTo>
                    <a:pt x="108" y="28"/>
                  </a:lnTo>
                  <a:lnTo>
                    <a:pt x="116" y="37"/>
                  </a:lnTo>
                  <a:lnTo>
                    <a:pt x="113" y="41"/>
                  </a:lnTo>
                  <a:lnTo>
                    <a:pt x="116" y="50"/>
                  </a:lnTo>
                  <a:lnTo>
                    <a:pt x="119" y="52"/>
                  </a:lnTo>
                  <a:lnTo>
                    <a:pt x="119" y="55"/>
                  </a:lnTo>
                  <a:lnTo>
                    <a:pt x="117" y="58"/>
                  </a:lnTo>
                  <a:lnTo>
                    <a:pt x="108" y="68"/>
                  </a:lnTo>
                  <a:lnTo>
                    <a:pt x="116" y="64"/>
                  </a:lnTo>
                  <a:lnTo>
                    <a:pt x="115" y="70"/>
                  </a:lnTo>
                  <a:lnTo>
                    <a:pt x="111" y="76"/>
                  </a:lnTo>
                  <a:lnTo>
                    <a:pt x="115" y="80"/>
                  </a:lnTo>
                  <a:lnTo>
                    <a:pt x="112" y="83"/>
                  </a:lnTo>
                  <a:lnTo>
                    <a:pt x="115" y="87"/>
                  </a:lnTo>
                  <a:lnTo>
                    <a:pt x="117" y="81"/>
                  </a:lnTo>
                  <a:lnTo>
                    <a:pt x="121" y="70"/>
                  </a:lnTo>
                  <a:lnTo>
                    <a:pt x="125" y="65"/>
                  </a:lnTo>
                  <a:lnTo>
                    <a:pt x="127" y="70"/>
                  </a:lnTo>
                  <a:lnTo>
                    <a:pt x="131" y="68"/>
                  </a:lnTo>
                  <a:lnTo>
                    <a:pt x="135" y="68"/>
                  </a:lnTo>
                  <a:lnTo>
                    <a:pt x="135" y="83"/>
                  </a:lnTo>
                  <a:lnTo>
                    <a:pt x="139" y="86"/>
                  </a:lnTo>
                  <a:lnTo>
                    <a:pt x="139" y="70"/>
                  </a:lnTo>
                  <a:lnTo>
                    <a:pt x="144" y="70"/>
                  </a:lnTo>
                  <a:lnTo>
                    <a:pt x="140" y="65"/>
                  </a:lnTo>
                  <a:lnTo>
                    <a:pt x="145" y="53"/>
                  </a:lnTo>
                  <a:lnTo>
                    <a:pt x="158" y="52"/>
                  </a:lnTo>
                  <a:lnTo>
                    <a:pt x="164" y="58"/>
                  </a:lnTo>
                  <a:lnTo>
                    <a:pt x="176" y="59"/>
                  </a:lnTo>
                  <a:lnTo>
                    <a:pt x="182" y="64"/>
                  </a:lnTo>
                  <a:lnTo>
                    <a:pt x="184" y="71"/>
                  </a:lnTo>
                  <a:lnTo>
                    <a:pt x="181" y="77"/>
                  </a:lnTo>
                  <a:lnTo>
                    <a:pt x="172" y="78"/>
                  </a:lnTo>
                  <a:lnTo>
                    <a:pt x="181" y="81"/>
                  </a:lnTo>
                  <a:lnTo>
                    <a:pt x="180" y="90"/>
                  </a:lnTo>
                  <a:lnTo>
                    <a:pt x="186" y="81"/>
                  </a:lnTo>
                  <a:lnTo>
                    <a:pt x="190" y="83"/>
                  </a:lnTo>
                  <a:lnTo>
                    <a:pt x="193" y="89"/>
                  </a:lnTo>
                  <a:lnTo>
                    <a:pt x="185" y="96"/>
                  </a:lnTo>
                  <a:lnTo>
                    <a:pt x="188" y="102"/>
                  </a:lnTo>
                  <a:lnTo>
                    <a:pt x="193" y="95"/>
                  </a:lnTo>
                  <a:lnTo>
                    <a:pt x="200" y="93"/>
                  </a:lnTo>
                  <a:lnTo>
                    <a:pt x="194" y="107"/>
                  </a:lnTo>
                  <a:lnTo>
                    <a:pt x="200" y="102"/>
                  </a:lnTo>
                  <a:lnTo>
                    <a:pt x="200" y="107"/>
                  </a:lnTo>
                  <a:lnTo>
                    <a:pt x="202" y="113"/>
                  </a:lnTo>
                  <a:lnTo>
                    <a:pt x="205" y="113"/>
                  </a:lnTo>
                  <a:lnTo>
                    <a:pt x="204" y="104"/>
                  </a:lnTo>
                  <a:lnTo>
                    <a:pt x="209" y="105"/>
                  </a:lnTo>
                  <a:lnTo>
                    <a:pt x="210" y="98"/>
                  </a:lnTo>
                  <a:lnTo>
                    <a:pt x="214" y="98"/>
                  </a:lnTo>
                  <a:lnTo>
                    <a:pt x="216" y="99"/>
                  </a:lnTo>
                  <a:lnTo>
                    <a:pt x="226" y="107"/>
                  </a:lnTo>
                  <a:lnTo>
                    <a:pt x="230" y="116"/>
                  </a:lnTo>
                  <a:lnTo>
                    <a:pt x="227" y="123"/>
                  </a:lnTo>
                  <a:lnTo>
                    <a:pt x="217" y="122"/>
                  </a:lnTo>
                  <a:lnTo>
                    <a:pt x="225" y="126"/>
                  </a:lnTo>
                  <a:lnTo>
                    <a:pt x="225" y="130"/>
                  </a:lnTo>
                  <a:lnTo>
                    <a:pt x="229" y="130"/>
                  </a:lnTo>
                  <a:lnTo>
                    <a:pt x="229" y="128"/>
                  </a:lnTo>
                  <a:lnTo>
                    <a:pt x="234" y="123"/>
                  </a:lnTo>
                  <a:lnTo>
                    <a:pt x="237" y="126"/>
                  </a:lnTo>
                  <a:lnTo>
                    <a:pt x="235" y="132"/>
                  </a:lnTo>
                  <a:lnTo>
                    <a:pt x="229" y="142"/>
                  </a:lnTo>
                  <a:lnTo>
                    <a:pt x="221" y="144"/>
                  </a:lnTo>
                  <a:lnTo>
                    <a:pt x="219" y="151"/>
                  </a:lnTo>
                  <a:lnTo>
                    <a:pt x="227" y="147"/>
                  </a:lnTo>
                  <a:lnTo>
                    <a:pt x="239" y="133"/>
                  </a:lnTo>
                  <a:lnTo>
                    <a:pt x="243" y="133"/>
                  </a:lnTo>
                  <a:lnTo>
                    <a:pt x="237" y="141"/>
                  </a:lnTo>
                  <a:lnTo>
                    <a:pt x="234" y="148"/>
                  </a:lnTo>
                  <a:lnTo>
                    <a:pt x="241" y="142"/>
                  </a:lnTo>
                  <a:lnTo>
                    <a:pt x="246" y="133"/>
                  </a:lnTo>
                  <a:lnTo>
                    <a:pt x="250" y="135"/>
                  </a:lnTo>
                  <a:lnTo>
                    <a:pt x="253" y="141"/>
                  </a:lnTo>
                  <a:lnTo>
                    <a:pt x="261" y="144"/>
                  </a:lnTo>
                  <a:lnTo>
                    <a:pt x="259" y="148"/>
                  </a:lnTo>
                  <a:lnTo>
                    <a:pt x="255" y="153"/>
                  </a:lnTo>
                  <a:lnTo>
                    <a:pt x="246" y="159"/>
                  </a:lnTo>
                  <a:lnTo>
                    <a:pt x="242" y="166"/>
                  </a:lnTo>
                  <a:lnTo>
                    <a:pt x="247" y="162"/>
                  </a:lnTo>
                  <a:lnTo>
                    <a:pt x="257" y="159"/>
                  </a:lnTo>
                  <a:lnTo>
                    <a:pt x="257" y="162"/>
                  </a:lnTo>
                  <a:lnTo>
                    <a:pt x="253" y="168"/>
                  </a:lnTo>
                  <a:lnTo>
                    <a:pt x="258" y="169"/>
                  </a:lnTo>
                  <a:lnTo>
                    <a:pt x="263" y="162"/>
                  </a:lnTo>
                  <a:lnTo>
                    <a:pt x="262" y="159"/>
                  </a:lnTo>
                  <a:lnTo>
                    <a:pt x="265" y="154"/>
                  </a:lnTo>
                  <a:lnTo>
                    <a:pt x="267" y="156"/>
                  </a:lnTo>
                  <a:lnTo>
                    <a:pt x="277" y="168"/>
                  </a:lnTo>
                  <a:lnTo>
                    <a:pt x="277" y="174"/>
                  </a:lnTo>
                  <a:lnTo>
                    <a:pt x="274" y="177"/>
                  </a:lnTo>
                  <a:lnTo>
                    <a:pt x="267" y="175"/>
                  </a:lnTo>
                  <a:lnTo>
                    <a:pt x="263" y="179"/>
                  </a:lnTo>
                  <a:lnTo>
                    <a:pt x="258" y="178"/>
                  </a:lnTo>
                  <a:lnTo>
                    <a:pt x="255" y="184"/>
                  </a:lnTo>
                  <a:lnTo>
                    <a:pt x="262" y="182"/>
                  </a:lnTo>
                  <a:lnTo>
                    <a:pt x="269" y="187"/>
                  </a:lnTo>
                  <a:lnTo>
                    <a:pt x="271" y="185"/>
                  </a:lnTo>
                  <a:lnTo>
                    <a:pt x="283" y="191"/>
                  </a:lnTo>
                  <a:lnTo>
                    <a:pt x="285" y="197"/>
                  </a:lnTo>
                  <a:lnTo>
                    <a:pt x="274" y="199"/>
                  </a:lnTo>
                  <a:lnTo>
                    <a:pt x="265" y="194"/>
                  </a:lnTo>
                  <a:lnTo>
                    <a:pt x="262" y="196"/>
                  </a:lnTo>
                  <a:lnTo>
                    <a:pt x="263" y="199"/>
                  </a:lnTo>
                  <a:lnTo>
                    <a:pt x="269" y="203"/>
                  </a:lnTo>
                  <a:lnTo>
                    <a:pt x="265" y="209"/>
                  </a:lnTo>
                  <a:lnTo>
                    <a:pt x="270" y="218"/>
                  </a:lnTo>
                  <a:lnTo>
                    <a:pt x="263" y="215"/>
                  </a:lnTo>
                  <a:lnTo>
                    <a:pt x="265" y="217"/>
                  </a:lnTo>
                  <a:lnTo>
                    <a:pt x="263" y="221"/>
                  </a:lnTo>
                  <a:lnTo>
                    <a:pt x="269" y="223"/>
                  </a:lnTo>
                  <a:lnTo>
                    <a:pt x="281" y="226"/>
                  </a:lnTo>
                  <a:lnTo>
                    <a:pt x="281" y="234"/>
                  </a:lnTo>
                  <a:lnTo>
                    <a:pt x="289" y="236"/>
                  </a:lnTo>
                  <a:lnTo>
                    <a:pt x="291" y="243"/>
                  </a:lnTo>
                  <a:lnTo>
                    <a:pt x="292" y="240"/>
                  </a:lnTo>
                  <a:lnTo>
                    <a:pt x="302" y="242"/>
                  </a:lnTo>
                  <a:lnTo>
                    <a:pt x="302" y="248"/>
                  </a:lnTo>
                  <a:lnTo>
                    <a:pt x="307" y="248"/>
                  </a:lnTo>
                  <a:lnTo>
                    <a:pt x="314" y="255"/>
                  </a:lnTo>
                  <a:lnTo>
                    <a:pt x="315" y="267"/>
                  </a:lnTo>
                  <a:lnTo>
                    <a:pt x="326" y="267"/>
                  </a:lnTo>
                  <a:lnTo>
                    <a:pt x="323" y="278"/>
                  </a:lnTo>
                  <a:lnTo>
                    <a:pt x="330" y="276"/>
                  </a:lnTo>
                  <a:lnTo>
                    <a:pt x="342" y="279"/>
                  </a:lnTo>
                  <a:lnTo>
                    <a:pt x="346" y="288"/>
                  </a:lnTo>
                  <a:lnTo>
                    <a:pt x="343" y="300"/>
                  </a:lnTo>
                  <a:lnTo>
                    <a:pt x="336" y="301"/>
                  </a:lnTo>
                  <a:lnTo>
                    <a:pt x="336" y="309"/>
                  </a:lnTo>
                  <a:lnTo>
                    <a:pt x="330" y="322"/>
                  </a:lnTo>
                  <a:lnTo>
                    <a:pt x="322" y="322"/>
                  </a:lnTo>
                  <a:lnTo>
                    <a:pt x="323" y="330"/>
                  </a:lnTo>
                  <a:lnTo>
                    <a:pt x="319" y="341"/>
                  </a:lnTo>
                  <a:lnTo>
                    <a:pt x="315" y="341"/>
                  </a:lnTo>
                  <a:lnTo>
                    <a:pt x="307" y="335"/>
                  </a:lnTo>
                  <a:lnTo>
                    <a:pt x="303" y="327"/>
                  </a:lnTo>
                  <a:lnTo>
                    <a:pt x="298" y="319"/>
                  </a:lnTo>
                  <a:lnTo>
                    <a:pt x="299" y="312"/>
                  </a:lnTo>
                  <a:lnTo>
                    <a:pt x="304" y="307"/>
                  </a:lnTo>
                  <a:lnTo>
                    <a:pt x="307" y="298"/>
                  </a:lnTo>
                  <a:lnTo>
                    <a:pt x="302" y="307"/>
                  </a:lnTo>
                  <a:lnTo>
                    <a:pt x="291" y="310"/>
                  </a:lnTo>
                  <a:lnTo>
                    <a:pt x="290" y="306"/>
                  </a:lnTo>
                  <a:lnTo>
                    <a:pt x="295" y="301"/>
                  </a:lnTo>
                  <a:lnTo>
                    <a:pt x="289" y="304"/>
                  </a:lnTo>
                  <a:lnTo>
                    <a:pt x="285" y="300"/>
                  </a:lnTo>
                  <a:lnTo>
                    <a:pt x="281" y="297"/>
                  </a:lnTo>
                  <a:lnTo>
                    <a:pt x="281" y="288"/>
                  </a:lnTo>
                  <a:lnTo>
                    <a:pt x="277" y="298"/>
                  </a:lnTo>
                  <a:lnTo>
                    <a:pt x="267" y="294"/>
                  </a:lnTo>
                  <a:lnTo>
                    <a:pt x="266" y="300"/>
                  </a:lnTo>
                  <a:lnTo>
                    <a:pt x="277" y="306"/>
                  </a:lnTo>
                  <a:lnTo>
                    <a:pt x="277" y="309"/>
                  </a:lnTo>
                  <a:lnTo>
                    <a:pt x="271" y="313"/>
                  </a:lnTo>
                  <a:lnTo>
                    <a:pt x="267" y="312"/>
                  </a:lnTo>
                  <a:lnTo>
                    <a:pt x="269" y="324"/>
                  </a:lnTo>
                  <a:lnTo>
                    <a:pt x="273" y="321"/>
                  </a:lnTo>
                  <a:lnTo>
                    <a:pt x="277" y="327"/>
                  </a:lnTo>
                  <a:lnTo>
                    <a:pt x="278" y="338"/>
                  </a:lnTo>
                  <a:lnTo>
                    <a:pt x="282" y="346"/>
                  </a:lnTo>
                  <a:lnTo>
                    <a:pt x="286" y="343"/>
                  </a:lnTo>
                  <a:lnTo>
                    <a:pt x="289" y="347"/>
                  </a:lnTo>
                  <a:lnTo>
                    <a:pt x="294" y="347"/>
                  </a:lnTo>
                  <a:lnTo>
                    <a:pt x="295" y="355"/>
                  </a:lnTo>
                  <a:lnTo>
                    <a:pt x="299" y="350"/>
                  </a:lnTo>
                  <a:lnTo>
                    <a:pt x="299" y="355"/>
                  </a:lnTo>
                  <a:lnTo>
                    <a:pt x="303" y="356"/>
                  </a:lnTo>
                  <a:lnTo>
                    <a:pt x="299" y="367"/>
                  </a:lnTo>
                  <a:lnTo>
                    <a:pt x="304" y="371"/>
                  </a:lnTo>
                  <a:lnTo>
                    <a:pt x="304" y="376"/>
                  </a:lnTo>
                  <a:lnTo>
                    <a:pt x="307" y="376"/>
                  </a:lnTo>
                  <a:lnTo>
                    <a:pt x="310" y="389"/>
                  </a:lnTo>
                  <a:lnTo>
                    <a:pt x="307" y="392"/>
                  </a:lnTo>
                  <a:lnTo>
                    <a:pt x="303" y="392"/>
                  </a:lnTo>
                  <a:lnTo>
                    <a:pt x="303" y="401"/>
                  </a:lnTo>
                  <a:lnTo>
                    <a:pt x="308" y="404"/>
                  </a:lnTo>
                  <a:lnTo>
                    <a:pt x="308" y="408"/>
                  </a:lnTo>
                  <a:lnTo>
                    <a:pt x="303" y="405"/>
                  </a:lnTo>
                  <a:lnTo>
                    <a:pt x="304" y="416"/>
                  </a:lnTo>
                  <a:lnTo>
                    <a:pt x="303" y="417"/>
                  </a:lnTo>
                  <a:lnTo>
                    <a:pt x="299" y="408"/>
                  </a:lnTo>
                  <a:lnTo>
                    <a:pt x="294" y="405"/>
                  </a:lnTo>
                  <a:lnTo>
                    <a:pt x="285" y="402"/>
                  </a:lnTo>
                  <a:lnTo>
                    <a:pt x="281" y="399"/>
                  </a:lnTo>
                  <a:lnTo>
                    <a:pt x="275" y="393"/>
                  </a:lnTo>
                  <a:lnTo>
                    <a:pt x="270" y="386"/>
                  </a:lnTo>
                  <a:lnTo>
                    <a:pt x="269" y="386"/>
                  </a:lnTo>
                  <a:lnTo>
                    <a:pt x="269" y="390"/>
                  </a:lnTo>
                  <a:lnTo>
                    <a:pt x="263" y="384"/>
                  </a:lnTo>
                  <a:lnTo>
                    <a:pt x="255" y="381"/>
                  </a:lnTo>
                  <a:lnTo>
                    <a:pt x="261" y="392"/>
                  </a:lnTo>
                  <a:lnTo>
                    <a:pt x="266" y="399"/>
                  </a:lnTo>
                  <a:lnTo>
                    <a:pt x="281" y="413"/>
                  </a:lnTo>
                  <a:lnTo>
                    <a:pt x="290" y="425"/>
                  </a:lnTo>
                  <a:lnTo>
                    <a:pt x="290" y="431"/>
                  </a:lnTo>
                  <a:lnTo>
                    <a:pt x="291" y="436"/>
                  </a:lnTo>
                  <a:lnTo>
                    <a:pt x="285" y="433"/>
                  </a:lnTo>
                  <a:lnTo>
                    <a:pt x="279" y="432"/>
                  </a:lnTo>
                  <a:lnTo>
                    <a:pt x="269" y="428"/>
                  </a:lnTo>
                  <a:lnTo>
                    <a:pt x="257" y="420"/>
                  </a:lnTo>
                  <a:lnTo>
                    <a:pt x="254" y="420"/>
                  </a:lnTo>
                  <a:lnTo>
                    <a:pt x="247" y="414"/>
                  </a:lnTo>
                  <a:lnTo>
                    <a:pt x="247" y="410"/>
                  </a:lnTo>
                  <a:lnTo>
                    <a:pt x="242" y="410"/>
                  </a:lnTo>
                  <a:lnTo>
                    <a:pt x="235" y="408"/>
                  </a:lnTo>
                  <a:lnTo>
                    <a:pt x="229" y="405"/>
                  </a:lnTo>
                  <a:lnTo>
                    <a:pt x="223" y="399"/>
                  </a:lnTo>
                  <a:lnTo>
                    <a:pt x="217" y="387"/>
                  </a:lnTo>
                  <a:lnTo>
                    <a:pt x="221" y="389"/>
                  </a:lnTo>
                  <a:lnTo>
                    <a:pt x="223" y="386"/>
                  </a:lnTo>
                  <a:lnTo>
                    <a:pt x="217" y="380"/>
                  </a:lnTo>
                  <a:lnTo>
                    <a:pt x="212" y="381"/>
                  </a:lnTo>
                  <a:lnTo>
                    <a:pt x="209" y="376"/>
                  </a:lnTo>
                  <a:lnTo>
                    <a:pt x="205" y="376"/>
                  </a:lnTo>
                  <a:lnTo>
                    <a:pt x="204" y="368"/>
                  </a:lnTo>
                  <a:lnTo>
                    <a:pt x="200" y="365"/>
                  </a:lnTo>
                  <a:lnTo>
                    <a:pt x="200" y="356"/>
                  </a:lnTo>
                  <a:lnTo>
                    <a:pt x="193" y="352"/>
                  </a:lnTo>
                  <a:lnTo>
                    <a:pt x="189" y="355"/>
                  </a:lnTo>
                  <a:lnTo>
                    <a:pt x="186" y="347"/>
                  </a:lnTo>
                  <a:lnTo>
                    <a:pt x="182" y="350"/>
                  </a:lnTo>
                  <a:lnTo>
                    <a:pt x="188" y="356"/>
                  </a:lnTo>
                  <a:lnTo>
                    <a:pt x="185" y="361"/>
                  </a:lnTo>
                  <a:lnTo>
                    <a:pt x="178" y="361"/>
                  </a:lnTo>
                  <a:lnTo>
                    <a:pt x="176" y="355"/>
                  </a:lnTo>
                  <a:lnTo>
                    <a:pt x="172" y="356"/>
                  </a:lnTo>
                  <a:lnTo>
                    <a:pt x="172" y="362"/>
                  </a:lnTo>
                  <a:lnTo>
                    <a:pt x="165" y="364"/>
                  </a:lnTo>
                  <a:lnTo>
                    <a:pt x="160" y="367"/>
                  </a:lnTo>
                  <a:lnTo>
                    <a:pt x="153" y="365"/>
                  </a:lnTo>
                  <a:lnTo>
                    <a:pt x="144" y="358"/>
                  </a:lnTo>
                  <a:lnTo>
                    <a:pt x="144" y="344"/>
                  </a:lnTo>
                  <a:lnTo>
                    <a:pt x="154" y="335"/>
                  </a:lnTo>
                  <a:lnTo>
                    <a:pt x="153" y="328"/>
                  </a:lnTo>
                  <a:lnTo>
                    <a:pt x="169" y="332"/>
                  </a:lnTo>
                  <a:lnTo>
                    <a:pt x="178" y="331"/>
                  </a:lnTo>
                  <a:lnTo>
                    <a:pt x="189" y="327"/>
                  </a:lnTo>
                  <a:lnTo>
                    <a:pt x="198" y="325"/>
                  </a:lnTo>
                  <a:lnTo>
                    <a:pt x="198" y="321"/>
                  </a:lnTo>
                  <a:lnTo>
                    <a:pt x="189" y="309"/>
                  </a:lnTo>
                  <a:lnTo>
                    <a:pt x="189" y="304"/>
                  </a:lnTo>
                  <a:lnTo>
                    <a:pt x="196" y="300"/>
                  </a:lnTo>
                  <a:lnTo>
                    <a:pt x="200" y="292"/>
                  </a:lnTo>
                  <a:lnTo>
                    <a:pt x="202" y="286"/>
                  </a:lnTo>
                  <a:lnTo>
                    <a:pt x="206" y="285"/>
                  </a:lnTo>
                  <a:lnTo>
                    <a:pt x="208" y="276"/>
                  </a:lnTo>
                  <a:lnTo>
                    <a:pt x="216" y="270"/>
                  </a:lnTo>
                  <a:lnTo>
                    <a:pt x="216" y="269"/>
                  </a:lnTo>
                  <a:lnTo>
                    <a:pt x="212" y="267"/>
                  </a:lnTo>
                  <a:lnTo>
                    <a:pt x="209" y="251"/>
                  </a:lnTo>
                  <a:lnTo>
                    <a:pt x="213" y="251"/>
                  </a:lnTo>
                  <a:lnTo>
                    <a:pt x="214" y="252"/>
                  </a:lnTo>
                  <a:lnTo>
                    <a:pt x="217" y="252"/>
                  </a:lnTo>
                  <a:lnTo>
                    <a:pt x="218" y="249"/>
                  </a:lnTo>
                  <a:lnTo>
                    <a:pt x="213" y="248"/>
                  </a:lnTo>
                  <a:lnTo>
                    <a:pt x="208" y="248"/>
                  </a:lnTo>
                  <a:lnTo>
                    <a:pt x="206" y="240"/>
                  </a:lnTo>
                  <a:lnTo>
                    <a:pt x="202" y="231"/>
                  </a:lnTo>
                  <a:lnTo>
                    <a:pt x="201" y="233"/>
                  </a:lnTo>
                  <a:lnTo>
                    <a:pt x="196" y="229"/>
                  </a:lnTo>
                  <a:lnTo>
                    <a:pt x="198" y="220"/>
                  </a:lnTo>
                  <a:lnTo>
                    <a:pt x="193" y="218"/>
                  </a:lnTo>
                  <a:lnTo>
                    <a:pt x="194" y="223"/>
                  </a:lnTo>
                  <a:lnTo>
                    <a:pt x="190" y="223"/>
                  </a:lnTo>
                  <a:lnTo>
                    <a:pt x="182" y="214"/>
                  </a:lnTo>
                  <a:lnTo>
                    <a:pt x="189" y="211"/>
                  </a:lnTo>
                  <a:lnTo>
                    <a:pt x="185" y="208"/>
                  </a:lnTo>
                  <a:lnTo>
                    <a:pt x="190" y="206"/>
                  </a:lnTo>
                  <a:lnTo>
                    <a:pt x="182" y="205"/>
                  </a:lnTo>
                  <a:lnTo>
                    <a:pt x="178" y="209"/>
                  </a:lnTo>
                  <a:lnTo>
                    <a:pt x="174" y="208"/>
                  </a:lnTo>
                  <a:lnTo>
                    <a:pt x="176" y="211"/>
                  </a:lnTo>
                  <a:lnTo>
                    <a:pt x="170" y="215"/>
                  </a:lnTo>
                  <a:lnTo>
                    <a:pt x="162" y="218"/>
                  </a:lnTo>
                  <a:lnTo>
                    <a:pt x="162" y="215"/>
                  </a:lnTo>
                  <a:lnTo>
                    <a:pt x="164" y="209"/>
                  </a:lnTo>
                  <a:lnTo>
                    <a:pt x="164" y="205"/>
                  </a:lnTo>
                  <a:lnTo>
                    <a:pt x="168" y="203"/>
                  </a:lnTo>
                  <a:lnTo>
                    <a:pt x="170" y="205"/>
                  </a:lnTo>
                  <a:lnTo>
                    <a:pt x="176" y="202"/>
                  </a:lnTo>
                  <a:lnTo>
                    <a:pt x="174" y="197"/>
                  </a:lnTo>
                  <a:lnTo>
                    <a:pt x="170" y="193"/>
                  </a:lnTo>
                  <a:lnTo>
                    <a:pt x="166" y="193"/>
                  </a:lnTo>
                  <a:lnTo>
                    <a:pt x="162" y="182"/>
                  </a:lnTo>
                  <a:lnTo>
                    <a:pt x="156" y="182"/>
                  </a:lnTo>
                  <a:lnTo>
                    <a:pt x="160" y="179"/>
                  </a:lnTo>
                  <a:lnTo>
                    <a:pt x="160" y="175"/>
                  </a:lnTo>
                  <a:lnTo>
                    <a:pt x="154" y="172"/>
                  </a:lnTo>
                  <a:lnTo>
                    <a:pt x="152" y="178"/>
                  </a:lnTo>
                  <a:lnTo>
                    <a:pt x="150" y="171"/>
                  </a:lnTo>
                  <a:lnTo>
                    <a:pt x="152" y="166"/>
                  </a:lnTo>
                  <a:lnTo>
                    <a:pt x="150" y="160"/>
                  </a:lnTo>
                  <a:lnTo>
                    <a:pt x="144" y="157"/>
                  </a:lnTo>
                  <a:lnTo>
                    <a:pt x="141" y="159"/>
                  </a:lnTo>
                  <a:lnTo>
                    <a:pt x="135" y="151"/>
                  </a:lnTo>
                  <a:lnTo>
                    <a:pt x="133" y="147"/>
                  </a:lnTo>
                  <a:lnTo>
                    <a:pt x="132" y="151"/>
                  </a:lnTo>
                  <a:lnTo>
                    <a:pt x="128" y="153"/>
                  </a:lnTo>
                  <a:lnTo>
                    <a:pt x="133" y="154"/>
                  </a:lnTo>
                  <a:lnTo>
                    <a:pt x="136" y="163"/>
                  </a:lnTo>
                  <a:lnTo>
                    <a:pt x="139" y="166"/>
                  </a:lnTo>
                  <a:lnTo>
                    <a:pt x="137" y="171"/>
                  </a:lnTo>
                  <a:lnTo>
                    <a:pt x="125" y="174"/>
                  </a:lnTo>
                  <a:lnTo>
                    <a:pt x="124" y="168"/>
                  </a:lnTo>
                  <a:lnTo>
                    <a:pt x="119" y="168"/>
                  </a:lnTo>
                  <a:lnTo>
                    <a:pt x="101" y="163"/>
                  </a:lnTo>
                  <a:lnTo>
                    <a:pt x="108" y="169"/>
                  </a:lnTo>
                  <a:lnTo>
                    <a:pt x="112" y="175"/>
                  </a:lnTo>
                  <a:lnTo>
                    <a:pt x="109" y="178"/>
                  </a:lnTo>
                  <a:lnTo>
                    <a:pt x="107" y="172"/>
                  </a:lnTo>
                  <a:lnTo>
                    <a:pt x="101" y="169"/>
                  </a:lnTo>
                  <a:lnTo>
                    <a:pt x="99" y="172"/>
                  </a:lnTo>
                  <a:lnTo>
                    <a:pt x="93" y="174"/>
                  </a:lnTo>
                  <a:lnTo>
                    <a:pt x="85" y="169"/>
                  </a:lnTo>
                  <a:lnTo>
                    <a:pt x="79" y="169"/>
                  </a:lnTo>
                  <a:lnTo>
                    <a:pt x="64" y="168"/>
                  </a:lnTo>
                  <a:lnTo>
                    <a:pt x="63" y="163"/>
                  </a:lnTo>
                  <a:lnTo>
                    <a:pt x="55" y="165"/>
                  </a:lnTo>
                  <a:lnTo>
                    <a:pt x="58" y="168"/>
                  </a:lnTo>
                  <a:lnTo>
                    <a:pt x="48" y="166"/>
                  </a:lnTo>
                  <a:lnTo>
                    <a:pt x="44" y="159"/>
                  </a:lnTo>
                  <a:lnTo>
                    <a:pt x="44" y="156"/>
                  </a:lnTo>
                  <a:lnTo>
                    <a:pt x="32" y="153"/>
                  </a:lnTo>
                  <a:lnTo>
                    <a:pt x="24" y="153"/>
                  </a:lnTo>
                  <a:lnTo>
                    <a:pt x="22" y="150"/>
                  </a:lnTo>
                  <a:lnTo>
                    <a:pt x="14" y="145"/>
                  </a:lnTo>
                  <a:lnTo>
                    <a:pt x="14" y="141"/>
                  </a:lnTo>
                  <a:lnTo>
                    <a:pt x="8" y="132"/>
                  </a:lnTo>
                  <a:lnTo>
                    <a:pt x="10" y="129"/>
                  </a:lnTo>
                  <a:lnTo>
                    <a:pt x="12" y="125"/>
                  </a:lnTo>
                  <a:lnTo>
                    <a:pt x="20" y="129"/>
                  </a:lnTo>
                  <a:lnTo>
                    <a:pt x="32" y="129"/>
                  </a:lnTo>
                  <a:lnTo>
                    <a:pt x="34" y="126"/>
                  </a:lnTo>
                  <a:lnTo>
                    <a:pt x="28" y="122"/>
                  </a:lnTo>
                  <a:lnTo>
                    <a:pt x="26" y="117"/>
                  </a:lnTo>
                  <a:lnTo>
                    <a:pt x="20" y="119"/>
                  </a:lnTo>
                  <a:lnTo>
                    <a:pt x="3" y="111"/>
                  </a:lnTo>
                  <a:lnTo>
                    <a:pt x="0" y="105"/>
                  </a:lnTo>
                  <a:lnTo>
                    <a:pt x="2" y="95"/>
                  </a:lnTo>
                  <a:lnTo>
                    <a:pt x="0" y="87"/>
                  </a:lnTo>
                  <a:lnTo>
                    <a:pt x="6" y="78"/>
                  </a:lnTo>
                  <a:lnTo>
                    <a:pt x="3" y="73"/>
                  </a:lnTo>
                  <a:lnTo>
                    <a:pt x="4" y="56"/>
                  </a:lnTo>
                  <a:lnTo>
                    <a:pt x="8" y="49"/>
                  </a:lnTo>
                  <a:lnTo>
                    <a:pt x="11" y="38"/>
                  </a:lnTo>
                  <a:lnTo>
                    <a:pt x="11" y="34"/>
                  </a:lnTo>
                  <a:lnTo>
                    <a:pt x="18" y="21"/>
                  </a:lnTo>
                  <a:lnTo>
                    <a:pt x="23" y="16"/>
                  </a:lnTo>
                  <a:lnTo>
                    <a:pt x="26" y="7"/>
                  </a:lnTo>
                  <a:lnTo>
                    <a:pt x="4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38" name="Freeform 219"/>
            <p:cNvSpPr>
              <a:spLocks/>
            </p:cNvSpPr>
            <p:nvPr/>
          </p:nvSpPr>
          <p:spPr bwMode="auto">
            <a:xfrm>
              <a:off x="2952750" y="2433638"/>
              <a:ext cx="7938" cy="6350"/>
            </a:xfrm>
            <a:custGeom>
              <a:avLst/>
              <a:gdLst>
                <a:gd name="T0" fmla="*/ 1588 w 5"/>
                <a:gd name="T1" fmla="*/ 0 h 4"/>
                <a:gd name="T2" fmla="*/ 7938 w 5"/>
                <a:gd name="T3" fmla="*/ 0 h 4"/>
                <a:gd name="T4" fmla="*/ 7938 w 5"/>
                <a:gd name="T5" fmla="*/ 6350 h 4"/>
                <a:gd name="T6" fmla="*/ 0 w 5"/>
                <a:gd name="T7" fmla="*/ 4763 h 4"/>
                <a:gd name="T8" fmla="*/ 1588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0"/>
                  </a:moveTo>
                  <a:lnTo>
                    <a:pt x="5" y="0"/>
                  </a:lnTo>
                  <a:lnTo>
                    <a:pt x="5" y="4"/>
                  </a:lnTo>
                  <a:lnTo>
                    <a:pt x="0" y="3"/>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39" name="Freeform 220"/>
            <p:cNvSpPr>
              <a:spLocks/>
            </p:cNvSpPr>
            <p:nvPr/>
          </p:nvSpPr>
          <p:spPr bwMode="auto">
            <a:xfrm>
              <a:off x="2636838" y="2636838"/>
              <a:ext cx="22225" cy="28575"/>
            </a:xfrm>
            <a:custGeom>
              <a:avLst/>
              <a:gdLst>
                <a:gd name="T0" fmla="*/ 6350 w 14"/>
                <a:gd name="T1" fmla="*/ 0 h 18"/>
                <a:gd name="T2" fmla="*/ 15875 w 14"/>
                <a:gd name="T3" fmla="*/ 11113 h 18"/>
                <a:gd name="T4" fmla="*/ 19050 w 14"/>
                <a:gd name="T5" fmla="*/ 19050 h 18"/>
                <a:gd name="T6" fmla="*/ 22225 w 14"/>
                <a:gd name="T7" fmla="*/ 23813 h 18"/>
                <a:gd name="T8" fmla="*/ 20638 w 14"/>
                <a:gd name="T9" fmla="*/ 28575 h 18"/>
                <a:gd name="T10" fmla="*/ 9525 w 14"/>
                <a:gd name="T11" fmla="*/ 19050 h 18"/>
                <a:gd name="T12" fmla="*/ 6350 w 14"/>
                <a:gd name="T13" fmla="*/ 9525 h 18"/>
                <a:gd name="T14" fmla="*/ 0 w 14"/>
                <a:gd name="T15" fmla="*/ 1588 h 18"/>
                <a:gd name="T16" fmla="*/ 6350 w 14"/>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8">
                  <a:moveTo>
                    <a:pt x="4" y="0"/>
                  </a:moveTo>
                  <a:lnTo>
                    <a:pt x="10" y="7"/>
                  </a:lnTo>
                  <a:lnTo>
                    <a:pt x="12" y="12"/>
                  </a:lnTo>
                  <a:lnTo>
                    <a:pt x="14" y="15"/>
                  </a:lnTo>
                  <a:lnTo>
                    <a:pt x="13" y="18"/>
                  </a:lnTo>
                  <a:lnTo>
                    <a:pt x="6" y="12"/>
                  </a:lnTo>
                  <a:lnTo>
                    <a:pt x="4" y="6"/>
                  </a:lnTo>
                  <a:lnTo>
                    <a:pt x="0" y="1"/>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0" name="Freeform 221"/>
            <p:cNvSpPr>
              <a:spLocks/>
            </p:cNvSpPr>
            <p:nvPr/>
          </p:nvSpPr>
          <p:spPr bwMode="auto">
            <a:xfrm>
              <a:off x="2659063" y="2627313"/>
              <a:ext cx="9525" cy="4762"/>
            </a:xfrm>
            <a:custGeom>
              <a:avLst/>
              <a:gdLst>
                <a:gd name="T0" fmla="*/ 4763 w 6"/>
                <a:gd name="T1" fmla="*/ 0 h 3"/>
                <a:gd name="T2" fmla="*/ 9525 w 6"/>
                <a:gd name="T3" fmla="*/ 1587 h 3"/>
                <a:gd name="T4" fmla="*/ 6350 w 6"/>
                <a:gd name="T5" fmla="*/ 4762 h 3"/>
                <a:gd name="T6" fmla="*/ 0 w 6"/>
                <a:gd name="T7" fmla="*/ 1587 h 3"/>
                <a:gd name="T8" fmla="*/ 4763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3" y="0"/>
                  </a:moveTo>
                  <a:lnTo>
                    <a:pt x="6" y="1"/>
                  </a:lnTo>
                  <a:lnTo>
                    <a:pt x="4" y="3"/>
                  </a:lnTo>
                  <a:lnTo>
                    <a:pt x="0" y="1"/>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1" name="Freeform 222"/>
            <p:cNvSpPr>
              <a:spLocks/>
            </p:cNvSpPr>
            <p:nvPr/>
          </p:nvSpPr>
          <p:spPr bwMode="auto">
            <a:xfrm>
              <a:off x="2725738" y="3060700"/>
              <a:ext cx="19050" cy="34925"/>
            </a:xfrm>
            <a:custGeom>
              <a:avLst/>
              <a:gdLst>
                <a:gd name="T0" fmla="*/ 12700 w 12"/>
                <a:gd name="T1" fmla="*/ 0 h 22"/>
                <a:gd name="T2" fmla="*/ 14288 w 12"/>
                <a:gd name="T3" fmla="*/ 3175 h 22"/>
                <a:gd name="T4" fmla="*/ 15875 w 12"/>
                <a:gd name="T5" fmla="*/ 7938 h 22"/>
                <a:gd name="T6" fmla="*/ 19050 w 12"/>
                <a:gd name="T7" fmla="*/ 14288 h 22"/>
                <a:gd name="T8" fmla="*/ 14288 w 12"/>
                <a:gd name="T9" fmla="*/ 34925 h 22"/>
                <a:gd name="T10" fmla="*/ 14288 w 12"/>
                <a:gd name="T11" fmla="*/ 14288 h 22"/>
                <a:gd name="T12" fmla="*/ 9525 w 12"/>
                <a:gd name="T13" fmla="*/ 15875 h 22"/>
                <a:gd name="T14" fmla="*/ 3175 w 12"/>
                <a:gd name="T15" fmla="*/ 30163 h 22"/>
                <a:gd name="T16" fmla="*/ 0 w 12"/>
                <a:gd name="T17" fmla="*/ 28575 h 22"/>
                <a:gd name="T18" fmla="*/ 3175 w 12"/>
                <a:gd name="T19" fmla="*/ 15875 h 22"/>
                <a:gd name="T20" fmla="*/ 9525 w 12"/>
                <a:gd name="T21" fmla="*/ 9525 h 22"/>
                <a:gd name="T22" fmla="*/ 12700 w 12"/>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2">
                  <a:moveTo>
                    <a:pt x="8" y="0"/>
                  </a:moveTo>
                  <a:lnTo>
                    <a:pt x="9" y="2"/>
                  </a:lnTo>
                  <a:lnTo>
                    <a:pt x="10" y="5"/>
                  </a:lnTo>
                  <a:lnTo>
                    <a:pt x="12" y="9"/>
                  </a:lnTo>
                  <a:lnTo>
                    <a:pt x="9" y="22"/>
                  </a:lnTo>
                  <a:lnTo>
                    <a:pt x="9" y="9"/>
                  </a:lnTo>
                  <a:lnTo>
                    <a:pt x="6" y="10"/>
                  </a:lnTo>
                  <a:lnTo>
                    <a:pt x="2" y="19"/>
                  </a:lnTo>
                  <a:lnTo>
                    <a:pt x="0" y="18"/>
                  </a:lnTo>
                  <a:lnTo>
                    <a:pt x="2" y="10"/>
                  </a:lnTo>
                  <a:lnTo>
                    <a:pt x="6" y="6"/>
                  </a:lnTo>
                  <a:lnTo>
                    <a:pt x="8"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2" name="Freeform 223"/>
            <p:cNvSpPr>
              <a:spLocks/>
            </p:cNvSpPr>
            <p:nvPr/>
          </p:nvSpPr>
          <p:spPr bwMode="auto">
            <a:xfrm>
              <a:off x="2720975" y="3059113"/>
              <a:ext cx="14288" cy="20637"/>
            </a:xfrm>
            <a:custGeom>
              <a:avLst/>
              <a:gdLst>
                <a:gd name="T0" fmla="*/ 11113 w 9"/>
                <a:gd name="T1" fmla="*/ 0 h 13"/>
                <a:gd name="T2" fmla="*/ 14288 w 9"/>
                <a:gd name="T3" fmla="*/ 1587 h 13"/>
                <a:gd name="T4" fmla="*/ 7938 w 9"/>
                <a:gd name="T5" fmla="*/ 11112 h 13"/>
                <a:gd name="T6" fmla="*/ 0 w 9"/>
                <a:gd name="T7" fmla="*/ 20637 h 13"/>
                <a:gd name="T8" fmla="*/ 11113 w 9"/>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7" y="0"/>
                  </a:moveTo>
                  <a:lnTo>
                    <a:pt x="9" y="1"/>
                  </a:lnTo>
                  <a:lnTo>
                    <a:pt x="5" y="7"/>
                  </a:lnTo>
                  <a:lnTo>
                    <a:pt x="0" y="13"/>
                  </a:lnTo>
                  <a:lnTo>
                    <a:pt x="7"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3" name="Freeform 224"/>
            <p:cNvSpPr>
              <a:spLocks/>
            </p:cNvSpPr>
            <p:nvPr/>
          </p:nvSpPr>
          <p:spPr bwMode="auto">
            <a:xfrm>
              <a:off x="2682875" y="3190875"/>
              <a:ext cx="25400" cy="14288"/>
            </a:xfrm>
            <a:custGeom>
              <a:avLst/>
              <a:gdLst>
                <a:gd name="T0" fmla="*/ 7938 w 16"/>
                <a:gd name="T1" fmla="*/ 0 h 9"/>
                <a:gd name="T2" fmla="*/ 23813 w 16"/>
                <a:gd name="T3" fmla="*/ 6350 h 9"/>
                <a:gd name="T4" fmla="*/ 25400 w 16"/>
                <a:gd name="T5" fmla="*/ 14288 h 9"/>
                <a:gd name="T6" fmla="*/ 17463 w 16"/>
                <a:gd name="T7" fmla="*/ 14288 h 9"/>
                <a:gd name="T8" fmla="*/ 11113 w 16"/>
                <a:gd name="T9" fmla="*/ 9525 h 9"/>
                <a:gd name="T10" fmla="*/ 0 w 16"/>
                <a:gd name="T11" fmla="*/ 6350 h 9"/>
                <a:gd name="T12" fmla="*/ 1588 w 16"/>
                <a:gd name="T13" fmla="*/ 1588 h 9"/>
                <a:gd name="T14" fmla="*/ 7938 w 16"/>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9">
                  <a:moveTo>
                    <a:pt x="5" y="0"/>
                  </a:moveTo>
                  <a:lnTo>
                    <a:pt x="15" y="4"/>
                  </a:lnTo>
                  <a:lnTo>
                    <a:pt x="16" y="9"/>
                  </a:lnTo>
                  <a:lnTo>
                    <a:pt x="11" y="9"/>
                  </a:lnTo>
                  <a:lnTo>
                    <a:pt x="7" y="6"/>
                  </a:lnTo>
                  <a:lnTo>
                    <a:pt x="0" y="4"/>
                  </a:lnTo>
                  <a:lnTo>
                    <a:pt x="1" y="1"/>
                  </a:lnTo>
                  <a:lnTo>
                    <a:pt x="5"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4" name="Freeform 225"/>
            <p:cNvSpPr>
              <a:spLocks/>
            </p:cNvSpPr>
            <p:nvPr/>
          </p:nvSpPr>
          <p:spPr bwMode="auto">
            <a:xfrm>
              <a:off x="2727325" y="3225800"/>
              <a:ext cx="11113" cy="9525"/>
            </a:xfrm>
            <a:custGeom>
              <a:avLst/>
              <a:gdLst>
                <a:gd name="T0" fmla="*/ 11113 w 7"/>
                <a:gd name="T1" fmla="*/ 0 h 6"/>
                <a:gd name="T2" fmla="*/ 11113 w 7"/>
                <a:gd name="T3" fmla="*/ 3175 h 6"/>
                <a:gd name="T4" fmla="*/ 6350 w 7"/>
                <a:gd name="T5" fmla="*/ 9525 h 6"/>
                <a:gd name="T6" fmla="*/ 0 w 7"/>
                <a:gd name="T7" fmla="*/ 9525 h 6"/>
                <a:gd name="T8" fmla="*/ 11113 w 7"/>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7" y="0"/>
                  </a:moveTo>
                  <a:lnTo>
                    <a:pt x="7" y="2"/>
                  </a:lnTo>
                  <a:lnTo>
                    <a:pt x="4" y="6"/>
                  </a:lnTo>
                  <a:lnTo>
                    <a:pt x="0" y="6"/>
                  </a:lnTo>
                  <a:lnTo>
                    <a:pt x="7"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5" name="Freeform 226"/>
            <p:cNvSpPr>
              <a:spLocks/>
            </p:cNvSpPr>
            <p:nvPr/>
          </p:nvSpPr>
          <p:spPr bwMode="auto">
            <a:xfrm>
              <a:off x="2716213" y="2820988"/>
              <a:ext cx="19050" cy="36512"/>
            </a:xfrm>
            <a:custGeom>
              <a:avLst/>
              <a:gdLst>
                <a:gd name="T0" fmla="*/ 11113 w 12"/>
                <a:gd name="T1" fmla="*/ 0 h 23"/>
                <a:gd name="T2" fmla="*/ 19050 w 12"/>
                <a:gd name="T3" fmla="*/ 1587 h 23"/>
                <a:gd name="T4" fmla="*/ 19050 w 12"/>
                <a:gd name="T5" fmla="*/ 14287 h 23"/>
                <a:gd name="T6" fmla="*/ 11113 w 12"/>
                <a:gd name="T7" fmla="*/ 30162 h 23"/>
                <a:gd name="T8" fmla="*/ 11113 w 12"/>
                <a:gd name="T9" fmla="*/ 34925 h 23"/>
                <a:gd name="T10" fmla="*/ 6350 w 12"/>
                <a:gd name="T11" fmla="*/ 36512 h 23"/>
                <a:gd name="T12" fmla="*/ 4763 w 12"/>
                <a:gd name="T13" fmla="*/ 30162 h 23"/>
                <a:gd name="T14" fmla="*/ 0 w 12"/>
                <a:gd name="T15" fmla="*/ 25400 h 23"/>
                <a:gd name="T16" fmla="*/ 3175 w 12"/>
                <a:gd name="T17" fmla="*/ 6350 h 23"/>
                <a:gd name="T18" fmla="*/ 6350 w 12"/>
                <a:gd name="T19" fmla="*/ 4762 h 23"/>
                <a:gd name="T20" fmla="*/ 11113 w 12"/>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23">
                  <a:moveTo>
                    <a:pt x="7" y="0"/>
                  </a:moveTo>
                  <a:lnTo>
                    <a:pt x="12" y="1"/>
                  </a:lnTo>
                  <a:lnTo>
                    <a:pt x="12" y="9"/>
                  </a:lnTo>
                  <a:lnTo>
                    <a:pt x="7" y="19"/>
                  </a:lnTo>
                  <a:lnTo>
                    <a:pt x="7" y="22"/>
                  </a:lnTo>
                  <a:lnTo>
                    <a:pt x="4" y="23"/>
                  </a:lnTo>
                  <a:lnTo>
                    <a:pt x="3" y="19"/>
                  </a:lnTo>
                  <a:lnTo>
                    <a:pt x="0" y="16"/>
                  </a:lnTo>
                  <a:lnTo>
                    <a:pt x="2" y="4"/>
                  </a:lnTo>
                  <a:lnTo>
                    <a:pt x="4" y="3"/>
                  </a:lnTo>
                  <a:lnTo>
                    <a:pt x="7"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6" name="Freeform 227"/>
            <p:cNvSpPr>
              <a:spLocks/>
            </p:cNvSpPr>
            <p:nvPr/>
          </p:nvSpPr>
          <p:spPr bwMode="auto">
            <a:xfrm>
              <a:off x="2649538" y="2792413"/>
              <a:ext cx="38100" cy="34925"/>
            </a:xfrm>
            <a:custGeom>
              <a:avLst/>
              <a:gdLst>
                <a:gd name="T0" fmla="*/ 33338 w 24"/>
                <a:gd name="T1" fmla="*/ 0 h 22"/>
                <a:gd name="T2" fmla="*/ 38100 w 24"/>
                <a:gd name="T3" fmla="*/ 6350 h 22"/>
                <a:gd name="T4" fmla="*/ 33338 w 24"/>
                <a:gd name="T5" fmla="*/ 14288 h 22"/>
                <a:gd name="T6" fmla="*/ 22225 w 24"/>
                <a:gd name="T7" fmla="*/ 20638 h 22"/>
                <a:gd name="T8" fmla="*/ 22225 w 24"/>
                <a:gd name="T9" fmla="*/ 25400 h 22"/>
                <a:gd name="T10" fmla="*/ 14288 w 24"/>
                <a:gd name="T11" fmla="*/ 33338 h 22"/>
                <a:gd name="T12" fmla="*/ 12700 w 24"/>
                <a:gd name="T13" fmla="*/ 30163 h 22"/>
                <a:gd name="T14" fmla="*/ 6350 w 24"/>
                <a:gd name="T15" fmla="*/ 34925 h 22"/>
                <a:gd name="T16" fmla="*/ 0 w 24"/>
                <a:gd name="T17" fmla="*/ 23813 h 22"/>
                <a:gd name="T18" fmla="*/ 6350 w 24"/>
                <a:gd name="T19" fmla="*/ 1588 h 22"/>
                <a:gd name="T20" fmla="*/ 9525 w 24"/>
                <a:gd name="T21" fmla="*/ 1588 h 22"/>
                <a:gd name="T22" fmla="*/ 33338 w 24"/>
                <a:gd name="T23" fmla="*/ 0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22">
                  <a:moveTo>
                    <a:pt x="21" y="0"/>
                  </a:moveTo>
                  <a:lnTo>
                    <a:pt x="24" y="4"/>
                  </a:lnTo>
                  <a:lnTo>
                    <a:pt x="21" y="9"/>
                  </a:lnTo>
                  <a:lnTo>
                    <a:pt x="14" y="13"/>
                  </a:lnTo>
                  <a:lnTo>
                    <a:pt x="14" y="16"/>
                  </a:lnTo>
                  <a:lnTo>
                    <a:pt x="9" y="21"/>
                  </a:lnTo>
                  <a:lnTo>
                    <a:pt x="8" y="19"/>
                  </a:lnTo>
                  <a:lnTo>
                    <a:pt x="4" y="22"/>
                  </a:lnTo>
                  <a:lnTo>
                    <a:pt x="0" y="15"/>
                  </a:lnTo>
                  <a:lnTo>
                    <a:pt x="4" y="1"/>
                  </a:lnTo>
                  <a:lnTo>
                    <a:pt x="6" y="1"/>
                  </a:lnTo>
                  <a:lnTo>
                    <a:pt x="2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7" name="Freeform 228"/>
            <p:cNvSpPr>
              <a:spLocks/>
            </p:cNvSpPr>
            <p:nvPr/>
          </p:nvSpPr>
          <p:spPr bwMode="auto">
            <a:xfrm>
              <a:off x="2586038" y="2651125"/>
              <a:ext cx="130175" cy="133350"/>
            </a:xfrm>
            <a:custGeom>
              <a:avLst/>
              <a:gdLst>
                <a:gd name="T0" fmla="*/ 31750 w 82"/>
                <a:gd name="T1" fmla="*/ 0 h 84"/>
                <a:gd name="T2" fmla="*/ 38100 w 82"/>
                <a:gd name="T3" fmla="*/ 6350 h 84"/>
                <a:gd name="T4" fmla="*/ 36513 w 82"/>
                <a:gd name="T5" fmla="*/ 14288 h 84"/>
                <a:gd name="T6" fmla="*/ 44450 w 82"/>
                <a:gd name="T7" fmla="*/ 25400 h 84"/>
                <a:gd name="T8" fmla="*/ 49213 w 82"/>
                <a:gd name="T9" fmla="*/ 19050 h 84"/>
                <a:gd name="T10" fmla="*/ 60325 w 82"/>
                <a:gd name="T11" fmla="*/ 26988 h 84"/>
                <a:gd name="T12" fmla="*/ 66675 w 82"/>
                <a:gd name="T13" fmla="*/ 36513 h 84"/>
                <a:gd name="T14" fmla="*/ 98425 w 82"/>
                <a:gd name="T15" fmla="*/ 63500 h 84"/>
                <a:gd name="T16" fmla="*/ 107950 w 82"/>
                <a:gd name="T17" fmla="*/ 79375 h 84"/>
                <a:gd name="T18" fmla="*/ 107950 w 82"/>
                <a:gd name="T19" fmla="*/ 87313 h 84"/>
                <a:gd name="T20" fmla="*/ 120650 w 82"/>
                <a:gd name="T21" fmla="*/ 84138 h 84"/>
                <a:gd name="T22" fmla="*/ 130175 w 82"/>
                <a:gd name="T23" fmla="*/ 103188 h 84"/>
                <a:gd name="T24" fmla="*/ 114300 w 82"/>
                <a:gd name="T25" fmla="*/ 117475 h 84"/>
                <a:gd name="T26" fmla="*/ 101600 w 82"/>
                <a:gd name="T27" fmla="*/ 107950 h 84"/>
                <a:gd name="T28" fmla="*/ 90488 w 82"/>
                <a:gd name="T29" fmla="*/ 107950 h 84"/>
                <a:gd name="T30" fmla="*/ 92075 w 82"/>
                <a:gd name="T31" fmla="*/ 96838 h 84"/>
                <a:gd name="T32" fmla="*/ 77788 w 82"/>
                <a:gd name="T33" fmla="*/ 92075 h 84"/>
                <a:gd name="T34" fmla="*/ 79375 w 82"/>
                <a:gd name="T35" fmla="*/ 82550 h 84"/>
                <a:gd name="T36" fmla="*/ 69850 w 82"/>
                <a:gd name="T37" fmla="*/ 84138 h 84"/>
                <a:gd name="T38" fmla="*/ 66675 w 82"/>
                <a:gd name="T39" fmla="*/ 103188 h 84"/>
                <a:gd name="T40" fmla="*/ 55563 w 82"/>
                <a:gd name="T41" fmla="*/ 112713 h 84"/>
                <a:gd name="T42" fmla="*/ 50800 w 82"/>
                <a:gd name="T43" fmla="*/ 122238 h 84"/>
                <a:gd name="T44" fmla="*/ 44450 w 82"/>
                <a:gd name="T45" fmla="*/ 128588 h 84"/>
                <a:gd name="T46" fmla="*/ 30163 w 82"/>
                <a:gd name="T47" fmla="*/ 133350 h 84"/>
                <a:gd name="T48" fmla="*/ 30163 w 82"/>
                <a:gd name="T49" fmla="*/ 114300 h 84"/>
                <a:gd name="T50" fmla="*/ 25400 w 82"/>
                <a:gd name="T51" fmla="*/ 104775 h 84"/>
                <a:gd name="T52" fmla="*/ 12700 w 82"/>
                <a:gd name="T53" fmla="*/ 107950 h 84"/>
                <a:gd name="T54" fmla="*/ 1588 w 82"/>
                <a:gd name="T55" fmla="*/ 114300 h 84"/>
                <a:gd name="T56" fmla="*/ 0 w 82"/>
                <a:gd name="T57" fmla="*/ 96838 h 84"/>
                <a:gd name="T58" fmla="*/ 17463 w 82"/>
                <a:gd name="T59" fmla="*/ 88900 h 84"/>
                <a:gd name="T60" fmla="*/ 17463 w 82"/>
                <a:gd name="T61" fmla="*/ 79375 h 84"/>
                <a:gd name="T62" fmla="*/ 14288 w 82"/>
                <a:gd name="T63" fmla="*/ 60325 h 84"/>
                <a:gd name="T64" fmla="*/ 19050 w 82"/>
                <a:gd name="T65" fmla="*/ 49213 h 84"/>
                <a:gd name="T66" fmla="*/ 19050 w 82"/>
                <a:gd name="T67" fmla="*/ 25400 h 84"/>
                <a:gd name="T68" fmla="*/ 25400 w 82"/>
                <a:gd name="T69" fmla="*/ 4763 h 84"/>
                <a:gd name="T70" fmla="*/ 31750 w 82"/>
                <a:gd name="T71" fmla="*/ 0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2" h="84">
                  <a:moveTo>
                    <a:pt x="20" y="0"/>
                  </a:moveTo>
                  <a:lnTo>
                    <a:pt x="24" y="4"/>
                  </a:lnTo>
                  <a:lnTo>
                    <a:pt x="23" y="9"/>
                  </a:lnTo>
                  <a:lnTo>
                    <a:pt x="28" y="16"/>
                  </a:lnTo>
                  <a:lnTo>
                    <a:pt x="31" y="12"/>
                  </a:lnTo>
                  <a:lnTo>
                    <a:pt x="38" y="17"/>
                  </a:lnTo>
                  <a:lnTo>
                    <a:pt x="42" y="23"/>
                  </a:lnTo>
                  <a:lnTo>
                    <a:pt x="62" y="40"/>
                  </a:lnTo>
                  <a:lnTo>
                    <a:pt x="68" y="50"/>
                  </a:lnTo>
                  <a:lnTo>
                    <a:pt x="68" y="55"/>
                  </a:lnTo>
                  <a:lnTo>
                    <a:pt x="76" y="53"/>
                  </a:lnTo>
                  <a:lnTo>
                    <a:pt x="82" y="65"/>
                  </a:lnTo>
                  <a:lnTo>
                    <a:pt x="72" y="74"/>
                  </a:lnTo>
                  <a:lnTo>
                    <a:pt x="64" y="68"/>
                  </a:lnTo>
                  <a:lnTo>
                    <a:pt x="57" y="68"/>
                  </a:lnTo>
                  <a:lnTo>
                    <a:pt x="58" y="61"/>
                  </a:lnTo>
                  <a:lnTo>
                    <a:pt x="49" y="58"/>
                  </a:lnTo>
                  <a:lnTo>
                    <a:pt x="50" y="52"/>
                  </a:lnTo>
                  <a:lnTo>
                    <a:pt x="44" y="53"/>
                  </a:lnTo>
                  <a:lnTo>
                    <a:pt x="42" y="65"/>
                  </a:lnTo>
                  <a:lnTo>
                    <a:pt x="35" y="71"/>
                  </a:lnTo>
                  <a:lnTo>
                    <a:pt x="32" y="77"/>
                  </a:lnTo>
                  <a:lnTo>
                    <a:pt x="28" y="81"/>
                  </a:lnTo>
                  <a:lnTo>
                    <a:pt x="19" y="84"/>
                  </a:lnTo>
                  <a:lnTo>
                    <a:pt x="19" y="72"/>
                  </a:lnTo>
                  <a:lnTo>
                    <a:pt x="16" y="66"/>
                  </a:lnTo>
                  <a:lnTo>
                    <a:pt x="8" y="68"/>
                  </a:lnTo>
                  <a:lnTo>
                    <a:pt x="1" y="72"/>
                  </a:lnTo>
                  <a:lnTo>
                    <a:pt x="0" y="61"/>
                  </a:lnTo>
                  <a:lnTo>
                    <a:pt x="11" y="56"/>
                  </a:lnTo>
                  <a:lnTo>
                    <a:pt x="11" y="50"/>
                  </a:lnTo>
                  <a:lnTo>
                    <a:pt x="9" y="38"/>
                  </a:lnTo>
                  <a:lnTo>
                    <a:pt x="12" y="31"/>
                  </a:lnTo>
                  <a:lnTo>
                    <a:pt x="12" y="16"/>
                  </a:lnTo>
                  <a:lnTo>
                    <a:pt x="16" y="3"/>
                  </a:lnTo>
                  <a:lnTo>
                    <a:pt x="2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8" name="Freeform 229"/>
            <p:cNvSpPr>
              <a:spLocks/>
            </p:cNvSpPr>
            <p:nvPr/>
          </p:nvSpPr>
          <p:spPr bwMode="auto">
            <a:xfrm>
              <a:off x="2752725" y="2768600"/>
              <a:ext cx="15875" cy="15875"/>
            </a:xfrm>
            <a:custGeom>
              <a:avLst/>
              <a:gdLst>
                <a:gd name="T0" fmla="*/ 9525 w 10"/>
                <a:gd name="T1" fmla="*/ 0 h 10"/>
                <a:gd name="T2" fmla="*/ 15875 w 10"/>
                <a:gd name="T3" fmla="*/ 11113 h 10"/>
                <a:gd name="T4" fmla="*/ 7938 w 10"/>
                <a:gd name="T5" fmla="*/ 15875 h 10"/>
                <a:gd name="T6" fmla="*/ 0 w 10"/>
                <a:gd name="T7" fmla="*/ 1588 h 10"/>
                <a:gd name="T8" fmla="*/ 9525 w 10"/>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0">
                  <a:moveTo>
                    <a:pt x="6" y="0"/>
                  </a:moveTo>
                  <a:lnTo>
                    <a:pt x="10" y="7"/>
                  </a:lnTo>
                  <a:lnTo>
                    <a:pt x="5" y="10"/>
                  </a:lnTo>
                  <a:lnTo>
                    <a:pt x="0" y="1"/>
                  </a:lnTo>
                  <a:lnTo>
                    <a:pt x="6"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49" name="Freeform 230"/>
            <p:cNvSpPr>
              <a:spLocks/>
            </p:cNvSpPr>
            <p:nvPr/>
          </p:nvSpPr>
          <p:spPr bwMode="auto">
            <a:xfrm>
              <a:off x="2771775" y="2759075"/>
              <a:ext cx="14288" cy="14288"/>
            </a:xfrm>
            <a:custGeom>
              <a:avLst/>
              <a:gdLst>
                <a:gd name="T0" fmla="*/ 3175 w 9"/>
                <a:gd name="T1" fmla="*/ 0 h 9"/>
                <a:gd name="T2" fmla="*/ 14288 w 9"/>
                <a:gd name="T3" fmla="*/ 6350 h 9"/>
                <a:gd name="T4" fmla="*/ 14288 w 9"/>
                <a:gd name="T5" fmla="*/ 11113 h 9"/>
                <a:gd name="T6" fmla="*/ 9525 w 9"/>
                <a:gd name="T7" fmla="*/ 14288 h 9"/>
                <a:gd name="T8" fmla="*/ 0 w 9"/>
                <a:gd name="T9" fmla="*/ 4763 h 9"/>
                <a:gd name="T10" fmla="*/ 3175 w 9"/>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9">
                  <a:moveTo>
                    <a:pt x="2" y="0"/>
                  </a:moveTo>
                  <a:lnTo>
                    <a:pt x="9" y="4"/>
                  </a:lnTo>
                  <a:lnTo>
                    <a:pt x="9" y="7"/>
                  </a:lnTo>
                  <a:lnTo>
                    <a:pt x="6" y="9"/>
                  </a:lnTo>
                  <a:lnTo>
                    <a:pt x="0" y="3"/>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0" name="Freeform 231"/>
            <p:cNvSpPr>
              <a:spLocks/>
            </p:cNvSpPr>
            <p:nvPr/>
          </p:nvSpPr>
          <p:spPr bwMode="auto">
            <a:xfrm>
              <a:off x="2757488" y="2738438"/>
              <a:ext cx="7937" cy="9525"/>
            </a:xfrm>
            <a:custGeom>
              <a:avLst/>
              <a:gdLst>
                <a:gd name="T0" fmla="*/ 4762 w 5"/>
                <a:gd name="T1" fmla="*/ 0 h 6"/>
                <a:gd name="T2" fmla="*/ 7937 w 5"/>
                <a:gd name="T3" fmla="*/ 1588 h 6"/>
                <a:gd name="T4" fmla="*/ 4762 w 5"/>
                <a:gd name="T5" fmla="*/ 6350 h 6"/>
                <a:gd name="T6" fmla="*/ 0 w 5"/>
                <a:gd name="T7" fmla="*/ 9525 h 6"/>
                <a:gd name="T8" fmla="*/ 1587 w 5"/>
                <a:gd name="T9" fmla="*/ 6350 h 6"/>
                <a:gd name="T10" fmla="*/ 4762 w 5"/>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3" y="0"/>
                  </a:moveTo>
                  <a:lnTo>
                    <a:pt x="5" y="1"/>
                  </a:lnTo>
                  <a:lnTo>
                    <a:pt x="3" y="4"/>
                  </a:lnTo>
                  <a:lnTo>
                    <a:pt x="0" y="6"/>
                  </a:lnTo>
                  <a:lnTo>
                    <a:pt x="1" y="4"/>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1" name="Freeform 232"/>
            <p:cNvSpPr>
              <a:spLocks/>
            </p:cNvSpPr>
            <p:nvPr/>
          </p:nvSpPr>
          <p:spPr bwMode="auto">
            <a:xfrm>
              <a:off x="2624138" y="2641600"/>
              <a:ext cx="11112" cy="23813"/>
            </a:xfrm>
            <a:custGeom>
              <a:avLst/>
              <a:gdLst>
                <a:gd name="T0" fmla="*/ 4762 w 7"/>
                <a:gd name="T1" fmla="*/ 0 h 15"/>
                <a:gd name="T2" fmla="*/ 6350 w 7"/>
                <a:gd name="T3" fmla="*/ 11113 h 15"/>
                <a:gd name="T4" fmla="*/ 11112 w 7"/>
                <a:gd name="T5" fmla="*/ 20638 h 15"/>
                <a:gd name="T6" fmla="*/ 6350 w 7"/>
                <a:gd name="T7" fmla="*/ 23813 h 15"/>
                <a:gd name="T8" fmla="*/ 1587 w 7"/>
                <a:gd name="T9" fmla="*/ 11113 h 15"/>
                <a:gd name="T10" fmla="*/ 0 w 7"/>
                <a:gd name="T11" fmla="*/ 1588 h 15"/>
                <a:gd name="T12" fmla="*/ 4762 w 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3" y="0"/>
                  </a:moveTo>
                  <a:lnTo>
                    <a:pt x="4" y="7"/>
                  </a:lnTo>
                  <a:lnTo>
                    <a:pt x="7" y="13"/>
                  </a:lnTo>
                  <a:lnTo>
                    <a:pt x="4" y="15"/>
                  </a:lnTo>
                  <a:lnTo>
                    <a:pt x="1" y="7"/>
                  </a:lnTo>
                  <a:lnTo>
                    <a:pt x="0" y="1"/>
                  </a:lnTo>
                  <a:lnTo>
                    <a:pt x="3"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2" name="Freeform 233"/>
            <p:cNvSpPr>
              <a:spLocks/>
            </p:cNvSpPr>
            <p:nvPr/>
          </p:nvSpPr>
          <p:spPr bwMode="auto">
            <a:xfrm>
              <a:off x="2825750" y="2803525"/>
              <a:ext cx="11113" cy="7938"/>
            </a:xfrm>
            <a:custGeom>
              <a:avLst/>
              <a:gdLst>
                <a:gd name="T0" fmla="*/ 0 w 7"/>
                <a:gd name="T1" fmla="*/ 0 h 5"/>
                <a:gd name="T2" fmla="*/ 9525 w 7"/>
                <a:gd name="T3" fmla="*/ 0 h 5"/>
                <a:gd name="T4" fmla="*/ 11113 w 7"/>
                <a:gd name="T5" fmla="*/ 4763 h 5"/>
                <a:gd name="T6" fmla="*/ 6350 w 7"/>
                <a:gd name="T7" fmla="*/ 7938 h 5"/>
                <a:gd name="T8" fmla="*/ 0 w 7"/>
                <a:gd name="T9" fmla="*/ 4763 h 5"/>
                <a:gd name="T10" fmla="*/ 0 w 7"/>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5">
                  <a:moveTo>
                    <a:pt x="0" y="0"/>
                  </a:moveTo>
                  <a:lnTo>
                    <a:pt x="6" y="0"/>
                  </a:lnTo>
                  <a:lnTo>
                    <a:pt x="7" y="3"/>
                  </a:lnTo>
                  <a:lnTo>
                    <a:pt x="4" y="5"/>
                  </a:lnTo>
                  <a:lnTo>
                    <a:pt x="0" y="3"/>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3" name="Freeform 234"/>
            <p:cNvSpPr>
              <a:spLocks/>
            </p:cNvSpPr>
            <p:nvPr/>
          </p:nvSpPr>
          <p:spPr bwMode="auto">
            <a:xfrm>
              <a:off x="2951163" y="2898775"/>
              <a:ext cx="6350" cy="14288"/>
            </a:xfrm>
            <a:custGeom>
              <a:avLst/>
              <a:gdLst>
                <a:gd name="T0" fmla="*/ 3175 w 4"/>
                <a:gd name="T1" fmla="*/ 0 h 9"/>
                <a:gd name="T2" fmla="*/ 6350 w 4"/>
                <a:gd name="T3" fmla="*/ 1588 h 9"/>
                <a:gd name="T4" fmla="*/ 6350 w 4"/>
                <a:gd name="T5" fmla="*/ 4763 h 9"/>
                <a:gd name="T6" fmla="*/ 0 w 4"/>
                <a:gd name="T7" fmla="*/ 14288 h 9"/>
                <a:gd name="T8" fmla="*/ 0 w 4"/>
                <a:gd name="T9" fmla="*/ 1588 h 9"/>
                <a:gd name="T10" fmla="*/ 3175 w 4"/>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9">
                  <a:moveTo>
                    <a:pt x="2" y="0"/>
                  </a:moveTo>
                  <a:lnTo>
                    <a:pt x="4" y="1"/>
                  </a:lnTo>
                  <a:lnTo>
                    <a:pt x="4" y="3"/>
                  </a:lnTo>
                  <a:lnTo>
                    <a:pt x="0" y="9"/>
                  </a:lnTo>
                  <a:lnTo>
                    <a:pt x="0" y="1"/>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4" name="Freeform 235"/>
            <p:cNvSpPr>
              <a:spLocks/>
            </p:cNvSpPr>
            <p:nvPr/>
          </p:nvSpPr>
          <p:spPr bwMode="auto">
            <a:xfrm>
              <a:off x="3003550" y="2847975"/>
              <a:ext cx="14288" cy="22225"/>
            </a:xfrm>
            <a:custGeom>
              <a:avLst/>
              <a:gdLst>
                <a:gd name="T0" fmla="*/ 3175 w 9"/>
                <a:gd name="T1" fmla="*/ 0 h 14"/>
                <a:gd name="T2" fmla="*/ 14288 w 9"/>
                <a:gd name="T3" fmla="*/ 7938 h 14"/>
                <a:gd name="T4" fmla="*/ 12700 w 9"/>
                <a:gd name="T5" fmla="*/ 22225 h 14"/>
                <a:gd name="T6" fmla="*/ 7938 w 9"/>
                <a:gd name="T7" fmla="*/ 22225 h 14"/>
                <a:gd name="T8" fmla="*/ 6350 w 9"/>
                <a:gd name="T9" fmla="*/ 14288 h 14"/>
                <a:gd name="T10" fmla="*/ 0 w 9"/>
                <a:gd name="T11" fmla="*/ 7938 h 14"/>
                <a:gd name="T12" fmla="*/ 3175 w 9"/>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4">
                  <a:moveTo>
                    <a:pt x="2" y="0"/>
                  </a:moveTo>
                  <a:lnTo>
                    <a:pt x="9" y="5"/>
                  </a:lnTo>
                  <a:lnTo>
                    <a:pt x="8" y="14"/>
                  </a:lnTo>
                  <a:lnTo>
                    <a:pt x="5" y="14"/>
                  </a:lnTo>
                  <a:lnTo>
                    <a:pt x="4" y="9"/>
                  </a:lnTo>
                  <a:lnTo>
                    <a:pt x="0" y="5"/>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5" name="Freeform 236"/>
            <p:cNvSpPr>
              <a:spLocks/>
            </p:cNvSpPr>
            <p:nvPr/>
          </p:nvSpPr>
          <p:spPr bwMode="auto">
            <a:xfrm>
              <a:off x="3114675" y="3241675"/>
              <a:ext cx="127000" cy="160338"/>
            </a:xfrm>
            <a:custGeom>
              <a:avLst/>
              <a:gdLst>
                <a:gd name="T0" fmla="*/ 74613 w 80"/>
                <a:gd name="T1" fmla="*/ 0 h 101"/>
                <a:gd name="T2" fmla="*/ 65088 w 80"/>
                <a:gd name="T3" fmla="*/ 9525 h 101"/>
                <a:gd name="T4" fmla="*/ 68263 w 80"/>
                <a:gd name="T5" fmla="*/ 14288 h 101"/>
                <a:gd name="T6" fmla="*/ 50800 w 80"/>
                <a:gd name="T7" fmla="*/ 55563 h 101"/>
                <a:gd name="T8" fmla="*/ 58738 w 80"/>
                <a:gd name="T9" fmla="*/ 52388 h 101"/>
                <a:gd name="T10" fmla="*/ 71438 w 80"/>
                <a:gd name="T11" fmla="*/ 60325 h 101"/>
                <a:gd name="T12" fmla="*/ 71438 w 80"/>
                <a:gd name="T13" fmla="*/ 71438 h 101"/>
                <a:gd name="T14" fmla="*/ 77788 w 80"/>
                <a:gd name="T15" fmla="*/ 80963 h 101"/>
                <a:gd name="T16" fmla="*/ 90488 w 80"/>
                <a:gd name="T17" fmla="*/ 69850 h 101"/>
                <a:gd name="T18" fmla="*/ 101600 w 80"/>
                <a:gd name="T19" fmla="*/ 71438 h 101"/>
                <a:gd name="T20" fmla="*/ 109538 w 80"/>
                <a:gd name="T21" fmla="*/ 82550 h 101"/>
                <a:gd name="T22" fmla="*/ 106363 w 80"/>
                <a:gd name="T23" fmla="*/ 95250 h 101"/>
                <a:gd name="T24" fmla="*/ 120650 w 80"/>
                <a:gd name="T25" fmla="*/ 96838 h 101"/>
                <a:gd name="T26" fmla="*/ 106363 w 80"/>
                <a:gd name="T27" fmla="*/ 114300 h 101"/>
                <a:gd name="T28" fmla="*/ 106363 w 80"/>
                <a:gd name="T29" fmla="*/ 125413 h 101"/>
                <a:gd name="T30" fmla="*/ 117475 w 80"/>
                <a:gd name="T31" fmla="*/ 115888 h 101"/>
                <a:gd name="T32" fmla="*/ 115888 w 80"/>
                <a:gd name="T33" fmla="*/ 134938 h 101"/>
                <a:gd name="T34" fmla="*/ 127000 w 80"/>
                <a:gd name="T35" fmla="*/ 138113 h 101"/>
                <a:gd name="T36" fmla="*/ 120650 w 80"/>
                <a:gd name="T37" fmla="*/ 155575 h 101"/>
                <a:gd name="T38" fmla="*/ 109538 w 80"/>
                <a:gd name="T39" fmla="*/ 158750 h 101"/>
                <a:gd name="T40" fmla="*/ 100013 w 80"/>
                <a:gd name="T41" fmla="*/ 153988 h 101"/>
                <a:gd name="T42" fmla="*/ 103188 w 80"/>
                <a:gd name="T43" fmla="*/ 139700 h 101"/>
                <a:gd name="T44" fmla="*/ 100013 w 80"/>
                <a:gd name="T45" fmla="*/ 128588 h 101"/>
                <a:gd name="T46" fmla="*/ 87313 w 80"/>
                <a:gd name="T47" fmla="*/ 138113 h 101"/>
                <a:gd name="T48" fmla="*/ 69850 w 80"/>
                <a:gd name="T49" fmla="*/ 155575 h 101"/>
                <a:gd name="T50" fmla="*/ 65088 w 80"/>
                <a:gd name="T51" fmla="*/ 147638 h 101"/>
                <a:gd name="T52" fmla="*/ 80963 w 80"/>
                <a:gd name="T53" fmla="*/ 134938 h 101"/>
                <a:gd name="T54" fmla="*/ 87313 w 80"/>
                <a:gd name="T55" fmla="*/ 130175 h 101"/>
                <a:gd name="T56" fmla="*/ 71438 w 80"/>
                <a:gd name="T57" fmla="*/ 134938 h 101"/>
                <a:gd name="T58" fmla="*/ 65088 w 80"/>
                <a:gd name="T59" fmla="*/ 128588 h 101"/>
                <a:gd name="T60" fmla="*/ 50800 w 80"/>
                <a:gd name="T61" fmla="*/ 133350 h 101"/>
                <a:gd name="T62" fmla="*/ 20638 w 80"/>
                <a:gd name="T63" fmla="*/ 128588 h 101"/>
                <a:gd name="T64" fmla="*/ 0 w 80"/>
                <a:gd name="T65" fmla="*/ 130175 h 101"/>
                <a:gd name="T66" fmla="*/ 19050 w 80"/>
                <a:gd name="T67" fmla="*/ 100013 h 101"/>
                <a:gd name="T68" fmla="*/ 11113 w 80"/>
                <a:gd name="T69" fmla="*/ 100013 h 101"/>
                <a:gd name="T70" fmla="*/ 25400 w 80"/>
                <a:gd name="T71" fmla="*/ 80963 h 101"/>
                <a:gd name="T72" fmla="*/ 23813 w 80"/>
                <a:gd name="T73" fmla="*/ 69850 h 101"/>
                <a:gd name="T74" fmla="*/ 26988 w 80"/>
                <a:gd name="T75" fmla="*/ 61913 h 101"/>
                <a:gd name="T76" fmla="*/ 36513 w 80"/>
                <a:gd name="T77" fmla="*/ 47625 h 101"/>
                <a:gd name="T78" fmla="*/ 38100 w 80"/>
                <a:gd name="T79" fmla="*/ 28575 h 101"/>
                <a:gd name="T80" fmla="*/ 50800 w 80"/>
                <a:gd name="T81" fmla="*/ 7938 h 101"/>
                <a:gd name="T82" fmla="*/ 63500 w 80"/>
                <a:gd name="T83" fmla="*/ 0 h 1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0" h="101">
                  <a:moveTo>
                    <a:pt x="40" y="0"/>
                  </a:moveTo>
                  <a:lnTo>
                    <a:pt x="47" y="0"/>
                  </a:lnTo>
                  <a:lnTo>
                    <a:pt x="45" y="6"/>
                  </a:lnTo>
                  <a:lnTo>
                    <a:pt x="41" y="6"/>
                  </a:lnTo>
                  <a:lnTo>
                    <a:pt x="40" y="8"/>
                  </a:lnTo>
                  <a:lnTo>
                    <a:pt x="43" y="9"/>
                  </a:lnTo>
                  <a:lnTo>
                    <a:pt x="41" y="17"/>
                  </a:lnTo>
                  <a:lnTo>
                    <a:pt x="32" y="35"/>
                  </a:lnTo>
                  <a:lnTo>
                    <a:pt x="31" y="42"/>
                  </a:lnTo>
                  <a:lnTo>
                    <a:pt x="37" y="33"/>
                  </a:lnTo>
                  <a:lnTo>
                    <a:pt x="45" y="35"/>
                  </a:lnTo>
                  <a:lnTo>
                    <a:pt x="45" y="38"/>
                  </a:lnTo>
                  <a:lnTo>
                    <a:pt x="40" y="41"/>
                  </a:lnTo>
                  <a:lnTo>
                    <a:pt x="45" y="45"/>
                  </a:lnTo>
                  <a:lnTo>
                    <a:pt x="51" y="44"/>
                  </a:lnTo>
                  <a:lnTo>
                    <a:pt x="49" y="51"/>
                  </a:lnTo>
                  <a:lnTo>
                    <a:pt x="55" y="48"/>
                  </a:lnTo>
                  <a:lnTo>
                    <a:pt x="57" y="44"/>
                  </a:lnTo>
                  <a:lnTo>
                    <a:pt x="60" y="45"/>
                  </a:lnTo>
                  <a:lnTo>
                    <a:pt x="64" y="45"/>
                  </a:lnTo>
                  <a:lnTo>
                    <a:pt x="69" y="49"/>
                  </a:lnTo>
                  <a:lnTo>
                    <a:pt x="69" y="52"/>
                  </a:lnTo>
                  <a:lnTo>
                    <a:pt x="64" y="58"/>
                  </a:lnTo>
                  <a:lnTo>
                    <a:pt x="67" y="60"/>
                  </a:lnTo>
                  <a:lnTo>
                    <a:pt x="65" y="64"/>
                  </a:lnTo>
                  <a:lnTo>
                    <a:pt x="76" y="61"/>
                  </a:lnTo>
                  <a:lnTo>
                    <a:pt x="73" y="67"/>
                  </a:lnTo>
                  <a:lnTo>
                    <a:pt x="67" y="72"/>
                  </a:lnTo>
                  <a:lnTo>
                    <a:pt x="68" y="76"/>
                  </a:lnTo>
                  <a:lnTo>
                    <a:pt x="67" y="79"/>
                  </a:lnTo>
                  <a:lnTo>
                    <a:pt x="69" y="82"/>
                  </a:lnTo>
                  <a:lnTo>
                    <a:pt x="74" y="73"/>
                  </a:lnTo>
                  <a:lnTo>
                    <a:pt x="73" y="82"/>
                  </a:lnTo>
                  <a:lnTo>
                    <a:pt x="73" y="85"/>
                  </a:lnTo>
                  <a:lnTo>
                    <a:pt x="80" y="81"/>
                  </a:lnTo>
                  <a:lnTo>
                    <a:pt x="80" y="87"/>
                  </a:lnTo>
                  <a:lnTo>
                    <a:pt x="77" y="91"/>
                  </a:lnTo>
                  <a:lnTo>
                    <a:pt x="76" y="98"/>
                  </a:lnTo>
                  <a:lnTo>
                    <a:pt x="73" y="101"/>
                  </a:lnTo>
                  <a:lnTo>
                    <a:pt x="69" y="100"/>
                  </a:lnTo>
                  <a:lnTo>
                    <a:pt x="68" y="93"/>
                  </a:lnTo>
                  <a:lnTo>
                    <a:pt x="63" y="97"/>
                  </a:lnTo>
                  <a:lnTo>
                    <a:pt x="63" y="91"/>
                  </a:lnTo>
                  <a:lnTo>
                    <a:pt x="65" y="88"/>
                  </a:lnTo>
                  <a:lnTo>
                    <a:pt x="64" y="84"/>
                  </a:lnTo>
                  <a:lnTo>
                    <a:pt x="63" y="81"/>
                  </a:lnTo>
                  <a:lnTo>
                    <a:pt x="57" y="87"/>
                  </a:lnTo>
                  <a:lnTo>
                    <a:pt x="55" y="87"/>
                  </a:lnTo>
                  <a:lnTo>
                    <a:pt x="51" y="96"/>
                  </a:lnTo>
                  <a:lnTo>
                    <a:pt x="44" y="98"/>
                  </a:lnTo>
                  <a:lnTo>
                    <a:pt x="40" y="97"/>
                  </a:lnTo>
                  <a:lnTo>
                    <a:pt x="41" y="93"/>
                  </a:lnTo>
                  <a:lnTo>
                    <a:pt x="49" y="91"/>
                  </a:lnTo>
                  <a:lnTo>
                    <a:pt x="51" y="85"/>
                  </a:lnTo>
                  <a:lnTo>
                    <a:pt x="55" y="84"/>
                  </a:lnTo>
                  <a:lnTo>
                    <a:pt x="55" y="82"/>
                  </a:lnTo>
                  <a:lnTo>
                    <a:pt x="47" y="82"/>
                  </a:lnTo>
                  <a:lnTo>
                    <a:pt x="45" y="85"/>
                  </a:lnTo>
                  <a:lnTo>
                    <a:pt x="36" y="85"/>
                  </a:lnTo>
                  <a:lnTo>
                    <a:pt x="41" y="81"/>
                  </a:lnTo>
                  <a:lnTo>
                    <a:pt x="40" y="79"/>
                  </a:lnTo>
                  <a:lnTo>
                    <a:pt x="32" y="84"/>
                  </a:lnTo>
                  <a:lnTo>
                    <a:pt x="23" y="81"/>
                  </a:lnTo>
                  <a:lnTo>
                    <a:pt x="13" y="81"/>
                  </a:lnTo>
                  <a:lnTo>
                    <a:pt x="1" y="84"/>
                  </a:lnTo>
                  <a:lnTo>
                    <a:pt x="0" y="82"/>
                  </a:lnTo>
                  <a:lnTo>
                    <a:pt x="0" y="76"/>
                  </a:lnTo>
                  <a:lnTo>
                    <a:pt x="12" y="63"/>
                  </a:lnTo>
                  <a:lnTo>
                    <a:pt x="11" y="61"/>
                  </a:lnTo>
                  <a:lnTo>
                    <a:pt x="7" y="63"/>
                  </a:lnTo>
                  <a:lnTo>
                    <a:pt x="12" y="51"/>
                  </a:lnTo>
                  <a:lnTo>
                    <a:pt x="16" y="51"/>
                  </a:lnTo>
                  <a:lnTo>
                    <a:pt x="12" y="48"/>
                  </a:lnTo>
                  <a:lnTo>
                    <a:pt x="15" y="44"/>
                  </a:lnTo>
                  <a:lnTo>
                    <a:pt x="17" y="44"/>
                  </a:lnTo>
                  <a:lnTo>
                    <a:pt x="17" y="39"/>
                  </a:lnTo>
                  <a:lnTo>
                    <a:pt x="20" y="32"/>
                  </a:lnTo>
                  <a:lnTo>
                    <a:pt x="23" y="30"/>
                  </a:lnTo>
                  <a:lnTo>
                    <a:pt x="21" y="29"/>
                  </a:lnTo>
                  <a:lnTo>
                    <a:pt x="24" y="18"/>
                  </a:lnTo>
                  <a:lnTo>
                    <a:pt x="29" y="11"/>
                  </a:lnTo>
                  <a:lnTo>
                    <a:pt x="32" y="5"/>
                  </a:lnTo>
                  <a:lnTo>
                    <a:pt x="37" y="3"/>
                  </a:lnTo>
                  <a:lnTo>
                    <a:pt x="4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56" name="Freeform 237"/>
            <p:cNvSpPr>
              <a:spLocks/>
            </p:cNvSpPr>
            <p:nvPr/>
          </p:nvSpPr>
          <p:spPr bwMode="auto">
            <a:xfrm>
              <a:off x="3171825" y="3386138"/>
              <a:ext cx="4763" cy="14287"/>
            </a:xfrm>
            <a:custGeom>
              <a:avLst/>
              <a:gdLst>
                <a:gd name="T0" fmla="*/ 4763 w 3"/>
                <a:gd name="T1" fmla="*/ 0 h 9"/>
                <a:gd name="T2" fmla="*/ 1588 w 3"/>
                <a:gd name="T3" fmla="*/ 4762 h 9"/>
                <a:gd name="T4" fmla="*/ 1588 w 3"/>
                <a:gd name="T5" fmla="*/ 9525 h 9"/>
                <a:gd name="T6" fmla="*/ 4763 w 3"/>
                <a:gd name="T7" fmla="*/ 14287 h 9"/>
                <a:gd name="T8" fmla="*/ 0 w 3"/>
                <a:gd name="T9" fmla="*/ 14287 h 9"/>
                <a:gd name="T10" fmla="*/ 0 w 3"/>
                <a:gd name="T11" fmla="*/ 3175 h 9"/>
                <a:gd name="T12" fmla="*/ 4763 w 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3" y="0"/>
                  </a:moveTo>
                  <a:lnTo>
                    <a:pt x="1" y="3"/>
                  </a:lnTo>
                  <a:lnTo>
                    <a:pt x="1" y="6"/>
                  </a:lnTo>
                  <a:lnTo>
                    <a:pt x="3" y="9"/>
                  </a:lnTo>
                  <a:lnTo>
                    <a:pt x="0" y="9"/>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57" name="Freeform 238"/>
            <p:cNvSpPr>
              <a:spLocks/>
            </p:cNvSpPr>
            <p:nvPr/>
          </p:nvSpPr>
          <p:spPr bwMode="auto">
            <a:xfrm>
              <a:off x="3017838" y="3298825"/>
              <a:ext cx="50800" cy="28575"/>
            </a:xfrm>
            <a:custGeom>
              <a:avLst/>
              <a:gdLst>
                <a:gd name="T0" fmla="*/ 0 w 32"/>
                <a:gd name="T1" fmla="*/ 0 h 18"/>
                <a:gd name="T2" fmla="*/ 4763 w 32"/>
                <a:gd name="T3" fmla="*/ 0 h 18"/>
                <a:gd name="T4" fmla="*/ 12700 w 32"/>
                <a:gd name="T5" fmla="*/ 3175 h 18"/>
                <a:gd name="T6" fmla="*/ 26988 w 32"/>
                <a:gd name="T7" fmla="*/ 4763 h 18"/>
                <a:gd name="T8" fmla="*/ 44450 w 32"/>
                <a:gd name="T9" fmla="*/ 17463 h 18"/>
                <a:gd name="T10" fmla="*/ 50800 w 32"/>
                <a:gd name="T11" fmla="*/ 19050 h 18"/>
                <a:gd name="T12" fmla="*/ 50800 w 32"/>
                <a:gd name="T13" fmla="*/ 25400 h 18"/>
                <a:gd name="T14" fmla="*/ 46038 w 32"/>
                <a:gd name="T15" fmla="*/ 28575 h 18"/>
                <a:gd name="T16" fmla="*/ 26988 w 32"/>
                <a:gd name="T17" fmla="*/ 23813 h 18"/>
                <a:gd name="T18" fmla="*/ 14288 w 32"/>
                <a:gd name="T19" fmla="*/ 20638 h 18"/>
                <a:gd name="T20" fmla="*/ 14288 w 32"/>
                <a:gd name="T21" fmla="*/ 12700 h 18"/>
                <a:gd name="T22" fmla="*/ 0 w 32"/>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 h="18">
                  <a:moveTo>
                    <a:pt x="0" y="0"/>
                  </a:moveTo>
                  <a:lnTo>
                    <a:pt x="3" y="0"/>
                  </a:lnTo>
                  <a:lnTo>
                    <a:pt x="8" y="2"/>
                  </a:lnTo>
                  <a:lnTo>
                    <a:pt x="17" y="3"/>
                  </a:lnTo>
                  <a:lnTo>
                    <a:pt x="28" y="11"/>
                  </a:lnTo>
                  <a:lnTo>
                    <a:pt x="32" y="12"/>
                  </a:lnTo>
                  <a:lnTo>
                    <a:pt x="32" y="16"/>
                  </a:lnTo>
                  <a:lnTo>
                    <a:pt x="29" y="18"/>
                  </a:lnTo>
                  <a:lnTo>
                    <a:pt x="17" y="15"/>
                  </a:lnTo>
                  <a:lnTo>
                    <a:pt x="9" y="13"/>
                  </a:lnTo>
                  <a:lnTo>
                    <a:pt x="9" y="8"/>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8" name="Freeform 239"/>
            <p:cNvSpPr>
              <a:spLocks/>
            </p:cNvSpPr>
            <p:nvPr/>
          </p:nvSpPr>
          <p:spPr bwMode="auto">
            <a:xfrm>
              <a:off x="3073400" y="3367088"/>
              <a:ext cx="3175" cy="9525"/>
            </a:xfrm>
            <a:custGeom>
              <a:avLst/>
              <a:gdLst>
                <a:gd name="T0" fmla="*/ 3175 w 2"/>
                <a:gd name="T1" fmla="*/ 0 h 6"/>
                <a:gd name="T2" fmla="*/ 1588 w 2"/>
                <a:gd name="T3" fmla="*/ 9525 h 6"/>
                <a:gd name="T4" fmla="*/ 0 w 2"/>
                <a:gd name="T5" fmla="*/ 9525 h 6"/>
                <a:gd name="T6" fmla="*/ 0 w 2"/>
                <a:gd name="T7" fmla="*/ 4763 h 6"/>
                <a:gd name="T8" fmla="*/ 3175 w 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6">
                  <a:moveTo>
                    <a:pt x="2" y="0"/>
                  </a:moveTo>
                  <a:lnTo>
                    <a:pt x="1" y="6"/>
                  </a:lnTo>
                  <a:lnTo>
                    <a:pt x="0" y="6"/>
                  </a:lnTo>
                  <a:lnTo>
                    <a:pt x="0" y="3"/>
                  </a:lnTo>
                  <a:lnTo>
                    <a:pt x="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59" name="Freeform 240"/>
            <p:cNvSpPr>
              <a:spLocks/>
            </p:cNvSpPr>
            <p:nvPr/>
          </p:nvSpPr>
          <p:spPr bwMode="auto">
            <a:xfrm>
              <a:off x="3074988" y="3390900"/>
              <a:ext cx="30162" cy="44450"/>
            </a:xfrm>
            <a:custGeom>
              <a:avLst/>
              <a:gdLst>
                <a:gd name="T0" fmla="*/ 19050 w 19"/>
                <a:gd name="T1" fmla="*/ 0 h 28"/>
                <a:gd name="T2" fmla="*/ 23812 w 19"/>
                <a:gd name="T3" fmla="*/ 9525 h 28"/>
                <a:gd name="T4" fmla="*/ 19050 w 19"/>
                <a:gd name="T5" fmla="*/ 23813 h 28"/>
                <a:gd name="T6" fmla="*/ 23812 w 19"/>
                <a:gd name="T7" fmla="*/ 23813 h 28"/>
                <a:gd name="T8" fmla="*/ 30162 w 19"/>
                <a:gd name="T9" fmla="*/ 25400 h 28"/>
                <a:gd name="T10" fmla="*/ 30162 w 19"/>
                <a:gd name="T11" fmla="*/ 33338 h 28"/>
                <a:gd name="T12" fmla="*/ 17462 w 19"/>
                <a:gd name="T13" fmla="*/ 44450 h 28"/>
                <a:gd name="T14" fmla="*/ 4762 w 19"/>
                <a:gd name="T15" fmla="*/ 44450 h 28"/>
                <a:gd name="T16" fmla="*/ 0 w 19"/>
                <a:gd name="T17" fmla="*/ 33338 h 28"/>
                <a:gd name="T18" fmla="*/ 7937 w 19"/>
                <a:gd name="T19" fmla="*/ 15875 h 28"/>
                <a:gd name="T20" fmla="*/ 12700 w 19"/>
                <a:gd name="T21" fmla="*/ 3175 h 28"/>
                <a:gd name="T22" fmla="*/ 19050 w 19"/>
                <a:gd name="T23" fmla="*/ 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28">
                  <a:moveTo>
                    <a:pt x="12" y="0"/>
                  </a:moveTo>
                  <a:lnTo>
                    <a:pt x="15" y="6"/>
                  </a:lnTo>
                  <a:lnTo>
                    <a:pt x="12" y="15"/>
                  </a:lnTo>
                  <a:lnTo>
                    <a:pt x="15" y="15"/>
                  </a:lnTo>
                  <a:lnTo>
                    <a:pt x="19" y="16"/>
                  </a:lnTo>
                  <a:lnTo>
                    <a:pt x="19" y="21"/>
                  </a:lnTo>
                  <a:lnTo>
                    <a:pt x="11" y="28"/>
                  </a:lnTo>
                  <a:lnTo>
                    <a:pt x="3" y="28"/>
                  </a:lnTo>
                  <a:lnTo>
                    <a:pt x="0" y="21"/>
                  </a:lnTo>
                  <a:lnTo>
                    <a:pt x="5" y="10"/>
                  </a:lnTo>
                  <a:lnTo>
                    <a:pt x="8" y="2"/>
                  </a:lnTo>
                  <a:lnTo>
                    <a:pt x="1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0" name="Freeform 241"/>
            <p:cNvSpPr>
              <a:spLocks/>
            </p:cNvSpPr>
            <p:nvPr/>
          </p:nvSpPr>
          <p:spPr bwMode="auto">
            <a:xfrm>
              <a:off x="3025775" y="3395663"/>
              <a:ext cx="42863" cy="30162"/>
            </a:xfrm>
            <a:custGeom>
              <a:avLst/>
              <a:gdLst>
                <a:gd name="T0" fmla="*/ 6350 w 27"/>
                <a:gd name="T1" fmla="*/ 0 h 19"/>
                <a:gd name="T2" fmla="*/ 4763 w 27"/>
                <a:gd name="T3" fmla="*/ 4762 h 19"/>
                <a:gd name="T4" fmla="*/ 11113 w 27"/>
                <a:gd name="T5" fmla="*/ 14287 h 19"/>
                <a:gd name="T6" fmla="*/ 23813 w 27"/>
                <a:gd name="T7" fmla="*/ 15875 h 19"/>
                <a:gd name="T8" fmla="*/ 31750 w 27"/>
                <a:gd name="T9" fmla="*/ 14287 h 19"/>
                <a:gd name="T10" fmla="*/ 42863 w 27"/>
                <a:gd name="T11" fmla="*/ 15875 h 19"/>
                <a:gd name="T12" fmla="*/ 36513 w 27"/>
                <a:gd name="T13" fmla="*/ 20637 h 19"/>
                <a:gd name="T14" fmla="*/ 31750 w 27"/>
                <a:gd name="T15" fmla="*/ 28575 h 19"/>
                <a:gd name="T16" fmla="*/ 30163 w 27"/>
                <a:gd name="T17" fmla="*/ 30162 h 19"/>
                <a:gd name="T18" fmla="*/ 22225 w 27"/>
                <a:gd name="T19" fmla="*/ 25400 h 19"/>
                <a:gd name="T20" fmla="*/ 9525 w 27"/>
                <a:gd name="T21" fmla="*/ 23812 h 19"/>
                <a:gd name="T22" fmla="*/ 3175 w 27"/>
                <a:gd name="T23" fmla="*/ 14287 h 19"/>
                <a:gd name="T24" fmla="*/ 0 w 27"/>
                <a:gd name="T25" fmla="*/ 4762 h 19"/>
                <a:gd name="T26" fmla="*/ 6350 w 27"/>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9">
                  <a:moveTo>
                    <a:pt x="4" y="0"/>
                  </a:moveTo>
                  <a:lnTo>
                    <a:pt x="3" y="3"/>
                  </a:lnTo>
                  <a:lnTo>
                    <a:pt x="7" y="9"/>
                  </a:lnTo>
                  <a:lnTo>
                    <a:pt x="15" y="10"/>
                  </a:lnTo>
                  <a:lnTo>
                    <a:pt x="20" y="9"/>
                  </a:lnTo>
                  <a:lnTo>
                    <a:pt x="27" y="10"/>
                  </a:lnTo>
                  <a:lnTo>
                    <a:pt x="23" y="13"/>
                  </a:lnTo>
                  <a:lnTo>
                    <a:pt x="20" y="18"/>
                  </a:lnTo>
                  <a:lnTo>
                    <a:pt x="19" y="19"/>
                  </a:lnTo>
                  <a:lnTo>
                    <a:pt x="14" y="16"/>
                  </a:lnTo>
                  <a:lnTo>
                    <a:pt x="6" y="15"/>
                  </a:lnTo>
                  <a:lnTo>
                    <a:pt x="2" y="9"/>
                  </a:lnTo>
                  <a:lnTo>
                    <a:pt x="0" y="3"/>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1" name="Rectangle 242"/>
            <p:cNvSpPr>
              <a:spLocks noChangeArrowheads="1"/>
            </p:cNvSpPr>
            <p:nvPr/>
          </p:nvSpPr>
          <p:spPr bwMode="auto">
            <a:xfrm>
              <a:off x="3013075" y="3362325"/>
              <a:ext cx="3175" cy="4763"/>
            </a:xfrm>
            <a:prstGeom prst="rect">
              <a:avLst/>
            </a:prstGeom>
            <a:solidFill>
              <a:schemeClr val="accent3">
                <a:lumMod val="40000"/>
                <a:lumOff val="60000"/>
              </a:schemeClr>
            </a:solidFill>
            <a:ln w="0" algn="ctr">
              <a:solidFill>
                <a:srgbClr val="E0E4E7"/>
              </a:solidFill>
              <a:miter lim="800000"/>
              <a:headEnd/>
              <a:tailEnd/>
            </a:ln>
            <a:effectLst/>
            <a:extLst/>
          </p:spPr>
          <p:txBody>
            <a:bodyPr lIns="0" tIns="0" rIns="0" bIns="0"/>
            <a:lstStyle/>
            <a:p>
              <a:endParaRPr lang="en-US" sz="3589" dirty="0"/>
            </a:p>
          </p:txBody>
        </p:sp>
        <p:sp>
          <p:nvSpPr>
            <p:cNvPr id="1162" name="Freeform 243"/>
            <p:cNvSpPr>
              <a:spLocks/>
            </p:cNvSpPr>
            <p:nvPr/>
          </p:nvSpPr>
          <p:spPr bwMode="auto">
            <a:xfrm>
              <a:off x="3098800" y="3473450"/>
              <a:ext cx="6350" cy="6350"/>
            </a:xfrm>
            <a:custGeom>
              <a:avLst/>
              <a:gdLst>
                <a:gd name="T0" fmla="*/ 6350 w 4"/>
                <a:gd name="T1" fmla="*/ 0 h 4"/>
                <a:gd name="T2" fmla="*/ 3175 w 4"/>
                <a:gd name="T3" fmla="*/ 6350 h 4"/>
                <a:gd name="T4" fmla="*/ 0 w 4"/>
                <a:gd name="T5" fmla="*/ 6350 h 4"/>
                <a:gd name="T6" fmla="*/ 3175 w 4"/>
                <a:gd name="T7" fmla="*/ 4763 h 4"/>
                <a:gd name="T8" fmla="*/ 6350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0"/>
                  </a:moveTo>
                  <a:lnTo>
                    <a:pt x="2" y="4"/>
                  </a:lnTo>
                  <a:lnTo>
                    <a:pt x="0" y="4"/>
                  </a:lnTo>
                  <a:lnTo>
                    <a:pt x="2" y="3"/>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3" name="Freeform 244"/>
            <p:cNvSpPr>
              <a:spLocks/>
            </p:cNvSpPr>
            <p:nvPr/>
          </p:nvSpPr>
          <p:spPr bwMode="auto">
            <a:xfrm>
              <a:off x="1800225" y="3268663"/>
              <a:ext cx="95250" cy="79375"/>
            </a:xfrm>
            <a:custGeom>
              <a:avLst/>
              <a:gdLst>
                <a:gd name="T0" fmla="*/ 7938 w 60"/>
                <a:gd name="T1" fmla="*/ 0 h 50"/>
                <a:gd name="T2" fmla="*/ 23813 w 60"/>
                <a:gd name="T3" fmla="*/ 11113 h 50"/>
                <a:gd name="T4" fmla="*/ 47625 w 60"/>
                <a:gd name="T5" fmla="*/ 15875 h 50"/>
                <a:gd name="T6" fmla="*/ 57150 w 60"/>
                <a:gd name="T7" fmla="*/ 20638 h 50"/>
                <a:gd name="T8" fmla="*/ 60325 w 60"/>
                <a:gd name="T9" fmla="*/ 33338 h 50"/>
                <a:gd name="T10" fmla="*/ 65088 w 60"/>
                <a:gd name="T11" fmla="*/ 38100 h 50"/>
                <a:gd name="T12" fmla="*/ 66675 w 60"/>
                <a:gd name="T13" fmla="*/ 44450 h 50"/>
                <a:gd name="T14" fmla="*/ 84138 w 60"/>
                <a:gd name="T15" fmla="*/ 55563 h 50"/>
                <a:gd name="T16" fmla="*/ 85725 w 60"/>
                <a:gd name="T17" fmla="*/ 60325 h 50"/>
                <a:gd name="T18" fmla="*/ 92075 w 60"/>
                <a:gd name="T19" fmla="*/ 63500 h 50"/>
                <a:gd name="T20" fmla="*/ 95250 w 60"/>
                <a:gd name="T21" fmla="*/ 73025 h 50"/>
                <a:gd name="T22" fmla="*/ 92075 w 60"/>
                <a:gd name="T23" fmla="*/ 77788 h 50"/>
                <a:gd name="T24" fmla="*/ 85725 w 60"/>
                <a:gd name="T25" fmla="*/ 79375 h 50"/>
                <a:gd name="T26" fmla="*/ 65088 w 60"/>
                <a:gd name="T27" fmla="*/ 73025 h 50"/>
                <a:gd name="T28" fmla="*/ 60325 w 60"/>
                <a:gd name="T29" fmla="*/ 63500 h 50"/>
                <a:gd name="T30" fmla="*/ 50800 w 60"/>
                <a:gd name="T31" fmla="*/ 60325 h 50"/>
                <a:gd name="T32" fmla="*/ 47625 w 60"/>
                <a:gd name="T33" fmla="*/ 53975 h 50"/>
                <a:gd name="T34" fmla="*/ 44450 w 60"/>
                <a:gd name="T35" fmla="*/ 50800 h 50"/>
                <a:gd name="T36" fmla="*/ 33338 w 60"/>
                <a:gd name="T37" fmla="*/ 44450 h 50"/>
                <a:gd name="T38" fmla="*/ 33338 w 60"/>
                <a:gd name="T39" fmla="*/ 39688 h 50"/>
                <a:gd name="T40" fmla="*/ 30163 w 60"/>
                <a:gd name="T41" fmla="*/ 38100 h 50"/>
                <a:gd name="T42" fmla="*/ 25400 w 60"/>
                <a:gd name="T43" fmla="*/ 33338 h 50"/>
                <a:gd name="T44" fmla="*/ 19050 w 60"/>
                <a:gd name="T45" fmla="*/ 30163 h 50"/>
                <a:gd name="T46" fmla="*/ 19050 w 60"/>
                <a:gd name="T47" fmla="*/ 25400 h 50"/>
                <a:gd name="T48" fmla="*/ 12700 w 60"/>
                <a:gd name="T49" fmla="*/ 23813 h 50"/>
                <a:gd name="T50" fmla="*/ 6350 w 60"/>
                <a:gd name="T51" fmla="*/ 23813 h 50"/>
                <a:gd name="T52" fmla="*/ 6350 w 60"/>
                <a:gd name="T53" fmla="*/ 15875 h 50"/>
                <a:gd name="T54" fmla="*/ 4763 w 60"/>
                <a:gd name="T55" fmla="*/ 11113 h 50"/>
                <a:gd name="T56" fmla="*/ 4763 w 60"/>
                <a:gd name="T57" fmla="*/ 9525 h 50"/>
                <a:gd name="T58" fmla="*/ 0 w 60"/>
                <a:gd name="T59" fmla="*/ 9525 h 50"/>
                <a:gd name="T60" fmla="*/ 0 w 60"/>
                <a:gd name="T61" fmla="*/ 4763 h 50"/>
                <a:gd name="T62" fmla="*/ 7938 w 60"/>
                <a:gd name="T63" fmla="*/ 0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50">
                  <a:moveTo>
                    <a:pt x="5" y="0"/>
                  </a:moveTo>
                  <a:lnTo>
                    <a:pt x="15" y="7"/>
                  </a:lnTo>
                  <a:lnTo>
                    <a:pt x="30" y="10"/>
                  </a:lnTo>
                  <a:lnTo>
                    <a:pt x="36" y="13"/>
                  </a:lnTo>
                  <a:lnTo>
                    <a:pt x="38" y="21"/>
                  </a:lnTo>
                  <a:lnTo>
                    <a:pt x="41" y="24"/>
                  </a:lnTo>
                  <a:lnTo>
                    <a:pt x="42" y="28"/>
                  </a:lnTo>
                  <a:lnTo>
                    <a:pt x="53" y="35"/>
                  </a:lnTo>
                  <a:lnTo>
                    <a:pt x="54" y="38"/>
                  </a:lnTo>
                  <a:lnTo>
                    <a:pt x="58" y="40"/>
                  </a:lnTo>
                  <a:lnTo>
                    <a:pt x="60" y="46"/>
                  </a:lnTo>
                  <a:lnTo>
                    <a:pt x="58" y="49"/>
                  </a:lnTo>
                  <a:lnTo>
                    <a:pt x="54" y="50"/>
                  </a:lnTo>
                  <a:lnTo>
                    <a:pt x="41" y="46"/>
                  </a:lnTo>
                  <a:lnTo>
                    <a:pt x="38" y="40"/>
                  </a:lnTo>
                  <a:lnTo>
                    <a:pt x="32" y="38"/>
                  </a:lnTo>
                  <a:lnTo>
                    <a:pt x="30" y="34"/>
                  </a:lnTo>
                  <a:lnTo>
                    <a:pt x="28" y="32"/>
                  </a:lnTo>
                  <a:lnTo>
                    <a:pt x="21" y="28"/>
                  </a:lnTo>
                  <a:lnTo>
                    <a:pt x="21" y="25"/>
                  </a:lnTo>
                  <a:lnTo>
                    <a:pt x="19" y="24"/>
                  </a:lnTo>
                  <a:lnTo>
                    <a:pt x="16" y="21"/>
                  </a:lnTo>
                  <a:lnTo>
                    <a:pt x="12" y="19"/>
                  </a:lnTo>
                  <a:lnTo>
                    <a:pt x="12" y="16"/>
                  </a:lnTo>
                  <a:lnTo>
                    <a:pt x="8" y="15"/>
                  </a:lnTo>
                  <a:lnTo>
                    <a:pt x="4" y="15"/>
                  </a:lnTo>
                  <a:lnTo>
                    <a:pt x="4" y="10"/>
                  </a:lnTo>
                  <a:lnTo>
                    <a:pt x="3" y="7"/>
                  </a:lnTo>
                  <a:lnTo>
                    <a:pt x="3" y="6"/>
                  </a:lnTo>
                  <a:lnTo>
                    <a:pt x="0" y="6"/>
                  </a:lnTo>
                  <a:lnTo>
                    <a:pt x="0" y="3"/>
                  </a:lnTo>
                  <a:lnTo>
                    <a:pt x="5"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4" name="Freeform 245"/>
            <p:cNvSpPr>
              <a:spLocks/>
            </p:cNvSpPr>
            <p:nvPr/>
          </p:nvSpPr>
          <p:spPr bwMode="auto">
            <a:xfrm>
              <a:off x="1787525" y="3187700"/>
              <a:ext cx="11113" cy="28575"/>
            </a:xfrm>
            <a:custGeom>
              <a:avLst/>
              <a:gdLst>
                <a:gd name="T0" fmla="*/ 1588 w 7"/>
                <a:gd name="T1" fmla="*/ 0 h 18"/>
                <a:gd name="T2" fmla="*/ 11113 w 7"/>
                <a:gd name="T3" fmla="*/ 19050 h 18"/>
                <a:gd name="T4" fmla="*/ 7938 w 7"/>
                <a:gd name="T5" fmla="*/ 28575 h 18"/>
                <a:gd name="T6" fmla="*/ 4763 w 7"/>
                <a:gd name="T7" fmla="*/ 26988 h 18"/>
                <a:gd name="T8" fmla="*/ 0 w 7"/>
                <a:gd name="T9" fmla="*/ 9525 h 18"/>
                <a:gd name="T10" fmla="*/ 0 w 7"/>
                <a:gd name="T11" fmla="*/ 3175 h 18"/>
                <a:gd name="T12" fmla="*/ 1588 w 7"/>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8">
                  <a:moveTo>
                    <a:pt x="1" y="0"/>
                  </a:moveTo>
                  <a:lnTo>
                    <a:pt x="7" y="12"/>
                  </a:lnTo>
                  <a:lnTo>
                    <a:pt x="5" y="18"/>
                  </a:lnTo>
                  <a:lnTo>
                    <a:pt x="3" y="17"/>
                  </a:lnTo>
                  <a:lnTo>
                    <a:pt x="0" y="6"/>
                  </a:lnTo>
                  <a:lnTo>
                    <a:pt x="0" y="2"/>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5" name="Freeform 246"/>
            <p:cNvSpPr>
              <a:spLocks/>
            </p:cNvSpPr>
            <p:nvPr/>
          </p:nvSpPr>
          <p:spPr bwMode="auto">
            <a:xfrm>
              <a:off x="1781175" y="3182938"/>
              <a:ext cx="4763" cy="9525"/>
            </a:xfrm>
            <a:custGeom>
              <a:avLst/>
              <a:gdLst>
                <a:gd name="T0" fmla="*/ 1588 w 3"/>
                <a:gd name="T1" fmla="*/ 0 h 6"/>
                <a:gd name="T2" fmla="*/ 4763 w 3"/>
                <a:gd name="T3" fmla="*/ 3175 h 6"/>
                <a:gd name="T4" fmla="*/ 0 w 3"/>
                <a:gd name="T5" fmla="*/ 9525 h 6"/>
                <a:gd name="T6" fmla="*/ 1588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1" y="0"/>
                  </a:moveTo>
                  <a:lnTo>
                    <a:pt x="3" y="2"/>
                  </a:lnTo>
                  <a:lnTo>
                    <a:pt x="0" y="6"/>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6" name="Freeform 247"/>
            <p:cNvSpPr>
              <a:spLocks/>
            </p:cNvSpPr>
            <p:nvPr/>
          </p:nvSpPr>
          <p:spPr bwMode="auto">
            <a:xfrm>
              <a:off x="1757363" y="3171825"/>
              <a:ext cx="12700" cy="15875"/>
            </a:xfrm>
            <a:custGeom>
              <a:avLst/>
              <a:gdLst>
                <a:gd name="T0" fmla="*/ 0 w 8"/>
                <a:gd name="T1" fmla="*/ 0 h 10"/>
                <a:gd name="T2" fmla="*/ 3175 w 8"/>
                <a:gd name="T3" fmla="*/ 0 h 10"/>
                <a:gd name="T4" fmla="*/ 12700 w 8"/>
                <a:gd name="T5" fmla="*/ 9525 h 10"/>
                <a:gd name="T6" fmla="*/ 12700 w 8"/>
                <a:gd name="T7" fmla="*/ 15875 h 10"/>
                <a:gd name="T8" fmla="*/ 0 w 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0">
                  <a:moveTo>
                    <a:pt x="0" y="0"/>
                  </a:moveTo>
                  <a:lnTo>
                    <a:pt x="2" y="0"/>
                  </a:lnTo>
                  <a:lnTo>
                    <a:pt x="8" y="6"/>
                  </a:lnTo>
                  <a:lnTo>
                    <a:pt x="8" y="10"/>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7" name="Freeform 248"/>
            <p:cNvSpPr>
              <a:spLocks/>
            </p:cNvSpPr>
            <p:nvPr/>
          </p:nvSpPr>
          <p:spPr bwMode="auto">
            <a:xfrm>
              <a:off x="1755775" y="3157538"/>
              <a:ext cx="4763" cy="9525"/>
            </a:xfrm>
            <a:custGeom>
              <a:avLst/>
              <a:gdLst>
                <a:gd name="T0" fmla="*/ 0 w 3"/>
                <a:gd name="T1" fmla="*/ 0 h 6"/>
                <a:gd name="T2" fmla="*/ 4763 w 3"/>
                <a:gd name="T3" fmla="*/ 1588 h 6"/>
                <a:gd name="T4" fmla="*/ 1588 w 3"/>
                <a:gd name="T5" fmla="*/ 9525 h 6"/>
                <a:gd name="T6" fmla="*/ 0 w 3"/>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6">
                  <a:moveTo>
                    <a:pt x="0" y="0"/>
                  </a:moveTo>
                  <a:lnTo>
                    <a:pt x="3" y="1"/>
                  </a:lnTo>
                  <a:lnTo>
                    <a:pt x="1" y="6"/>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8" name="Freeform 249"/>
            <p:cNvSpPr>
              <a:spLocks/>
            </p:cNvSpPr>
            <p:nvPr/>
          </p:nvSpPr>
          <p:spPr bwMode="auto">
            <a:xfrm>
              <a:off x="1762125" y="3163888"/>
              <a:ext cx="14288" cy="19050"/>
            </a:xfrm>
            <a:custGeom>
              <a:avLst/>
              <a:gdLst>
                <a:gd name="T0" fmla="*/ 1588 w 9"/>
                <a:gd name="T1" fmla="*/ 0 h 12"/>
                <a:gd name="T2" fmla="*/ 14288 w 9"/>
                <a:gd name="T3" fmla="*/ 17463 h 12"/>
                <a:gd name="T4" fmla="*/ 12700 w 9"/>
                <a:gd name="T5" fmla="*/ 19050 h 12"/>
                <a:gd name="T6" fmla="*/ 0 w 9"/>
                <a:gd name="T7" fmla="*/ 3175 h 12"/>
                <a:gd name="T8" fmla="*/ 1588 w 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2">
                  <a:moveTo>
                    <a:pt x="1" y="0"/>
                  </a:moveTo>
                  <a:lnTo>
                    <a:pt x="9" y="11"/>
                  </a:lnTo>
                  <a:lnTo>
                    <a:pt x="8" y="12"/>
                  </a:lnTo>
                  <a:lnTo>
                    <a:pt x="0" y="2"/>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69" name="Freeform 250"/>
            <p:cNvSpPr>
              <a:spLocks/>
            </p:cNvSpPr>
            <p:nvPr/>
          </p:nvSpPr>
          <p:spPr bwMode="auto">
            <a:xfrm>
              <a:off x="1782763" y="3201988"/>
              <a:ext cx="4762" cy="12700"/>
            </a:xfrm>
            <a:custGeom>
              <a:avLst/>
              <a:gdLst>
                <a:gd name="T0" fmla="*/ 0 w 3"/>
                <a:gd name="T1" fmla="*/ 0 h 8"/>
                <a:gd name="T2" fmla="*/ 4762 w 3"/>
                <a:gd name="T3" fmla="*/ 9525 h 8"/>
                <a:gd name="T4" fmla="*/ 0 w 3"/>
                <a:gd name="T5" fmla="*/ 12700 h 8"/>
                <a:gd name="T6" fmla="*/ 0 w 3"/>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8">
                  <a:moveTo>
                    <a:pt x="0" y="0"/>
                  </a:moveTo>
                  <a:lnTo>
                    <a:pt x="3" y="6"/>
                  </a:lnTo>
                  <a:lnTo>
                    <a:pt x="0" y="8"/>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0" name="Freeform 251"/>
            <p:cNvSpPr>
              <a:spLocks/>
            </p:cNvSpPr>
            <p:nvPr/>
          </p:nvSpPr>
          <p:spPr bwMode="auto">
            <a:xfrm>
              <a:off x="1801813" y="3240088"/>
              <a:ext cx="4762" cy="9525"/>
            </a:xfrm>
            <a:custGeom>
              <a:avLst/>
              <a:gdLst>
                <a:gd name="T0" fmla="*/ 0 w 3"/>
                <a:gd name="T1" fmla="*/ 0 h 6"/>
                <a:gd name="T2" fmla="*/ 4762 w 3"/>
                <a:gd name="T3" fmla="*/ 1588 h 6"/>
                <a:gd name="T4" fmla="*/ 3175 w 3"/>
                <a:gd name="T5" fmla="*/ 9525 h 6"/>
                <a:gd name="T6" fmla="*/ 0 w 3"/>
                <a:gd name="T7" fmla="*/ 4763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3" y="1"/>
                  </a:lnTo>
                  <a:lnTo>
                    <a:pt x="2" y="6"/>
                  </a:lnTo>
                  <a:lnTo>
                    <a:pt x="0" y="3"/>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1" name="Freeform 252"/>
            <p:cNvSpPr>
              <a:spLocks/>
            </p:cNvSpPr>
            <p:nvPr/>
          </p:nvSpPr>
          <p:spPr bwMode="auto">
            <a:xfrm>
              <a:off x="1704975" y="3114675"/>
              <a:ext cx="11113" cy="17463"/>
            </a:xfrm>
            <a:custGeom>
              <a:avLst/>
              <a:gdLst>
                <a:gd name="T0" fmla="*/ 0 w 7"/>
                <a:gd name="T1" fmla="*/ 0 h 11"/>
                <a:gd name="T2" fmla="*/ 3175 w 7"/>
                <a:gd name="T3" fmla="*/ 0 h 11"/>
                <a:gd name="T4" fmla="*/ 6350 w 7"/>
                <a:gd name="T5" fmla="*/ 9525 h 11"/>
                <a:gd name="T6" fmla="*/ 11113 w 7"/>
                <a:gd name="T7" fmla="*/ 14288 h 11"/>
                <a:gd name="T8" fmla="*/ 9525 w 7"/>
                <a:gd name="T9" fmla="*/ 17463 h 11"/>
                <a:gd name="T10" fmla="*/ 4763 w 7"/>
                <a:gd name="T11" fmla="*/ 12700 h 11"/>
                <a:gd name="T12" fmla="*/ 0 w 7"/>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1">
                  <a:moveTo>
                    <a:pt x="0" y="0"/>
                  </a:moveTo>
                  <a:lnTo>
                    <a:pt x="2" y="0"/>
                  </a:lnTo>
                  <a:lnTo>
                    <a:pt x="4" y="6"/>
                  </a:lnTo>
                  <a:lnTo>
                    <a:pt x="7" y="9"/>
                  </a:lnTo>
                  <a:lnTo>
                    <a:pt x="6" y="11"/>
                  </a:lnTo>
                  <a:lnTo>
                    <a:pt x="3" y="8"/>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2" name="Freeform 253"/>
            <p:cNvSpPr>
              <a:spLocks/>
            </p:cNvSpPr>
            <p:nvPr/>
          </p:nvSpPr>
          <p:spPr bwMode="auto">
            <a:xfrm>
              <a:off x="1698625" y="3079750"/>
              <a:ext cx="3175" cy="15875"/>
            </a:xfrm>
            <a:custGeom>
              <a:avLst/>
              <a:gdLst>
                <a:gd name="T0" fmla="*/ 0 w 2"/>
                <a:gd name="T1" fmla="*/ 0 h 10"/>
                <a:gd name="T2" fmla="*/ 3175 w 2"/>
                <a:gd name="T3" fmla="*/ 6350 h 10"/>
                <a:gd name="T4" fmla="*/ 0 w 2"/>
                <a:gd name="T5" fmla="*/ 15875 h 10"/>
                <a:gd name="T6" fmla="*/ 0 w 2"/>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0" y="0"/>
                  </a:moveTo>
                  <a:lnTo>
                    <a:pt x="2" y="4"/>
                  </a:lnTo>
                  <a:lnTo>
                    <a:pt x="0" y="10"/>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3" name="Freeform 254"/>
            <p:cNvSpPr>
              <a:spLocks/>
            </p:cNvSpPr>
            <p:nvPr/>
          </p:nvSpPr>
          <p:spPr bwMode="auto">
            <a:xfrm>
              <a:off x="1708150" y="3054350"/>
              <a:ext cx="9525" cy="11113"/>
            </a:xfrm>
            <a:custGeom>
              <a:avLst/>
              <a:gdLst>
                <a:gd name="T0" fmla="*/ 1588 w 6"/>
                <a:gd name="T1" fmla="*/ 0 h 7"/>
                <a:gd name="T2" fmla="*/ 9525 w 6"/>
                <a:gd name="T3" fmla="*/ 6350 h 7"/>
                <a:gd name="T4" fmla="*/ 3175 w 6"/>
                <a:gd name="T5" fmla="*/ 11113 h 7"/>
                <a:gd name="T6" fmla="*/ 0 w 6"/>
                <a:gd name="T7" fmla="*/ 4763 h 7"/>
                <a:gd name="T8" fmla="*/ 1588 w 6"/>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7">
                  <a:moveTo>
                    <a:pt x="1" y="0"/>
                  </a:moveTo>
                  <a:lnTo>
                    <a:pt x="6" y="4"/>
                  </a:lnTo>
                  <a:lnTo>
                    <a:pt x="2" y="7"/>
                  </a:lnTo>
                  <a:lnTo>
                    <a:pt x="0" y="3"/>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4" name="Freeform 255"/>
            <p:cNvSpPr>
              <a:spLocks/>
            </p:cNvSpPr>
            <p:nvPr/>
          </p:nvSpPr>
          <p:spPr bwMode="auto">
            <a:xfrm>
              <a:off x="1708150" y="3151188"/>
              <a:ext cx="28575" cy="34925"/>
            </a:xfrm>
            <a:custGeom>
              <a:avLst/>
              <a:gdLst>
                <a:gd name="T0" fmla="*/ 1588 w 18"/>
                <a:gd name="T1" fmla="*/ 0 h 22"/>
                <a:gd name="T2" fmla="*/ 7938 w 18"/>
                <a:gd name="T3" fmla="*/ 4763 h 22"/>
                <a:gd name="T4" fmla="*/ 14288 w 18"/>
                <a:gd name="T5" fmla="*/ 4763 h 22"/>
                <a:gd name="T6" fmla="*/ 15875 w 18"/>
                <a:gd name="T7" fmla="*/ 12700 h 22"/>
                <a:gd name="T8" fmla="*/ 11113 w 18"/>
                <a:gd name="T9" fmla="*/ 20638 h 22"/>
                <a:gd name="T10" fmla="*/ 15875 w 18"/>
                <a:gd name="T11" fmla="*/ 20638 h 22"/>
                <a:gd name="T12" fmla="*/ 22225 w 18"/>
                <a:gd name="T13" fmla="*/ 4763 h 22"/>
                <a:gd name="T14" fmla="*/ 28575 w 18"/>
                <a:gd name="T15" fmla="*/ 4763 h 22"/>
                <a:gd name="T16" fmla="*/ 23813 w 18"/>
                <a:gd name="T17" fmla="*/ 12700 h 22"/>
                <a:gd name="T18" fmla="*/ 22225 w 18"/>
                <a:gd name="T19" fmla="*/ 31750 h 22"/>
                <a:gd name="T20" fmla="*/ 20638 w 18"/>
                <a:gd name="T21" fmla="*/ 34925 h 22"/>
                <a:gd name="T22" fmla="*/ 11113 w 18"/>
                <a:gd name="T23" fmla="*/ 31750 h 22"/>
                <a:gd name="T24" fmla="*/ 3175 w 18"/>
                <a:gd name="T25" fmla="*/ 22225 h 22"/>
                <a:gd name="T26" fmla="*/ 3175 w 18"/>
                <a:gd name="T27" fmla="*/ 12700 h 22"/>
                <a:gd name="T28" fmla="*/ 0 w 18"/>
                <a:gd name="T29" fmla="*/ 6350 h 22"/>
                <a:gd name="T30" fmla="*/ 1588 w 18"/>
                <a:gd name="T31" fmla="*/ 0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2">
                  <a:moveTo>
                    <a:pt x="1" y="0"/>
                  </a:moveTo>
                  <a:lnTo>
                    <a:pt x="5" y="3"/>
                  </a:lnTo>
                  <a:lnTo>
                    <a:pt x="9" y="3"/>
                  </a:lnTo>
                  <a:lnTo>
                    <a:pt x="10" y="8"/>
                  </a:lnTo>
                  <a:lnTo>
                    <a:pt x="7" y="13"/>
                  </a:lnTo>
                  <a:lnTo>
                    <a:pt x="10" y="13"/>
                  </a:lnTo>
                  <a:lnTo>
                    <a:pt x="14" y="3"/>
                  </a:lnTo>
                  <a:lnTo>
                    <a:pt x="18" y="3"/>
                  </a:lnTo>
                  <a:lnTo>
                    <a:pt x="15" y="8"/>
                  </a:lnTo>
                  <a:lnTo>
                    <a:pt x="14" y="20"/>
                  </a:lnTo>
                  <a:lnTo>
                    <a:pt x="13" y="22"/>
                  </a:lnTo>
                  <a:lnTo>
                    <a:pt x="7" y="20"/>
                  </a:lnTo>
                  <a:lnTo>
                    <a:pt x="2" y="14"/>
                  </a:lnTo>
                  <a:lnTo>
                    <a:pt x="2" y="8"/>
                  </a:lnTo>
                  <a:lnTo>
                    <a:pt x="0" y="4"/>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5" name="Freeform 256"/>
            <p:cNvSpPr>
              <a:spLocks/>
            </p:cNvSpPr>
            <p:nvPr/>
          </p:nvSpPr>
          <p:spPr bwMode="auto">
            <a:xfrm>
              <a:off x="1722438" y="3186113"/>
              <a:ext cx="20637" cy="39687"/>
            </a:xfrm>
            <a:custGeom>
              <a:avLst/>
              <a:gdLst>
                <a:gd name="T0" fmla="*/ 9525 w 13"/>
                <a:gd name="T1" fmla="*/ 0 h 25"/>
                <a:gd name="T2" fmla="*/ 12700 w 13"/>
                <a:gd name="T3" fmla="*/ 9525 h 25"/>
                <a:gd name="T4" fmla="*/ 12700 w 13"/>
                <a:gd name="T5" fmla="*/ 20637 h 25"/>
                <a:gd name="T6" fmla="*/ 20637 w 13"/>
                <a:gd name="T7" fmla="*/ 28575 h 25"/>
                <a:gd name="T8" fmla="*/ 20637 w 13"/>
                <a:gd name="T9" fmla="*/ 39687 h 25"/>
                <a:gd name="T10" fmla="*/ 7937 w 13"/>
                <a:gd name="T11" fmla="*/ 25400 h 25"/>
                <a:gd name="T12" fmla="*/ 0 w 13"/>
                <a:gd name="T13" fmla="*/ 11112 h 25"/>
                <a:gd name="T14" fmla="*/ 0 w 13"/>
                <a:gd name="T15" fmla="*/ 4762 h 25"/>
                <a:gd name="T16" fmla="*/ 3175 w 13"/>
                <a:gd name="T17" fmla="*/ 4762 h 25"/>
                <a:gd name="T18" fmla="*/ 9525 w 13"/>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5">
                  <a:moveTo>
                    <a:pt x="6" y="0"/>
                  </a:moveTo>
                  <a:lnTo>
                    <a:pt x="8" y="6"/>
                  </a:lnTo>
                  <a:lnTo>
                    <a:pt x="8" y="13"/>
                  </a:lnTo>
                  <a:lnTo>
                    <a:pt x="13" y="18"/>
                  </a:lnTo>
                  <a:lnTo>
                    <a:pt x="13" y="25"/>
                  </a:lnTo>
                  <a:lnTo>
                    <a:pt x="5" y="16"/>
                  </a:lnTo>
                  <a:lnTo>
                    <a:pt x="0" y="7"/>
                  </a:lnTo>
                  <a:lnTo>
                    <a:pt x="0" y="3"/>
                  </a:lnTo>
                  <a:lnTo>
                    <a:pt x="2" y="3"/>
                  </a:lnTo>
                  <a:lnTo>
                    <a:pt x="6"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6" name="Freeform 257"/>
            <p:cNvSpPr>
              <a:spLocks/>
            </p:cNvSpPr>
            <p:nvPr/>
          </p:nvSpPr>
          <p:spPr bwMode="auto">
            <a:xfrm>
              <a:off x="1592263" y="2435225"/>
              <a:ext cx="7937" cy="7938"/>
            </a:xfrm>
            <a:custGeom>
              <a:avLst/>
              <a:gdLst>
                <a:gd name="T0" fmla="*/ 1587 w 5"/>
                <a:gd name="T1" fmla="*/ 0 h 5"/>
                <a:gd name="T2" fmla="*/ 7937 w 5"/>
                <a:gd name="T3" fmla="*/ 4763 h 5"/>
                <a:gd name="T4" fmla="*/ 3175 w 5"/>
                <a:gd name="T5" fmla="*/ 7938 h 5"/>
                <a:gd name="T6" fmla="*/ 0 w 5"/>
                <a:gd name="T7" fmla="*/ 3175 h 5"/>
                <a:gd name="T8" fmla="*/ 1587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1" y="0"/>
                  </a:moveTo>
                  <a:lnTo>
                    <a:pt x="5" y="3"/>
                  </a:lnTo>
                  <a:lnTo>
                    <a:pt x="2" y="5"/>
                  </a:lnTo>
                  <a:lnTo>
                    <a:pt x="0" y="2"/>
                  </a:lnTo>
                  <a:lnTo>
                    <a:pt x="1"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7" name="Freeform 258"/>
            <p:cNvSpPr>
              <a:spLocks/>
            </p:cNvSpPr>
            <p:nvPr/>
          </p:nvSpPr>
          <p:spPr bwMode="auto">
            <a:xfrm>
              <a:off x="1670050" y="2433638"/>
              <a:ext cx="25400" cy="38100"/>
            </a:xfrm>
            <a:custGeom>
              <a:avLst/>
              <a:gdLst>
                <a:gd name="T0" fmla="*/ 14288 w 16"/>
                <a:gd name="T1" fmla="*/ 0 h 24"/>
                <a:gd name="T2" fmla="*/ 20638 w 16"/>
                <a:gd name="T3" fmla="*/ 9525 h 24"/>
                <a:gd name="T4" fmla="*/ 25400 w 16"/>
                <a:gd name="T5" fmla="*/ 9525 h 24"/>
                <a:gd name="T6" fmla="*/ 14288 w 16"/>
                <a:gd name="T7" fmla="*/ 34925 h 24"/>
                <a:gd name="T8" fmla="*/ 6350 w 16"/>
                <a:gd name="T9" fmla="*/ 38100 h 24"/>
                <a:gd name="T10" fmla="*/ 0 w 16"/>
                <a:gd name="T11" fmla="*/ 25400 h 24"/>
                <a:gd name="T12" fmla="*/ 12700 w 16"/>
                <a:gd name="T13" fmla="*/ 11113 h 24"/>
                <a:gd name="T14" fmla="*/ 14288 w 16"/>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4">
                  <a:moveTo>
                    <a:pt x="9" y="0"/>
                  </a:moveTo>
                  <a:lnTo>
                    <a:pt x="13" y="6"/>
                  </a:lnTo>
                  <a:lnTo>
                    <a:pt x="16" y="6"/>
                  </a:lnTo>
                  <a:lnTo>
                    <a:pt x="9" y="22"/>
                  </a:lnTo>
                  <a:lnTo>
                    <a:pt x="4" y="24"/>
                  </a:lnTo>
                  <a:lnTo>
                    <a:pt x="0" y="16"/>
                  </a:lnTo>
                  <a:lnTo>
                    <a:pt x="8" y="7"/>
                  </a:lnTo>
                  <a:lnTo>
                    <a:pt x="9"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8" name="Freeform 259"/>
            <p:cNvSpPr>
              <a:spLocks/>
            </p:cNvSpPr>
            <p:nvPr/>
          </p:nvSpPr>
          <p:spPr bwMode="auto">
            <a:xfrm>
              <a:off x="1557338" y="2289175"/>
              <a:ext cx="1143000" cy="630238"/>
            </a:xfrm>
            <a:custGeom>
              <a:avLst/>
              <a:gdLst>
                <a:gd name="T0" fmla="*/ 906463 w 720"/>
                <a:gd name="T1" fmla="*/ 23813 h 397"/>
                <a:gd name="T2" fmla="*/ 942975 w 720"/>
                <a:gd name="T3" fmla="*/ 109538 h 397"/>
                <a:gd name="T4" fmla="*/ 923925 w 720"/>
                <a:gd name="T5" fmla="*/ 142875 h 397"/>
                <a:gd name="T6" fmla="*/ 969963 w 720"/>
                <a:gd name="T7" fmla="*/ 165100 h 397"/>
                <a:gd name="T8" fmla="*/ 965200 w 720"/>
                <a:gd name="T9" fmla="*/ 220663 h 397"/>
                <a:gd name="T10" fmla="*/ 996950 w 720"/>
                <a:gd name="T11" fmla="*/ 179388 h 397"/>
                <a:gd name="T12" fmla="*/ 1004888 w 720"/>
                <a:gd name="T13" fmla="*/ 242888 h 397"/>
                <a:gd name="T14" fmla="*/ 1039813 w 720"/>
                <a:gd name="T15" fmla="*/ 279400 h 397"/>
                <a:gd name="T16" fmla="*/ 1068388 w 720"/>
                <a:gd name="T17" fmla="*/ 196850 h 397"/>
                <a:gd name="T18" fmla="*/ 1085850 w 720"/>
                <a:gd name="T19" fmla="*/ 138113 h 397"/>
                <a:gd name="T20" fmla="*/ 1123950 w 720"/>
                <a:gd name="T21" fmla="*/ 174625 h 397"/>
                <a:gd name="T22" fmla="*/ 1127125 w 720"/>
                <a:gd name="T23" fmla="*/ 207963 h 397"/>
                <a:gd name="T24" fmla="*/ 1127125 w 720"/>
                <a:gd name="T25" fmla="*/ 227013 h 397"/>
                <a:gd name="T26" fmla="*/ 1131888 w 720"/>
                <a:gd name="T27" fmla="*/ 300038 h 397"/>
                <a:gd name="T28" fmla="*/ 1089025 w 720"/>
                <a:gd name="T29" fmla="*/ 328613 h 397"/>
                <a:gd name="T30" fmla="*/ 1055688 w 720"/>
                <a:gd name="T31" fmla="*/ 325438 h 397"/>
                <a:gd name="T32" fmla="*/ 1014413 w 720"/>
                <a:gd name="T33" fmla="*/ 387350 h 397"/>
                <a:gd name="T34" fmla="*/ 1033463 w 720"/>
                <a:gd name="T35" fmla="*/ 392113 h 397"/>
                <a:gd name="T36" fmla="*/ 976313 w 720"/>
                <a:gd name="T37" fmla="*/ 458788 h 397"/>
                <a:gd name="T38" fmla="*/ 931863 w 720"/>
                <a:gd name="T39" fmla="*/ 466725 h 397"/>
                <a:gd name="T40" fmla="*/ 950913 w 720"/>
                <a:gd name="T41" fmla="*/ 479425 h 397"/>
                <a:gd name="T42" fmla="*/ 939800 w 720"/>
                <a:gd name="T43" fmla="*/ 519113 h 397"/>
                <a:gd name="T44" fmla="*/ 895350 w 720"/>
                <a:gd name="T45" fmla="*/ 585788 h 397"/>
                <a:gd name="T46" fmla="*/ 42863 w 720"/>
                <a:gd name="T47" fmla="*/ 630238 h 397"/>
                <a:gd name="T48" fmla="*/ 28575 w 720"/>
                <a:gd name="T49" fmla="*/ 153988 h 397"/>
                <a:gd name="T50" fmla="*/ 101600 w 720"/>
                <a:gd name="T51" fmla="*/ 201613 h 397"/>
                <a:gd name="T52" fmla="*/ 127000 w 720"/>
                <a:gd name="T53" fmla="*/ 198438 h 397"/>
                <a:gd name="T54" fmla="*/ 187325 w 720"/>
                <a:gd name="T55" fmla="*/ 133350 h 397"/>
                <a:gd name="T56" fmla="*/ 192088 w 720"/>
                <a:gd name="T57" fmla="*/ 153988 h 397"/>
                <a:gd name="T58" fmla="*/ 153988 w 720"/>
                <a:gd name="T59" fmla="*/ 198438 h 397"/>
                <a:gd name="T60" fmla="*/ 177800 w 720"/>
                <a:gd name="T61" fmla="*/ 163513 h 397"/>
                <a:gd name="T62" fmla="*/ 236538 w 720"/>
                <a:gd name="T63" fmla="*/ 138113 h 397"/>
                <a:gd name="T64" fmla="*/ 266700 w 720"/>
                <a:gd name="T65" fmla="*/ 114300 h 397"/>
                <a:gd name="T66" fmla="*/ 306388 w 720"/>
                <a:gd name="T67" fmla="*/ 138113 h 397"/>
                <a:gd name="T68" fmla="*/ 315913 w 720"/>
                <a:gd name="T69" fmla="*/ 163513 h 397"/>
                <a:gd name="T70" fmla="*/ 393700 w 720"/>
                <a:gd name="T71" fmla="*/ 160338 h 397"/>
                <a:gd name="T72" fmla="*/ 481013 w 720"/>
                <a:gd name="T73" fmla="*/ 193675 h 397"/>
                <a:gd name="T74" fmla="*/ 493713 w 720"/>
                <a:gd name="T75" fmla="*/ 252413 h 397"/>
                <a:gd name="T76" fmla="*/ 573088 w 720"/>
                <a:gd name="T77" fmla="*/ 255588 h 397"/>
                <a:gd name="T78" fmla="*/ 614363 w 720"/>
                <a:gd name="T79" fmla="*/ 260350 h 397"/>
                <a:gd name="T80" fmla="*/ 630238 w 720"/>
                <a:gd name="T81" fmla="*/ 295275 h 397"/>
                <a:gd name="T82" fmla="*/ 644525 w 720"/>
                <a:gd name="T83" fmla="*/ 293688 h 397"/>
                <a:gd name="T84" fmla="*/ 654050 w 720"/>
                <a:gd name="T85" fmla="*/ 241300 h 397"/>
                <a:gd name="T86" fmla="*/ 641350 w 720"/>
                <a:gd name="T87" fmla="*/ 227013 h 397"/>
                <a:gd name="T88" fmla="*/ 623888 w 720"/>
                <a:gd name="T89" fmla="*/ 211138 h 397"/>
                <a:gd name="T90" fmla="*/ 682625 w 720"/>
                <a:gd name="T91" fmla="*/ 222250 h 397"/>
                <a:gd name="T92" fmla="*/ 723900 w 720"/>
                <a:gd name="T93" fmla="*/ 252413 h 397"/>
                <a:gd name="T94" fmla="*/ 792163 w 720"/>
                <a:gd name="T95" fmla="*/ 257175 h 397"/>
                <a:gd name="T96" fmla="*/ 835025 w 720"/>
                <a:gd name="T97" fmla="*/ 266700 h 397"/>
                <a:gd name="T98" fmla="*/ 814388 w 720"/>
                <a:gd name="T99" fmla="*/ 231775 h 397"/>
                <a:gd name="T100" fmla="*/ 847725 w 720"/>
                <a:gd name="T101" fmla="*/ 231775 h 397"/>
                <a:gd name="T102" fmla="*/ 855663 w 720"/>
                <a:gd name="T103" fmla="*/ 274638 h 397"/>
                <a:gd name="T104" fmla="*/ 868363 w 720"/>
                <a:gd name="T105" fmla="*/ 260350 h 397"/>
                <a:gd name="T106" fmla="*/ 901700 w 720"/>
                <a:gd name="T107" fmla="*/ 192088 h 397"/>
                <a:gd name="T108" fmla="*/ 893763 w 720"/>
                <a:gd name="T109" fmla="*/ 168275 h 397"/>
                <a:gd name="T110" fmla="*/ 862013 w 720"/>
                <a:gd name="T111" fmla="*/ 144463 h 397"/>
                <a:gd name="T112" fmla="*/ 855663 w 720"/>
                <a:gd name="T113" fmla="*/ 57150 h 397"/>
                <a:gd name="T114" fmla="*/ 876300 w 720"/>
                <a:gd name="T115" fmla="*/ 9525 h 3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0" h="397">
                  <a:moveTo>
                    <a:pt x="552" y="0"/>
                  </a:moveTo>
                  <a:lnTo>
                    <a:pt x="559" y="0"/>
                  </a:lnTo>
                  <a:lnTo>
                    <a:pt x="562" y="3"/>
                  </a:lnTo>
                  <a:lnTo>
                    <a:pt x="560" y="6"/>
                  </a:lnTo>
                  <a:lnTo>
                    <a:pt x="564" y="9"/>
                  </a:lnTo>
                  <a:lnTo>
                    <a:pt x="570" y="9"/>
                  </a:lnTo>
                  <a:lnTo>
                    <a:pt x="571" y="15"/>
                  </a:lnTo>
                  <a:lnTo>
                    <a:pt x="578" y="26"/>
                  </a:lnTo>
                  <a:lnTo>
                    <a:pt x="580" y="32"/>
                  </a:lnTo>
                  <a:lnTo>
                    <a:pt x="580" y="45"/>
                  </a:lnTo>
                  <a:lnTo>
                    <a:pt x="583" y="54"/>
                  </a:lnTo>
                  <a:lnTo>
                    <a:pt x="586" y="54"/>
                  </a:lnTo>
                  <a:lnTo>
                    <a:pt x="590" y="66"/>
                  </a:lnTo>
                  <a:lnTo>
                    <a:pt x="594" y="69"/>
                  </a:lnTo>
                  <a:lnTo>
                    <a:pt x="595" y="75"/>
                  </a:lnTo>
                  <a:lnTo>
                    <a:pt x="587" y="75"/>
                  </a:lnTo>
                  <a:lnTo>
                    <a:pt x="580" y="82"/>
                  </a:lnTo>
                  <a:lnTo>
                    <a:pt x="587" y="78"/>
                  </a:lnTo>
                  <a:lnTo>
                    <a:pt x="591" y="79"/>
                  </a:lnTo>
                  <a:lnTo>
                    <a:pt x="588" y="85"/>
                  </a:lnTo>
                  <a:lnTo>
                    <a:pt x="582" y="90"/>
                  </a:lnTo>
                  <a:lnTo>
                    <a:pt x="583" y="91"/>
                  </a:lnTo>
                  <a:lnTo>
                    <a:pt x="586" y="91"/>
                  </a:lnTo>
                  <a:lnTo>
                    <a:pt x="591" y="98"/>
                  </a:lnTo>
                  <a:lnTo>
                    <a:pt x="598" y="95"/>
                  </a:lnTo>
                  <a:lnTo>
                    <a:pt x="599" y="98"/>
                  </a:lnTo>
                  <a:lnTo>
                    <a:pt x="607" y="100"/>
                  </a:lnTo>
                  <a:lnTo>
                    <a:pt x="611" y="104"/>
                  </a:lnTo>
                  <a:lnTo>
                    <a:pt x="610" y="109"/>
                  </a:lnTo>
                  <a:lnTo>
                    <a:pt x="602" y="104"/>
                  </a:lnTo>
                  <a:lnTo>
                    <a:pt x="599" y="106"/>
                  </a:lnTo>
                  <a:lnTo>
                    <a:pt x="607" y="118"/>
                  </a:lnTo>
                  <a:lnTo>
                    <a:pt x="607" y="127"/>
                  </a:lnTo>
                  <a:lnTo>
                    <a:pt x="610" y="136"/>
                  </a:lnTo>
                  <a:lnTo>
                    <a:pt x="608" y="139"/>
                  </a:lnTo>
                  <a:lnTo>
                    <a:pt x="612" y="144"/>
                  </a:lnTo>
                  <a:lnTo>
                    <a:pt x="617" y="130"/>
                  </a:lnTo>
                  <a:lnTo>
                    <a:pt x="615" y="119"/>
                  </a:lnTo>
                  <a:lnTo>
                    <a:pt x="619" y="115"/>
                  </a:lnTo>
                  <a:lnTo>
                    <a:pt x="620" y="109"/>
                  </a:lnTo>
                  <a:lnTo>
                    <a:pt x="625" y="107"/>
                  </a:lnTo>
                  <a:lnTo>
                    <a:pt x="628" y="113"/>
                  </a:lnTo>
                  <a:lnTo>
                    <a:pt x="639" y="125"/>
                  </a:lnTo>
                  <a:lnTo>
                    <a:pt x="637" y="133"/>
                  </a:lnTo>
                  <a:lnTo>
                    <a:pt x="641" y="140"/>
                  </a:lnTo>
                  <a:lnTo>
                    <a:pt x="641" y="144"/>
                  </a:lnTo>
                  <a:lnTo>
                    <a:pt x="637" y="146"/>
                  </a:lnTo>
                  <a:lnTo>
                    <a:pt x="636" y="142"/>
                  </a:lnTo>
                  <a:lnTo>
                    <a:pt x="633" y="153"/>
                  </a:lnTo>
                  <a:lnTo>
                    <a:pt x="636" y="162"/>
                  </a:lnTo>
                  <a:lnTo>
                    <a:pt x="639" y="170"/>
                  </a:lnTo>
                  <a:lnTo>
                    <a:pt x="643" y="173"/>
                  </a:lnTo>
                  <a:lnTo>
                    <a:pt x="647" y="180"/>
                  </a:lnTo>
                  <a:lnTo>
                    <a:pt x="651" y="182"/>
                  </a:lnTo>
                  <a:lnTo>
                    <a:pt x="649" y="177"/>
                  </a:lnTo>
                  <a:lnTo>
                    <a:pt x="655" y="176"/>
                  </a:lnTo>
                  <a:lnTo>
                    <a:pt x="656" y="167"/>
                  </a:lnTo>
                  <a:lnTo>
                    <a:pt x="659" y="161"/>
                  </a:lnTo>
                  <a:lnTo>
                    <a:pt x="664" y="153"/>
                  </a:lnTo>
                  <a:lnTo>
                    <a:pt x="663" y="147"/>
                  </a:lnTo>
                  <a:lnTo>
                    <a:pt x="667" y="130"/>
                  </a:lnTo>
                  <a:lnTo>
                    <a:pt x="676" y="128"/>
                  </a:lnTo>
                  <a:lnTo>
                    <a:pt x="673" y="124"/>
                  </a:lnTo>
                  <a:lnTo>
                    <a:pt x="676" y="115"/>
                  </a:lnTo>
                  <a:lnTo>
                    <a:pt x="672" y="113"/>
                  </a:lnTo>
                  <a:lnTo>
                    <a:pt x="668" y="100"/>
                  </a:lnTo>
                  <a:lnTo>
                    <a:pt x="671" y="87"/>
                  </a:lnTo>
                  <a:lnTo>
                    <a:pt x="675" y="88"/>
                  </a:lnTo>
                  <a:lnTo>
                    <a:pt x="676" y="87"/>
                  </a:lnTo>
                  <a:lnTo>
                    <a:pt x="684" y="87"/>
                  </a:lnTo>
                  <a:lnTo>
                    <a:pt x="692" y="94"/>
                  </a:lnTo>
                  <a:lnTo>
                    <a:pt x="704" y="94"/>
                  </a:lnTo>
                  <a:lnTo>
                    <a:pt x="706" y="100"/>
                  </a:lnTo>
                  <a:lnTo>
                    <a:pt x="696" y="100"/>
                  </a:lnTo>
                  <a:lnTo>
                    <a:pt x="705" y="103"/>
                  </a:lnTo>
                  <a:lnTo>
                    <a:pt x="709" y="107"/>
                  </a:lnTo>
                  <a:lnTo>
                    <a:pt x="708" y="110"/>
                  </a:lnTo>
                  <a:lnTo>
                    <a:pt x="713" y="110"/>
                  </a:lnTo>
                  <a:lnTo>
                    <a:pt x="718" y="112"/>
                  </a:lnTo>
                  <a:lnTo>
                    <a:pt x="717" y="116"/>
                  </a:lnTo>
                  <a:lnTo>
                    <a:pt x="709" y="124"/>
                  </a:lnTo>
                  <a:lnTo>
                    <a:pt x="705" y="127"/>
                  </a:lnTo>
                  <a:lnTo>
                    <a:pt x="705" y="131"/>
                  </a:lnTo>
                  <a:lnTo>
                    <a:pt x="710" y="131"/>
                  </a:lnTo>
                  <a:lnTo>
                    <a:pt x="713" y="125"/>
                  </a:lnTo>
                  <a:lnTo>
                    <a:pt x="718" y="124"/>
                  </a:lnTo>
                  <a:lnTo>
                    <a:pt x="720" y="130"/>
                  </a:lnTo>
                  <a:lnTo>
                    <a:pt x="713" y="140"/>
                  </a:lnTo>
                  <a:lnTo>
                    <a:pt x="708" y="139"/>
                  </a:lnTo>
                  <a:lnTo>
                    <a:pt x="706" y="140"/>
                  </a:lnTo>
                  <a:lnTo>
                    <a:pt x="710" y="143"/>
                  </a:lnTo>
                  <a:lnTo>
                    <a:pt x="708" y="144"/>
                  </a:lnTo>
                  <a:lnTo>
                    <a:pt x="710" y="147"/>
                  </a:lnTo>
                  <a:lnTo>
                    <a:pt x="710" y="158"/>
                  </a:lnTo>
                  <a:lnTo>
                    <a:pt x="716" y="168"/>
                  </a:lnTo>
                  <a:lnTo>
                    <a:pt x="720" y="174"/>
                  </a:lnTo>
                  <a:lnTo>
                    <a:pt x="718" y="188"/>
                  </a:lnTo>
                  <a:lnTo>
                    <a:pt x="713" y="189"/>
                  </a:lnTo>
                  <a:lnTo>
                    <a:pt x="710" y="196"/>
                  </a:lnTo>
                  <a:lnTo>
                    <a:pt x="704" y="204"/>
                  </a:lnTo>
                  <a:lnTo>
                    <a:pt x="694" y="211"/>
                  </a:lnTo>
                  <a:lnTo>
                    <a:pt x="689" y="205"/>
                  </a:lnTo>
                  <a:lnTo>
                    <a:pt x="689" y="201"/>
                  </a:lnTo>
                  <a:lnTo>
                    <a:pt x="685" y="199"/>
                  </a:lnTo>
                  <a:lnTo>
                    <a:pt x="686" y="207"/>
                  </a:lnTo>
                  <a:lnTo>
                    <a:pt x="689" y="216"/>
                  </a:lnTo>
                  <a:lnTo>
                    <a:pt x="685" y="216"/>
                  </a:lnTo>
                  <a:lnTo>
                    <a:pt x="681" y="211"/>
                  </a:lnTo>
                  <a:lnTo>
                    <a:pt x="681" y="216"/>
                  </a:lnTo>
                  <a:lnTo>
                    <a:pt x="673" y="214"/>
                  </a:lnTo>
                  <a:lnTo>
                    <a:pt x="668" y="202"/>
                  </a:lnTo>
                  <a:lnTo>
                    <a:pt x="665" y="205"/>
                  </a:lnTo>
                  <a:lnTo>
                    <a:pt x="656" y="205"/>
                  </a:lnTo>
                  <a:lnTo>
                    <a:pt x="651" y="210"/>
                  </a:lnTo>
                  <a:lnTo>
                    <a:pt x="652" y="211"/>
                  </a:lnTo>
                  <a:lnTo>
                    <a:pt x="663" y="214"/>
                  </a:lnTo>
                  <a:lnTo>
                    <a:pt x="663" y="217"/>
                  </a:lnTo>
                  <a:lnTo>
                    <a:pt x="649" y="243"/>
                  </a:lnTo>
                  <a:lnTo>
                    <a:pt x="639" y="244"/>
                  </a:lnTo>
                  <a:lnTo>
                    <a:pt x="631" y="234"/>
                  </a:lnTo>
                  <a:lnTo>
                    <a:pt x="619" y="226"/>
                  </a:lnTo>
                  <a:lnTo>
                    <a:pt x="615" y="226"/>
                  </a:lnTo>
                  <a:lnTo>
                    <a:pt x="627" y="244"/>
                  </a:lnTo>
                  <a:lnTo>
                    <a:pt x="632" y="245"/>
                  </a:lnTo>
                  <a:lnTo>
                    <a:pt x="647" y="245"/>
                  </a:lnTo>
                  <a:lnTo>
                    <a:pt x="651" y="247"/>
                  </a:lnTo>
                  <a:lnTo>
                    <a:pt x="651" y="251"/>
                  </a:lnTo>
                  <a:lnTo>
                    <a:pt x="644" y="269"/>
                  </a:lnTo>
                  <a:lnTo>
                    <a:pt x="643" y="271"/>
                  </a:lnTo>
                  <a:lnTo>
                    <a:pt x="635" y="284"/>
                  </a:lnTo>
                  <a:lnTo>
                    <a:pt x="627" y="287"/>
                  </a:lnTo>
                  <a:lnTo>
                    <a:pt x="619" y="284"/>
                  </a:lnTo>
                  <a:lnTo>
                    <a:pt x="615" y="289"/>
                  </a:lnTo>
                  <a:lnTo>
                    <a:pt x="613" y="294"/>
                  </a:lnTo>
                  <a:lnTo>
                    <a:pt x="607" y="299"/>
                  </a:lnTo>
                  <a:lnTo>
                    <a:pt x="602" y="299"/>
                  </a:lnTo>
                  <a:lnTo>
                    <a:pt x="595" y="292"/>
                  </a:lnTo>
                  <a:lnTo>
                    <a:pt x="590" y="292"/>
                  </a:lnTo>
                  <a:lnTo>
                    <a:pt x="574" y="287"/>
                  </a:lnTo>
                  <a:lnTo>
                    <a:pt x="587" y="294"/>
                  </a:lnTo>
                  <a:lnTo>
                    <a:pt x="586" y="300"/>
                  </a:lnTo>
                  <a:lnTo>
                    <a:pt x="571" y="302"/>
                  </a:lnTo>
                  <a:lnTo>
                    <a:pt x="571" y="306"/>
                  </a:lnTo>
                  <a:lnTo>
                    <a:pt x="586" y="303"/>
                  </a:lnTo>
                  <a:lnTo>
                    <a:pt x="590" y="296"/>
                  </a:lnTo>
                  <a:lnTo>
                    <a:pt x="594" y="296"/>
                  </a:lnTo>
                  <a:lnTo>
                    <a:pt x="599" y="302"/>
                  </a:lnTo>
                  <a:lnTo>
                    <a:pt x="606" y="305"/>
                  </a:lnTo>
                  <a:lnTo>
                    <a:pt x="608" y="312"/>
                  </a:lnTo>
                  <a:lnTo>
                    <a:pt x="606" y="320"/>
                  </a:lnTo>
                  <a:lnTo>
                    <a:pt x="603" y="318"/>
                  </a:lnTo>
                  <a:lnTo>
                    <a:pt x="598" y="321"/>
                  </a:lnTo>
                  <a:lnTo>
                    <a:pt x="586" y="323"/>
                  </a:lnTo>
                  <a:lnTo>
                    <a:pt x="592" y="327"/>
                  </a:lnTo>
                  <a:lnTo>
                    <a:pt x="591" y="330"/>
                  </a:lnTo>
                  <a:lnTo>
                    <a:pt x="584" y="332"/>
                  </a:lnTo>
                  <a:lnTo>
                    <a:pt x="583" y="344"/>
                  </a:lnTo>
                  <a:lnTo>
                    <a:pt x="579" y="344"/>
                  </a:lnTo>
                  <a:lnTo>
                    <a:pt x="568" y="361"/>
                  </a:lnTo>
                  <a:lnTo>
                    <a:pt x="564" y="363"/>
                  </a:lnTo>
                  <a:lnTo>
                    <a:pt x="564" y="369"/>
                  </a:lnTo>
                  <a:lnTo>
                    <a:pt x="562" y="378"/>
                  </a:lnTo>
                  <a:lnTo>
                    <a:pt x="559" y="388"/>
                  </a:lnTo>
                  <a:lnTo>
                    <a:pt x="559" y="390"/>
                  </a:lnTo>
                  <a:lnTo>
                    <a:pt x="558" y="391"/>
                  </a:lnTo>
                  <a:lnTo>
                    <a:pt x="558" y="394"/>
                  </a:lnTo>
                  <a:lnTo>
                    <a:pt x="556" y="397"/>
                  </a:lnTo>
                  <a:lnTo>
                    <a:pt x="27" y="397"/>
                  </a:lnTo>
                  <a:lnTo>
                    <a:pt x="26" y="395"/>
                  </a:lnTo>
                  <a:lnTo>
                    <a:pt x="24" y="393"/>
                  </a:lnTo>
                  <a:lnTo>
                    <a:pt x="23" y="391"/>
                  </a:lnTo>
                  <a:lnTo>
                    <a:pt x="0" y="387"/>
                  </a:lnTo>
                  <a:lnTo>
                    <a:pt x="0" y="94"/>
                  </a:lnTo>
                  <a:lnTo>
                    <a:pt x="12" y="94"/>
                  </a:lnTo>
                  <a:lnTo>
                    <a:pt x="18" y="97"/>
                  </a:lnTo>
                  <a:lnTo>
                    <a:pt x="26" y="103"/>
                  </a:lnTo>
                  <a:lnTo>
                    <a:pt x="29" y="110"/>
                  </a:lnTo>
                  <a:lnTo>
                    <a:pt x="33" y="110"/>
                  </a:lnTo>
                  <a:lnTo>
                    <a:pt x="43" y="121"/>
                  </a:lnTo>
                  <a:lnTo>
                    <a:pt x="49" y="121"/>
                  </a:lnTo>
                  <a:lnTo>
                    <a:pt x="57" y="125"/>
                  </a:lnTo>
                  <a:lnTo>
                    <a:pt x="64" y="127"/>
                  </a:lnTo>
                  <a:lnTo>
                    <a:pt x="71" y="131"/>
                  </a:lnTo>
                  <a:lnTo>
                    <a:pt x="68" y="124"/>
                  </a:lnTo>
                  <a:lnTo>
                    <a:pt x="72" y="124"/>
                  </a:lnTo>
                  <a:lnTo>
                    <a:pt x="65" y="118"/>
                  </a:lnTo>
                  <a:lnTo>
                    <a:pt x="65" y="113"/>
                  </a:lnTo>
                  <a:lnTo>
                    <a:pt x="71" y="113"/>
                  </a:lnTo>
                  <a:lnTo>
                    <a:pt x="80" y="125"/>
                  </a:lnTo>
                  <a:lnTo>
                    <a:pt x="80" y="118"/>
                  </a:lnTo>
                  <a:lnTo>
                    <a:pt x="91" y="104"/>
                  </a:lnTo>
                  <a:lnTo>
                    <a:pt x="95" y="104"/>
                  </a:lnTo>
                  <a:lnTo>
                    <a:pt x="96" y="95"/>
                  </a:lnTo>
                  <a:lnTo>
                    <a:pt x="104" y="91"/>
                  </a:lnTo>
                  <a:lnTo>
                    <a:pt x="106" y="91"/>
                  </a:lnTo>
                  <a:lnTo>
                    <a:pt x="118" y="84"/>
                  </a:lnTo>
                  <a:lnTo>
                    <a:pt x="121" y="76"/>
                  </a:lnTo>
                  <a:lnTo>
                    <a:pt x="133" y="76"/>
                  </a:lnTo>
                  <a:lnTo>
                    <a:pt x="136" y="70"/>
                  </a:lnTo>
                  <a:lnTo>
                    <a:pt x="138" y="72"/>
                  </a:lnTo>
                  <a:lnTo>
                    <a:pt x="138" y="79"/>
                  </a:lnTo>
                  <a:lnTo>
                    <a:pt x="129" y="90"/>
                  </a:lnTo>
                  <a:lnTo>
                    <a:pt x="121" y="97"/>
                  </a:lnTo>
                  <a:lnTo>
                    <a:pt x="118" y="97"/>
                  </a:lnTo>
                  <a:lnTo>
                    <a:pt x="109" y="101"/>
                  </a:lnTo>
                  <a:lnTo>
                    <a:pt x="105" y="106"/>
                  </a:lnTo>
                  <a:lnTo>
                    <a:pt x="95" y="116"/>
                  </a:lnTo>
                  <a:lnTo>
                    <a:pt x="95" y="124"/>
                  </a:lnTo>
                  <a:lnTo>
                    <a:pt x="96" y="131"/>
                  </a:lnTo>
                  <a:lnTo>
                    <a:pt x="97" y="125"/>
                  </a:lnTo>
                  <a:lnTo>
                    <a:pt x="102" y="125"/>
                  </a:lnTo>
                  <a:lnTo>
                    <a:pt x="102" y="124"/>
                  </a:lnTo>
                  <a:lnTo>
                    <a:pt x="101" y="121"/>
                  </a:lnTo>
                  <a:lnTo>
                    <a:pt x="101" y="118"/>
                  </a:lnTo>
                  <a:lnTo>
                    <a:pt x="99" y="116"/>
                  </a:lnTo>
                  <a:lnTo>
                    <a:pt x="109" y="109"/>
                  </a:lnTo>
                  <a:lnTo>
                    <a:pt x="112" y="103"/>
                  </a:lnTo>
                  <a:lnTo>
                    <a:pt x="120" y="104"/>
                  </a:lnTo>
                  <a:lnTo>
                    <a:pt x="121" y="110"/>
                  </a:lnTo>
                  <a:lnTo>
                    <a:pt x="128" y="98"/>
                  </a:lnTo>
                  <a:lnTo>
                    <a:pt x="130" y="92"/>
                  </a:lnTo>
                  <a:lnTo>
                    <a:pt x="145" y="85"/>
                  </a:lnTo>
                  <a:lnTo>
                    <a:pt x="142" y="92"/>
                  </a:lnTo>
                  <a:lnTo>
                    <a:pt x="149" y="87"/>
                  </a:lnTo>
                  <a:lnTo>
                    <a:pt x="154" y="81"/>
                  </a:lnTo>
                  <a:lnTo>
                    <a:pt x="154" y="75"/>
                  </a:lnTo>
                  <a:lnTo>
                    <a:pt x="161" y="75"/>
                  </a:lnTo>
                  <a:lnTo>
                    <a:pt x="156" y="67"/>
                  </a:lnTo>
                  <a:lnTo>
                    <a:pt x="153" y="58"/>
                  </a:lnTo>
                  <a:lnTo>
                    <a:pt x="156" y="57"/>
                  </a:lnTo>
                  <a:lnTo>
                    <a:pt x="168" y="72"/>
                  </a:lnTo>
                  <a:lnTo>
                    <a:pt x="168" y="78"/>
                  </a:lnTo>
                  <a:lnTo>
                    <a:pt x="172" y="87"/>
                  </a:lnTo>
                  <a:lnTo>
                    <a:pt x="174" y="97"/>
                  </a:lnTo>
                  <a:lnTo>
                    <a:pt x="186" y="106"/>
                  </a:lnTo>
                  <a:lnTo>
                    <a:pt x="190" y="103"/>
                  </a:lnTo>
                  <a:lnTo>
                    <a:pt x="189" y="95"/>
                  </a:lnTo>
                  <a:lnTo>
                    <a:pt x="193" y="87"/>
                  </a:lnTo>
                  <a:lnTo>
                    <a:pt x="195" y="82"/>
                  </a:lnTo>
                  <a:lnTo>
                    <a:pt x="194" y="78"/>
                  </a:lnTo>
                  <a:lnTo>
                    <a:pt x="201" y="78"/>
                  </a:lnTo>
                  <a:lnTo>
                    <a:pt x="201" y="90"/>
                  </a:lnTo>
                  <a:lnTo>
                    <a:pt x="205" y="92"/>
                  </a:lnTo>
                  <a:lnTo>
                    <a:pt x="202" y="101"/>
                  </a:lnTo>
                  <a:lnTo>
                    <a:pt x="199" y="103"/>
                  </a:lnTo>
                  <a:lnTo>
                    <a:pt x="199" y="106"/>
                  </a:lnTo>
                  <a:lnTo>
                    <a:pt x="210" y="104"/>
                  </a:lnTo>
                  <a:lnTo>
                    <a:pt x="217" y="95"/>
                  </a:lnTo>
                  <a:lnTo>
                    <a:pt x="218" y="88"/>
                  </a:lnTo>
                  <a:lnTo>
                    <a:pt x="229" y="90"/>
                  </a:lnTo>
                  <a:lnTo>
                    <a:pt x="237" y="90"/>
                  </a:lnTo>
                  <a:lnTo>
                    <a:pt x="248" y="101"/>
                  </a:lnTo>
                  <a:lnTo>
                    <a:pt x="260" y="109"/>
                  </a:lnTo>
                  <a:lnTo>
                    <a:pt x="270" y="112"/>
                  </a:lnTo>
                  <a:lnTo>
                    <a:pt x="275" y="118"/>
                  </a:lnTo>
                  <a:lnTo>
                    <a:pt x="287" y="121"/>
                  </a:lnTo>
                  <a:lnTo>
                    <a:pt x="300" y="125"/>
                  </a:lnTo>
                  <a:lnTo>
                    <a:pt x="299" y="121"/>
                  </a:lnTo>
                  <a:lnTo>
                    <a:pt x="303" y="122"/>
                  </a:lnTo>
                  <a:lnTo>
                    <a:pt x="307" y="119"/>
                  </a:lnTo>
                  <a:lnTo>
                    <a:pt x="319" y="128"/>
                  </a:lnTo>
                  <a:lnTo>
                    <a:pt x="325" y="144"/>
                  </a:lnTo>
                  <a:lnTo>
                    <a:pt x="324" y="146"/>
                  </a:lnTo>
                  <a:lnTo>
                    <a:pt x="315" y="147"/>
                  </a:lnTo>
                  <a:lnTo>
                    <a:pt x="307" y="159"/>
                  </a:lnTo>
                  <a:lnTo>
                    <a:pt x="311" y="159"/>
                  </a:lnTo>
                  <a:lnTo>
                    <a:pt x="311" y="161"/>
                  </a:lnTo>
                  <a:lnTo>
                    <a:pt x="316" y="161"/>
                  </a:lnTo>
                  <a:lnTo>
                    <a:pt x="325" y="165"/>
                  </a:lnTo>
                  <a:lnTo>
                    <a:pt x="343" y="167"/>
                  </a:lnTo>
                  <a:lnTo>
                    <a:pt x="349" y="164"/>
                  </a:lnTo>
                  <a:lnTo>
                    <a:pt x="355" y="167"/>
                  </a:lnTo>
                  <a:lnTo>
                    <a:pt x="361" y="161"/>
                  </a:lnTo>
                  <a:lnTo>
                    <a:pt x="364" y="161"/>
                  </a:lnTo>
                  <a:lnTo>
                    <a:pt x="371" y="156"/>
                  </a:lnTo>
                  <a:lnTo>
                    <a:pt x="373" y="153"/>
                  </a:lnTo>
                  <a:lnTo>
                    <a:pt x="377" y="159"/>
                  </a:lnTo>
                  <a:lnTo>
                    <a:pt x="379" y="164"/>
                  </a:lnTo>
                  <a:lnTo>
                    <a:pt x="383" y="161"/>
                  </a:lnTo>
                  <a:lnTo>
                    <a:pt x="387" y="164"/>
                  </a:lnTo>
                  <a:lnTo>
                    <a:pt x="385" y="174"/>
                  </a:lnTo>
                  <a:lnTo>
                    <a:pt x="388" y="176"/>
                  </a:lnTo>
                  <a:lnTo>
                    <a:pt x="389" y="168"/>
                  </a:lnTo>
                  <a:lnTo>
                    <a:pt x="391" y="179"/>
                  </a:lnTo>
                  <a:lnTo>
                    <a:pt x="393" y="174"/>
                  </a:lnTo>
                  <a:lnTo>
                    <a:pt x="397" y="179"/>
                  </a:lnTo>
                  <a:lnTo>
                    <a:pt x="397" y="186"/>
                  </a:lnTo>
                  <a:lnTo>
                    <a:pt x="392" y="188"/>
                  </a:lnTo>
                  <a:lnTo>
                    <a:pt x="396" y="191"/>
                  </a:lnTo>
                  <a:lnTo>
                    <a:pt x="397" y="201"/>
                  </a:lnTo>
                  <a:lnTo>
                    <a:pt x="401" y="202"/>
                  </a:lnTo>
                  <a:lnTo>
                    <a:pt x="402" y="195"/>
                  </a:lnTo>
                  <a:lnTo>
                    <a:pt x="408" y="195"/>
                  </a:lnTo>
                  <a:lnTo>
                    <a:pt x="406" y="185"/>
                  </a:lnTo>
                  <a:lnTo>
                    <a:pt x="401" y="179"/>
                  </a:lnTo>
                  <a:lnTo>
                    <a:pt x="401" y="168"/>
                  </a:lnTo>
                  <a:lnTo>
                    <a:pt x="398" y="161"/>
                  </a:lnTo>
                  <a:lnTo>
                    <a:pt x="402" y="158"/>
                  </a:lnTo>
                  <a:lnTo>
                    <a:pt x="402" y="156"/>
                  </a:lnTo>
                  <a:lnTo>
                    <a:pt x="406" y="152"/>
                  </a:lnTo>
                  <a:lnTo>
                    <a:pt x="412" y="152"/>
                  </a:lnTo>
                  <a:lnTo>
                    <a:pt x="413" y="147"/>
                  </a:lnTo>
                  <a:lnTo>
                    <a:pt x="422" y="136"/>
                  </a:lnTo>
                  <a:lnTo>
                    <a:pt x="421" y="131"/>
                  </a:lnTo>
                  <a:lnTo>
                    <a:pt x="416" y="134"/>
                  </a:lnTo>
                  <a:lnTo>
                    <a:pt x="413" y="142"/>
                  </a:lnTo>
                  <a:lnTo>
                    <a:pt x="408" y="140"/>
                  </a:lnTo>
                  <a:lnTo>
                    <a:pt x="404" y="143"/>
                  </a:lnTo>
                  <a:lnTo>
                    <a:pt x="401" y="143"/>
                  </a:lnTo>
                  <a:lnTo>
                    <a:pt x="398" y="149"/>
                  </a:lnTo>
                  <a:lnTo>
                    <a:pt x="394" y="149"/>
                  </a:lnTo>
                  <a:lnTo>
                    <a:pt x="392" y="146"/>
                  </a:lnTo>
                  <a:lnTo>
                    <a:pt x="389" y="146"/>
                  </a:lnTo>
                  <a:lnTo>
                    <a:pt x="391" y="137"/>
                  </a:lnTo>
                  <a:lnTo>
                    <a:pt x="393" y="133"/>
                  </a:lnTo>
                  <a:lnTo>
                    <a:pt x="400" y="131"/>
                  </a:lnTo>
                  <a:lnTo>
                    <a:pt x="412" y="125"/>
                  </a:lnTo>
                  <a:lnTo>
                    <a:pt x="420" y="121"/>
                  </a:lnTo>
                  <a:lnTo>
                    <a:pt x="425" y="125"/>
                  </a:lnTo>
                  <a:lnTo>
                    <a:pt x="428" y="133"/>
                  </a:lnTo>
                  <a:lnTo>
                    <a:pt x="428" y="139"/>
                  </a:lnTo>
                  <a:lnTo>
                    <a:pt x="430" y="140"/>
                  </a:lnTo>
                  <a:lnTo>
                    <a:pt x="430" y="143"/>
                  </a:lnTo>
                  <a:lnTo>
                    <a:pt x="438" y="147"/>
                  </a:lnTo>
                  <a:lnTo>
                    <a:pt x="438" y="155"/>
                  </a:lnTo>
                  <a:lnTo>
                    <a:pt x="452" y="153"/>
                  </a:lnTo>
                  <a:lnTo>
                    <a:pt x="453" y="150"/>
                  </a:lnTo>
                  <a:lnTo>
                    <a:pt x="454" y="152"/>
                  </a:lnTo>
                  <a:lnTo>
                    <a:pt x="456" y="159"/>
                  </a:lnTo>
                  <a:lnTo>
                    <a:pt x="467" y="164"/>
                  </a:lnTo>
                  <a:lnTo>
                    <a:pt x="470" y="164"/>
                  </a:lnTo>
                  <a:lnTo>
                    <a:pt x="477" y="167"/>
                  </a:lnTo>
                  <a:lnTo>
                    <a:pt x="478" y="164"/>
                  </a:lnTo>
                  <a:lnTo>
                    <a:pt x="486" y="164"/>
                  </a:lnTo>
                  <a:lnTo>
                    <a:pt x="489" y="162"/>
                  </a:lnTo>
                  <a:lnTo>
                    <a:pt x="499" y="162"/>
                  </a:lnTo>
                  <a:lnTo>
                    <a:pt x="505" y="164"/>
                  </a:lnTo>
                  <a:lnTo>
                    <a:pt x="514" y="165"/>
                  </a:lnTo>
                  <a:lnTo>
                    <a:pt x="509" y="158"/>
                  </a:lnTo>
                  <a:lnTo>
                    <a:pt x="509" y="156"/>
                  </a:lnTo>
                  <a:lnTo>
                    <a:pt x="511" y="153"/>
                  </a:lnTo>
                  <a:lnTo>
                    <a:pt x="517" y="164"/>
                  </a:lnTo>
                  <a:lnTo>
                    <a:pt x="526" y="168"/>
                  </a:lnTo>
                  <a:lnTo>
                    <a:pt x="530" y="164"/>
                  </a:lnTo>
                  <a:lnTo>
                    <a:pt x="527" y="159"/>
                  </a:lnTo>
                  <a:lnTo>
                    <a:pt x="525" y="158"/>
                  </a:lnTo>
                  <a:lnTo>
                    <a:pt x="518" y="161"/>
                  </a:lnTo>
                  <a:lnTo>
                    <a:pt x="514" y="152"/>
                  </a:lnTo>
                  <a:lnTo>
                    <a:pt x="515" y="149"/>
                  </a:lnTo>
                  <a:lnTo>
                    <a:pt x="513" y="146"/>
                  </a:lnTo>
                  <a:lnTo>
                    <a:pt x="513" y="142"/>
                  </a:lnTo>
                  <a:lnTo>
                    <a:pt x="517" y="140"/>
                  </a:lnTo>
                  <a:lnTo>
                    <a:pt x="519" y="144"/>
                  </a:lnTo>
                  <a:lnTo>
                    <a:pt x="521" y="143"/>
                  </a:lnTo>
                  <a:lnTo>
                    <a:pt x="521" y="139"/>
                  </a:lnTo>
                  <a:lnTo>
                    <a:pt x="526" y="139"/>
                  </a:lnTo>
                  <a:lnTo>
                    <a:pt x="534" y="146"/>
                  </a:lnTo>
                  <a:lnTo>
                    <a:pt x="537" y="146"/>
                  </a:lnTo>
                  <a:lnTo>
                    <a:pt x="537" y="153"/>
                  </a:lnTo>
                  <a:lnTo>
                    <a:pt x="542" y="147"/>
                  </a:lnTo>
                  <a:lnTo>
                    <a:pt x="542" y="152"/>
                  </a:lnTo>
                  <a:lnTo>
                    <a:pt x="540" y="159"/>
                  </a:lnTo>
                  <a:lnTo>
                    <a:pt x="542" y="168"/>
                  </a:lnTo>
                  <a:lnTo>
                    <a:pt x="539" y="173"/>
                  </a:lnTo>
                  <a:lnTo>
                    <a:pt x="542" y="176"/>
                  </a:lnTo>
                  <a:lnTo>
                    <a:pt x="542" y="182"/>
                  </a:lnTo>
                  <a:lnTo>
                    <a:pt x="547" y="177"/>
                  </a:lnTo>
                  <a:lnTo>
                    <a:pt x="547" y="183"/>
                  </a:lnTo>
                  <a:lnTo>
                    <a:pt x="551" y="182"/>
                  </a:lnTo>
                  <a:lnTo>
                    <a:pt x="550" y="168"/>
                  </a:lnTo>
                  <a:lnTo>
                    <a:pt x="547" y="164"/>
                  </a:lnTo>
                  <a:lnTo>
                    <a:pt x="548" y="155"/>
                  </a:lnTo>
                  <a:lnTo>
                    <a:pt x="559" y="150"/>
                  </a:lnTo>
                  <a:lnTo>
                    <a:pt x="563" y="147"/>
                  </a:lnTo>
                  <a:lnTo>
                    <a:pt x="563" y="142"/>
                  </a:lnTo>
                  <a:lnTo>
                    <a:pt x="571" y="134"/>
                  </a:lnTo>
                  <a:lnTo>
                    <a:pt x="568" y="131"/>
                  </a:lnTo>
                  <a:lnTo>
                    <a:pt x="568" y="121"/>
                  </a:lnTo>
                  <a:lnTo>
                    <a:pt x="567" y="119"/>
                  </a:lnTo>
                  <a:lnTo>
                    <a:pt x="564" y="122"/>
                  </a:lnTo>
                  <a:lnTo>
                    <a:pt x="563" y="128"/>
                  </a:lnTo>
                  <a:lnTo>
                    <a:pt x="559" y="128"/>
                  </a:lnTo>
                  <a:lnTo>
                    <a:pt x="558" y="121"/>
                  </a:lnTo>
                  <a:lnTo>
                    <a:pt x="563" y="115"/>
                  </a:lnTo>
                  <a:lnTo>
                    <a:pt x="563" y="106"/>
                  </a:lnTo>
                  <a:lnTo>
                    <a:pt x="570" y="104"/>
                  </a:lnTo>
                  <a:lnTo>
                    <a:pt x="568" y="100"/>
                  </a:lnTo>
                  <a:lnTo>
                    <a:pt x="563" y="103"/>
                  </a:lnTo>
                  <a:lnTo>
                    <a:pt x="559" y="95"/>
                  </a:lnTo>
                  <a:lnTo>
                    <a:pt x="550" y="94"/>
                  </a:lnTo>
                  <a:lnTo>
                    <a:pt x="548" y="91"/>
                  </a:lnTo>
                  <a:lnTo>
                    <a:pt x="543" y="91"/>
                  </a:lnTo>
                  <a:lnTo>
                    <a:pt x="539" y="84"/>
                  </a:lnTo>
                  <a:lnTo>
                    <a:pt x="537" y="84"/>
                  </a:lnTo>
                  <a:lnTo>
                    <a:pt x="534" y="70"/>
                  </a:lnTo>
                  <a:lnTo>
                    <a:pt x="538" y="60"/>
                  </a:lnTo>
                  <a:lnTo>
                    <a:pt x="543" y="60"/>
                  </a:lnTo>
                  <a:lnTo>
                    <a:pt x="538" y="48"/>
                  </a:lnTo>
                  <a:lnTo>
                    <a:pt x="539" y="36"/>
                  </a:lnTo>
                  <a:lnTo>
                    <a:pt x="538" y="32"/>
                  </a:lnTo>
                  <a:lnTo>
                    <a:pt x="542" y="27"/>
                  </a:lnTo>
                  <a:lnTo>
                    <a:pt x="546" y="30"/>
                  </a:lnTo>
                  <a:lnTo>
                    <a:pt x="547" y="23"/>
                  </a:lnTo>
                  <a:lnTo>
                    <a:pt x="546" y="20"/>
                  </a:lnTo>
                  <a:lnTo>
                    <a:pt x="550" y="11"/>
                  </a:lnTo>
                  <a:lnTo>
                    <a:pt x="552" y="6"/>
                  </a:lnTo>
                  <a:lnTo>
                    <a:pt x="552"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79" name="Freeform 260"/>
            <p:cNvSpPr>
              <a:spLocks/>
            </p:cNvSpPr>
            <p:nvPr/>
          </p:nvSpPr>
          <p:spPr bwMode="auto">
            <a:xfrm>
              <a:off x="2754313" y="2813050"/>
              <a:ext cx="171450" cy="106363"/>
            </a:xfrm>
            <a:custGeom>
              <a:avLst/>
              <a:gdLst>
                <a:gd name="T0" fmla="*/ 12700 w 108"/>
                <a:gd name="T1" fmla="*/ 0 h 67"/>
                <a:gd name="T2" fmla="*/ 39688 w 108"/>
                <a:gd name="T3" fmla="*/ 4763 h 67"/>
                <a:gd name="T4" fmla="*/ 50800 w 108"/>
                <a:gd name="T5" fmla="*/ 12700 h 67"/>
                <a:gd name="T6" fmla="*/ 61913 w 108"/>
                <a:gd name="T7" fmla="*/ 12700 h 67"/>
                <a:gd name="T8" fmla="*/ 65088 w 108"/>
                <a:gd name="T9" fmla="*/ 14288 h 67"/>
                <a:gd name="T10" fmla="*/ 69850 w 108"/>
                <a:gd name="T11" fmla="*/ 9525 h 67"/>
                <a:gd name="T12" fmla="*/ 80963 w 108"/>
                <a:gd name="T13" fmla="*/ 7938 h 67"/>
                <a:gd name="T14" fmla="*/ 84138 w 108"/>
                <a:gd name="T15" fmla="*/ 4763 h 67"/>
                <a:gd name="T16" fmla="*/ 112713 w 108"/>
                <a:gd name="T17" fmla="*/ 22225 h 67"/>
                <a:gd name="T18" fmla="*/ 112713 w 108"/>
                <a:gd name="T19" fmla="*/ 30163 h 67"/>
                <a:gd name="T20" fmla="*/ 120650 w 108"/>
                <a:gd name="T21" fmla="*/ 38100 h 67"/>
                <a:gd name="T22" fmla="*/ 130175 w 108"/>
                <a:gd name="T23" fmla="*/ 42863 h 67"/>
                <a:gd name="T24" fmla="*/ 127000 w 108"/>
                <a:gd name="T25" fmla="*/ 52388 h 67"/>
                <a:gd name="T26" fmla="*/ 134938 w 108"/>
                <a:gd name="T27" fmla="*/ 61913 h 67"/>
                <a:gd name="T28" fmla="*/ 153988 w 108"/>
                <a:gd name="T29" fmla="*/ 68263 h 67"/>
                <a:gd name="T30" fmla="*/ 161925 w 108"/>
                <a:gd name="T31" fmla="*/ 71438 h 67"/>
                <a:gd name="T32" fmla="*/ 168275 w 108"/>
                <a:gd name="T33" fmla="*/ 66675 h 67"/>
                <a:gd name="T34" fmla="*/ 171450 w 108"/>
                <a:gd name="T35" fmla="*/ 77788 h 67"/>
                <a:gd name="T36" fmla="*/ 168275 w 108"/>
                <a:gd name="T37" fmla="*/ 82550 h 67"/>
                <a:gd name="T38" fmla="*/ 171450 w 108"/>
                <a:gd name="T39" fmla="*/ 106363 h 67"/>
                <a:gd name="T40" fmla="*/ 14288 w 108"/>
                <a:gd name="T41" fmla="*/ 106363 h 67"/>
                <a:gd name="T42" fmla="*/ 11113 w 108"/>
                <a:gd name="T43" fmla="*/ 82550 h 67"/>
                <a:gd name="T44" fmla="*/ 0 w 108"/>
                <a:gd name="T45" fmla="*/ 80963 h 67"/>
                <a:gd name="T46" fmla="*/ 17463 w 108"/>
                <a:gd name="T47" fmla="*/ 44450 h 67"/>
                <a:gd name="T48" fmla="*/ 14288 w 108"/>
                <a:gd name="T49" fmla="*/ 39688 h 67"/>
                <a:gd name="T50" fmla="*/ 6350 w 108"/>
                <a:gd name="T51" fmla="*/ 34925 h 67"/>
                <a:gd name="T52" fmla="*/ 4763 w 108"/>
                <a:gd name="T53" fmla="*/ 14288 h 67"/>
                <a:gd name="T54" fmla="*/ 12700 w 108"/>
                <a:gd name="T55" fmla="*/ 0 h 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8" h="67">
                  <a:moveTo>
                    <a:pt x="8" y="0"/>
                  </a:moveTo>
                  <a:lnTo>
                    <a:pt x="25" y="3"/>
                  </a:lnTo>
                  <a:lnTo>
                    <a:pt x="32" y="8"/>
                  </a:lnTo>
                  <a:lnTo>
                    <a:pt x="39" y="8"/>
                  </a:lnTo>
                  <a:lnTo>
                    <a:pt x="41" y="9"/>
                  </a:lnTo>
                  <a:lnTo>
                    <a:pt x="44" y="6"/>
                  </a:lnTo>
                  <a:lnTo>
                    <a:pt x="51" y="5"/>
                  </a:lnTo>
                  <a:lnTo>
                    <a:pt x="53" y="3"/>
                  </a:lnTo>
                  <a:lnTo>
                    <a:pt x="71" y="14"/>
                  </a:lnTo>
                  <a:lnTo>
                    <a:pt x="71" y="19"/>
                  </a:lnTo>
                  <a:lnTo>
                    <a:pt x="76" y="24"/>
                  </a:lnTo>
                  <a:lnTo>
                    <a:pt x="82" y="27"/>
                  </a:lnTo>
                  <a:lnTo>
                    <a:pt x="80" y="33"/>
                  </a:lnTo>
                  <a:lnTo>
                    <a:pt x="85" y="39"/>
                  </a:lnTo>
                  <a:lnTo>
                    <a:pt x="97" y="43"/>
                  </a:lnTo>
                  <a:lnTo>
                    <a:pt x="102" y="45"/>
                  </a:lnTo>
                  <a:lnTo>
                    <a:pt x="106" y="42"/>
                  </a:lnTo>
                  <a:lnTo>
                    <a:pt x="108" y="49"/>
                  </a:lnTo>
                  <a:lnTo>
                    <a:pt x="106" y="52"/>
                  </a:lnTo>
                  <a:lnTo>
                    <a:pt x="108" y="67"/>
                  </a:lnTo>
                  <a:lnTo>
                    <a:pt x="9" y="67"/>
                  </a:lnTo>
                  <a:lnTo>
                    <a:pt x="7" y="52"/>
                  </a:lnTo>
                  <a:lnTo>
                    <a:pt x="0" y="51"/>
                  </a:lnTo>
                  <a:lnTo>
                    <a:pt x="11" y="28"/>
                  </a:lnTo>
                  <a:lnTo>
                    <a:pt x="9" y="25"/>
                  </a:lnTo>
                  <a:lnTo>
                    <a:pt x="4" y="22"/>
                  </a:lnTo>
                  <a:lnTo>
                    <a:pt x="3" y="9"/>
                  </a:lnTo>
                  <a:lnTo>
                    <a:pt x="8"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80" name="Freeform 261"/>
            <p:cNvSpPr>
              <a:spLocks/>
            </p:cNvSpPr>
            <p:nvPr/>
          </p:nvSpPr>
          <p:spPr bwMode="auto">
            <a:xfrm>
              <a:off x="3006725" y="2903538"/>
              <a:ext cx="15875" cy="15875"/>
            </a:xfrm>
            <a:custGeom>
              <a:avLst/>
              <a:gdLst>
                <a:gd name="T0" fmla="*/ 6350 w 10"/>
                <a:gd name="T1" fmla="*/ 0 h 10"/>
                <a:gd name="T2" fmla="*/ 15875 w 10"/>
                <a:gd name="T3" fmla="*/ 1588 h 10"/>
                <a:gd name="T4" fmla="*/ 15875 w 10"/>
                <a:gd name="T5" fmla="*/ 15875 h 10"/>
                <a:gd name="T6" fmla="*/ 0 w 10"/>
                <a:gd name="T7" fmla="*/ 15875 h 10"/>
                <a:gd name="T8" fmla="*/ 4763 w 10"/>
                <a:gd name="T9" fmla="*/ 11113 h 10"/>
                <a:gd name="T10" fmla="*/ 6350 w 10"/>
                <a:gd name="T11" fmla="*/ 6350 h 10"/>
                <a:gd name="T12" fmla="*/ 6350 w 1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0">
                  <a:moveTo>
                    <a:pt x="4" y="0"/>
                  </a:moveTo>
                  <a:lnTo>
                    <a:pt x="10" y="1"/>
                  </a:lnTo>
                  <a:lnTo>
                    <a:pt x="10" y="10"/>
                  </a:lnTo>
                  <a:lnTo>
                    <a:pt x="0" y="10"/>
                  </a:lnTo>
                  <a:lnTo>
                    <a:pt x="3" y="7"/>
                  </a:lnTo>
                  <a:lnTo>
                    <a:pt x="4" y="4"/>
                  </a:lnTo>
                  <a:lnTo>
                    <a:pt x="4"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81" name="Freeform 262"/>
            <p:cNvSpPr>
              <a:spLocks/>
            </p:cNvSpPr>
            <p:nvPr/>
          </p:nvSpPr>
          <p:spPr bwMode="auto">
            <a:xfrm>
              <a:off x="1600200" y="2919413"/>
              <a:ext cx="1589088" cy="631825"/>
            </a:xfrm>
            <a:custGeom>
              <a:avLst/>
              <a:gdLst>
                <a:gd name="T0" fmla="*/ 844550 w 1001"/>
                <a:gd name="T1" fmla="*/ 57150 h 398"/>
                <a:gd name="T2" fmla="*/ 884238 w 1001"/>
                <a:gd name="T3" fmla="*/ 112713 h 398"/>
                <a:gd name="T4" fmla="*/ 922338 w 1001"/>
                <a:gd name="T5" fmla="*/ 125413 h 398"/>
                <a:gd name="T6" fmla="*/ 984250 w 1001"/>
                <a:gd name="T7" fmla="*/ 169863 h 398"/>
                <a:gd name="T8" fmla="*/ 1041400 w 1001"/>
                <a:gd name="T9" fmla="*/ 193675 h 398"/>
                <a:gd name="T10" fmla="*/ 1077913 w 1001"/>
                <a:gd name="T11" fmla="*/ 242888 h 398"/>
                <a:gd name="T12" fmla="*/ 1109663 w 1001"/>
                <a:gd name="T13" fmla="*/ 330200 h 398"/>
                <a:gd name="T14" fmla="*/ 1146175 w 1001"/>
                <a:gd name="T15" fmla="*/ 327025 h 398"/>
                <a:gd name="T16" fmla="*/ 1158875 w 1001"/>
                <a:gd name="T17" fmla="*/ 198438 h 398"/>
                <a:gd name="T18" fmla="*/ 1157288 w 1001"/>
                <a:gd name="T19" fmla="*/ 68263 h 398"/>
                <a:gd name="T20" fmla="*/ 1166813 w 1001"/>
                <a:gd name="T21" fmla="*/ 6350 h 398"/>
                <a:gd name="T22" fmla="*/ 1301750 w 1001"/>
                <a:gd name="T23" fmla="*/ 4763 h 398"/>
                <a:gd name="T24" fmla="*/ 1319213 w 1001"/>
                <a:gd name="T25" fmla="*/ 58738 h 398"/>
                <a:gd name="T26" fmla="*/ 1347788 w 1001"/>
                <a:gd name="T27" fmla="*/ 82550 h 398"/>
                <a:gd name="T28" fmla="*/ 1382713 w 1001"/>
                <a:gd name="T29" fmla="*/ 53975 h 398"/>
                <a:gd name="T30" fmla="*/ 1404938 w 1001"/>
                <a:gd name="T31" fmla="*/ 4763 h 398"/>
                <a:gd name="T32" fmla="*/ 1431925 w 1001"/>
                <a:gd name="T33" fmla="*/ 28575 h 398"/>
                <a:gd name="T34" fmla="*/ 1455738 w 1001"/>
                <a:gd name="T35" fmla="*/ 68263 h 398"/>
                <a:gd name="T36" fmla="*/ 1462088 w 1001"/>
                <a:gd name="T37" fmla="*/ 88900 h 398"/>
                <a:gd name="T38" fmla="*/ 1476375 w 1001"/>
                <a:gd name="T39" fmla="*/ 122238 h 398"/>
                <a:gd name="T40" fmla="*/ 1487488 w 1001"/>
                <a:gd name="T41" fmla="*/ 166688 h 398"/>
                <a:gd name="T42" fmla="*/ 1525588 w 1001"/>
                <a:gd name="T43" fmla="*/ 203200 h 398"/>
                <a:gd name="T44" fmla="*/ 1528763 w 1001"/>
                <a:gd name="T45" fmla="*/ 236538 h 398"/>
                <a:gd name="T46" fmla="*/ 1508125 w 1001"/>
                <a:gd name="T47" fmla="*/ 257175 h 398"/>
                <a:gd name="T48" fmla="*/ 1558925 w 1001"/>
                <a:gd name="T49" fmla="*/ 244475 h 398"/>
                <a:gd name="T50" fmla="*/ 1582738 w 1001"/>
                <a:gd name="T51" fmla="*/ 276225 h 398"/>
                <a:gd name="T52" fmla="*/ 1585913 w 1001"/>
                <a:gd name="T53" fmla="*/ 309563 h 398"/>
                <a:gd name="T54" fmla="*/ 1531938 w 1001"/>
                <a:gd name="T55" fmla="*/ 341313 h 398"/>
                <a:gd name="T56" fmla="*/ 1474788 w 1001"/>
                <a:gd name="T57" fmla="*/ 365125 h 398"/>
                <a:gd name="T58" fmla="*/ 1352550 w 1001"/>
                <a:gd name="T59" fmla="*/ 400050 h 398"/>
                <a:gd name="T60" fmla="*/ 1287463 w 1001"/>
                <a:gd name="T61" fmla="*/ 482600 h 398"/>
                <a:gd name="T62" fmla="*/ 1357313 w 1001"/>
                <a:gd name="T63" fmla="*/ 414338 h 398"/>
                <a:gd name="T64" fmla="*/ 1406525 w 1001"/>
                <a:gd name="T65" fmla="*/ 438150 h 398"/>
                <a:gd name="T66" fmla="*/ 1403350 w 1001"/>
                <a:gd name="T67" fmla="*/ 450850 h 398"/>
                <a:gd name="T68" fmla="*/ 1428750 w 1001"/>
                <a:gd name="T69" fmla="*/ 501650 h 398"/>
                <a:gd name="T70" fmla="*/ 1474788 w 1001"/>
                <a:gd name="T71" fmla="*/ 519113 h 398"/>
                <a:gd name="T72" fmla="*/ 1398588 w 1001"/>
                <a:gd name="T73" fmla="*/ 579438 h 398"/>
                <a:gd name="T74" fmla="*/ 1438275 w 1001"/>
                <a:gd name="T75" fmla="*/ 525463 h 398"/>
                <a:gd name="T76" fmla="*/ 1389063 w 1001"/>
                <a:gd name="T77" fmla="*/ 525463 h 398"/>
                <a:gd name="T78" fmla="*/ 1354138 w 1001"/>
                <a:gd name="T79" fmla="*/ 476250 h 398"/>
                <a:gd name="T80" fmla="*/ 1282700 w 1001"/>
                <a:gd name="T81" fmla="*/ 511175 h 398"/>
                <a:gd name="T82" fmla="*/ 1128713 w 1001"/>
                <a:gd name="T83" fmla="*/ 611188 h 398"/>
                <a:gd name="T84" fmla="*/ 1077913 w 1001"/>
                <a:gd name="T85" fmla="*/ 552450 h 398"/>
                <a:gd name="T86" fmla="*/ 1036638 w 1001"/>
                <a:gd name="T87" fmla="*/ 496888 h 398"/>
                <a:gd name="T88" fmla="*/ 906463 w 1001"/>
                <a:gd name="T89" fmla="*/ 428625 h 398"/>
                <a:gd name="T90" fmla="*/ 833438 w 1001"/>
                <a:gd name="T91" fmla="*/ 404813 h 398"/>
                <a:gd name="T92" fmla="*/ 284163 w 1001"/>
                <a:gd name="T93" fmla="*/ 382588 h 398"/>
                <a:gd name="T94" fmla="*/ 250825 w 1001"/>
                <a:gd name="T95" fmla="*/ 360363 h 398"/>
                <a:gd name="T96" fmla="*/ 233363 w 1001"/>
                <a:gd name="T97" fmla="*/ 344488 h 398"/>
                <a:gd name="T98" fmla="*/ 207963 w 1001"/>
                <a:gd name="T99" fmla="*/ 317500 h 398"/>
                <a:gd name="T100" fmla="*/ 206375 w 1001"/>
                <a:gd name="T101" fmla="*/ 311150 h 398"/>
                <a:gd name="T102" fmla="*/ 188913 w 1001"/>
                <a:gd name="T103" fmla="*/ 258763 h 398"/>
                <a:gd name="T104" fmla="*/ 174625 w 1001"/>
                <a:gd name="T105" fmla="*/ 249238 h 398"/>
                <a:gd name="T106" fmla="*/ 173038 w 1001"/>
                <a:gd name="T107" fmla="*/ 203200 h 398"/>
                <a:gd name="T108" fmla="*/ 73025 w 1001"/>
                <a:gd name="T109" fmla="*/ 30163 h 39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01" h="398">
                  <a:moveTo>
                    <a:pt x="0" y="0"/>
                  </a:moveTo>
                  <a:lnTo>
                    <a:pt x="529" y="0"/>
                  </a:lnTo>
                  <a:lnTo>
                    <a:pt x="528" y="3"/>
                  </a:lnTo>
                  <a:lnTo>
                    <a:pt x="528" y="15"/>
                  </a:lnTo>
                  <a:lnTo>
                    <a:pt x="529" y="25"/>
                  </a:lnTo>
                  <a:lnTo>
                    <a:pt x="529" y="30"/>
                  </a:lnTo>
                  <a:lnTo>
                    <a:pt x="532" y="36"/>
                  </a:lnTo>
                  <a:lnTo>
                    <a:pt x="535" y="40"/>
                  </a:lnTo>
                  <a:lnTo>
                    <a:pt x="537" y="37"/>
                  </a:lnTo>
                  <a:lnTo>
                    <a:pt x="549" y="37"/>
                  </a:lnTo>
                  <a:lnTo>
                    <a:pt x="549" y="43"/>
                  </a:lnTo>
                  <a:lnTo>
                    <a:pt x="555" y="52"/>
                  </a:lnTo>
                  <a:lnTo>
                    <a:pt x="555" y="62"/>
                  </a:lnTo>
                  <a:lnTo>
                    <a:pt x="557" y="71"/>
                  </a:lnTo>
                  <a:lnTo>
                    <a:pt x="556" y="77"/>
                  </a:lnTo>
                  <a:lnTo>
                    <a:pt x="555" y="82"/>
                  </a:lnTo>
                  <a:lnTo>
                    <a:pt x="559" y="82"/>
                  </a:lnTo>
                  <a:lnTo>
                    <a:pt x="563" y="79"/>
                  </a:lnTo>
                  <a:lnTo>
                    <a:pt x="567" y="79"/>
                  </a:lnTo>
                  <a:lnTo>
                    <a:pt x="573" y="74"/>
                  </a:lnTo>
                  <a:lnTo>
                    <a:pt x="581" y="79"/>
                  </a:lnTo>
                  <a:lnTo>
                    <a:pt x="584" y="82"/>
                  </a:lnTo>
                  <a:lnTo>
                    <a:pt x="594" y="85"/>
                  </a:lnTo>
                  <a:lnTo>
                    <a:pt x="597" y="85"/>
                  </a:lnTo>
                  <a:lnTo>
                    <a:pt x="601" y="91"/>
                  </a:lnTo>
                  <a:lnTo>
                    <a:pt x="612" y="98"/>
                  </a:lnTo>
                  <a:lnTo>
                    <a:pt x="613" y="104"/>
                  </a:lnTo>
                  <a:lnTo>
                    <a:pt x="620" y="107"/>
                  </a:lnTo>
                  <a:lnTo>
                    <a:pt x="625" y="107"/>
                  </a:lnTo>
                  <a:lnTo>
                    <a:pt x="629" y="111"/>
                  </a:lnTo>
                  <a:lnTo>
                    <a:pt x="638" y="114"/>
                  </a:lnTo>
                  <a:lnTo>
                    <a:pt x="642" y="120"/>
                  </a:lnTo>
                  <a:lnTo>
                    <a:pt x="640" y="129"/>
                  </a:lnTo>
                  <a:lnTo>
                    <a:pt x="645" y="123"/>
                  </a:lnTo>
                  <a:lnTo>
                    <a:pt x="656" y="122"/>
                  </a:lnTo>
                  <a:lnTo>
                    <a:pt x="659" y="125"/>
                  </a:lnTo>
                  <a:lnTo>
                    <a:pt x="673" y="122"/>
                  </a:lnTo>
                  <a:lnTo>
                    <a:pt x="673" y="125"/>
                  </a:lnTo>
                  <a:lnTo>
                    <a:pt x="681" y="126"/>
                  </a:lnTo>
                  <a:lnTo>
                    <a:pt x="679" y="132"/>
                  </a:lnTo>
                  <a:lnTo>
                    <a:pt x="675" y="147"/>
                  </a:lnTo>
                  <a:lnTo>
                    <a:pt x="679" y="153"/>
                  </a:lnTo>
                  <a:lnTo>
                    <a:pt x="679" y="168"/>
                  </a:lnTo>
                  <a:lnTo>
                    <a:pt x="678" y="175"/>
                  </a:lnTo>
                  <a:lnTo>
                    <a:pt x="689" y="189"/>
                  </a:lnTo>
                  <a:lnTo>
                    <a:pt x="683" y="193"/>
                  </a:lnTo>
                  <a:lnTo>
                    <a:pt x="691" y="195"/>
                  </a:lnTo>
                  <a:lnTo>
                    <a:pt x="699" y="203"/>
                  </a:lnTo>
                  <a:lnTo>
                    <a:pt x="699" y="208"/>
                  </a:lnTo>
                  <a:lnTo>
                    <a:pt x="697" y="214"/>
                  </a:lnTo>
                  <a:lnTo>
                    <a:pt x="701" y="211"/>
                  </a:lnTo>
                  <a:lnTo>
                    <a:pt x="711" y="217"/>
                  </a:lnTo>
                  <a:lnTo>
                    <a:pt x="709" y="209"/>
                  </a:lnTo>
                  <a:lnTo>
                    <a:pt x="715" y="203"/>
                  </a:lnTo>
                  <a:lnTo>
                    <a:pt x="719" y="211"/>
                  </a:lnTo>
                  <a:lnTo>
                    <a:pt x="722" y="206"/>
                  </a:lnTo>
                  <a:lnTo>
                    <a:pt x="719" y="202"/>
                  </a:lnTo>
                  <a:lnTo>
                    <a:pt x="726" y="192"/>
                  </a:lnTo>
                  <a:lnTo>
                    <a:pt x="722" y="184"/>
                  </a:lnTo>
                  <a:lnTo>
                    <a:pt x="719" y="174"/>
                  </a:lnTo>
                  <a:lnTo>
                    <a:pt x="719" y="154"/>
                  </a:lnTo>
                  <a:lnTo>
                    <a:pt x="713" y="140"/>
                  </a:lnTo>
                  <a:lnTo>
                    <a:pt x="730" y="125"/>
                  </a:lnTo>
                  <a:lnTo>
                    <a:pt x="736" y="119"/>
                  </a:lnTo>
                  <a:lnTo>
                    <a:pt x="744" y="102"/>
                  </a:lnTo>
                  <a:lnTo>
                    <a:pt x="744" y="82"/>
                  </a:lnTo>
                  <a:lnTo>
                    <a:pt x="738" y="58"/>
                  </a:lnTo>
                  <a:lnTo>
                    <a:pt x="736" y="49"/>
                  </a:lnTo>
                  <a:lnTo>
                    <a:pt x="729" y="46"/>
                  </a:lnTo>
                  <a:lnTo>
                    <a:pt x="729" y="43"/>
                  </a:lnTo>
                  <a:lnTo>
                    <a:pt x="722" y="39"/>
                  </a:lnTo>
                  <a:lnTo>
                    <a:pt x="721" y="31"/>
                  </a:lnTo>
                  <a:lnTo>
                    <a:pt x="729" y="24"/>
                  </a:lnTo>
                  <a:lnTo>
                    <a:pt x="735" y="24"/>
                  </a:lnTo>
                  <a:lnTo>
                    <a:pt x="734" y="15"/>
                  </a:lnTo>
                  <a:lnTo>
                    <a:pt x="736" y="10"/>
                  </a:lnTo>
                  <a:lnTo>
                    <a:pt x="735" y="4"/>
                  </a:lnTo>
                  <a:lnTo>
                    <a:pt x="735" y="3"/>
                  </a:lnTo>
                  <a:lnTo>
                    <a:pt x="736" y="1"/>
                  </a:lnTo>
                  <a:lnTo>
                    <a:pt x="736" y="0"/>
                  </a:lnTo>
                  <a:lnTo>
                    <a:pt x="833" y="0"/>
                  </a:lnTo>
                  <a:lnTo>
                    <a:pt x="832" y="1"/>
                  </a:lnTo>
                  <a:lnTo>
                    <a:pt x="831" y="1"/>
                  </a:lnTo>
                  <a:lnTo>
                    <a:pt x="820" y="3"/>
                  </a:lnTo>
                  <a:lnTo>
                    <a:pt x="833" y="6"/>
                  </a:lnTo>
                  <a:lnTo>
                    <a:pt x="835" y="10"/>
                  </a:lnTo>
                  <a:lnTo>
                    <a:pt x="835" y="21"/>
                  </a:lnTo>
                  <a:lnTo>
                    <a:pt x="836" y="25"/>
                  </a:lnTo>
                  <a:lnTo>
                    <a:pt x="835" y="30"/>
                  </a:lnTo>
                  <a:lnTo>
                    <a:pt x="829" y="36"/>
                  </a:lnTo>
                  <a:lnTo>
                    <a:pt x="831" y="37"/>
                  </a:lnTo>
                  <a:lnTo>
                    <a:pt x="841" y="34"/>
                  </a:lnTo>
                  <a:lnTo>
                    <a:pt x="843" y="31"/>
                  </a:lnTo>
                  <a:lnTo>
                    <a:pt x="847" y="34"/>
                  </a:lnTo>
                  <a:lnTo>
                    <a:pt x="849" y="40"/>
                  </a:lnTo>
                  <a:lnTo>
                    <a:pt x="849" y="49"/>
                  </a:lnTo>
                  <a:lnTo>
                    <a:pt x="843" y="56"/>
                  </a:lnTo>
                  <a:lnTo>
                    <a:pt x="849" y="52"/>
                  </a:lnTo>
                  <a:lnTo>
                    <a:pt x="855" y="42"/>
                  </a:lnTo>
                  <a:lnTo>
                    <a:pt x="855" y="53"/>
                  </a:lnTo>
                  <a:lnTo>
                    <a:pt x="857" y="49"/>
                  </a:lnTo>
                  <a:lnTo>
                    <a:pt x="863" y="43"/>
                  </a:lnTo>
                  <a:lnTo>
                    <a:pt x="868" y="42"/>
                  </a:lnTo>
                  <a:lnTo>
                    <a:pt x="869" y="34"/>
                  </a:lnTo>
                  <a:lnTo>
                    <a:pt x="871" y="34"/>
                  </a:lnTo>
                  <a:lnTo>
                    <a:pt x="876" y="37"/>
                  </a:lnTo>
                  <a:lnTo>
                    <a:pt x="876" y="31"/>
                  </a:lnTo>
                  <a:lnTo>
                    <a:pt x="878" y="28"/>
                  </a:lnTo>
                  <a:lnTo>
                    <a:pt x="880" y="21"/>
                  </a:lnTo>
                  <a:lnTo>
                    <a:pt x="884" y="18"/>
                  </a:lnTo>
                  <a:lnTo>
                    <a:pt x="881" y="9"/>
                  </a:lnTo>
                  <a:lnTo>
                    <a:pt x="885" y="3"/>
                  </a:lnTo>
                  <a:lnTo>
                    <a:pt x="886" y="1"/>
                  </a:lnTo>
                  <a:lnTo>
                    <a:pt x="886" y="0"/>
                  </a:lnTo>
                  <a:lnTo>
                    <a:pt x="896" y="0"/>
                  </a:lnTo>
                  <a:lnTo>
                    <a:pt x="896" y="3"/>
                  </a:lnTo>
                  <a:lnTo>
                    <a:pt x="898" y="10"/>
                  </a:lnTo>
                  <a:lnTo>
                    <a:pt x="904" y="15"/>
                  </a:lnTo>
                  <a:lnTo>
                    <a:pt x="902" y="18"/>
                  </a:lnTo>
                  <a:lnTo>
                    <a:pt x="908" y="24"/>
                  </a:lnTo>
                  <a:lnTo>
                    <a:pt x="905" y="27"/>
                  </a:lnTo>
                  <a:lnTo>
                    <a:pt x="909" y="28"/>
                  </a:lnTo>
                  <a:lnTo>
                    <a:pt x="913" y="37"/>
                  </a:lnTo>
                  <a:lnTo>
                    <a:pt x="912" y="40"/>
                  </a:lnTo>
                  <a:lnTo>
                    <a:pt x="906" y="45"/>
                  </a:lnTo>
                  <a:lnTo>
                    <a:pt x="917" y="43"/>
                  </a:lnTo>
                  <a:lnTo>
                    <a:pt x="917" y="46"/>
                  </a:lnTo>
                  <a:lnTo>
                    <a:pt x="912" y="50"/>
                  </a:lnTo>
                  <a:lnTo>
                    <a:pt x="910" y="55"/>
                  </a:lnTo>
                  <a:lnTo>
                    <a:pt x="918" y="50"/>
                  </a:lnTo>
                  <a:lnTo>
                    <a:pt x="920" y="55"/>
                  </a:lnTo>
                  <a:lnTo>
                    <a:pt x="918" y="58"/>
                  </a:lnTo>
                  <a:lnTo>
                    <a:pt x="921" y="56"/>
                  </a:lnTo>
                  <a:lnTo>
                    <a:pt x="922" y="59"/>
                  </a:lnTo>
                  <a:lnTo>
                    <a:pt x="925" y="64"/>
                  </a:lnTo>
                  <a:lnTo>
                    <a:pt x="924" y="68"/>
                  </a:lnTo>
                  <a:lnTo>
                    <a:pt x="918" y="70"/>
                  </a:lnTo>
                  <a:lnTo>
                    <a:pt x="925" y="71"/>
                  </a:lnTo>
                  <a:lnTo>
                    <a:pt x="926" y="74"/>
                  </a:lnTo>
                  <a:lnTo>
                    <a:pt x="930" y="77"/>
                  </a:lnTo>
                  <a:lnTo>
                    <a:pt x="930" y="85"/>
                  </a:lnTo>
                  <a:lnTo>
                    <a:pt x="925" y="88"/>
                  </a:lnTo>
                  <a:lnTo>
                    <a:pt x="929" y="91"/>
                  </a:lnTo>
                  <a:lnTo>
                    <a:pt x="928" y="94"/>
                  </a:lnTo>
                  <a:lnTo>
                    <a:pt x="929" y="98"/>
                  </a:lnTo>
                  <a:lnTo>
                    <a:pt x="934" y="101"/>
                  </a:lnTo>
                  <a:lnTo>
                    <a:pt x="937" y="105"/>
                  </a:lnTo>
                  <a:lnTo>
                    <a:pt x="942" y="110"/>
                  </a:lnTo>
                  <a:lnTo>
                    <a:pt x="945" y="117"/>
                  </a:lnTo>
                  <a:lnTo>
                    <a:pt x="953" y="123"/>
                  </a:lnTo>
                  <a:lnTo>
                    <a:pt x="953" y="128"/>
                  </a:lnTo>
                  <a:lnTo>
                    <a:pt x="957" y="125"/>
                  </a:lnTo>
                  <a:lnTo>
                    <a:pt x="961" y="125"/>
                  </a:lnTo>
                  <a:lnTo>
                    <a:pt x="961" y="128"/>
                  </a:lnTo>
                  <a:lnTo>
                    <a:pt x="969" y="132"/>
                  </a:lnTo>
                  <a:lnTo>
                    <a:pt x="973" y="132"/>
                  </a:lnTo>
                  <a:lnTo>
                    <a:pt x="979" y="137"/>
                  </a:lnTo>
                  <a:lnTo>
                    <a:pt x="978" y="141"/>
                  </a:lnTo>
                  <a:lnTo>
                    <a:pt x="969" y="143"/>
                  </a:lnTo>
                  <a:lnTo>
                    <a:pt x="965" y="146"/>
                  </a:lnTo>
                  <a:lnTo>
                    <a:pt x="963" y="149"/>
                  </a:lnTo>
                  <a:lnTo>
                    <a:pt x="955" y="153"/>
                  </a:lnTo>
                  <a:lnTo>
                    <a:pt x="950" y="153"/>
                  </a:lnTo>
                  <a:lnTo>
                    <a:pt x="946" y="159"/>
                  </a:lnTo>
                  <a:lnTo>
                    <a:pt x="944" y="160"/>
                  </a:lnTo>
                  <a:lnTo>
                    <a:pt x="946" y="162"/>
                  </a:lnTo>
                  <a:lnTo>
                    <a:pt x="946" y="165"/>
                  </a:lnTo>
                  <a:lnTo>
                    <a:pt x="950" y="162"/>
                  </a:lnTo>
                  <a:lnTo>
                    <a:pt x="957" y="156"/>
                  </a:lnTo>
                  <a:lnTo>
                    <a:pt x="966" y="150"/>
                  </a:lnTo>
                  <a:lnTo>
                    <a:pt x="971" y="149"/>
                  </a:lnTo>
                  <a:lnTo>
                    <a:pt x="969" y="147"/>
                  </a:lnTo>
                  <a:lnTo>
                    <a:pt x="979" y="146"/>
                  </a:lnTo>
                  <a:lnTo>
                    <a:pt x="982" y="147"/>
                  </a:lnTo>
                  <a:lnTo>
                    <a:pt x="982" y="154"/>
                  </a:lnTo>
                  <a:lnTo>
                    <a:pt x="981" y="159"/>
                  </a:lnTo>
                  <a:lnTo>
                    <a:pt x="983" y="163"/>
                  </a:lnTo>
                  <a:lnTo>
                    <a:pt x="985" y="156"/>
                  </a:lnTo>
                  <a:lnTo>
                    <a:pt x="990" y="154"/>
                  </a:lnTo>
                  <a:lnTo>
                    <a:pt x="998" y="163"/>
                  </a:lnTo>
                  <a:lnTo>
                    <a:pt x="999" y="169"/>
                  </a:lnTo>
                  <a:lnTo>
                    <a:pt x="997" y="174"/>
                  </a:lnTo>
                  <a:lnTo>
                    <a:pt x="999" y="175"/>
                  </a:lnTo>
                  <a:lnTo>
                    <a:pt x="998" y="178"/>
                  </a:lnTo>
                  <a:lnTo>
                    <a:pt x="998" y="183"/>
                  </a:lnTo>
                  <a:lnTo>
                    <a:pt x="1001" y="186"/>
                  </a:lnTo>
                  <a:lnTo>
                    <a:pt x="998" y="187"/>
                  </a:lnTo>
                  <a:lnTo>
                    <a:pt x="1001" y="190"/>
                  </a:lnTo>
                  <a:lnTo>
                    <a:pt x="999" y="195"/>
                  </a:lnTo>
                  <a:lnTo>
                    <a:pt x="997" y="196"/>
                  </a:lnTo>
                  <a:lnTo>
                    <a:pt x="995" y="200"/>
                  </a:lnTo>
                  <a:lnTo>
                    <a:pt x="990" y="202"/>
                  </a:lnTo>
                  <a:lnTo>
                    <a:pt x="987" y="205"/>
                  </a:lnTo>
                  <a:lnTo>
                    <a:pt x="979" y="205"/>
                  </a:lnTo>
                  <a:lnTo>
                    <a:pt x="970" y="208"/>
                  </a:lnTo>
                  <a:lnTo>
                    <a:pt x="965" y="215"/>
                  </a:lnTo>
                  <a:lnTo>
                    <a:pt x="961" y="217"/>
                  </a:lnTo>
                  <a:lnTo>
                    <a:pt x="955" y="226"/>
                  </a:lnTo>
                  <a:lnTo>
                    <a:pt x="953" y="227"/>
                  </a:lnTo>
                  <a:lnTo>
                    <a:pt x="948" y="232"/>
                  </a:lnTo>
                  <a:lnTo>
                    <a:pt x="938" y="232"/>
                  </a:lnTo>
                  <a:lnTo>
                    <a:pt x="929" y="235"/>
                  </a:lnTo>
                  <a:lnTo>
                    <a:pt x="929" y="230"/>
                  </a:lnTo>
                  <a:lnTo>
                    <a:pt x="912" y="230"/>
                  </a:lnTo>
                  <a:lnTo>
                    <a:pt x="906" y="232"/>
                  </a:lnTo>
                  <a:lnTo>
                    <a:pt x="901" y="230"/>
                  </a:lnTo>
                  <a:lnTo>
                    <a:pt x="875" y="233"/>
                  </a:lnTo>
                  <a:lnTo>
                    <a:pt x="868" y="235"/>
                  </a:lnTo>
                  <a:lnTo>
                    <a:pt x="860" y="252"/>
                  </a:lnTo>
                  <a:lnTo>
                    <a:pt x="852" y="252"/>
                  </a:lnTo>
                  <a:lnTo>
                    <a:pt x="843" y="261"/>
                  </a:lnTo>
                  <a:lnTo>
                    <a:pt x="831" y="275"/>
                  </a:lnTo>
                  <a:lnTo>
                    <a:pt x="827" y="284"/>
                  </a:lnTo>
                  <a:lnTo>
                    <a:pt x="821" y="294"/>
                  </a:lnTo>
                  <a:lnTo>
                    <a:pt x="815" y="300"/>
                  </a:lnTo>
                  <a:lnTo>
                    <a:pt x="803" y="307"/>
                  </a:lnTo>
                  <a:lnTo>
                    <a:pt x="811" y="304"/>
                  </a:lnTo>
                  <a:lnTo>
                    <a:pt x="823" y="299"/>
                  </a:lnTo>
                  <a:lnTo>
                    <a:pt x="828" y="291"/>
                  </a:lnTo>
                  <a:lnTo>
                    <a:pt x="829" y="288"/>
                  </a:lnTo>
                  <a:lnTo>
                    <a:pt x="835" y="279"/>
                  </a:lnTo>
                  <a:lnTo>
                    <a:pt x="845" y="267"/>
                  </a:lnTo>
                  <a:lnTo>
                    <a:pt x="853" y="263"/>
                  </a:lnTo>
                  <a:lnTo>
                    <a:pt x="855" y="261"/>
                  </a:lnTo>
                  <a:lnTo>
                    <a:pt x="869" y="254"/>
                  </a:lnTo>
                  <a:lnTo>
                    <a:pt x="877" y="254"/>
                  </a:lnTo>
                  <a:lnTo>
                    <a:pt x="889" y="255"/>
                  </a:lnTo>
                  <a:lnTo>
                    <a:pt x="896" y="263"/>
                  </a:lnTo>
                  <a:lnTo>
                    <a:pt x="894" y="269"/>
                  </a:lnTo>
                  <a:lnTo>
                    <a:pt x="888" y="276"/>
                  </a:lnTo>
                  <a:lnTo>
                    <a:pt x="886" y="276"/>
                  </a:lnTo>
                  <a:lnTo>
                    <a:pt x="880" y="279"/>
                  </a:lnTo>
                  <a:lnTo>
                    <a:pt x="876" y="276"/>
                  </a:lnTo>
                  <a:lnTo>
                    <a:pt x="868" y="278"/>
                  </a:lnTo>
                  <a:lnTo>
                    <a:pt x="877" y="281"/>
                  </a:lnTo>
                  <a:lnTo>
                    <a:pt x="878" y="287"/>
                  </a:lnTo>
                  <a:lnTo>
                    <a:pt x="882" y="287"/>
                  </a:lnTo>
                  <a:lnTo>
                    <a:pt x="884" y="284"/>
                  </a:lnTo>
                  <a:lnTo>
                    <a:pt x="888" y="285"/>
                  </a:lnTo>
                  <a:lnTo>
                    <a:pt x="886" y="296"/>
                  </a:lnTo>
                  <a:lnTo>
                    <a:pt x="885" y="299"/>
                  </a:lnTo>
                  <a:lnTo>
                    <a:pt x="889" y="300"/>
                  </a:lnTo>
                  <a:lnTo>
                    <a:pt x="889" y="303"/>
                  </a:lnTo>
                  <a:lnTo>
                    <a:pt x="892" y="313"/>
                  </a:lnTo>
                  <a:lnTo>
                    <a:pt x="900" y="316"/>
                  </a:lnTo>
                  <a:lnTo>
                    <a:pt x="898" y="321"/>
                  </a:lnTo>
                  <a:lnTo>
                    <a:pt x="909" y="324"/>
                  </a:lnTo>
                  <a:lnTo>
                    <a:pt x="912" y="324"/>
                  </a:lnTo>
                  <a:lnTo>
                    <a:pt x="920" y="325"/>
                  </a:lnTo>
                  <a:lnTo>
                    <a:pt x="924" y="324"/>
                  </a:lnTo>
                  <a:lnTo>
                    <a:pt x="925" y="325"/>
                  </a:lnTo>
                  <a:lnTo>
                    <a:pt x="929" y="327"/>
                  </a:lnTo>
                  <a:lnTo>
                    <a:pt x="932" y="331"/>
                  </a:lnTo>
                  <a:lnTo>
                    <a:pt x="929" y="336"/>
                  </a:lnTo>
                  <a:lnTo>
                    <a:pt x="913" y="343"/>
                  </a:lnTo>
                  <a:lnTo>
                    <a:pt x="898" y="346"/>
                  </a:lnTo>
                  <a:lnTo>
                    <a:pt x="893" y="349"/>
                  </a:lnTo>
                  <a:lnTo>
                    <a:pt x="893" y="353"/>
                  </a:lnTo>
                  <a:lnTo>
                    <a:pt x="881" y="365"/>
                  </a:lnTo>
                  <a:lnTo>
                    <a:pt x="876" y="362"/>
                  </a:lnTo>
                  <a:lnTo>
                    <a:pt x="872" y="349"/>
                  </a:lnTo>
                  <a:lnTo>
                    <a:pt x="878" y="343"/>
                  </a:lnTo>
                  <a:lnTo>
                    <a:pt x="893" y="336"/>
                  </a:lnTo>
                  <a:lnTo>
                    <a:pt x="896" y="336"/>
                  </a:lnTo>
                  <a:lnTo>
                    <a:pt x="900" y="333"/>
                  </a:lnTo>
                  <a:lnTo>
                    <a:pt x="906" y="331"/>
                  </a:lnTo>
                  <a:lnTo>
                    <a:pt x="893" y="330"/>
                  </a:lnTo>
                  <a:lnTo>
                    <a:pt x="889" y="330"/>
                  </a:lnTo>
                  <a:lnTo>
                    <a:pt x="893" y="324"/>
                  </a:lnTo>
                  <a:lnTo>
                    <a:pt x="892" y="322"/>
                  </a:lnTo>
                  <a:lnTo>
                    <a:pt x="882" y="330"/>
                  </a:lnTo>
                  <a:lnTo>
                    <a:pt x="877" y="333"/>
                  </a:lnTo>
                  <a:lnTo>
                    <a:pt x="875" y="331"/>
                  </a:lnTo>
                  <a:lnTo>
                    <a:pt x="873" y="334"/>
                  </a:lnTo>
                  <a:lnTo>
                    <a:pt x="864" y="337"/>
                  </a:lnTo>
                  <a:lnTo>
                    <a:pt x="863" y="336"/>
                  </a:lnTo>
                  <a:lnTo>
                    <a:pt x="861" y="330"/>
                  </a:lnTo>
                  <a:lnTo>
                    <a:pt x="856" y="321"/>
                  </a:lnTo>
                  <a:lnTo>
                    <a:pt x="856" y="312"/>
                  </a:lnTo>
                  <a:lnTo>
                    <a:pt x="853" y="300"/>
                  </a:lnTo>
                  <a:lnTo>
                    <a:pt x="851" y="293"/>
                  </a:lnTo>
                  <a:lnTo>
                    <a:pt x="845" y="291"/>
                  </a:lnTo>
                  <a:lnTo>
                    <a:pt x="840" y="294"/>
                  </a:lnTo>
                  <a:lnTo>
                    <a:pt x="837" y="291"/>
                  </a:lnTo>
                  <a:lnTo>
                    <a:pt x="827" y="301"/>
                  </a:lnTo>
                  <a:lnTo>
                    <a:pt x="816" y="322"/>
                  </a:lnTo>
                  <a:lnTo>
                    <a:pt x="808" y="322"/>
                  </a:lnTo>
                  <a:lnTo>
                    <a:pt x="802" y="331"/>
                  </a:lnTo>
                  <a:lnTo>
                    <a:pt x="771" y="333"/>
                  </a:lnTo>
                  <a:lnTo>
                    <a:pt x="746" y="359"/>
                  </a:lnTo>
                  <a:lnTo>
                    <a:pt x="729" y="364"/>
                  </a:lnTo>
                  <a:lnTo>
                    <a:pt x="719" y="368"/>
                  </a:lnTo>
                  <a:lnTo>
                    <a:pt x="718" y="379"/>
                  </a:lnTo>
                  <a:lnTo>
                    <a:pt x="711" y="385"/>
                  </a:lnTo>
                  <a:lnTo>
                    <a:pt x="694" y="388"/>
                  </a:lnTo>
                  <a:lnTo>
                    <a:pt x="678" y="398"/>
                  </a:lnTo>
                  <a:lnTo>
                    <a:pt x="673" y="397"/>
                  </a:lnTo>
                  <a:lnTo>
                    <a:pt x="673" y="383"/>
                  </a:lnTo>
                  <a:lnTo>
                    <a:pt x="677" y="377"/>
                  </a:lnTo>
                  <a:lnTo>
                    <a:pt x="679" y="370"/>
                  </a:lnTo>
                  <a:lnTo>
                    <a:pt x="679" y="348"/>
                  </a:lnTo>
                  <a:lnTo>
                    <a:pt x="675" y="336"/>
                  </a:lnTo>
                  <a:lnTo>
                    <a:pt x="662" y="325"/>
                  </a:lnTo>
                  <a:lnTo>
                    <a:pt x="663" y="319"/>
                  </a:lnTo>
                  <a:lnTo>
                    <a:pt x="659" y="319"/>
                  </a:lnTo>
                  <a:lnTo>
                    <a:pt x="658" y="321"/>
                  </a:lnTo>
                  <a:lnTo>
                    <a:pt x="656" y="315"/>
                  </a:lnTo>
                  <a:lnTo>
                    <a:pt x="653" y="313"/>
                  </a:lnTo>
                  <a:lnTo>
                    <a:pt x="649" y="309"/>
                  </a:lnTo>
                  <a:lnTo>
                    <a:pt x="645" y="301"/>
                  </a:lnTo>
                  <a:lnTo>
                    <a:pt x="604" y="276"/>
                  </a:lnTo>
                  <a:lnTo>
                    <a:pt x="593" y="278"/>
                  </a:lnTo>
                  <a:lnTo>
                    <a:pt x="581" y="273"/>
                  </a:lnTo>
                  <a:lnTo>
                    <a:pt x="580" y="269"/>
                  </a:lnTo>
                  <a:lnTo>
                    <a:pt x="571" y="270"/>
                  </a:lnTo>
                  <a:lnTo>
                    <a:pt x="559" y="266"/>
                  </a:lnTo>
                  <a:lnTo>
                    <a:pt x="552" y="263"/>
                  </a:lnTo>
                  <a:lnTo>
                    <a:pt x="547" y="263"/>
                  </a:lnTo>
                  <a:lnTo>
                    <a:pt x="533" y="257"/>
                  </a:lnTo>
                  <a:lnTo>
                    <a:pt x="532" y="250"/>
                  </a:lnTo>
                  <a:lnTo>
                    <a:pt x="528" y="250"/>
                  </a:lnTo>
                  <a:lnTo>
                    <a:pt x="525" y="255"/>
                  </a:lnTo>
                  <a:lnTo>
                    <a:pt x="194" y="255"/>
                  </a:lnTo>
                  <a:lnTo>
                    <a:pt x="194" y="251"/>
                  </a:lnTo>
                  <a:lnTo>
                    <a:pt x="190" y="251"/>
                  </a:lnTo>
                  <a:lnTo>
                    <a:pt x="187" y="247"/>
                  </a:lnTo>
                  <a:lnTo>
                    <a:pt x="183" y="250"/>
                  </a:lnTo>
                  <a:lnTo>
                    <a:pt x="179" y="248"/>
                  </a:lnTo>
                  <a:lnTo>
                    <a:pt x="179" y="241"/>
                  </a:lnTo>
                  <a:lnTo>
                    <a:pt x="174" y="242"/>
                  </a:lnTo>
                  <a:lnTo>
                    <a:pt x="168" y="238"/>
                  </a:lnTo>
                  <a:lnTo>
                    <a:pt x="168" y="233"/>
                  </a:lnTo>
                  <a:lnTo>
                    <a:pt x="166" y="232"/>
                  </a:lnTo>
                  <a:lnTo>
                    <a:pt x="164" y="227"/>
                  </a:lnTo>
                  <a:lnTo>
                    <a:pt x="162" y="229"/>
                  </a:lnTo>
                  <a:lnTo>
                    <a:pt x="158" y="227"/>
                  </a:lnTo>
                  <a:lnTo>
                    <a:pt x="158" y="220"/>
                  </a:lnTo>
                  <a:lnTo>
                    <a:pt x="156" y="221"/>
                  </a:lnTo>
                  <a:lnTo>
                    <a:pt x="156" y="226"/>
                  </a:lnTo>
                  <a:lnTo>
                    <a:pt x="154" y="227"/>
                  </a:lnTo>
                  <a:lnTo>
                    <a:pt x="151" y="223"/>
                  </a:lnTo>
                  <a:lnTo>
                    <a:pt x="147" y="223"/>
                  </a:lnTo>
                  <a:lnTo>
                    <a:pt x="147" y="217"/>
                  </a:lnTo>
                  <a:lnTo>
                    <a:pt x="143" y="220"/>
                  </a:lnTo>
                  <a:lnTo>
                    <a:pt x="135" y="218"/>
                  </a:lnTo>
                  <a:lnTo>
                    <a:pt x="133" y="211"/>
                  </a:lnTo>
                  <a:lnTo>
                    <a:pt x="137" y="206"/>
                  </a:lnTo>
                  <a:lnTo>
                    <a:pt x="135" y="202"/>
                  </a:lnTo>
                  <a:lnTo>
                    <a:pt x="133" y="205"/>
                  </a:lnTo>
                  <a:lnTo>
                    <a:pt x="131" y="200"/>
                  </a:lnTo>
                  <a:lnTo>
                    <a:pt x="138" y="195"/>
                  </a:lnTo>
                  <a:lnTo>
                    <a:pt x="137" y="192"/>
                  </a:lnTo>
                  <a:lnTo>
                    <a:pt x="141" y="189"/>
                  </a:lnTo>
                  <a:lnTo>
                    <a:pt x="139" y="186"/>
                  </a:lnTo>
                  <a:lnTo>
                    <a:pt x="135" y="189"/>
                  </a:lnTo>
                  <a:lnTo>
                    <a:pt x="133" y="196"/>
                  </a:lnTo>
                  <a:lnTo>
                    <a:pt x="130" y="196"/>
                  </a:lnTo>
                  <a:lnTo>
                    <a:pt x="130" y="189"/>
                  </a:lnTo>
                  <a:lnTo>
                    <a:pt x="127" y="189"/>
                  </a:lnTo>
                  <a:lnTo>
                    <a:pt x="126" y="180"/>
                  </a:lnTo>
                  <a:lnTo>
                    <a:pt x="125" y="177"/>
                  </a:lnTo>
                  <a:lnTo>
                    <a:pt x="122" y="169"/>
                  </a:lnTo>
                  <a:lnTo>
                    <a:pt x="119" y="165"/>
                  </a:lnTo>
                  <a:lnTo>
                    <a:pt x="119" y="163"/>
                  </a:lnTo>
                  <a:lnTo>
                    <a:pt x="122" y="162"/>
                  </a:lnTo>
                  <a:lnTo>
                    <a:pt x="121" y="157"/>
                  </a:lnTo>
                  <a:lnTo>
                    <a:pt x="122" y="154"/>
                  </a:lnTo>
                  <a:lnTo>
                    <a:pt x="118" y="156"/>
                  </a:lnTo>
                  <a:lnTo>
                    <a:pt x="115" y="163"/>
                  </a:lnTo>
                  <a:lnTo>
                    <a:pt x="114" y="165"/>
                  </a:lnTo>
                  <a:lnTo>
                    <a:pt x="110" y="157"/>
                  </a:lnTo>
                  <a:lnTo>
                    <a:pt x="105" y="150"/>
                  </a:lnTo>
                  <a:lnTo>
                    <a:pt x="111" y="146"/>
                  </a:lnTo>
                  <a:lnTo>
                    <a:pt x="103" y="146"/>
                  </a:lnTo>
                  <a:lnTo>
                    <a:pt x="99" y="140"/>
                  </a:lnTo>
                  <a:lnTo>
                    <a:pt x="103" y="141"/>
                  </a:lnTo>
                  <a:lnTo>
                    <a:pt x="105" y="134"/>
                  </a:lnTo>
                  <a:lnTo>
                    <a:pt x="109" y="128"/>
                  </a:lnTo>
                  <a:lnTo>
                    <a:pt x="110" y="119"/>
                  </a:lnTo>
                  <a:lnTo>
                    <a:pt x="107" y="117"/>
                  </a:lnTo>
                  <a:lnTo>
                    <a:pt x="105" y="111"/>
                  </a:lnTo>
                  <a:lnTo>
                    <a:pt x="107" y="102"/>
                  </a:lnTo>
                  <a:lnTo>
                    <a:pt x="83" y="85"/>
                  </a:lnTo>
                  <a:lnTo>
                    <a:pt x="65" y="42"/>
                  </a:lnTo>
                  <a:lnTo>
                    <a:pt x="46" y="19"/>
                  </a:lnTo>
                  <a:lnTo>
                    <a:pt x="45" y="10"/>
                  </a:lnTo>
                  <a:lnTo>
                    <a:pt x="34" y="10"/>
                  </a:lnTo>
                  <a:lnTo>
                    <a:pt x="17" y="28"/>
                  </a:lnTo>
                  <a:lnTo>
                    <a:pt x="16" y="25"/>
                  </a:lnTo>
                  <a:lnTo>
                    <a:pt x="10" y="18"/>
                  </a:lnTo>
                  <a:lnTo>
                    <a:pt x="0" y="0"/>
                  </a:lnTo>
                  <a:close/>
                </a:path>
              </a:pathLst>
            </a:custGeom>
            <a:solidFill>
              <a:schemeClr val="accent3">
                <a:lumMod val="40000"/>
                <a:lumOff val="6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182" name="Freeform 263"/>
            <p:cNvSpPr>
              <a:spLocks/>
            </p:cNvSpPr>
            <p:nvPr/>
          </p:nvSpPr>
          <p:spPr bwMode="auto">
            <a:xfrm>
              <a:off x="4435475" y="3333750"/>
              <a:ext cx="141288" cy="77788"/>
            </a:xfrm>
            <a:custGeom>
              <a:avLst/>
              <a:gdLst>
                <a:gd name="T0" fmla="*/ 103188 w 89"/>
                <a:gd name="T1" fmla="*/ 0 h 49"/>
                <a:gd name="T2" fmla="*/ 107950 w 89"/>
                <a:gd name="T3" fmla="*/ 0 h 49"/>
                <a:gd name="T4" fmla="*/ 138113 w 89"/>
                <a:gd name="T5" fmla="*/ 4763 h 49"/>
                <a:gd name="T6" fmla="*/ 134938 w 89"/>
                <a:gd name="T7" fmla="*/ 17463 h 49"/>
                <a:gd name="T8" fmla="*/ 141288 w 89"/>
                <a:gd name="T9" fmla="*/ 28575 h 49"/>
                <a:gd name="T10" fmla="*/ 133350 w 89"/>
                <a:gd name="T11" fmla="*/ 42863 h 49"/>
                <a:gd name="T12" fmla="*/ 125413 w 89"/>
                <a:gd name="T13" fmla="*/ 61913 h 49"/>
                <a:gd name="T14" fmla="*/ 125413 w 89"/>
                <a:gd name="T15" fmla="*/ 68263 h 49"/>
                <a:gd name="T16" fmla="*/ 103188 w 89"/>
                <a:gd name="T17" fmla="*/ 71438 h 49"/>
                <a:gd name="T18" fmla="*/ 93663 w 89"/>
                <a:gd name="T19" fmla="*/ 77788 h 49"/>
                <a:gd name="T20" fmla="*/ 74613 w 89"/>
                <a:gd name="T21" fmla="*/ 76200 h 49"/>
                <a:gd name="T22" fmla="*/ 50800 w 89"/>
                <a:gd name="T23" fmla="*/ 68263 h 49"/>
                <a:gd name="T24" fmla="*/ 47625 w 89"/>
                <a:gd name="T25" fmla="*/ 61913 h 49"/>
                <a:gd name="T26" fmla="*/ 28575 w 89"/>
                <a:gd name="T27" fmla="*/ 66675 h 49"/>
                <a:gd name="T28" fmla="*/ 15875 w 89"/>
                <a:gd name="T29" fmla="*/ 66675 h 49"/>
                <a:gd name="T30" fmla="*/ 6350 w 89"/>
                <a:gd name="T31" fmla="*/ 63500 h 49"/>
                <a:gd name="T32" fmla="*/ 0 w 89"/>
                <a:gd name="T33" fmla="*/ 60325 h 49"/>
                <a:gd name="T34" fmla="*/ 0 w 89"/>
                <a:gd name="T35" fmla="*/ 46038 h 49"/>
                <a:gd name="T36" fmla="*/ 15875 w 89"/>
                <a:gd name="T37" fmla="*/ 52388 h 49"/>
                <a:gd name="T38" fmla="*/ 22225 w 89"/>
                <a:gd name="T39" fmla="*/ 47625 h 49"/>
                <a:gd name="T40" fmla="*/ 31750 w 89"/>
                <a:gd name="T41" fmla="*/ 47625 h 49"/>
                <a:gd name="T42" fmla="*/ 41275 w 89"/>
                <a:gd name="T43" fmla="*/ 42863 h 49"/>
                <a:gd name="T44" fmla="*/ 65088 w 89"/>
                <a:gd name="T45" fmla="*/ 42863 h 49"/>
                <a:gd name="T46" fmla="*/ 63500 w 89"/>
                <a:gd name="T47" fmla="*/ 26988 h 49"/>
                <a:gd name="T48" fmla="*/ 71438 w 89"/>
                <a:gd name="T49" fmla="*/ 22225 h 49"/>
                <a:gd name="T50" fmla="*/ 80963 w 89"/>
                <a:gd name="T51" fmla="*/ 7938 h 49"/>
                <a:gd name="T52" fmla="*/ 95250 w 89"/>
                <a:gd name="T53" fmla="*/ 12700 h 49"/>
                <a:gd name="T54" fmla="*/ 103188 w 89"/>
                <a:gd name="T55" fmla="*/ 0 h 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9" h="49">
                  <a:moveTo>
                    <a:pt x="65" y="0"/>
                  </a:moveTo>
                  <a:lnTo>
                    <a:pt x="68" y="0"/>
                  </a:lnTo>
                  <a:lnTo>
                    <a:pt x="87" y="3"/>
                  </a:lnTo>
                  <a:lnTo>
                    <a:pt x="85" y="11"/>
                  </a:lnTo>
                  <a:lnTo>
                    <a:pt x="89" y="18"/>
                  </a:lnTo>
                  <a:lnTo>
                    <a:pt x="84" y="27"/>
                  </a:lnTo>
                  <a:lnTo>
                    <a:pt x="79" y="39"/>
                  </a:lnTo>
                  <a:lnTo>
                    <a:pt x="79" y="43"/>
                  </a:lnTo>
                  <a:lnTo>
                    <a:pt x="65" y="45"/>
                  </a:lnTo>
                  <a:lnTo>
                    <a:pt x="59" y="49"/>
                  </a:lnTo>
                  <a:lnTo>
                    <a:pt x="47" y="48"/>
                  </a:lnTo>
                  <a:lnTo>
                    <a:pt x="32" y="43"/>
                  </a:lnTo>
                  <a:lnTo>
                    <a:pt x="30" y="39"/>
                  </a:lnTo>
                  <a:lnTo>
                    <a:pt x="18" y="42"/>
                  </a:lnTo>
                  <a:lnTo>
                    <a:pt x="10" y="42"/>
                  </a:lnTo>
                  <a:lnTo>
                    <a:pt x="4" y="40"/>
                  </a:lnTo>
                  <a:lnTo>
                    <a:pt x="0" y="38"/>
                  </a:lnTo>
                  <a:lnTo>
                    <a:pt x="0" y="29"/>
                  </a:lnTo>
                  <a:lnTo>
                    <a:pt x="10" y="33"/>
                  </a:lnTo>
                  <a:lnTo>
                    <a:pt x="14" y="30"/>
                  </a:lnTo>
                  <a:lnTo>
                    <a:pt x="20" y="30"/>
                  </a:lnTo>
                  <a:lnTo>
                    <a:pt x="26" y="27"/>
                  </a:lnTo>
                  <a:lnTo>
                    <a:pt x="41" y="27"/>
                  </a:lnTo>
                  <a:lnTo>
                    <a:pt x="40" y="17"/>
                  </a:lnTo>
                  <a:lnTo>
                    <a:pt x="45" y="14"/>
                  </a:lnTo>
                  <a:lnTo>
                    <a:pt x="51" y="5"/>
                  </a:lnTo>
                  <a:lnTo>
                    <a:pt x="60" y="8"/>
                  </a:lnTo>
                  <a:lnTo>
                    <a:pt x="6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3" name="Freeform 264"/>
            <p:cNvSpPr>
              <a:spLocks/>
            </p:cNvSpPr>
            <p:nvPr/>
          </p:nvSpPr>
          <p:spPr bwMode="auto">
            <a:xfrm>
              <a:off x="4560888" y="3346450"/>
              <a:ext cx="123825" cy="84138"/>
            </a:xfrm>
            <a:custGeom>
              <a:avLst/>
              <a:gdLst>
                <a:gd name="T0" fmla="*/ 87313 w 78"/>
                <a:gd name="T1" fmla="*/ 0 h 53"/>
                <a:gd name="T2" fmla="*/ 111125 w 78"/>
                <a:gd name="T3" fmla="*/ 4763 h 53"/>
                <a:gd name="T4" fmla="*/ 123825 w 78"/>
                <a:gd name="T5" fmla="*/ 20638 h 53"/>
                <a:gd name="T6" fmla="*/ 106363 w 78"/>
                <a:gd name="T7" fmla="*/ 42863 h 53"/>
                <a:gd name="T8" fmla="*/ 93663 w 78"/>
                <a:gd name="T9" fmla="*/ 69850 h 53"/>
                <a:gd name="T10" fmla="*/ 79375 w 78"/>
                <a:gd name="T11" fmla="*/ 74613 h 53"/>
                <a:gd name="T12" fmla="*/ 65088 w 78"/>
                <a:gd name="T13" fmla="*/ 73025 h 53"/>
                <a:gd name="T14" fmla="*/ 52388 w 78"/>
                <a:gd name="T15" fmla="*/ 82550 h 53"/>
                <a:gd name="T16" fmla="*/ 28575 w 78"/>
                <a:gd name="T17" fmla="*/ 84138 h 53"/>
                <a:gd name="T18" fmla="*/ 15875 w 78"/>
                <a:gd name="T19" fmla="*/ 65088 h 53"/>
                <a:gd name="T20" fmla="*/ 7938 w 78"/>
                <a:gd name="T21" fmla="*/ 63500 h 53"/>
                <a:gd name="T22" fmla="*/ 0 w 78"/>
                <a:gd name="T23" fmla="*/ 55563 h 53"/>
                <a:gd name="T24" fmla="*/ 0 w 78"/>
                <a:gd name="T25" fmla="*/ 49213 h 53"/>
                <a:gd name="T26" fmla="*/ 7938 w 78"/>
                <a:gd name="T27" fmla="*/ 30163 h 53"/>
                <a:gd name="T28" fmla="*/ 15875 w 78"/>
                <a:gd name="T29" fmla="*/ 15875 h 53"/>
                <a:gd name="T30" fmla="*/ 26988 w 78"/>
                <a:gd name="T31" fmla="*/ 23813 h 53"/>
                <a:gd name="T32" fmla="*/ 44450 w 78"/>
                <a:gd name="T33" fmla="*/ 23813 h 53"/>
                <a:gd name="T34" fmla="*/ 60325 w 78"/>
                <a:gd name="T35" fmla="*/ 11113 h 53"/>
                <a:gd name="T36" fmla="*/ 73025 w 78"/>
                <a:gd name="T37" fmla="*/ 11113 h 53"/>
                <a:gd name="T38" fmla="*/ 87313 w 78"/>
                <a:gd name="T39" fmla="*/ 0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 h="53">
                  <a:moveTo>
                    <a:pt x="55" y="0"/>
                  </a:moveTo>
                  <a:lnTo>
                    <a:pt x="70" y="3"/>
                  </a:lnTo>
                  <a:lnTo>
                    <a:pt x="78" y="13"/>
                  </a:lnTo>
                  <a:lnTo>
                    <a:pt x="67" y="27"/>
                  </a:lnTo>
                  <a:lnTo>
                    <a:pt x="59" y="44"/>
                  </a:lnTo>
                  <a:lnTo>
                    <a:pt x="50" y="47"/>
                  </a:lnTo>
                  <a:lnTo>
                    <a:pt x="41" y="46"/>
                  </a:lnTo>
                  <a:lnTo>
                    <a:pt x="33" y="52"/>
                  </a:lnTo>
                  <a:lnTo>
                    <a:pt x="18" y="53"/>
                  </a:lnTo>
                  <a:lnTo>
                    <a:pt x="10" y="41"/>
                  </a:lnTo>
                  <a:lnTo>
                    <a:pt x="5" y="40"/>
                  </a:lnTo>
                  <a:lnTo>
                    <a:pt x="0" y="35"/>
                  </a:lnTo>
                  <a:lnTo>
                    <a:pt x="0" y="31"/>
                  </a:lnTo>
                  <a:lnTo>
                    <a:pt x="5" y="19"/>
                  </a:lnTo>
                  <a:lnTo>
                    <a:pt x="10" y="10"/>
                  </a:lnTo>
                  <a:lnTo>
                    <a:pt x="17" y="15"/>
                  </a:lnTo>
                  <a:lnTo>
                    <a:pt x="28" y="15"/>
                  </a:lnTo>
                  <a:lnTo>
                    <a:pt x="38" y="7"/>
                  </a:lnTo>
                  <a:lnTo>
                    <a:pt x="46" y="7"/>
                  </a:lnTo>
                  <a:lnTo>
                    <a:pt x="5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4" name="Freeform 265"/>
            <p:cNvSpPr>
              <a:spLocks/>
            </p:cNvSpPr>
            <p:nvPr/>
          </p:nvSpPr>
          <p:spPr bwMode="auto">
            <a:xfrm>
              <a:off x="4484688" y="3265488"/>
              <a:ext cx="123825" cy="80962"/>
            </a:xfrm>
            <a:custGeom>
              <a:avLst/>
              <a:gdLst>
                <a:gd name="T0" fmla="*/ 52388 w 78"/>
                <a:gd name="T1" fmla="*/ 0 h 51"/>
                <a:gd name="T2" fmla="*/ 53975 w 78"/>
                <a:gd name="T3" fmla="*/ 0 h 51"/>
                <a:gd name="T4" fmla="*/ 60325 w 78"/>
                <a:gd name="T5" fmla="*/ 12700 h 51"/>
                <a:gd name="T6" fmla="*/ 76200 w 78"/>
                <a:gd name="T7" fmla="*/ 17462 h 51"/>
                <a:gd name="T8" fmla="*/ 85725 w 78"/>
                <a:gd name="T9" fmla="*/ 26987 h 51"/>
                <a:gd name="T10" fmla="*/ 88900 w 78"/>
                <a:gd name="T11" fmla="*/ 22225 h 51"/>
                <a:gd name="T12" fmla="*/ 104775 w 78"/>
                <a:gd name="T13" fmla="*/ 23812 h 51"/>
                <a:gd name="T14" fmla="*/ 107950 w 78"/>
                <a:gd name="T15" fmla="*/ 31750 h 51"/>
                <a:gd name="T16" fmla="*/ 117475 w 78"/>
                <a:gd name="T17" fmla="*/ 36512 h 51"/>
                <a:gd name="T18" fmla="*/ 123825 w 78"/>
                <a:gd name="T19" fmla="*/ 50800 h 51"/>
                <a:gd name="T20" fmla="*/ 104775 w 78"/>
                <a:gd name="T21" fmla="*/ 63500 h 51"/>
                <a:gd name="T22" fmla="*/ 92075 w 78"/>
                <a:gd name="T23" fmla="*/ 66675 h 51"/>
                <a:gd name="T24" fmla="*/ 88900 w 78"/>
                <a:gd name="T25" fmla="*/ 73025 h 51"/>
                <a:gd name="T26" fmla="*/ 58738 w 78"/>
                <a:gd name="T27" fmla="*/ 68262 h 51"/>
                <a:gd name="T28" fmla="*/ 53975 w 78"/>
                <a:gd name="T29" fmla="*/ 68262 h 51"/>
                <a:gd name="T30" fmla="*/ 46038 w 78"/>
                <a:gd name="T31" fmla="*/ 80962 h 51"/>
                <a:gd name="T32" fmla="*/ 31750 w 78"/>
                <a:gd name="T33" fmla="*/ 76200 h 51"/>
                <a:gd name="T34" fmla="*/ 20638 w 78"/>
                <a:gd name="T35" fmla="*/ 63500 h 51"/>
                <a:gd name="T36" fmla="*/ 7938 w 78"/>
                <a:gd name="T37" fmla="*/ 52387 h 51"/>
                <a:gd name="T38" fmla="*/ 4763 w 78"/>
                <a:gd name="T39" fmla="*/ 36512 h 51"/>
                <a:gd name="T40" fmla="*/ 0 w 78"/>
                <a:gd name="T41" fmla="*/ 26987 h 51"/>
                <a:gd name="T42" fmla="*/ 19050 w 78"/>
                <a:gd name="T43" fmla="*/ 17462 h 51"/>
                <a:gd name="T44" fmla="*/ 38100 w 78"/>
                <a:gd name="T45" fmla="*/ 3175 h 51"/>
                <a:gd name="T46" fmla="*/ 50800 w 78"/>
                <a:gd name="T47" fmla="*/ 4762 h 51"/>
                <a:gd name="T48" fmla="*/ 52388 w 78"/>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8" h="51">
                  <a:moveTo>
                    <a:pt x="33" y="0"/>
                  </a:moveTo>
                  <a:lnTo>
                    <a:pt x="34" y="0"/>
                  </a:lnTo>
                  <a:lnTo>
                    <a:pt x="38" y="8"/>
                  </a:lnTo>
                  <a:lnTo>
                    <a:pt x="48" y="11"/>
                  </a:lnTo>
                  <a:lnTo>
                    <a:pt x="54" y="17"/>
                  </a:lnTo>
                  <a:lnTo>
                    <a:pt x="56" y="14"/>
                  </a:lnTo>
                  <a:lnTo>
                    <a:pt x="66" y="15"/>
                  </a:lnTo>
                  <a:lnTo>
                    <a:pt x="68" y="20"/>
                  </a:lnTo>
                  <a:lnTo>
                    <a:pt x="74" y="23"/>
                  </a:lnTo>
                  <a:lnTo>
                    <a:pt x="78" y="32"/>
                  </a:lnTo>
                  <a:lnTo>
                    <a:pt x="66" y="40"/>
                  </a:lnTo>
                  <a:lnTo>
                    <a:pt x="58" y="42"/>
                  </a:lnTo>
                  <a:lnTo>
                    <a:pt x="56" y="46"/>
                  </a:lnTo>
                  <a:lnTo>
                    <a:pt x="37" y="43"/>
                  </a:lnTo>
                  <a:lnTo>
                    <a:pt x="34" y="43"/>
                  </a:lnTo>
                  <a:lnTo>
                    <a:pt x="29" y="51"/>
                  </a:lnTo>
                  <a:lnTo>
                    <a:pt x="20" y="48"/>
                  </a:lnTo>
                  <a:lnTo>
                    <a:pt x="13" y="40"/>
                  </a:lnTo>
                  <a:lnTo>
                    <a:pt x="5" y="33"/>
                  </a:lnTo>
                  <a:lnTo>
                    <a:pt x="3" y="23"/>
                  </a:lnTo>
                  <a:lnTo>
                    <a:pt x="0" y="17"/>
                  </a:lnTo>
                  <a:lnTo>
                    <a:pt x="12" y="11"/>
                  </a:lnTo>
                  <a:lnTo>
                    <a:pt x="24" y="2"/>
                  </a:lnTo>
                  <a:lnTo>
                    <a:pt x="32" y="3"/>
                  </a:lnTo>
                  <a:lnTo>
                    <a:pt x="3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5" name="Freeform 266"/>
            <p:cNvSpPr>
              <a:spLocks/>
            </p:cNvSpPr>
            <p:nvPr/>
          </p:nvSpPr>
          <p:spPr bwMode="auto">
            <a:xfrm>
              <a:off x="4300538" y="3255963"/>
              <a:ext cx="69850" cy="61912"/>
            </a:xfrm>
            <a:custGeom>
              <a:avLst/>
              <a:gdLst>
                <a:gd name="T0" fmla="*/ 12700 w 44"/>
                <a:gd name="T1" fmla="*/ 0 h 39"/>
                <a:gd name="T2" fmla="*/ 23813 w 44"/>
                <a:gd name="T3" fmla="*/ 7937 h 39"/>
                <a:gd name="T4" fmla="*/ 38100 w 44"/>
                <a:gd name="T5" fmla="*/ 0 h 39"/>
                <a:gd name="T6" fmla="*/ 61913 w 44"/>
                <a:gd name="T7" fmla="*/ 3175 h 39"/>
                <a:gd name="T8" fmla="*/ 57150 w 44"/>
                <a:gd name="T9" fmla="*/ 17462 h 39"/>
                <a:gd name="T10" fmla="*/ 69850 w 44"/>
                <a:gd name="T11" fmla="*/ 22225 h 39"/>
                <a:gd name="T12" fmla="*/ 69850 w 44"/>
                <a:gd name="T13" fmla="*/ 38100 h 39"/>
                <a:gd name="T14" fmla="*/ 63500 w 44"/>
                <a:gd name="T15" fmla="*/ 47625 h 39"/>
                <a:gd name="T16" fmla="*/ 61913 w 44"/>
                <a:gd name="T17" fmla="*/ 61912 h 39"/>
                <a:gd name="T18" fmla="*/ 55563 w 44"/>
                <a:gd name="T19" fmla="*/ 60325 h 39"/>
                <a:gd name="T20" fmla="*/ 42863 w 44"/>
                <a:gd name="T21" fmla="*/ 42862 h 39"/>
                <a:gd name="T22" fmla="*/ 34925 w 44"/>
                <a:gd name="T23" fmla="*/ 46037 h 39"/>
                <a:gd name="T24" fmla="*/ 23813 w 44"/>
                <a:gd name="T25" fmla="*/ 31750 h 39"/>
                <a:gd name="T26" fmla="*/ 12700 w 44"/>
                <a:gd name="T27" fmla="*/ 26987 h 39"/>
                <a:gd name="T28" fmla="*/ 4763 w 44"/>
                <a:gd name="T29" fmla="*/ 22225 h 39"/>
                <a:gd name="T30" fmla="*/ 0 w 44"/>
                <a:gd name="T31" fmla="*/ 12700 h 39"/>
                <a:gd name="T32" fmla="*/ 12700 w 44"/>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4" h="39">
                  <a:moveTo>
                    <a:pt x="8" y="0"/>
                  </a:moveTo>
                  <a:lnTo>
                    <a:pt x="15" y="5"/>
                  </a:lnTo>
                  <a:lnTo>
                    <a:pt x="24" y="0"/>
                  </a:lnTo>
                  <a:lnTo>
                    <a:pt x="39" y="2"/>
                  </a:lnTo>
                  <a:lnTo>
                    <a:pt x="36" y="11"/>
                  </a:lnTo>
                  <a:lnTo>
                    <a:pt x="44" y="14"/>
                  </a:lnTo>
                  <a:lnTo>
                    <a:pt x="44" y="24"/>
                  </a:lnTo>
                  <a:lnTo>
                    <a:pt x="40" y="30"/>
                  </a:lnTo>
                  <a:lnTo>
                    <a:pt x="39" y="39"/>
                  </a:lnTo>
                  <a:lnTo>
                    <a:pt x="35" y="38"/>
                  </a:lnTo>
                  <a:lnTo>
                    <a:pt x="27" y="27"/>
                  </a:lnTo>
                  <a:lnTo>
                    <a:pt x="22" y="29"/>
                  </a:lnTo>
                  <a:lnTo>
                    <a:pt x="15" y="20"/>
                  </a:lnTo>
                  <a:lnTo>
                    <a:pt x="8" y="17"/>
                  </a:lnTo>
                  <a:lnTo>
                    <a:pt x="3" y="14"/>
                  </a:lnTo>
                  <a:lnTo>
                    <a:pt x="0" y="8"/>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6" name="Freeform 267"/>
            <p:cNvSpPr>
              <a:spLocks/>
            </p:cNvSpPr>
            <p:nvPr/>
          </p:nvSpPr>
          <p:spPr bwMode="auto">
            <a:xfrm>
              <a:off x="4438650" y="3105150"/>
              <a:ext cx="19050" cy="19050"/>
            </a:xfrm>
            <a:custGeom>
              <a:avLst/>
              <a:gdLst>
                <a:gd name="T0" fmla="*/ 7938 w 12"/>
                <a:gd name="T1" fmla="*/ 0 h 12"/>
                <a:gd name="T2" fmla="*/ 19050 w 12"/>
                <a:gd name="T3" fmla="*/ 12700 h 12"/>
                <a:gd name="T4" fmla="*/ 12700 w 12"/>
                <a:gd name="T5" fmla="*/ 19050 h 12"/>
                <a:gd name="T6" fmla="*/ 3175 w 12"/>
                <a:gd name="T7" fmla="*/ 17463 h 12"/>
                <a:gd name="T8" fmla="*/ 0 w 12"/>
                <a:gd name="T9" fmla="*/ 4763 h 12"/>
                <a:gd name="T10" fmla="*/ 7938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5" y="0"/>
                  </a:moveTo>
                  <a:lnTo>
                    <a:pt x="12" y="8"/>
                  </a:lnTo>
                  <a:lnTo>
                    <a:pt x="8" y="12"/>
                  </a:lnTo>
                  <a:lnTo>
                    <a:pt x="2" y="11"/>
                  </a:lnTo>
                  <a:lnTo>
                    <a:pt x="0" y="3"/>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7" name="Freeform 268"/>
            <p:cNvSpPr>
              <a:spLocks/>
            </p:cNvSpPr>
            <p:nvPr/>
          </p:nvSpPr>
          <p:spPr bwMode="auto">
            <a:xfrm>
              <a:off x="4452938" y="3122613"/>
              <a:ext cx="6350" cy="14287"/>
            </a:xfrm>
            <a:custGeom>
              <a:avLst/>
              <a:gdLst>
                <a:gd name="T0" fmla="*/ 6350 w 4"/>
                <a:gd name="T1" fmla="*/ 0 h 9"/>
                <a:gd name="T2" fmla="*/ 4763 w 4"/>
                <a:gd name="T3" fmla="*/ 9525 h 9"/>
                <a:gd name="T4" fmla="*/ 0 w 4"/>
                <a:gd name="T5" fmla="*/ 14287 h 9"/>
                <a:gd name="T6" fmla="*/ 0 w 4"/>
                <a:gd name="T7" fmla="*/ 6350 h 9"/>
                <a:gd name="T8" fmla="*/ 6350 w 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4" y="0"/>
                  </a:moveTo>
                  <a:lnTo>
                    <a:pt x="3" y="6"/>
                  </a:lnTo>
                  <a:lnTo>
                    <a:pt x="0" y="9"/>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8" name="Freeform 269"/>
            <p:cNvSpPr>
              <a:spLocks/>
            </p:cNvSpPr>
            <p:nvPr/>
          </p:nvSpPr>
          <p:spPr bwMode="auto">
            <a:xfrm>
              <a:off x="4460875" y="3132138"/>
              <a:ext cx="12700" cy="4762"/>
            </a:xfrm>
            <a:custGeom>
              <a:avLst/>
              <a:gdLst>
                <a:gd name="T0" fmla="*/ 0 w 8"/>
                <a:gd name="T1" fmla="*/ 0 h 3"/>
                <a:gd name="T2" fmla="*/ 11113 w 8"/>
                <a:gd name="T3" fmla="*/ 0 h 3"/>
                <a:gd name="T4" fmla="*/ 12700 w 8"/>
                <a:gd name="T5" fmla="*/ 4762 h 3"/>
                <a:gd name="T6" fmla="*/ 3175 w 8"/>
                <a:gd name="T7" fmla="*/ 4762 h 3"/>
                <a:gd name="T8" fmla="*/ 0 w 8"/>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3">
                  <a:moveTo>
                    <a:pt x="0" y="0"/>
                  </a:moveTo>
                  <a:lnTo>
                    <a:pt x="7" y="0"/>
                  </a:lnTo>
                  <a:lnTo>
                    <a:pt x="8" y="3"/>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89" name="Freeform 270"/>
            <p:cNvSpPr>
              <a:spLocks/>
            </p:cNvSpPr>
            <p:nvPr/>
          </p:nvSpPr>
          <p:spPr bwMode="auto">
            <a:xfrm>
              <a:off x="4473575" y="3128963"/>
              <a:ext cx="6350" cy="7937"/>
            </a:xfrm>
            <a:custGeom>
              <a:avLst/>
              <a:gdLst>
                <a:gd name="T0" fmla="*/ 3175 w 4"/>
                <a:gd name="T1" fmla="*/ 0 h 5"/>
                <a:gd name="T2" fmla="*/ 6350 w 4"/>
                <a:gd name="T3" fmla="*/ 3175 h 5"/>
                <a:gd name="T4" fmla="*/ 6350 w 4"/>
                <a:gd name="T5" fmla="*/ 4762 h 5"/>
                <a:gd name="T6" fmla="*/ 3175 w 4"/>
                <a:gd name="T7" fmla="*/ 7937 h 5"/>
                <a:gd name="T8" fmla="*/ 0 w 4"/>
                <a:gd name="T9" fmla="*/ 3175 h 5"/>
                <a:gd name="T10" fmla="*/ 3175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2" y="0"/>
                  </a:moveTo>
                  <a:lnTo>
                    <a:pt x="4" y="2"/>
                  </a:lnTo>
                  <a:lnTo>
                    <a:pt x="4" y="3"/>
                  </a:lnTo>
                  <a:lnTo>
                    <a:pt x="2" y="5"/>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0" name="Freeform 271"/>
            <p:cNvSpPr>
              <a:spLocks/>
            </p:cNvSpPr>
            <p:nvPr/>
          </p:nvSpPr>
          <p:spPr bwMode="auto">
            <a:xfrm>
              <a:off x="4483100" y="3124200"/>
              <a:ext cx="6350" cy="7938"/>
            </a:xfrm>
            <a:custGeom>
              <a:avLst/>
              <a:gdLst>
                <a:gd name="T0" fmla="*/ 3175 w 4"/>
                <a:gd name="T1" fmla="*/ 0 h 5"/>
                <a:gd name="T2" fmla="*/ 6350 w 4"/>
                <a:gd name="T3" fmla="*/ 4763 h 5"/>
                <a:gd name="T4" fmla="*/ 0 w 4"/>
                <a:gd name="T5" fmla="*/ 7938 h 5"/>
                <a:gd name="T6" fmla="*/ 0 w 4"/>
                <a:gd name="T7" fmla="*/ 4763 h 5"/>
                <a:gd name="T8" fmla="*/ 3175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2" y="0"/>
                  </a:moveTo>
                  <a:lnTo>
                    <a:pt x="4" y="3"/>
                  </a:lnTo>
                  <a:lnTo>
                    <a:pt x="0" y="5"/>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1" name="Freeform 272"/>
            <p:cNvSpPr>
              <a:spLocks/>
            </p:cNvSpPr>
            <p:nvPr/>
          </p:nvSpPr>
          <p:spPr bwMode="auto">
            <a:xfrm>
              <a:off x="4459288" y="3084513"/>
              <a:ext cx="30162" cy="39687"/>
            </a:xfrm>
            <a:custGeom>
              <a:avLst/>
              <a:gdLst>
                <a:gd name="T0" fmla="*/ 25400 w 19"/>
                <a:gd name="T1" fmla="*/ 0 h 25"/>
                <a:gd name="T2" fmla="*/ 30162 w 19"/>
                <a:gd name="T3" fmla="*/ 9525 h 25"/>
                <a:gd name="T4" fmla="*/ 30162 w 19"/>
                <a:gd name="T5" fmla="*/ 14287 h 25"/>
                <a:gd name="T6" fmla="*/ 25400 w 19"/>
                <a:gd name="T7" fmla="*/ 19050 h 25"/>
                <a:gd name="T8" fmla="*/ 25400 w 19"/>
                <a:gd name="T9" fmla="*/ 25400 h 25"/>
                <a:gd name="T10" fmla="*/ 30162 w 19"/>
                <a:gd name="T11" fmla="*/ 28575 h 25"/>
                <a:gd name="T12" fmla="*/ 25400 w 19"/>
                <a:gd name="T13" fmla="*/ 33337 h 25"/>
                <a:gd name="T14" fmla="*/ 20637 w 19"/>
                <a:gd name="T15" fmla="*/ 34925 h 25"/>
                <a:gd name="T16" fmla="*/ 17462 w 19"/>
                <a:gd name="T17" fmla="*/ 39687 h 25"/>
                <a:gd name="T18" fmla="*/ 14287 w 19"/>
                <a:gd name="T19" fmla="*/ 34925 h 25"/>
                <a:gd name="T20" fmla="*/ 6350 w 19"/>
                <a:gd name="T21" fmla="*/ 33337 h 25"/>
                <a:gd name="T22" fmla="*/ 1587 w 19"/>
                <a:gd name="T23" fmla="*/ 19050 h 25"/>
                <a:gd name="T24" fmla="*/ 0 w 19"/>
                <a:gd name="T25" fmla="*/ 14287 h 25"/>
                <a:gd name="T26" fmla="*/ 6350 w 19"/>
                <a:gd name="T27" fmla="*/ 14287 h 25"/>
                <a:gd name="T28" fmla="*/ 7937 w 19"/>
                <a:gd name="T29" fmla="*/ 9525 h 25"/>
                <a:gd name="T30" fmla="*/ 14287 w 19"/>
                <a:gd name="T31" fmla="*/ 6350 h 25"/>
                <a:gd name="T32" fmla="*/ 14287 w 19"/>
                <a:gd name="T33" fmla="*/ 11112 h 25"/>
                <a:gd name="T34" fmla="*/ 17462 w 19"/>
                <a:gd name="T35" fmla="*/ 11112 h 25"/>
                <a:gd name="T36" fmla="*/ 19050 w 19"/>
                <a:gd name="T37" fmla="*/ 4762 h 25"/>
                <a:gd name="T38" fmla="*/ 25400 w 19"/>
                <a:gd name="T39" fmla="*/ 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 h="25">
                  <a:moveTo>
                    <a:pt x="16" y="0"/>
                  </a:moveTo>
                  <a:lnTo>
                    <a:pt x="19" y="6"/>
                  </a:lnTo>
                  <a:lnTo>
                    <a:pt x="19" y="9"/>
                  </a:lnTo>
                  <a:lnTo>
                    <a:pt x="16" y="12"/>
                  </a:lnTo>
                  <a:lnTo>
                    <a:pt x="16" y="16"/>
                  </a:lnTo>
                  <a:lnTo>
                    <a:pt x="19" y="18"/>
                  </a:lnTo>
                  <a:lnTo>
                    <a:pt x="16" y="21"/>
                  </a:lnTo>
                  <a:lnTo>
                    <a:pt x="13" y="22"/>
                  </a:lnTo>
                  <a:lnTo>
                    <a:pt x="11" y="25"/>
                  </a:lnTo>
                  <a:lnTo>
                    <a:pt x="9" y="22"/>
                  </a:lnTo>
                  <a:lnTo>
                    <a:pt x="4" y="21"/>
                  </a:lnTo>
                  <a:lnTo>
                    <a:pt x="1" y="12"/>
                  </a:lnTo>
                  <a:lnTo>
                    <a:pt x="0" y="9"/>
                  </a:lnTo>
                  <a:lnTo>
                    <a:pt x="4" y="9"/>
                  </a:lnTo>
                  <a:lnTo>
                    <a:pt x="5" y="6"/>
                  </a:lnTo>
                  <a:lnTo>
                    <a:pt x="9" y="4"/>
                  </a:lnTo>
                  <a:lnTo>
                    <a:pt x="9" y="7"/>
                  </a:lnTo>
                  <a:lnTo>
                    <a:pt x="11" y="7"/>
                  </a:lnTo>
                  <a:lnTo>
                    <a:pt x="12" y="3"/>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2" name="Freeform 273"/>
            <p:cNvSpPr>
              <a:spLocks/>
            </p:cNvSpPr>
            <p:nvPr/>
          </p:nvSpPr>
          <p:spPr bwMode="auto">
            <a:xfrm>
              <a:off x="4408488" y="3022600"/>
              <a:ext cx="42862" cy="41275"/>
            </a:xfrm>
            <a:custGeom>
              <a:avLst/>
              <a:gdLst>
                <a:gd name="T0" fmla="*/ 42862 w 27"/>
                <a:gd name="T1" fmla="*/ 0 h 26"/>
                <a:gd name="T2" fmla="*/ 39687 w 27"/>
                <a:gd name="T3" fmla="*/ 7938 h 26"/>
                <a:gd name="T4" fmla="*/ 42862 w 27"/>
                <a:gd name="T5" fmla="*/ 17463 h 26"/>
                <a:gd name="T6" fmla="*/ 36512 w 27"/>
                <a:gd name="T7" fmla="*/ 26988 h 26"/>
                <a:gd name="T8" fmla="*/ 26987 w 27"/>
                <a:gd name="T9" fmla="*/ 26988 h 26"/>
                <a:gd name="T10" fmla="*/ 19050 w 27"/>
                <a:gd name="T11" fmla="*/ 28575 h 26"/>
                <a:gd name="T12" fmla="*/ 14287 w 27"/>
                <a:gd name="T13" fmla="*/ 26988 h 26"/>
                <a:gd name="T14" fmla="*/ 4762 w 27"/>
                <a:gd name="T15" fmla="*/ 33338 h 26"/>
                <a:gd name="T16" fmla="*/ 1587 w 27"/>
                <a:gd name="T17" fmla="*/ 41275 h 26"/>
                <a:gd name="T18" fmla="*/ 0 w 27"/>
                <a:gd name="T19" fmla="*/ 38100 h 26"/>
                <a:gd name="T20" fmla="*/ 1587 w 27"/>
                <a:gd name="T21" fmla="*/ 28575 h 26"/>
                <a:gd name="T22" fmla="*/ 12700 w 27"/>
                <a:gd name="T23" fmla="*/ 22225 h 26"/>
                <a:gd name="T24" fmla="*/ 20637 w 27"/>
                <a:gd name="T25" fmla="*/ 19050 h 26"/>
                <a:gd name="T26" fmla="*/ 30162 w 27"/>
                <a:gd name="T27" fmla="*/ 7938 h 26"/>
                <a:gd name="T28" fmla="*/ 36512 w 27"/>
                <a:gd name="T29" fmla="*/ 4763 h 26"/>
                <a:gd name="T30" fmla="*/ 42862 w 27"/>
                <a:gd name="T31" fmla="*/ 0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 h="26">
                  <a:moveTo>
                    <a:pt x="27" y="0"/>
                  </a:moveTo>
                  <a:lnTo>
                    <a:pt x="25" y="5"/>
                  </a:lnTo>
                  <a:lnTo>
                    <a:pt x="27" y="11"/>
                  </a:lnTo>
                  <a:lnTo>
                    <a:pt x="23" y="17"/>
                  </a:lnTo>
                  <a:lnTo>
                    <a:pt x="17" y="17"/>
                  </a:lnTo>
                  <a:lnTo>
                    <a:pt x="12" y="18"/>
                  </a:lnTo>
                  <a:lnTo>
                    <a:pt x="9" y="17"/>
                  </a:lnTo>
                  <a:lnTo>
                    <a:pt x="3" y="21"/>
                  </a:lnTo>
                  <a:lnTo>
                    <a:pt x="1" y="26"/>
                  </a:lnTo>
                  <a:lnTo>
                    <a:pt x="0" y="24"/>
                  </a:lnTo>
                  <a:lnTo>
                    <a:pt x="1" y="18"/>
                  </a:lnTo>
                  <a:lnTo>
                    <a:pt x="8" y="14"/>
                  </a:lnTo>
                  <a:lnTo>
                    <a:pt x="13" y="12"/>
                  </a:lnTo>
                  <a:lnTo>
                    <a:pt x="19" y="5"/>
                  </a:lnTo>
                  <a:lnTo>
                    <a:pt x="23" y="3"/>
                  </a:lnTo>
                  <a:lnTo>
                    <a:pt x="2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3" name="Freeform 274"/>
            <p:cNvSpPr>
              <a:spLocks/>
            </p:cNvSpPr>
            <p:nvPr/>
          </p:nvSpPr>
          <p:spPr bwMode="auto">
            <a:xfrm>
              <a:off x="4403725" y="3051175"/>
              <a:ext cx="55563" cy="82550"/>
            </a:xfrm>
            <a:custGeom>
              <a:avLst/>
              <a:gdLst>
                <a:gd name="T0" fmla="*/ 34925 w 35"/>
                <a:gd name="T1" fmla="*/ 0 h 52"/>
                <a:gd name="T2" fmla="*/ 42863 w 35"/>
                <a:gd name="T3" fmla="*/ 3175 h 52"/>
                <a:gd name="T4" fmla="*/ 42863 w 35"/>
                <a:gd name="T5" fmla="*/ 14288 h 52"/>
                <a:gd name="T6" fmla="*/ 41275 w 35"/>
                <a:gd name="T7" fmla="*/ 19050 h 52"/>
                <a:gd name="T8" fmla="*/ 53975 w 35"/>
                <a:gd name="T9" fmla="*/ 19050 h 52"/>
                <a:gd name="T10" fmla="*/ 55563 w 35"/>
                <a:gd name="T11" fmla="*/ 23813 h 52"/>
                <a:gd name="T12" fmla="*/ 50800 w 35"/>
                <a:gd name="T13" fmla="*/ 30163 h 52"/>
                <a:gd name="T14" fmla="*/ 42863 w 35"/>
                <a:gd name="T15" fmla="*/ 30163 h 52"/>
                <a:gd name="T16" fmla="*/ 41275 w 35"/>
                <a:gd name="T17" fmla="*/ 34925 h 52"/>
                <a:gd name="T18" fmla="*/ 42863 w 35"/>
                <a:gd name="T19" fmla="*/ 39688 h 52"/>
                <a:gd name="T20" fmla="*/ 34925 w 35"/>
                <a:gd name="T21" fmla="*/ 47625 h 52"/>
                <a:gd name="T22" fmla="*/ 31750 w 35"/>
                <a:gd name="T23" fmla="*/ 49213 h 52"/>
                <a:gd name="T24" fmla="*/ 31750 w 35"/>
                <a:gd name="T25" fmla="*/ 58738 h 52"/>
                <a:gd name="T26" fmla="*/ 28575 w 35"/>
                <a:gd name="T27" fmla="*/ 73025 h 52"/>
                <a:gd name="T28" fmla="*/ 30163 w 35"/>
                <a:gd name="T29" fmla="*/ 77788 h 52"/>
                <a:gd name="T30" fmla="*/ 30163 w 35"/>
                <a:gd name="T31" fmla="*/ 80963 h 52"/>
                <a:gd name="T32" fmla="*/ 17463 w 35"/>
                <a:gd name="T33" fmla="*/ 82550 h 52"/>
                <a:gd name="T34" fmla="*/ 12700 w 35"/>
                <a:gd name="T35" fmla="*/ 80963 h 52"/>
                <a:gd name="T36" fmla="*/ 12700 w 35"/>
                <a:gd name="T37" fmla="*/ 61913 h 52"/>
                <a:gd name="T38" fmla="*/ 6350 w 35"/>
                <a:gd name="T39" fmla="*/ 57150 h 52"/>
                <a:gd name="T40" fmla="*/ 3175 w 35"/>
                <a:gd name="T41" fmla="*/ 53975 h 52"/>
                <a:gd name="T42" fmla="*/ 0 w 35"/>
                <a:gd name="T43" fmla="*/ 39688 h 52"/>
                <a:gd name="T44" fmla="*/ 3175 w 35"/>
                <a:gd name="T45" fmla="*/ 38100 h 52"/>
                <a:gd name="T46" fmla="*/ 0 w 35"/>
                <a:gd name="T47" fmla="*/ 17463 h 52"/>
                <a:gd name="T48" fmla="*/ 3175 w 35"/>
                <a:gd name="T49" fmla="*/ 12700 h 52"/>
                <a:gd name="T50" fmla="*/ 9525 w 35"/>
                <a:gd name="T51" fmla="*/ 17463 h 52"/>
                <a:gd name="T52" fmla="*/ 12700 w 35"/>
                <a:gd name="T53" fmla="*/ 19050 h 52"/>
                <a:gd name="T54" fmla="*/ 12700 w 35"/>
                <a:gd name="T55" fmla="*/ 14288 h 52"/>
                <a:gd name="T56" fmla="*/ 17463 w 35"/>
                <a:gd name="T57" fmla="*/ 9525 h 52"/>
                <a:gd name="T58" fmla="*/ 23813 w 35"/>
                <a:gd name="T59" fmla="*/ 12700 h 52"/>
                <a:gd name="T60" fmla="*/ 23813 w 35"/>
                <a:gd name="T61" fmla="*/ 3175 h 52"/>
                <a:gd name="T62" fmla="*/ 31750 w 35"/>
                <a:gd name="T63" fmla="*/ 3175 h 52"/>
                <a:gd name="T64" fmla="*/ 34925 w 35"/>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52">
                  <a:moveTo>
                    <a:pt x="22" y="0"/>
                  </a:moveTo>
                  <a:lnTo>
                    <a:pt x="27" y="2"/>
                  </a:lnTo>
                  <a:lnTo>
                    <a:pt x="27" y="9"/>
                  </a:lnTo>
                  <a:lnTo>
                    <a:pt x="26" y="12"/>
                  </a:lnTo>
                  <a:lnTo>
                    <a:pt x="34" y="12"/>
                  </a:lnTo>
                  <a:lnTo>
                    <a:pt x="35" y="15"/>
                  </a:lnTo>
                  <a:lnTo>
                    <a:pt x="32" y="19"/>
                  </a:lnTo>
                  <a:lnTo>
                    <a:pt x="27" y="19"/>
                  </a:lnTo>
                  <a:lnTo>
                    <a:pt x="26" y="22"/>
                  </a:lnTo>
                  <a:lnTo>
                    <a:pt x="27" y="25"/>
                  </a:lnTo>
                  <a:lnTo>
                    <a:pt x="22" y="30"/>
                  </a:lnTo>
                  <a:lnTo>
                    <a:pt x="20" y="31"/>
                  </a:lnTo>
                  <a:lnTo>
                    <a:pt x="20" y="37"/>
                  </a:lnTo>
                  <a:lnTo>
                    <a:pt x="18" y="46"/>
                  </a:lnTo>
                  <a:lnTo>
                    <a:pt x="19" y="49"/>
                  </a:lnTo>
                  <a:lnTo>
                    <a:pt x="19" y="51"/>
                  </a:lnTo>
                  <a:lnTo>
                    <a:pt x="11" y="52"/>
                  </a:lnTo>
                  <a:lnTo>
                    <a:pt x="8" y="51"/>
                  </a:lnTo>
                  <a:lnTo>
                    <a:pt x="8" y="39"/>
                  </a:lnTo>
                  <a:lnTo>
                    <a:pt x="4" y="36"/>
                  </a:lnTo>
                  <a:lnTo>
                    <a:pt x="2" y="34"/>
                  </a:lnTo>
                  <a:lnTo>
                    <a:pt x="0" y="25"/>
                  </a:lnTo>
                  <a:lnTo>
                    <a:pt x="2" y="24"/>
                  </a:lnTo>
                  <a:lnTo>
                    <a:pt x="0" y="11"/>
                  </a:lnTo>
                  <a:lnTo>
                    <a:pt x="2" y="8"/>
                  </a:lnTo>
                  <a:lnTo>
                    <a:pt x="6" y="11"/>
                  </a:lnTo>
                  <a:lnTo>
                    <a:pt x="8" y="12"/>
                  </a:lnTo>
                  <a:lnTo>
                    <a:pt x="8" y="9"/>
                  </a:lnTo>
                  <a:lnTo>
                    <a:pt x="11" y="6"/>
                  </a:lnTo>
                  <a:lnTo>
                    <a:pt x="15" y="8"/>
                  </a:lnTo>
                  <a:lnTo>
                    <a:pt x="15" y="2"/>
                  </a:lnTo>
                  <a:lnTo>
                    <a:pt x="20" y="2"/>
                  </a:lnTo>
                  <a:lnTo>
                    <a:pt x="2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4" name="Freeform 275"/>
            <p:cNvSpPr>
              <a:spLocks/>
            </p:cNvSpPr>
            <p:nvPr/>
          </p:nvSpPr>
          <p:spPr bwMode="auto">
            <a:xfrm>
              <a:off x="4529138" y="3114675"/>
              <a:ext cx="7937" cy="12700"/>
            </a:xfrm>
            <a:custGeom>
              <a:avLst/>
              <a:gdLst>
                <a:gd name="T0" fmla="*/ 1587 w 5"/>
                <a:gd name="T1" fmla="*/ 0 h 8"/>
                <a:gd name="T2" fmla="*/ 7937 w 5"/>
                <a:gd name="T3" fmla="*/ 7938 h 8"/>
                <a:gd name="T4" fmla="*/ 7937 w 5"/>
                <a:gd name="T5" fmla="*/ 12700 h 8"/>
                <a:gd name="T6" fmla="*/ 0 w 5"/>
                <a:gd name="T7" fmla="*/ 7938 h 8"/>
                <a:gd name="T8" fmla="*/ 1587 w 5"/>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1" y="0"/>
                  </a:moveTo>
                  <a:lnTo>
                    <a:pt x="5" y="5"/>
                  </a:lnTo>
                  <a:lnTo>
                    <a:pt x="5" y="8"/>
                  </a:lnTo>
                  <a:lnTo>
                    <a:pt x="0" y="5"/>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5" name="Freeform 276"/>
            <p:cNvSpPr>
              <a:spLocks/>
            </p:cNvSpPr>
            <p:nvPr/>
          </p:nvSpPr>
          <p:spPr bwMode="auto">
            <a:xfrm>
              <a:off x="4560888" y="3036888"/>
              <a:ext cx="14287" cy="42862"/>
            </a:xfrm>
            <a:custGeom>
              <a:avLst/>
              <a:gdLst>
                <a:gd name="T0" fmla="*/ 12700 w 9"/>
                <a:gd name="T1" fmla="*/ 0 h 27"/>
                <a:gd name="T2" fmla="*/ 14287 w 9"/>
                <a:gd name="T3" fmla="*/ 0 h 27"/>
                <a:gd name="T4" fmla="*/ 12700 w 9"/>
                <a:gd name="T5" fmla="*/ 17462 h 27"/>
                <a:gd name="T6" fmla="*/ 7937 w 9"/>
                <a:gd name="T7" fmla="*/ 23812 h 27"/>
                <a:gd name="T8" fmla="*/ 6350 w 9"/>
                <a:gd name="T9" fmla="*/ 39687 h 27"/>
                <a:gd name="T10" fmla="*/ 0 w 9"/>
                <a:gd name="T11" fmla="*/ 42862 h 27"/>
                <a:gd name="T12" fmla="*/ 3175 w 9"/>
                <a:gd name="T13" fmla="*/ 22225 h 27"/>
                <a:gd name="T14" fmla="*/ 7937 w 9"/>
                <a:gd name="T15" fmla="*/ 14287 h 27"/>
                <a:gd name="T16" fmla="*/ 12700 w 9"/>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27">
                  <a:moveTo>
                    <a:pt x="8" y="0"/>
                  </a:moveTo>
                  <a:lnTo>
                    <a:pt x="9" y="0"/>
                  </a:lnTo>
                  <a:lnTo>
                    <a:pt x="8" y="11"/>
                  </a:lnTo>
                  <a:lnTo>
                    <a:pt x="5" y="15"/>
                  </a:lnTo>
                  <a:lnTo>
                    <a:pt x="4" y="25"/>
                  </a:lnTo>
                  <a:lnTo>
                    <a:pt x="0" y="27"/>
                  </a:lnTo>
                  <a:lnTo>
                    <a:pt x="2" y="14"/>
                  </a:lnTo>
                  <a:lnTo>
                    <a:pt x="5" y="9"/>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6" name="Freeform 277"/>
            <p:cNvSpPr>
              <a:spLocks/>
            </p:cNvSpPr>
            <p:nvPr/>
          </p:nvSpPr>
          <p:spPr bwMode="auto">
            <a:xfrm>
              <a:off x="4595813" y="3013075"/>
              <a:ext cx="17462" cy="36513"/>
            </a:xfrm>
            <a:custGeom>
              <a:avLst/>
              <a:gdLst>
                <a:gd name="T0" fmla="*/ 15875 w 11"/>
                <a:gd name="T1" fmla="*/ 0 h 23"/>
                <a:gd name="T2" fmla="*/ 17462 w 11"/>
                <a:gd name="T3" fmla="*/ 4763 h 23"/>
                <a:gd name="T4" fmla="*/ 11112 w 11"/>
                <a:gd name="T5" fmla="*/ 9525 h 23"/>
                <a:gd name="T6" fmla="*/ 11112 w 11"/>
                <a:gd name="T7" fmla="*/ 22225 h 23"/>
                <a:gd name="T8" fmla="*/ 6350 w 11"/>
                <a:gd name="T9" fmla="*/ 33338 h 23"/>
                <a:gd name="T10" fmla="*/ 0 w 11"/>
                <a:gd name="T11" fmla="*/ 36513 h 23"/>
                <a:gd name="T12" fmla="*/ 0 w 11"/>
                <a:gd name="T13" fmla="*/ 14288 h 23"/>
                <a:gd name="T14" fmla="*/ 4762 w 11"/>
                <a:gd name="T15" fmla="*/ 4763 h 23"/>
                <a:gd name="T16" fmla="*/ 15875 w 11"/>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23">
                  <a:moveTo>
                    <a:pt x="10" y="0"/>
                  </a:moveTo>
                  <a:lnTo>
                    <a:pt x="11" y="3"/>
                  </a:lnTo>
                  <a:lnTo>
                    <a:pt x="7" y="6"/>
                  </a:lnTo>
                  <a:lnTo>
                    <a:pt x="7" y="14"/>
                  </a:lnTo>
                  <a:lnTo>
                    <a:pt x="4" y="21"/>
                  </a:lnTo>
                  <a:lnTo>
                    <a:pt x="0" y="23"/>
                  </a:lnTo>
                  <a:lnTo>
                    <a:pt x="0" y="9"/>
                  </a:lnTo>
                  <a:lnTo>
                    <a:pt x="3" y="3"/>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7" name="Rectangle 278"/>
            <p:cNvSpPr>
              <a:spLocks noChangeArrowheads="1"/>
            </p:cNvSpPr>
            <p:nvPr/>
          </p:nvSpPr>
          <p:spPr bwMode="auto">
            <a:xfrm>
              <a:off x="4613275" y="3011488"/>
              <a:ext cx="3175" cy="158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8" name="Freeform 279"/>
            <p:cNvSpPr>
              <a:spLocks/>
            </p:cNvSpPr>
            <p:nvPr/>
          </p:nvSpPr>
          <p:spPr bwMode="auto">
            <a:xfrm>
              <a:off x="4460875" y="2478088"/>
              <a:ext cx="247650" cy="635000"/>
            </a:xfrm>
            <a:custGeom>
              <a:avLst/>
              <a:gdLst>
                <a:gd name="T0" fmla="*/ 209550 w 156"/>
                <a:gd name="T1" fmla="*/ 31750 h 400"/>
                <a:gd name="T2" fmla="*/ 234950 w 156"/>
                <a:gd name="T3" fmla="*/ 101600 h 400"/>
                <a:gd name="T4" fmla="*/ 238125 w 156"/>
                <a:gd name="T5" fmla="*/ 149225 h 400"/>
                <a:gd name="T6" fmla="*/ 244475 w 156"/>
                <a:gd name="T7" fmla="*/ 177800 h 400"/>
                <a:gd name="T8" fmla="*/ 225425 w 156"/>
                <a:gd name="T9" fmla="*/ 177800 h 400"/>
                <a:gd name="T10" fmla="*/ 211138 w 156"/>
                <a:gd name="T11" fmla="*/ 187325 h 400"/>
                <a:gd name="T12" fmla="*/ 200025 w 156"/>
                <a:gd name="T13" fmla="*/ 212725 h 400"/>
                <a:gd name="T14" fmla="*/ 187325 w 156"/>
                <a:gd name="T15" fmla="*/ 227013 h 400"/>
                <a:gd name="T16" fmla="*/ 196850 w 156"/>
                <a:gd name="T17" fmla="*/ 247650 h 400"/>
                <a:gd name="T18" fmla="*/ 184150 w 156"/>
                <a:gd name="T19" fmla="*/ 274638 h 400"/>
                <a:gd name="T20" fmla="*/ 168275 w 156"/>
                <a:gd name="T21" fmla="*/ 287338 h 400"/>
                <a:gd name="T22" fmla="*/ 158750 w 156"/>
                <a:gd name="T23" fmla="*/ 295275 h 400"/>
                <a:gd name="T24" fmla="*/ 146050 w 156"/>
                <a:gd name="T25" fmla="*/ 304800 h 400"/>
                <a:gd name="T26" fmla="*/ 131763 w 156"/>
                <a:gd name="T27" fmla="*/ 325438 h 400"/>
                <a:gd name="T28" fmla="*/ 120650 w 156"/>
                <a:gd name="T29" fmla="*/ 344488 h 400"/>
                <a:gd name="T30" fmla="*/ 119063 w 156"/>
                <a:gd name="T31" fmla="*/ 363538 h 400"/>
                <a:gd name="T32" fmla="*/ 114300 w 156"/>
                <a:gd name="T33" fmla="*/ 377825 h 400"/>
                <a:gd name="T34" fmla="*/ 119063 w 156"/>
                <a:gd name="T35" fmla="*/ 422275 h 400"/>
                <a:gd name="T36" fmla="*/ 139700 w 156"/>
                <a:gd name="T37" fmla="*/ 441325 h 400"/>
                <a:gd name="T38" fmla="*/ 146050 w 156"/>
                <a:gd name="T39" fmla="*/ 465138 h 400"/>
                <a:gd name="T40" fmla="*/ 125413 w 156"/>
                <a:gd name="T41" fmla="*/ 474663 h 400"/>
                <a:gd name="T42" fmla="*/ 103188 w 156"/>
                <a:gd name="T43" fmla="*/ 471488 h 400"/>
                <a:gd name="T44" fmla="*/ 114300 w 156"/>
                <a:gd name="T45" fmla="*/ 476250 h 400"/>
                <a:gd name="T46" fmla="*/ 141288 w 156"/>
                <a:gd name="T47" fmla="*/ 479425 h 400"/>
                <a:gd name="T48" fmla="*/ 127000 w 156"/>
                <a:gd name="T49" fmla="*/ 495300 h 400"/>
                <a:gd name="T50" fmla="*/ 103188 w 156"/>
                <a:gd name="T51" fmla="*/ 517525 h 400"/>
                <a:gd name="T52" fmla="*/ 101600 w 156"/>
                <a:gd name="T53" fmla="*/ 561975 h 400"/>
                <a:gd name="T54" fmla="*/ 93663 w 156"/>
                <a:gd name="T55" fmla="*/ 603250 h 400"/>
                <a:gd name="T56" fmla="*/ 63500 w 156"/>
                <a:gd name="T57" fmla="*/ 611188 h 400"/>
                <a:gd name="T58" fmla="*/ 61913 w 156"/>
                <a:gd name="T59" fmla="*/ 635000 h 400"/>
                <a:gd name="T60" fmla="*/ 31750 w 156"/>
                <a:gd name="T61" fmla="*/ 635000 h 400"/>
                <a:gd name="T62" fmla="*/ 30163 w 156"/>
                <a:gd name="T63" fmla="*/ 603250 h 400"/>
                <a:gd name="T64" fmla="*/ 31750 w 156"/>
                <a:gd name="T65" fmla="*/ 596900 h 400"/>
                <a:gd name="T66" fmla="*/ 19050 w 156"/>
                <a:gd name="T67" fmla="*/ 566738 h 400"/>
                <a:gd name="T68" fmla="*/ 6350 w 156"/>
                <a:gd name="T69" fmla="*/ 530225 h 400"/>
                <a:gd name="T70" fmla="*/ 4763 w 156"/>
                <a:gd name="T71" fmla="*/ 519113 h 400"/>
                <a:gd name="T72" fmla="*/ 6350 w 156"/>
                <a:gd name="T73" fmla="*/ 495300 h 400"/>
                <a:gd name="T74" fmla="*/ 11113 w 156"/>
                <a:gd name="T75" fmla="*/ 466725 h 400"/>
                <a:gd name="T76" fmla="*/ 23813 w 156"/>
                <a:gd name="T77" fmla="*/ 447675 h 400"/>
                <a:gd name="T78" fmla="*/ 23813 w 156"/>
                <a:gd name="T79" fmla="*/ 406400 h 400"/>
                <a:gd name="T80" fmla="*/ 31750 w 156"/>
                <a:gd name="T81" fmla="*/ 387350 h 400"/>
                <a:gd name="T82" fmla="*/ 22225 w 156"/>
                <a:gd name="T83" fmla="*/ 349250 h 400"/>
                <a:gd name="T84" fmla="*/ 11113 w 156"/>
                <a:gd name="T85" fmla="*/ 311150 h 400"/>
                <a:gd name="T86" fmla="*/ 34925 w 156"/>
                <a:gd name="T87" fmla="*/ 265113 h 400"/>
                <a:gd name="T88" fmla="*/ 55563 w 156"/>
                <a:gd name="T89" fmla="*/ 257175 h 400"/>
                <a:gd name="T90" fmla="*/ 63500 w 156"/>
                <a:gd name="T91" fmla="*/ 177800 h 400"/>
                <a:gd name="T92" fmla="*/ 77788 w 156"/>
                <a:gd name="T93" fmla="*/ 160338 h 400"/>
                <a:gd name="T94" fmla="*/ 95250 w 156"/>
                <a:gd name="T95" fmla="*/ 115888 h 400"/>
                <a:gd name="T96" fmla="*/ 90488 w 156"/>
                <a:gd name="T97" fmla="*/ 96838 h 400"/>
                <a:gd name="T98" fmla="*/ 103188 w 156"/>
                <a:gd name="T99" fmla="*/ 63500 h 400"/>
                <a:gd name="T100" fmla="*/ 128588 w 156"/>
                <a:gd name="T101" fmla="*/ 58738 h 400"/>
                <a:gd name="T102" fmla="*/ 144463 w 156"/>
                <a:gd name="T103" fmla="*/ 28575 h 400"/>
                <a:gd name="T104" fmla="*/ 161925 w 156"/>
                <a:gd name="T105" fmla="*/ 28575 h 400"/>
                <a:gd name="T106" fmla="*/ 166688 w 156"/>
                <a:gd name="T107" fmla="*/ 3175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6" h="400">
                  <a:moveTo>
                    <a:pt x="118" y="0"/>
                  </a:moveTo>
                  <a:lnTo>
                    <a:pt x="132" y="20"/>
                  </a:lnTo>
                  <a:lnTo>
                    <a:pt x="149" y="34"/>
                  </a:lnTo>
                  <a:lnTo>
                    <a:pt x="148" y="64"/>
                  </a:lnTo>
                  <a:lnTo>
                    <a:pt x="153" y="82"/>
                  </a:lnTo>
                  <a:lnTo>
                    <a:pt x="150" y="94"/>
                  </a:lnTo>
                  <a:lnTo>
                    <a:pt x="156" y="110"/>
                  </a:lnTo>
                  <a:lnTo>
                    <a:pt x="154" y="112"/>
                  </a:lnTo>
                  <a:lnTo>
                    <a:pt x="146" y="110"/>
                  </a:lnTo>
                  <a:lnTo>
                    <a:pt x="142" y="112"/>
                  </a:lnTo>
                  <a:lnTo>
                    <a:pt x="136" y="112"/>
                  </a:lnTo>
                  <a:lnTo>
                    <a:pt x="133" y="118"/>
                  </a:lnTo>
                  <a:lnTo>
                    <a:pt x="124" y="128"/>
                  </a:lnTo>
                  <a:lnTo>
                    <a:pt x="126" y="134"/>
                  </a:lnTo>
                  <a:lnTo>
                    <a:pt x="125" y="138"/>
                  </a:lnTo>
                  <a:lnTo>
                    <a:pt x="118" y="143"/>
                  </a:lnTo>
                  <a:lnTo>
                    <a:pt x="121" y="150"/>
                  </a:lnTo>
                  <a:lnTo>
                    <a:pt x="124" y="156"/>
                  </a:lnTo>
                  <a:lnTo>
                    <a:pt x="118" y="165"/>
                  </a:lnTo>
                  <a:lnTo>
                    <a:pt x="116" y="173"/>
                  </a:lnTo>
                  <a:lnTo>
                    <a:pt x="108" y="180"/>
                  </a:lnTo>
                  <a:lnTo>
                    <a:pt x="106" y="181"/>
                  </a:lnTo>
                  <a:lnTo>
                    <a:pt x="104" y="186"/>
                  </a:lnTo>
                  <a:lnTo>
                    <a:pt x="100" y="186"/>
                  </a:lnTo>
                  <a:lnTo>
                    <a:pt x="97" y="189"/>
                  </a:lnTo>
                  <a:lnTo>
                    <a:pt x="92" y="192"/>
                  </a:lnTo>
                  <a:lnTo>
                    <a:pt x="85" y="202"/>
                  </a:lnTo>
                  <a:lnTo>
                    <a:pt x="83" y="205"/>
                  </a:lnTo>
                  <a:lnTo>
                    <a:pt x="81" y="213"/>
                  </a:lnTo>
                  <a:lnTo>
                    <a:pt x="76" y="217"/>
                  </a:lnTo>
                  <a:lnTo>
                    <a:pt x="77" y="222"/>
                  </a:lnTo>
                  <a:lnTo>
                    <a:pt x="75" y="229"/>
                  </a:lnTo>
                  <a:lnTo>
                    <a:pt x="75" y="236"/>
                  </a:lnTo>
                  <a:lnTo>
                    <a:pt x="72" y="238"/>
                  </a:lnTo>
                  <a:lnTo>
                    <a:pt x="72" y="262"/>
                  </a:lnTo>
                  <a:lnTo>
                    <a:pt x="75" y="266"/>
                  </a:lnTo>
                  <a:lnTo>
                    <a:pt x="85" y="274"/>
                  </a:lnTo>
                  <a:lnTo>
                    <a:pt x="88" y="278"/>
                  </a:lnTo>
                  <a:lnTo>
                    <a:pt x="93" y="282"/>
                  </a:lnTo>
                  <a:lnTo>
                    <a:pt x="92" y="293"/>
                  </a:lnTo>
                  <a:lnTo>
                    <a:pt x="89" y="296"/>
                  </a:lnTo>
                  <a:lnTo>
                    <a:pt x="79" y="299"/>
                  </a:lnTo>
                  <a:lnTo>
                    <a:pt x="72" y="297"/>
                  </a:lnTo>
                  <a:lnTo>
                    <a:pt x="65" y="297"/>
                  </a:lnTo>
                  <a:lnTo>
                    <a:pt x="65" y="300"/>
                  </a:lnTo>
                  <a:lnTo>
                    <a:pt x="72" y="300"/>
                  </a:lnTo>
                  <a:lnTo>
                    <a:pt x="75" y="303"/>
                  </a:lnTo>
                  <a:lnTo>
                    <a:pt x="89" y="302"/>
                  </a:lnTo>
                  <a:lnTo>
                    <a:pt x="87" y="308"/>
                  </a:lnTo>
                  <a:lnTo>
                    <a:pt x="80" y="312"/>
                  </a:lnTo>
                  <a:lnTo>
                    <a:pt x="71" y="320"/>
                  </a:lnTo>
                  <a:lnTo>
                    <a:pt x="65" y="326"/>
                  </a:lnTo>
                  <a:lnTo>
                    <a:pt x="67" y="343"/>
                  </a:lnTo>
                  <a:lnTo>
                    <a:pt x="64" y="354"/>
                  </a:lnTo>
                  <a:lnTo>
                    <a:pt x="63" y="364"/>
                  </a:lnTo>
                  <a:lnTo>
                    <a:pt x="59" y="380"/>
                  </a:lnTo>
                  <a:lnTo>
                    <a:pt x="45" y="379"/>
                  </a:lnTo>
                  <a:lnTo>
                    <a:pt x="40" y="385"/>
                  </a:lnTo>
                  <a:lnTo>
                    <a:pt x="37" y="391"/>
                  </a:lnTo>
                  <a:lnTo>
                    <a:pt x="39" y="400"/>
                  </a:lnTo>
                  <a:lnTo>
                    <a:pt x="32" y="398"/>
                  </a:lnTo>
                  <a:lnTo>
                    <a:pt x="20" y="400"/>
                  </a:lnTo>
                  <a:lnTo>
                    <a:pt x="23" y="391"/>
                  </a:lnTo>
                  <a:lnTo>
                    <a:pt x="19" y="380"/>
                  </a:lnTo>
                  <a:lnTo>
                    <a:pt x="22" y="379"/>
                  </a:lnTo>
                  <a:lnTo>
                    <a:pt x="20" y="376"/>
                  </a:lnTo>
                  <a:lnTo>
                    <a:pt x="22" y="372"/>
                  </a:lnTo>
                  <a:lnTo>
                    <a:pt x="12" y="357"/>
                  </a:lnTo>
                  <a:lnTo>
                    <a:pt x="7" y="343"/>
                  </a:lnTo>
                  <a:lnTo>
                    <a:pt x="4" y="334"/>
                  </a:lnTo>
                  <a:lnTo>
                    <a:pt x="7" y="330"/>
                  </a:lnTo>
                  <a:lnTo>
                    <a:pt x="3" y="327"/>
                  </a:lnTo>
                  <a:lnTo>
                    <a:pt x="0" y="308"/>
                  </a:lnTo>
                  <a:lnTo>
                    <a:pt x="4" y="312"/>
                  </a:lnTo>
                  <a:lnTo>
                    <a:pt x="7" y="309"/>
                  </a:lnTo>
                  <a:lnTo>
                    <a:pt x="7" y="294"/>
                  </a:lnTo>
                  <a:lnTo>
                    <a:pt x="10" y="288"/>
                  </a:lnTo>
                  <a:lnTo>
                    <a:pt x="15" y="282"/>
                  </a:lnTo>
                  <a:lnTo>
                    <a:pt x="18" y="274"/>
                  </a:lnTo>
                  <a:lnTo>
                    <a:pt x="15" y="256"/>
                  </a:lnTo>
                  <a:lnTo>
                    <a:pt x="19" y="253"/>
                  </a:lnTo>
                  <a:lnTo>
                    <a:pt x="20" y="244"/>
                  </a:lnTo>
                  <a:lnTo>
                    <a:pt x="12" y="230"/>
                  </a:lnTo>
                  <a:lnTo>
                    <a:pt x="14" y="220"/>
                  </a:lnTo>
                  <a:lnTo>
                    <a:pt x="10" y="201"/>
                  </a:lnTo>
                  <a:lnTo>
                    <a:pt x="7" y="196"/>
                  </a:lnTo>
                  <a:lnTo>
                    <a:pt x="16" y="170"/>
                  </a:lnTo>
                  <a:lnTo>
                    <a:pt x="22" y="167"/>
                  </a:lnTo>
                  <a:lnTo>
                    <a:pt x="32" y="170"/>
                  </a:lnTo>
                  <a:lnTo>
                    <a:pt x="35" y="162"/>
                  </a:lnTo>
                  <a:lnTo>
                    <a:pt x="31" y="155"/>
                  </a:lnTo>
                  <a:lnTo>
                    <a:pt x="40" y="112"/>
                  </a:lnTo>
                  <a:lnTo>
                    <a:pt x="40" y="103"/>
                  </a:lnTo>
                  <a:lnTo>
                    <a:pt x="49" y="101"/>
                  </a:lnTo>
                  <a:lnTo>
                    <a:pt x="51" y="89"/>
                  </a:lnTo>
                  <a:lnTo>
                    <a:pt x="60" y="73"/>
                  </a:lnTo>
                  <a:lnTo>
                    <a:pt x="60" y="67"/>
                  </a:lnTo>
                  <a:lnTo>
                    <a:pt x="57" y="61"/>
                  </a:lnTo>
                  <a:lnTo>
                    <a:pt x="63" y="55"/>
                  </a:lnTo>
                  <a:lnTo>
                    <a:pt x="65" y="40"/>
                  </a:lnTo>
                  <a:lnTo>
                    <a:pt x="75" y="37"/>
                  </a:lnTo>
                  <a:lnTo>
                    <a:pt x="81" y="37"/>
                  </a:lnTo>
                  <a:lnTo>
                    <a:pt x="84" y="18"/>
                  </a:lnTo>
                  <a:lnTo>
                    <a:pt x="91" y="18"/>
                  </a:lnTo>
                  <a:lnTo>
                    <a:pt x="104" y="23"/>
                  </a:lnTo>
                  <a:lnTo>
                    <a:pt x="102" y="18"/>
                  </a:lnTo>
                  <a:lnTo>
                    <a:pt x="108" y="11"/>
                  </a:lnTo>
                  <a:lnTo>
                    <a:pt x="105" y="2"/>
                  </a:lnTo>
                  <a:lnTo>
                    <a:pt x="118"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199" name="Freeform 280"/>
            <p:cNvSpPr>
              <a:spLocks/>
            </p:cNvSpPr>
            <p:nvPr/>
          </p:nvSpPr>
          <p:spPr bwMode="auto">
            <a:xfrm>
              <a:off x="4368800" y="3371850"/>
              <a:ext cx="82550" cy="57150"/>
            </a:xfrm>
            <a:custGeom>
              <a:avLst/>
              <a:gdLst>
                <a:gd name="T0" fmla="*/ 53975 w 52"/>
                <a:gd name="T1" fmla="*/ 0 h 36"/>
                <a:gd name="T2" fmla="*/ 66675 w 52"/>
                <a:gd name="T3" fmla="*/ 7938 h 36"/>
                <a:gd name="T4" fmla="*/ 66675 w 52"/>
                <a:gd name="T5" fmla="*/ 22225 h 36"/>
                <a:gd name="T6" fmla="*/ 73025 w 52"/>
                <a:gd name="T7" fmla="*/ 25400 h 36"/>
                <a:gd name="T8" fmla="*/ 82550 w 52"/>
                <a:gd name="T9" fmla="*/ 28575 h 36"/>
                <a:gd name="T10" fmla="*/ 82550 w 52"/>
                <a:gd name="T11" fmla="*/ 38100 h 36"/>
                <a:gd name="T12" fmla="*/ 73025 w 52"/>
                <a:gd name="T13" fmla="*/ 47625 h 36"/>
                <a:gd name="T14" fmla="*/ 58738 w 52"/>
                <a:gd name="T15" fmla="*/ 47625 h 36"/>
                <a:gd name="T16" fmla="*/ 53975 w 52"/>
                <a:gd name="T17" fmla="*/ 57150 h 36"/>
                <a:gd name="T18" fmla="*/ 44450 w 52"/>
                <a:gd name="T19" fmla="*/ 44450 h 36"/>
                <a:gd name="T20" fmla="*/ 34925 w 52"/>
                <a:gd name="T21" fmla="*/ 53975 h 36"/>
                <a:gd name="T22" fmla="*/ 19050 w 52"/>
                <a:gd name="T23" fmla="*/ 53975 h 36"/>
                <a:gd name="T24" fmla="*/ 14288 w 52"/>
                <a:gd name="T25" fmla="*/ 47625 h 36"/>
                <a:gd name="T26" fmla="*/ 6350 w 52"/>
                <a:gd name="T27" fmla="*/ 47625 h 36"/>
                <a:gd name="T28" fmla="*/ 1588 w 52"/>
                <a:gd name="T29" fmla="*/ 49213 h 36"/>
                <a:gd name="T30" fmla="*/ 0 w 52"/>
                <a:gd name="T31" fmla="*/ 39688 h 36"/>
                <a:gd name="T32" fmla="*/ 15875 w 52"/>
                <a:gd name="T33" fmla="*/ 17463 h 36"/>
                <a:gd name="T34" fmla="*/ 25400 w 52"/>
                <a:gd name="T35" fmla="*/ 9525 h 36"/>
                <a:gd name="T36" fmla="*/ 38100 w 52"/>
                <a:gd name="T37" fmla="*/ 7938 h 36"/>
                <a:gd name="T38" fmla="*/ 53975 w 52"/>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36">
                  <a:moveTo>
                    <a:pt x="34" y="0"/>
                  </a:moveTo>
                  <a:lnTo>
                    <a:pt x="42" y="5"/>
                  </a:lnTo>
                  <a:lnTo>
                    <a:pt x="42" y="14"/>
                  </a:lnTo>
                  <a:lnTo>
                    <a:pt x="46" y="16"/>
                  </a:lnTo>
                  <a:lnTo>
                    <a:pt x="52" y="18"/>
                  </a:lnTo>
                  <a:lnTo>
                    <a:pt x="52" y="24"/>
                  </a:lnTo>
                  <a:lnTo>
                    <a:pt x="46" y="30"/>
                  </a:lnTo>
                  <a:lnTo>
                    <a:pt x="37" y="30"/>
                  </a:lnTo>
                  <a:lnTo>
                    <a:pt x="34" y="36"/>
                  </a:lnTo>
                  <a:lnTo>
                    <a:pt x="28" y="28"/>
                  </a:lnTo>
                  <a:lnTo>
                    <a:pt x="22" y="34"/>
                  </a:lnTo>
                  <a:lnTo>
                    <a:pt x="12" y="34"/>
                  </a:lnTo>
                  <a:lnTo>
                    <a:pt x="9" y="30"/>
                  </a:lnTo>
                  <a:lnTo>
                    <a:pt x="4" y="30"/>
                  </a:lnTo>
                  <a:lnTo>
                    <a:pt x="1" y="31"/>
                  </a:lnTo>
                  <a:lnTo>
                    <a:pt x="0" y="25"/>
                  </a:lnTo>
                  <a:lnTo>
                    <a:pt x="10" y="11"/>
                  </a:lnTo>
                  <a:lnTo>
                    <a:pt x="16" y="6"/>
                  </a:lnTo>
                  <a:lnTo>
                    <a:pt x="24" y="5"/>
                  </a:lnTo>
                  <a:lnTo>
                    <a:pt x="34" y="0"/>
                  </a:lnTo>
                  <a:close/>
                </a:path>
              </a:pathLst>
            </a:custGeom>
            <a:solidFill>
              <a:schemeClr val="accent5">
                <a:lumMod val="60000"/>
                <a:lumOff val="40000"/>
              </a:schemeClr>
            </a:solidFill>
            <a:ln w="0" cap="flat" cmpd="sng">
              <a:solidFill>
                <a:srgbClr val="E0E4E7"/>
              </a:solidFill>
              <a:prstDash val="solid"/>
              <a:round/>
              <a:headEnd type="none" w="med" len="med"/>
              <a:tailEnd type="none" w="med" len="med"/>
            </a:ln>
            <a:effectLst/>
            <a:extLst/>
          </p:spPr>
          <p:txBody>
            <a:bodyPr lIns="0" tIns="0" rIns="0" bIns="0"/>
            <a:lstStyle/>
            <a:p>
              <a:endParaRPr lang="en-US" sz="3589" dirty="0"/>
            </a:p>
          </p:txBody>
        </p:sp>
        <p:sp>
          <p:nvSpPr>
            <p:cNvPr id="1200" name="Freeform 281"/>
            <p:cNvSpPr>
              <a:spLocks noEditPoints="1"/>
            </p:cNvSpPr>
            <p:nvPr/>
          </p:nvSpPr>
          <p:spPr bwMode="auto">
            <a:xfrm>
              <a:off x="4567238" y="5003800"/>
              <a:ext cx="311150" cy="309563"/>
            </a:xfrm>
            <a:custGeom>
              <a:avLst/>
              <a:gdLst>
                <a:gd name="T0" fmla="*/ 220663 w 196"/>
                <a:gd name="T1" fmla="*/ 160338 h 195"/>
                <a:gd name="T2" fmla="*/ 201613 w 196"/>
                <a:gd name="T3" fmla="*/ 179388 h 195"/>
                <a:gd name="T4" fmla="*/ 206375 w 196"/>
                <a:gd name="T5" fmla="*/ 198438 h 195"/>
                <a:gd name="T6" fmla="*/ 222250 w 196"/>
                <a:gd name="T7" fmla="*/ 203200 h 195"/>
                <a:gd name="T8" fmla="*/ 239713 w 196"/>
                <a:gd name="T9" fmla="*/ 188913 h 195"/>
                <a:gd name="T10" fmla="*/ 241300 w 196"/>
                <a:gd name="T11" fmla="*/ 160338 h 195"/>
                <a:gd name="T12" fmla="*/ 239713 w 196"/>
                <a:gd name="T13" fmla="*/ 0 h 195"/>
                <a:gd name="T14" fmla="*/ 280988 w 196"/>
                <a:gd name="T15" fmla="*/ 6350 h 195"/>
                <a:gd name="T16" fmla="*/ 293688 w 196"/>
                <a:gd name="T17" fmla="*/ 47625 h 195"/>
                <a:gd name="T18" fmla="*/ 284163 w 196"/>
                <a:gd name="T19" fmla="*/ 82550 h 195"/>
                <a:gd name="T20" fmla="*/ 271463 w 196"/>
                <a:gd name="T21" fmla="*/ 111125 h 195"/>
                <a:gd name="T22" fmla="*/ 279400 w 196"/>
                <a:gd name="T23" fmla="*/ 117475 h 195"/>
                <a:gd name="T24" fmla="*/ 293688 w 196"/>
                <a:gd name="T25" fmla="*/ 112713 h 195"/>
                <a:gd name="T26" fmla="*/ 311150 w 196"/>
                <a:gd name="T27" fmla="*/ 111125 h 195"/>
                <a:gd name="T28" fmla="*/ 296863 w 196"/>
                <a:gd name="T29" fmla="*/ 160338 h 195"/>
                <a:gd name="T30" fmla="*/ 277813 w 196"/>
                <a:gd name="T31" fmla="*/ 184150 h 195"/>
                <a:gd name="T32" fmla="*/ 247650 w 196"/>
                <a:gd name="T33" fmla="*/ 228600 h 195"/>
                <a:gd name="T34" fmla="*/ 225425 w 196"/>
                <a:gd name="T35" fmla="*/ 258763 h 195"/>
                <a:gd name="T36" fmla="*/ 201613 w 196"/>
                <a:gd name="T37" fmla="*/ 280988 h 195"/>
                <a:gd name="T38" fmla="*/ 180975 w 196"/>
                <a:gd name="T39" fmla="*/ 280988 h 195"/>
                <a:gd name="T40" fmla="*/ 163513 w 196"/>
                <a:gd name="T41" fmla="*/ 290513 h 195"/>
                <a:gd name="T42" fmla="*/ 138113 w 196"/>
                <a:gd name="T43" fmla="*/ 287338 h 195"/>
                <a:gd name="T44" fmla="*/ 122238 w 196"/>
                <a:gd name="T45" fmla="*/ 290513 h 195"/>
                <a:gd name="T46" fmla="*/ 92075 w 196"/>
                <a:gd name="T47" fmla="*/ 296863 h 195"/>
                <a:gd name="T48" fmla="*/ 77788 w 196"/>
                <a:gd name="T49" fmla="*/ 300038 h 195"/>
                <a:gd name="T50" fmla="*/ 60325 w 196"/>
                <a:gd name="T51" fmla="*/ 306388 h 195"/>
                <a:gd name="T52" fmla="*/ 38100 w 196"/>
                <a:gd name="T53" fmla="*/ 295275 h 195"/>
                <a:gd name="T54" fmla="*/ 34925 w 196"/>
                <a:gd name="T55" fmla="*/ 277813 h 195"/>
                <a:gd name="T56" fmla="*/ 25400 w 196"/>
                <a:gd name="T57" fmla="*/ 254000 h 195"/>
                <a:gd name="T58" fmla="*/ 34925 w 196"/>
                <a:gd name="T59" fmla="*/ 238125 h 195"/>
                <a:gd name="T60" fmla="*/ 26988 w 196"/>
                <a:gd name="T61" fmla="*/ 222250 h 195"/>
                <a:gd name="T62" fmla="*/ 7938 w 196"/>
                <a:gd name="T63" fmla="*/ 169863 h 195"/>
                <a:gd name="T64" fmla="*/ 1588 w 196"/>
                <a:gd name="T65" fmla="*/ 146050 h 195"/>
                <a:gd name="T66" fmla="*/ 19050 w 196"/>
                <a:gd name="T67" fmla="*/ 157163 h 195"/>
                <a:gd name="T68" fmla="*/ 61913 w 196"/>
                <a:gd name="T69" fmla="*/ 149225 h 195"/>
                <a:gd name="T70" fmla="*/ 74613 w 196"/>
                <a:gd name="T71" fmla="*/ 73025 h 195"/>
                <a:gd name="T72" fmla="*/ 79375 w 196"/>
                <a:gd name="T73" fmla="*/ 111125 h 195"/>
                <a:gd name="T74" fmla="*/ 115888 w 196"/>
                <a:gd name="T75" fmla="*/ 96838 h 195"/>
                <a:gd name="T76" fmla="*/ 131763 w 196"/>
                <a:gd name="T77" fmla="*/ 76200 h 195"/>
                <a:gd name="T78" fmla="*/ 169863 w 196"/>
                <a:gd name="T79" fmla="*/ 84138 h 195"/>
                <a:gd name="T80" fmla="*/ 188913 w 196"/>
                <a:gd name="T81" fmla="*/ 58738 h 195"/>
                <a:gd name="T82" fmla="*/ 196850 w 196"/>
                <a:gd name="T83" fmla="*/ 34925 h 195"/>
                <a:gd name="T84" fmla="*/ 233363 w 196"/>
                <a:gd name="T85" fmla="*/ 9525 h 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6" h="195">
                  <a:moveTo>
                    <a:pt x="144" y="97"/>
                  </a:moveTo>
                  <a:lnTo>
                    <a:pt x="139" y="101"/>
                  </a:lnTo>
                  <a:lnTo>
                    <a:pt x="135" y="102"/>
                  </a:lnTo>
                  <a:lnTo>
                    <a:pt x="127" y="113"/>
                  </a:lnTo>
                  <a:lnTo>
                    <a:pt x="130" y="119"/>
                  </a:lnTo>
                  <a:lnTo>
                    <a:pt x="130" y="125"/>
                  </a:lnTo>
                  <a:lnTo>
                    <a:pt x="134" y="128"/>
                  </a:lnTo>
                  <a:lnTo>
                    <a:pt x="140" y="128"/>
                  </a:lnTo>
                  <a:lnTo>
                    <a:pt x="143" y="120"/>
                  </a:lnTo>
                  <a:lnTo>
                    <a:pt x="151" y="119"/>
                  </a:lnTo>
                  <a:lnTo>
                    <a:pt x="155" y="107"/>
                  </a:lnTo>
                  <a:lnTo>
                    <a:pt x="152" y="101"/>
                  </a:lnTo>
                  <a:lnTo>
                    <a:pt x="144" y="97"/>
                  </a:lnTo>
                  <a:close/>
                  <a:moveTo>
                    <a:pt x="151" y="0"/>
                  </a:moveTo>
                  <a:lnTo>
                    <a:pt x="166" y="0"/>
                  </a:lnTo>
                  <a:lnTo>
                    <a:pt x="177" y="4"/>
                  </a:lnTo>
                  <a:lnTo>
                    <a:pt x="183" y="25"/>
                  </a:lnTo>
                  <a:lnTo>
                    <a:pt x="185" y="30"/>
                  </a:lnTo>
                  <a:lnTo>
                    <a:pt x="185" y="55"/>
                  </a:lnTo>
                  <a:lnTo>
                    <a:pt x="179" y="52"/>
                  </a:lnTo>
                  <a:lnTo>
                    <a:pt x="175" y="56"/>
                  </a:lnTo>
                  <a:lnTo>
                    <a:pt x="171" y="70"/>
                  </a:lnTo>
                  <a:lnTo>
                    <a:pt x="175" y="71"/>
                  </a:lnTo>
                  <a:lnTo>
                    <a:pt x="176" y="74"/>
                  </a:lnTo>
                  <a:lnTo>
                    <a:pt x="185" y="77"/>
                  </a:lnTo>
                  <a:lnTo>
                    <a:pt x="185" y="71"/>
                  </a:lnTo>
                  <a:lnTo>
                    <a:pt x="188" y="70"/>
                  </a:lnTo>
                  <a:lnTo>
                    <a:pt x="196" y="70"/>
                  </a:lnTo>
                  <a:lnTo>
                    <a:pt x="195" y="82"/>
                  </a:lnTo>
                  <a:lnTo>
                    <a:pt x="187" y="101"/>
                  </a:lnTo>
                  <a:lnTo>
                    <a:pt x="183" y="104"/>
                  </a:lnTo>
                  <a:lnTo>
                    <a:pt x="175" y="116"/>
                  </a:lnTo>
                  <a:lnTo>
                    <a:pt x="166" y="135"/>
                  </a:lnTo>
                  <a:lnTo>
                    <a:pt x="156" y="144"/>
                  </a:lnTo>
                  <a:lnTo>
                    <a:pt x="147" y="154"/>
                  </a:lnTo>
                  <a:lnTo>
                    <a:pt x="142" y="163"/>
                  </a:lnTo>
                  <a:lnTo>
                    <a:pt x="136" y="166"/>
                  </a:lnTo>
                  <a:lnTo>
                    <a:pt x="127" y="177"/>
                  </a:lnTo>
                  <a:lnTo>
                    <a:pt x="119" y="178"/>
                  </a:lnTo>
                  <a:lnTo>
                    <a:pt x="114" y="177"/>
                  </a:lnTo>
                  <a:lnTo>
                    <a:pt x="110" y="183"/>
                  </a:lnTo>
                  <a:lnTo>
                    <a:pt x="103" y="183"/>
                  </a:lnTo>
                  <a:lnTo>
                    <a:pt x="101" y="184"/>
                  </a:lnTo>
                  <a:lnTo>
                    <a:pt x="87" y="181"/>
                  </a:lnTo>
                  <a:lnTo>
                    <a:pt x="82" y="184"/>
                  </a:lnTo>
                  <a:lnTo>
                    <a:pt x="77" y="183"/>
                  </a:lnTo>
                  <a:lnTo>
                    <a:pt x="66" y="186"/>
                  </a:lnTo>
                  <a:lnTo>
                    <a:pt x="58" y="187"/>
                  </a:lnTo>
                  <a:lnTo>
                    <a:pt x="51" y="190"/>
                  </a:lnTo>
                  <a:lnTo>
                    <a:pt x="49" y="189"/>
                  </a:lnTo>
                  <a:lnTo>
                    <a:pt x="43" y="195"/>
                  </a:lnTo>
                  <a:lnTo>
                    <a:pt x="38" y="193"/>
                  </a:lnTo>
                  <a:lnTo>
                    <a:pt x="25" y="184"/>
                  </a:lnTo>
                  <a:lnTo>
                    <a:pt x="24" y="186"/>
                  </a:lnTo>
                  <a:lnTo>
                    <a:pt x="22" y="180"/>
                  </a:lnTo>
                  <a:lnTo>
                    <a:pt x="22" y="175"/>
                  </a:lnTo>
                  <a:lnTo>
                    <a:pt x="16" y="165"/>
                  </a:lnTo>
                  <a:lnTo>
                    <a:pt x="16" y="160"/>
                  </a:lnTo>
                  <a:lnTo>
                    <a:pt x="21" y="160"/>
                  </a:lnTo>
                  <a:lnTo>
                    <a:pt x="22" y="150"/>
                  </a:lnTo>
                  <a:lnTo>
                    <a:pt x="18" y="141"/>
                  </a:lnTo>
                  <a:lnTo>
                    <a:pt x="17" y="140"/>
                  </a:lnTo>
                  <a:lnTo>
                    <a:pt x="9" y="125"/>
                  </a:lnTo>
                  <a:lnTo>
                    <a:pt x="5" y="107"/>
                  </a:lnTo>
                  <a:lnTo>
                    <a:pt x="0" y="97"/>
                  </a:lnTo>
                  <a:lnTo>
                    <a:pt x="1" y="92"/>
                  </a:lnTo>
                  <a:lnTo>
                    <a:pt x="6" y="92"/>
                  </a:lnTo>
                  <a:lnTo>
                    <a:pt x="12" y="99"/>
                  </a:lnTo>
                  <a:lnTo>
                    <a:pt x="35" y="99"/>
                  </a:lnTo>
                  <a:lnTo>
                    <a:pt x="39" y="94"/>
                  </a:lnTo>
                  <a:lnTo>
                    <a:pt x="39" y="43"/>
                  </a:lnTo>
                  <a:lnTo>
                    <a:pt x="47" y="46"/>
                  </a:lnTo>
                  <a:lnTo>
                    <a:pt x="51" y="55"/>
                  </a:lnTo>
                  <a:lnTo>
                    <a:pt x="50" y="70"/>
                  </a:lnTo>
                  <a:lnTo>
                    <a:pt x="66" y="70"/>
                  </a:lnTo>
                  <a:lnTo>
                    <a:pt x="73" y="61"/>
                  </a:lnTo>
                  <a:lnTo>
                    <a:pt x="77" y="49"/>
                  </a:lnTo>
                  <a:lnTo>
                    <a:pt x="83" y="48"/>
                  </a:lnTo>
                  <a:lnTo>
                    <a:pt x="89" y="52"/>
                  </a:lnTo>
                  <a:lnTo>
                    <a:pt x="107" y="53"/>
                  </a:lnTo>
                  <a:lnTo>
                    <a:pt x="114" y="37"/>
                  </a:lnTo>
                  <a:lnTo>
                    <a:pt x="119" y="37"/>
                  </a:lnTo>
                  <a:lnTo>
                    <a:pt x="123" y="31"/>
                  </a:lnTo>
                  <a:lnTo>
                    <a:pt x="124" y="22"/>
                  </a:lnTo>
                  <a:lnTo>
                    <a:pt x="138" y="7"/>
                  </a:lnTo>
                  <a:lnTo>
                    <a:pt x="147" y="6"/>
                  </a:lnTo>
                  <a:lnTo>
                    <a:pt x="151" y="0"/>
                  </a:lnTo>
                  <a:close/>
                </a:path>
              </a:pathLst>
            </a:custGeom>
            <a:solidFill>
              <a:srgbClr val="DC851A"/>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1" name="Freeform 282"/>
            <p:cNvSpPr>
              <a:spLocks/>
            </p:cNvSpPr>
            <p:nvPr/>
          </p:nvSpPr>
          <p:spPr bwMode="auto">
            <a:xfrm>
              <a:off x="4768850" y="5157788"/>
              <a:ext cx="44450" cy="49212"/>
            </a:xfrm>
            <a:custGeom>
              <a:avLst/>
              <a:gdLst>
                <a:gd name="T0" fmla="*/ 26988 w 28"/>
                <a:gd name="T1" fmla="*/ 0 h 31"/>
                <a:gd name="T2" fmla="*/ 39688 w 28"/>
                <a:gd name="T3" fmla="*/ 6350 h 31"/>
                <a:gd name="T4" fmla="*/ 44450 w 28"/>
                <a:gd name="T5" fmla="*/ 15875 h 31"/>
                <a:gd name="T6" fmla="*/ 38100 w 28"/>
                <a:gd name="T7" fmla="*/ 34925 h 31"/>
                <a:gd name="T8" fmla="*/ 25400 w 28"/>
                <a:gd name="T9" fmla="*/ 36512 h 31"/>
                <a:gd name="T10" fmla="*/ 20638 w 28"/>
                <a:gd name="T11" fmla="*/ 49212 h 31"/>
                <a:gd name="T12" fmla="*/ 11113 w 28"/>
                <a:gd name="T13" fmla="*/ 49212 h 31"/>
                <a:gd name="T14" fmla="*/ 4763 w 28"/>
                <a:gd name="T15" fmla="*/ 44450 h 31"/>
                <a:gd name="T16" fmla="*/ 4763 w 28"/>
                <a:gd name="T17" fmla="*/ 34925 h 31"/>
                <a:gd name="T18" fmla="*/ 0 w 28"/>
                <a:gd name="T19" fmla="*/ 25400 h 31"/>
                <a:gd name="T20" fmla="*/ 12700 w 28"/>
                <a:gd name="T21" fmla="*/ 7937 h 31"/>
                <a:gd name="T22" fmla="*/ 19050 w 28"/>
                <a:gd name="T23" fmla="*/ 6350 h 31"/>
                <a:gd name="T24" fmla="*/ 26988 w 28"/>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31">
                  <a:moveTo>
                    <a:pt x="17" y="0"/>
                  </a:moveTo>
                  <a:lnTo>
                    <a:pt x="25" y="4"/>
                  </a:lnTo>
                  <a:lnTo>
                    <a:pt x="28" y="10"/>
                  </a:lnTo>
                  <a:lnTo>
                    <a:pt x="24" y="22"/>
                  </a:lnTo>
                  <a:lnTo>
                    <a:pt x="16" y="23"/>
                  </a:lnTo>
                  <a:lnTo>
                    <a:pt x="13" y="31"/>
                  </a:lnTo>
                  <a:lnTo>
                    <a:pt x="7" y="31"/>
                  </a:lnTo>
                  <a:lnTo>
                    <a:pt x="3" y="28"/>
                  </a:lnTo>
                  <a:lnTo>
                    <a:pt x="3" y="22"/>
                  </a:lnTo>
                  <a:lnTo>
                    <a:pt x="0" y="16"/>
                  </a:lnTo>
                  <a:lnTo>
                    <a:pt x="8" y="5"/>
                  </a:lnTo>
                  <a:lnTo>
                    <a:pt x="12" y="4"/>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2" name="Freeform 283"/>
            <p:cNvSpPr>
              <a:spLocks/>
            </p:cNvSpPr>
            <p:nvPr/>
          </p:nvSpPr>
          <p:spPr bwMode="auto">
            <a:xfrm>
              <a:off x="4838700" y="5086350"/>
              <a:ext cx="26988" cy="39688"/>
            </a:xfrm>
            <a:custGeom>
              <a:avLst/>
              <a:gdLst>
                <a:gd name="T0" fmla="*/ 12700 w 17"/>
                <a:gd name="T1" fmla="*/ 0 h 25"/>
                <a:gd name="T2" fmla="*/ 22225 w 17"/>
                <a:gd name="T3" fmla="*/ 4763 h 25"/>
                <a:gd name="T4" fmla="*/ 25400 w 17"/>
                <a:gd name="T5" fmla="*/ 11113 h 25"/>
                <a:gd name="T6" fmla="*/ 26988 w 17"/>
                <a:gd name="T7" fmla="*/ 28575 h 25"/>
                <a:gd name="T8" fmla="*/ 22225 w 17"/>
                <a:gd name="T9" fmla="*/ 30163 h 25"/>
                <a:gd name="T10" fmla="*/ 22225 w 17"/>
                <a:gd name="T11" fmla="*/ 39688 h 25"/>
                <a:gd name="T12" fmla="*/ 7938 w 17"/>
                <a:gd name="T13" fmla="*/ 34925 h 25"/>
                <a:gd name="T14" fmla="*/ 6350 w 17"/>
                <a:gd name="T15" fmla="*/ 30163 h 25"/>
                <a:gd name="T16" fmla="*/ 0 w 17"/>
                <a:gd name="T17" fmla="*/ 28575 h 25"/>
                <a:gd name="T18" fmla="*/ 6350 w 17"/>
                <a:gd name="T19" fmla="*/ 6350 h 25"/>
                <a:gd name="T20" fmla="*/ 12700 w 17"/>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25">
                  <a:moveTo>
                    <a:pt x="8" y="0"/>
                  </a:moveTo>
                  <a:lnTo>
                    <a:pt x="14" y="3"/>
                  </a:lnTo>
                  <a:lnTo>
                    <a:pt x="16" y="7"/>
                  </a:lnTo>
                  <a:lnTo>
                    <a:pt x="17" y="18"/>
                  </a:lnTo>
                  <a:lnTo>
                    <a:pt x="14" y="19"/>
                  </a:lnTo>
                  <a:lnTo>
                    <a:pt x="14" y="25"/>
                  </a:lnTo>
                  <a:lnTo>
                    <a:pt x="5" y="22"/>
                  </a:lnTo>
                  <a:lnTo>
                    <a:pt x="4" y="19"/>
                  </a:lnTo>
                  <a:lnTo>
                    <a:pt x="0" y="18"/>
                  </a:lnTo>
                  <a:lnTo>
                    <a:pt x="4" y="4"/>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3" name="Freeform 284"/>
            <p:cNvSpPr>
              <a:spLocks/>
            </p:cNvSpPr>
            <p:nvPr/>
          </p:nvSpPr>
          <p:spPr bwMode="auto">
            <a:xfrm>
              <a:off x="4667250" y="4702175"/>
              <a:ext cx="228600" cy="209550"/>
            </a:xfrm>
            <a:custGeom>
              <a:avLst/>
              <a:gdLst>
                <a:gd name="T0" fmla="*/ 166688 w 144"/>
                <a:gd name="T1" fmla="*/ 0 h 132"/>
                <a:gd name="T2" fmla="*/ 185738 w 144"/>
                <a:gd name="T3" fmla="*/ 14288 h 132"/>
                <a:gd name="T4" fmla="*/ 212725 w 144"/>
                <a:gd name="T5" fmla="*/ 25400 h 132"/>
                <a:gd name="T6" fmla="*/ 228600 w 144"/>
                <a:gd name="T7" fmla="*/ 52388 h 132"/>
                <a:gd name="T8" fmla="*/ 215900 w 144"/>
                <a:gd name="T9" fmla="*/ 63500 h 132"/>
                <a:gd name="T10" fmla="*/ 219075 w 144"/>
                <a:gd name="T11" fmla="*/ 87313 h 132"/>
                <a:gd name="T12" fmla="*/ 211138 w 144"/>
                <a:gd name="T13" fmla="*/ 92075 h 132"/>
                <a:gd name="T14" fmla="*/ 206375 w 144"/>
                <a:gd name="T15" fmla="*/ 111125 h 132"/>
                <a:gd name="T16" fmla="*/ 215900 w 144"/>
                <a:gd name="T17" fmla="*/ 122238 h 132"/>
                <a:gd name="T18" fmla="*/ 160338 w 144"/>
                <a:gd name="T19" fmla="*/ 142875 h 132"/>
                <a:gd name="T20" fmla="*/ 163513 w 144"/>
                <a:gd name="T21" fmla="*/ 152400 h 132"/>
                <a:gd name="T22" fmla="*/ 152400 w 144"/>
                <a:gd name="T23" fmla="*/ 152400 h 132"/>
                <a:gd name="T24" fmla="*/ 138113 w 144"/>
                <a:gd name="T25" fmla="*/ 157163 h 132"/>
                <a:gd name="T26" fmla="*/ 133350 w 144"/>
                <a:gd name="T27" fmla="*/ 176213 h 132"/>
                <a:gd name="T28" fmla="*/ 115888 w 144"/>
                <a:gd name="T29" fmla="*/ 184150 h 132"/>
                <a:gd name="T30" fmla="*/ 95250 w 144"/>
                <a:gd name="T31" fmla="*/ 209550 h 132"/>
                <a:gd name="T32" fmla="*/ 80963 w 144"/>
                <a:gd name="T33" fmla="*/ 204788 h 132"/>
                <a:gd name="T34" fmla="*/ 63500 w 144"/>
                <a:gd name="T35" fmla="*/ 203200 h 132"/>
                <a:gd name="T36" fmla="*/ 55563 w 144"/>
                <a:gd name="T37" fmla="*/ 195263 h 132"/>
                <a:gd name="T38" fmla="*/ 28575 w 144"/>
                <a:gd name="T39" fmla="*/ 198438 h 132"/>
                <a:gd name="T40" fmla="*/ 12700 w 144"/>
                <a:gd name="T41" fmla="*/ 184150 h 132"/>
                <a:gd name="T42" fmla="*/ 9525 w 144"/>
                <a:gd name="T43" fmla="*/ 174625 h 132"/>
                <a:gd name="T44" fmla="*/ 0 w 144"/>
                <a:gd name="T45" fmla="*/ 171450 h 132"/>
                <a:gd name="T46" fmla="*/ 3175 w 144"/>
                <a:gd name="T47" fmla="*/ 98425 h 132"/>
                <a:gd name="T48" fmla="*/ 36513 w 144"/>
                <a:gd name="T49" fmla="*/ 96838 h 132"/>
                <a:gd name="T50" fmla="*/ 41275 w 144"/>
                <a:gd name="T51" fmla="*/ 77788 h 132"/>
                <a:gd name="T52" fmla="*/ 44450 w 144"/>
                <a:gd name="T53" fmla="*/ 60325 h 132"/>
                <a:gd name="T54" fmla="*/ 55563 w 144"/>
                <a:gd name="T55" fmla="*/ 65088 h 132"/>
                <a:gd name="T56" fmla="*/ 63500 w 144"/>
                <a:gd name="T57" fmla="*/ 60325 h 132"/>
                <a:gd name="T58" fmla="*/ 69850 w 144"/>
                <a:gd name="T59" fmla="*/ 69850 h 132"/>
                <a:gd name="T60" fmla="*/ 95250 w 144"/>
                <a:gd name="T61" fmla="*/ 74613 h 132"/>
                <a:gd name="T62" fmla="*/ 100013 w 144"/>
                <a:gd name="T63" fmla="*/ 68263 h 132"/>
                <a:gd name="T64" fmla="*/ 107950 w 144"/>
                <a:gd name="T65" fmla="*/ 82550 h 132"/>
                <a:gd name="T66" fmla="*/ 120650 w 144"/>
                <a:gd name="T67" fmla="*/ 88900 h 132"/>
                <a:gd name="T68" fmla="*/ 133350 w 144"/>
                <a:gd name="T69" fmla="*/ 106363 h 132"/>
                <a:gd name="T70" fmla="*/ 153988 w 144"/>
                <a:gd name="T71" fmla="*/ 106363 h 132"/>
                <a:gd name="T72" fmla="*/ 150813 w 144"/>
                <a:gd name="T73" fmla="*/ 82550 h 132"/>
                <a:gd name="T74" fmla="*/ 139700 w 144"/>
                <a:gd name="T75" fmla="*/ 84138 h 132"/>
                <a:gd name="T76" fmla="*/ 125413 w 144"/>
                <a:gd name="T77" fmla="*/ 69850 h 132"/>
                <a:gd name="T78" fmla="*/ 127000 w 144"/>
                <a:gd name="T79" fmla="*/ 52388 h 132"/>
                <a:gd name="T80" fmla="*/ 128588 w 144"/>
                <a:gd name="T81" fmla="*/ 25400 h 132"/>
                <a:gd name="T82" fmla="*/ 134938 w 144"/>
                <a:gd name="T83" fmla="*/ 6350 h 132"/>
                <a:gd name="T84" fmla="*/ 166688 w 144"/>
                <a:gd name="T85" fmla="*/ 0 h 1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 h="132">
                  <a:moveTo>
                    <a:pt x="105" y="0"/>
                  </a:moveTo>
                  <a:lnTo>
                    <a:pt x="117" y="9"/>
                  </a:lnTo>
                  <a:lnTo>
                    <a:pt x="134" y="16"/>
                  </a:lnTo>
                  <a:lnTo>
                    <a:pt x="144" y="33"/>
                  </a:lnTo>
                  <a:lnTo>
                    <a:pt x="136" y="40"/>
                  </a:lnTo>
                  <a:lnTo>
                    <a:pt x="138" y="55"/>
                  </a:lnTo>
                  <a:lnTo>
                    <a:pt x="133" y="58"/>
                  </a:lnTo>
                  <a:lnTo>
                    <a:pt x="130" y="70"/>
                  </a:lnTo>
                  <a:lnTo>
                    <a:pt x="136" y="77"/>
                  </a:lnTo>
                  <a:lnTo>
                    <a:pt x="101" y="90"/>
                  </a:lnTo>
                  <a:lnTo>
                    <a:pt x="103" y="96"/>
                  </a:lnTo>
                  <a:lnTo>
                    <a:pt x="96" y="96"/>
                  </a:lnTo>
                  <a:lnTo>
                    <a:pt x="87" y="99"/>
                  </a:lnTo>
                  <a:lnTo>
                    <a:pt x="84" y="111"/>
                  </a:lnTo>
                  <a:lnTo>
                    <a:pt x="73" y="116"/>
                  </a:lnTo>
                  <a:lnTo>
                    <a:pt x="60" y="132"/>
                  </a:lnTo>
                  <a:lnTo>
                    <a:pt x="51" y="129"/>
                  </a:lnTo>
                  <a:lnTo>
                    <a:pt x="40" y="128"/>
                  </a:lnTo>
                  <a:lnTo>
                    <a:pt x="35" y="123"/>
                  </a:lnTo>
                  <a:lnTo>
                    <a:pt x="18" y="125"/>
                  </a:lnTo>
                  <a:lnTo>
                    <a:pt x="8" y="116"/>
                  </a:lnTo>
                  <a:lnTo>
                    <a:pt x="6" y="110"/>
                  </a:lnTo>
                  <a:lnTo>
                    <a:pt x="0" y="108"/>
                  </a:lnTo>
                  <a:lnTo>
                    <a:pt x="2" y="62"/>
                  </a:lnTo>
                  <a:lnTo>
                    <a:pt x="23" y="61"/>
                  </a:lnTo>
                  <a:lnTo>
                    <a:pt x="26" y="49"/>
                  </a:lnTo>
                  <a:lnTo>
                    <a:pt x="28" y="38"/>
                  </a:lnTo>
                  <a:lnTo>
                    <a:pt x="35" y="41"/>
                  </a:lnTo>
                  <a:lnTo>
                    <a:pt x="40" y="38"/>
                  </a:lnTo>
                  <a:lnTo>
                    <a:pt x="44" y="44"/>
                  </a:lnTo>
                  <a:lnTo>
                    <a:pt x="60" y="47"/>
                  </a:lnTo>
                  <a:lnTo>
                    <a:pt x="63" y="43"/>
                  </a:lnTo>
                  <a:lnTo>
                    <a:pt x="68" y="52"/>
                  </a:lnTo>
                  <a:lnTo>
                    <a:pt x="76" y="56"/>
                  </a:lnTo>
                  <a:lnTo>
                    <a:pt x="84" y="67"/>
                  </a:lnTo>
                  <a:lnTo>
                    <a:pt x="97" y="67"/>
                  </a:lnTo>
                  <a:lnTo>
                    <a:pt x="95" y="52"/>
                  </a:lnTo>
                  <a:lnTo>
                    <a:pt x="88" y="53"/>
                  </a:lnTo>
                  <a:lnTo>
                    <a:pt x="79" y="44"/>
                  </a:lnTo>
                  <a:lnTo>
                    <a:pt x="80" y="33"/>
                  </a:lnTo>
                  <a:lnTo>
                    <a:pt x="81" y="16"/>
                  </a:lnTo>
                  <a:lnTo>
                    <a:pt x="85" y="4"/>
                  </a:lnTo>
                  <a:lnTo>
                    <a:pt x="10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4" name="Freeform 285"/>
            <p:cNvSpPr>
              <a:spLocks/>
            </p:cNvSpPr>
            <p:nvPr/>
          </p:nvSpPr>
          <p:spPr bwMode="auto">
            <a:xfrm>
              <a:off x="4718050" y="3819525"/>
              <a:ext cx="209550" cy="228600"/>
            </a:xfrm>
            <a:custGeom>
              <a:avLst/>
              <a:gdLst>
                <a:gd name="T0" fmla="*/ 6350 w 132"/>
                <a:gd name="T1" fmla="*/ 0 h 144"/>
                <a:gd name="T2" fmla="*/ 12700 w 132"/>
                <a:gd name="T3" fmla="*/ 3175 h 144"/>
                <a:gd name="T4" fmla="*/ 26988 w 132"/>
                <a:gd name="T5" fmla="*/ 0 h 144"/>
                <a:gd name="T6" fmla="*/ 50800 w 132"/>
                <a:gd name="T7" fmla="*/ 12700 h 144"/>
                <a:gd name="T8" fmla="*/ 63500 w 132"/>
                <a:gd name="T9" fmla="*/ 14288 h 144"/>
                <a:gd name="T10" fmla="*/ 71438 w 132"/>
                <a:gd name="T11" fmla="*/ 14288 h 144"/>
                <a:gd name="T12" fmla="*/ 82550 w 132"/>
                <a:gd name="T13" fmla="*/ 19050 h 144"/>
                <a:gd name="T14" fmla="*/ 95250 w 132"/>
                <a:gd name="T15" fmla="*/ 14288 h 144"/>
                <a:gd name="T16" fmla="*/ 107950 w 132"/>
                <a:gd name="T17" fmla="*/ 4763 h 144"/>
                <a:gd name="T18" fmla="*/ 119063 w 132"/>
                <a:gd name="T19" fmla="*/ 3175 h 144"/>
                <a:gd name="T20" fmla="*/ 114300 w 132"/>
                <a:gd name="T21" fmla="*/ 7938 h 144"/>
                <a:gd name="T22" fmla="*/ 122238 w 132"/>
                <a:gd name="T23" fmla="*/ 0 h 144"/>
                <a:gd name="T24" fmla="*/ 133350 w 132"/>
                <a:gd name="T25" fmla="*/ 4763 h 144"/>
                <a:gd name="T26" fmla="*/ 136525 w 132"/>
                <a:gd name="T27" fmla="*/ 4763 h 144"/>
                <a:gd name="T28" fmla="*/ 149225 w 132"/>
                <a:gd name="T29" fmla="*/ 12700 h 144"/>
                <a:gd name="T30" fmla="*/ 152400 w 132"/>
                <a:gd name="T31" fmla="*/ 38100 h 144"/>
                <a:gd name="T32" fmla="*/ 149225 w 132"/>
                <a:gd name="T33" fmla="*/ 42863 h 144"/>
                <a:gd name="T34" fmla="*/ 149225 w 132"/>
                <a:gd name="T35" fmla="*/ 47625 h 144"/>
                <a:gd name="T36" fmla="*/ 152400 w 132"/>
                <a:gd name="T37" fmla="*/ 57150 h 144"/>
                <a:gd name="T38" fmla="*/ 155575 w 132"/>
                <a:gd name="T39" fmla="*/ 71438 h 144"/>
                <a:gd name="T40" fmla="*/ 171450 w 132"/>
                <a:gd name="T41" fmla="*/ 90488 h 144"/>
                <a:gd name="T42" fmla="*/ 171450 w 132"/>
                <a:gd name="T43" fmla="*/ 100013 h 144"/>
                <a:gd name="T44" fmla="*/ 177800 w 132"/>
                <a:gd name="T45" fmla="*/ 111125 h 144"/>
                <a:gd name="T46" fmla="*/ 177800 w 132"/>
                <a:gd name="T47" fmla="*/ 120650 h 144"/>
                <a:gd name="T48" fmla="*/ 180975 w 132"/>
                <a:gd name="T49" fmla="*/ 130175 h 144"/>
                <a:gd name="T50" fmla="*/ 187325 w 132"/>
                <a:gd name="T51" fmla="*/ 141288 h 144"/>
                <a:gd name="T52" fmla="*/ 204788 w 132"/>
                <a:gd name="T53" fmla="*/ 174625 h 144"/>
                <a:gd name="T54" fmla="*/ 206375 w 132"/>
                <a:gd name="T55" fmla="*/ 179388 h 144"/>
                <a:gd name="T56" fmla="*/ 209550 w 132"/>
                <a:gd name="T57" fmla="*/ 201613 h 144"/>
                <a:gd name="T58" fmla="*/ 192088 w 132"/>
                <a:gd name="T59" fmla="*/ 222250 h 144"/>
                <a:gd name="T60" fmla="*/ 185738 w 132"/>
                <a:gd name="T61" fmla="*/ 223838 h 144"/>
                <a:gd name="T62" fmla="*/ 185738 w 132"/>
                <a:gd name="T63" fmla="*/ 228600 h 144"/>
                <a:gd name="T64" fmla="*/ 3175 w 132"/>
                <a:gd name="T65" fmla="*/ 228600 h 144"/>
                <a:gd name="T66" fmla="*/ 3175 w 132"/>
                <a:gd name="T67" fmla="*/ 52388 h 144"/>
                <a:gd name="T68" fmla="*/ 0 w 132"/>
                <a:gd name="T69" fmla="*/ 36513 h 144"/>
                <a:gd name="T70" fmla="*/ 3175 w 132"/>
                <a:gd name="T71" fmla="*/ 23813 h 144"/>
                <a:gd name="T72" fmla="*/ 0 w 132"/>
                <a:gd name="T73" fmla="*/ 7938 h 144"/>
                <a:gd name="T74" fmla="*/ 6350 w 132"/>
                <a:gd name="T75" fmla="*/ 0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2" h="144">
                  <a:moveTo>
                    <a:pt x="4" y="0"/>
                  </a:moveTo>
                  <a:lnTo>
                    <a:pt x="8" y="2"/>
                  </a:lnTo>
                  <a:lnTo>
                    <a:pt x="17" y="0"/>
                  </a:lnTo>
                  <a:lnTo>
                    <a:pt x="32" y="8"/>
                  </a:lnTo>
                  <a:lnTo>
                    <a:pt x="40" y="9"/>
                  </a:lnTo>
                  <a:lnTo>
                    <a:pt x="45" y="9"/>
                  </a:lnTo>
                  <a:lnTo>
                    <a:pt x="52" y="12"/>
                  </a:lnTo>
                  <a:lnTo>
                    <a:pt x="60" y="9"/>
                  </a:lnTo>
                  <a:lnTo>
                    <a:pt x="68" y="3"/>
                  </a:lnTo>
                  <a:lnTo>
                    <a:pt x="75" y="2"/>
                  </a:lnTo>
                  <a:lnTo>
                    <a:pt x="72" y="5"/>
                  </a:lnTo>
                  <a:lnTo>
                    <a:pt x="77" y="0"/>
                  </a:lnTo>
                  <a:lnTo>
                    <a:pt x="84" y="3"/>
                  </a:lnTo>
                  <a:lnTo>
                    <a:pt x="86" y="3"/>
                  </a:lnTo>
                  <a:lnTo>
                    <a:pt x="94" y="8"/>
                  </a:lnTo>
                  <a:lnTo>
                    <a:pt x="96" y="24"/>
                  </a:lnTo>
                  <a:lnTo>
                    <a:pt x="94" y="27"/>
                  </a:lnTo>
                  <a:lnTo>
                    <a:pt x="94" y="30"/>
                  </a:lnTo>
                  <a:lnTo>
                    <a:pt x="96" y="36"/>
                  </a:lnTo>
                  <a:lnTo>
                    <a:pt x="98" y="45"/>
                  </a:lnTo>
                  <a:lnTo>
                    <a:pt x="108" y="57"/>
                  </a:lnTo>
                  <a:lnTo>
                    <a:pt x="108" y="63"/>
                  </a:lnTo>
                  <a:lnTo>
                    <a:pt x="112" y="70"/>
                  </a:lnTo>
                  <a:lnTo>
                    <a:pt x="112" y="76"/>
                  </a:lnTo>
                  <a:lnTo>
                    <a:pt x="114" y="82"/>
                  </a:lnTo>
                  <a:lnTo>
                    <a:pt x="118" y="89"/>
                  </a:lnTo>
                  <a:lnTo>
                    <a:pt x="129" y="110"/>
                  </a:lnTo>
                  <a:lnTo>
                    <a:pt x="130" y="113"/>
                  </a:lnTo>
                  <a:lnTo>
                    <a:pt x="132" y="127"/>
                  </a:lnTo>
                  <a:lnTo>
                    <a:pt x="121" y="140"/>
                  </a:lnTo>
                  <a:lnTo>
                    <a:pt x="117" y="141"/>
                  </a:lnTo>
                  <a:lnTo>
                    <a:pt x="117" y="144"/>
                  </a:lnTo>
                  <a:lnTo>
                    <a:pt x="2" y="144"/>
                  </a:lnTo>
                  <a:lnTo>
                    <a:pt x="2" y="33"/>
                  </a:lnTo>
                  <a:lnTo>
                    <a:pt x="0" y="23"/>
                  </a:lnTo>
                  <a:lnTo>
                    <a:pt x="2" y="15"/>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5" name="Freeform 286"/>
            <p:cNvSpPr>
              <a:spLocks/>
            </p:cNvSpPr>
            <p:nvPr/>
          </p:nvSpPr>
          <p:spPr bwMode="auto">
            <a:xfrm>
              <a:off x="4867275" y="3824288"/>
              <a:ext cx="55563" cy="87312"/>
            </a:xfrm>
            <a:custGeom>
              <a:avLst/>
              <a:gdLst>
                <a:gd name="T0" fmla="*/ 38100 w 35"/>
                <a:gd name="T1" fmla="*/ 0 h 55"/>
                <a:gd name="T2" fmla="*/ 41275 w 35"/>
                <a:gd name="T3" fmla="*/ 7937 h 55"/>
                <a:gd name="T4" fmla="*/ 55563 w 35"/>
                <a:gd name="T5" fmla="*/ 50800 h 55"/>
                <a:gd name="T6" fmla="*/ 50800 w 35"/>
                <a:gd name="T7" fmla="*/ 50800 h 55"/>
                <a:gd name="T8" fmla="*/ 49213 w 35"/>
                <a:gd name="T9" fmla="*/ 63500 h 55"/>
                <a:gd name="T10" fmla="*/ 42863 w 35"/>
                <a:gd name="T11" fmla="*/ 76200 h 55"/>
                <a:gd name="T12" fmla="*/ 44450 w 35"/>
                <a:gd name="T13" fmla="*/ 80962 h 55"/>
                <a:gd name="T14" fmla="*/ 42863 w 35"/>
                <a:gd name="T15" fmla="*/ 87312 h 55"/>
                <a:gd name="T16" fmla="*/ 38100 w 35"/>
                <a:gd name="T17" fmla="*/ 87312 h 55"/>
                <a:gd name="T18" fmla="*/ 31750 w 35"/>
                <a:gd name="T19" fmla="*/ 82550 h 55"/>
                <a:gd name="T20" fmla="*/ 22225 w 35"/>
                <a:gd name="T21" fmla="*/ 73025 h 55"/>
                <a:gd name="T22" fmla="*/ 17463 w 35"/>
                <a:gd name="T23" fmla="*/ 58737 h 55"/>
                <a:gd name="T24" fmla="*/ 11113 w 35"/>
                <a:gd name="T25" fmla="*/ 47625 h 55"/>
                <a:gd name="T26" fmla="*/ 6350 w 35"/>
                <a:gd name="T27" fmla="*/ 36512 h 55"/>
                <a:gd name="T28" fmla="*/ 3175 w 35"/>
                <a:gd name="T29" fmla="*/ 33337 h 55"/>
                <a:gd name="T30" fmla="*/ 0 w 35"/>
                <a:gd name="T31" fmla="*/ 7937 h 55"/>
                <a:gd name="T32" fmla="*/ 23813 w 35"/>
                <a:gd name="T33" fmla="*/ 7937 h 55"/>
                <a:gd name="T34" fmla="*/ 34925 w 35"/>
                <a:gd name="T35" fmla="*/ 4762 h 55"/>
                <a:gd name="T36" fmla="*/ 38100 w 35"/>
                <a:gd name="T37" fmla="*/ 0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 h="55">
                  <a:moveTo>
                    <a:pt x="24" y="0"/>
                  </a:moveTo>
                  <a:lnTo>
                    <a:pt x="26" y="5"/>
                  </a:lnTo>
                  <a:lnTo>
                    <a:pt x="35" y="32"/>
                  </a:lnTo>
                  <a:lnTo>
                    <a:pt x="32" y="32"/>
                  </a:lnTo>
                  <a:lnTo>
                    <a:pt x="31" y="40"/>
                  </a:lnTo>
                  <a:lnTo>
                    <a:pt x="27" y="48"/>
                  </a:lnTo>
                  <a:lnTo>
                    <a:pt x="28" y="51"/>
                  </a:lnTo>
                  <a:lnTo>
                    <a:pt x="27" y="55"/>
                  </a:lnTo>
                  <a:lnTo>
                    <a:pt x="24" y="55"/>
                  </a:lnTo>
                  <a:lnTo>
                    <a:pt x="20" y="52"/>
                  </a:lnTo>
                  <a:lnTo>
                    <a:pt x="14" y="46"/>
                  </a:lnTo>
                  <a:lnTo>
                    <a:pt x="11" y="37"/>
                  </a:lnTo>
                  <a:lnTo>
                    <a:pt x="7" y="30"/>
                  </a:lnTo>
                  <a:lnTo>
                    <a:pt x="4" y="23"/>
                  </a:lnTo>
                  <a:lnTo>
                    <a:pt x="2" y="21"/>
                  </a:lnTo>
                  <a:lnTo>
                    <a:pt x="0" y="5"/>
                  </a:lnTo>
                  <a:lnTo>
                    <a:pt x="15" y="5"/>
                  </a:lnTo>
                  <a:lnTo>
                    <a:pt x="22" y="3"/>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6" name="Freeform 287"/>
            <p:cNvSpPr>
              <a:spLocks/>
            </p:cNvSpPr>
            <p:nvPr/>
          </p:nvSpPr>
          <p:spPr bwMode="auto">
            <a:xfrm>
              <a:off x="4703763" y="3721100"/>
              <a:ext cx="52387" cy="19050"/>
            </a:xfrm>
            <a:custGeom>
              <a:avLst/>
              <a:gdLst>
                <a:gd name="T0" fmla="*/ 0 w 33"/>
                <a:gd name="T1" fmla="*/ 0 h 12"/>
                <a:gd name="T2" fmla="*/ 11112 w 33"/>
                <a:gd name="T3" fmla="*/ 0 h 12"/>
                <a:gd name="T4" fmla="*/ 11112 w 33"/>
                <a:gd name="T5" fmla="*/ 4763 h 12"/>
                <a:gd name="T6" fmla="*/ 14287 w 33"/>
                <a:gd name="T7" fmla="*/ 6350 h 12"/>
                <a:gd name="T8" fmla="*/ 23812 w 33"/>
                <a:gd name="T9" fmla="*/ 4763 h 12"/>
                <a:gd name="T10" fmla="*/ 28575 w 33"/>
                <a:gd name="T11" fmla="*/ 6350 h 12"/>
                <a:gd name="T12" fmla="*/ 41275 w 33"/>
                <a:gd name="T13" fmla="*/ 6350 h 12"/>
                <a:gd name="T14" fmla="*/ 41275 w 33"/>
                <a:gd name="T15" fmla="*/ 9525 h 12"/>
                <a:gd name="T16" fmla="*/ 52387 w 33"/>
                <a:gd name="T17" fmla="*/ 9525 h 12"/>
                <a:gd name="T18" fmla="*/ 52387 w 33"/>
                <a:gd name="T19" fmla="*/ 11113 h 12"/>
                <a:gd name="T20" fmla="*/ 44450 w 33"/>
                <a:gd name="T21" fmla="*/ 15875 h 12"/>
                <a:gd name="T22" fmla="*/ 31750 w 33"/>
                <a:gd name="T23" fmla="*/ 15875 h 12"/>
                <a:gd name="T24" fmla="*/ 28575 w 33"/>
                <a:gd name="T25" fmla="*/ 19050 h 12"/>
                <a:gd name="T26" fmla="*/ 23812 w 33"/>
                <a:gd name="T27" fmla="*/ 19050 h 12"/>
                <a:gd name="T28" fmla="*/ 20637 w 33"/>
                <a:gd name="T29" fmla="*/ 14288 h 12"/>
                <a:gd name="T30" fmla="*/ 6350 w 33"/>
                <a:gd name="T31" fmla="*/ 9525 h 12"/>
                <a:gd name="T32" fmla="*/ 0 w 33"/>
                <a:gd name="T33" fmla="*/ 9525 h 12"/>
                <a:gd name="T34" fmla="*/ 0 w 33"/>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2">
                  <a:moveTo>
                    <a:pt x="0" y="0"/>
                  </a:moveTo>
                  <a:lnTo>
                    <a:pt x="7" y="0"/>
                  </a:lnTo>
                  <a:lnTo>
                    <a:pt x="7" y="3"/>
                  </a:lnTo>
                  <a:lnTo>
                    <a:pt x="9" y="4"/>
                  </a:lnTo>
                  <a:lnTo>
                    <a:pt x="15" y="3"/>
                  </a:lnTo>
                  <a:lnTo>
                    <a:pt x="18" y="4"/>
                  </a:lnTo>
                  <a:lnTo>
                    <a:pt x="26" y="4"/>
                  </a:lnTo>
                  <a:lnTo>
                    <a:pt x="26" y="6"/>
                  </a:lnTo>
                  <a:lnTo>
                    <a:pt x="33" y="6"/>
                  </a:lnTo>
                  <a:lnTo>
                    <a:pt x="33" y="7"/>
                  </a:lnTo>
                  <a:lnTo>
                    <a:pt x="28" y="10"/>
                  </a:lnTo>
                  <a:lnTo>
                    <a:pt x="20" y="10"/>
                  </a:lnTo>
                  <a:lnTo>
                    <a:pt x="18" y="12"/>
                  </a:lnTo>
                  <a:lnTo>
                    <a:pt x="15" y="12"/>
                  </a:lnTo>
                  <a:lnTo>
                    <a:pt x="13" y="9"/>
                  </a:lnTo>
                  <a:lnTo>
                    <a:pt x="4" y="6"/>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7" name="Freeform 288"/>
            <p:cNvSpPr>
              <a:spLocks/>
            </p:cNvSpPr>
            <p:nvPr/>
          </p:nvSpPr>
          <p:spPr bwMode="auto">
            <a:xfrm>
              <a:off x="4783138" y="3697288"/>
              <a:ext cx="11112" cy="14287"/>
            </a:xfrm>
            <a:custGeom>
              <a:avLst/>
              <a:gdLst>
                <a:gd name="T0" fmla="*/ 9525 w 7"/>
                <a:gd name="T1" fmla="*/ 0 h 9"/>
                <a:gd name="T2" fmla="*/ 11112 w 7"/>
                <a:gd name="T3" fmla="*/ 3175 h 9"/>
                <a:gd name="T4" fmla="*/ 6350 w 7"/>
                <a:gd name="T5" fmla="*/ 12700 h 9"/>
                <a:gd name="T6" fmla="*/ 3175 w 7"/>
                <a:gd name="T7" fmla="*/ 14287 h 9"/>
                <a:gd name="T8" fmla="*/ 0 w 7"/>
                <a:gd name="T9" fmla="*/ 12700 h 9"/>
                <a:gd name="T10" fmla="*/ 3175 w 7"/>
                <a:gd name="T11" fmla="*/ 3175 h 9"/>
                <a:gd name="T12" fmla="*/ 9525 w 7"/>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6" y="0"/>
                  </a:moveTo>
                  <a:lnTo>
                    <a:pt x="7" y="2"/>
                  </a:lnTo>
                  <a:lnTo>
                    <a:pt x="4" y="8"/>
                  </a:lnTo>
                  <a:lnTo>
                    <a:pt x="2" y="9"/>
                  </a:lnTo>
                  <a:lnTo>
                    <a:pt x="0" y="8"/>
                  </a:lnTo>
                  <a:lnTo>
                    <a:pt x="2" y="2"/>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8" name="Freeform 289"/>
            <p:cNvSpPr>
              <a:spLocks/>
            </p:cNvSpPr>
            <p:nvPr/>
          </p:nvSpPr>
          <p:spPr bwMode="auto">
            <a:xfrm>
              <a:off x="4770438" y="3711575"/>
              <a:ext cx="3175" cy="11113"/>
            </a:xfrm>
            <a:custGeom>
              <a:avLst/>
              <a:gdLst>
                <a:gd name="T0" fmla="*/ 3175 w 2"/>
                <a:gd name="T1" fmla="*/ 0 h 7"/>
                <a:gd name="T2" fmla="*/ 3175 w 2"/>
                <a:gd name="T3" fmla="*/ 11113 h 7"/>
                <a:gd name="T4" fmla="*/ 0 w 2"/>
                <a:gd name="T5" fmla="*/ 6350 h 7"/>
                <a:gd name="T6" fmla="*/ 0 w 2"/>
                <a:gd name="T7" fmla="*/ 3175 h 7"/>
                <a:gd name="T8" fmla="*/ 3175 w 2"/>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2" y="0"/>
                  </a:moveTo>
                  <a:lnTo>
                    <a:pt x="2" y="7"/>
                  </a:lnTo>
                  <a:lnTo>
                    <a:pt x="0" y="4"/>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09" name="Freeform 290"/>
            <p:cNvSpPr>
              <a:spLocks/>
            </p:cNvSpPr>
            <p:nvPr/>
          </p:nvSpPr>
          <p:spPr bwMode="auto">
            <a:xfrm>
              <a:off x="4695825" y="3632200"/>
              <a:ext cx="26988" cy="25400"/>
            </a:xfrm>
            <a:custGeom>
              <a:avLst/>
              <a:gdLst>
                <a:gd name="T0" fmla="*/ 0 w 17"/>
                <a:gd name="T1" fmla="*/ 0 h 16"/>
                <a:gd name="T2" fmla="*/ 3175 w 17"/>
                <a:gd name="T3" fmla="*/ 0 h 16"/>
                <a:gd name="T4" fmla="*/ 9525 w 17"/>
                <a:gd name="T5" fmla="*/ 4763 h 16"/>
                <a:gd name="T6" fmla="*/ 19050 w 17"/>
                <a:gd name="T7" fmla="*/ 7938 h 16"/>
                <a:gd name="T8" fmla="*/ 19050 w 17"/>
                <a:gd name="T9" fmla="*/ 12700 h 16"/>
                <a:gd name="T10" fmla="*/ 26988 w 17"/>
                <a:gd name="T11" fmla="*/ 20638 h 16"/>
                <a:gd name="T12" fmla="*/ 26988 w 17"/>
                <a:gd name="T13" fmla="*/ 25400 h 16"/>
                <a:gd name="T14" fmla="*/ 20638 w 17"/>
                <a:gd name="T15" fmla="*/ 25400 h 16"/>
                <a:gd name="T16" fmla="*/ 15875 w 17"/>
                <a:gd name="T17" fmla="*/ 15875 h 16"/>
                <a:gd name="T18" fmla="*/ 9525 w 17"/>
                <a:gd name="T19" fmla="*/ 12700 h 16"/>
                <a:gd name="T20" fmla="*/ 6350 w 17"/>
                <a:gd name="T21" fmla="*/ 6350 h 16"/>
                <a:gd name="T22" fmla="*/ 0 w 17"/>
                <a:gd name="T23" fmla="*/ 1588 h 16"/>
                <a:gd name="T24" fmla="*/ 0 w 17"/>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6">
                  <a:moveTo>
                    <a:pt x="0" y="0"/>
                  </a:moveTo>
                  <a:lnTo>
                    <a:pt x="2" y="0"/>
                  </a:lnTo>
                  <a:lnTo>
                    <a:pt x="6" y="3"/>
                  </a:lnTo>
                  <a:lnTo>
                    <a:pt x="12" y="5"/>
                  </a:lnTo>
                  <a:lnTo>
                    <a:pt x="12" y="8"/>
                  </a:lnTo>
                  <a:lnTo>
                    <a:pt x="17" y="13"/>
                  </a:lnTo>
                  <a:lnTo>
                    <a:pt x="17" y="16"/>
                  </a:lnTo>
                  <a:lnTo>
                    <a:pt x="13" y="16"/>
                  </a:lnTo>
                  <a:lnTo>
                    <a:pt x="10" y="10"/>
                  </a:lnTo>
                  <a:lnTo>
                    <a:pt x="6" y="8"/>
                  </a:lnTo>
                  <a:lnTo>
                    <a:pt x="4" y="4"/>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0" name="Freeform 291"/>
            <p:cNvSpPr>
              <a:spLocks/>
            </p:cNvSpPr>
            <p:nvPr/>
          </p:nvSpPr>
          <p:spPr bwMode="auto">
            <a:xfrm>
              <a:off x="4722813" y="3657600"/>
              <a:ext cx="7937" cy="9525"/>
            </a:xfrm>
            <a:custGeom>
              <a:avLst/>
              <a:gdLst>
                <a:gd name="T0" fmla="*/ 4762 w 5"/>
                <a:gd name="T1" fmla="*/ 0 h 6"/>
                <a:gd name="T2" fmla="*/ 7937 w 5"/>
                <a:gd name="T3" fmla="*/ 9525 h 6"/>
                <a:gd name="T4" fmla="*/ 0 w 5"/>
                <a:gd name="T5" fmla="*/ 4763 h 6"/>
                <a:gd name="T6" fmla="*/ 476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3" y="0"/>
                  </a:moveTo>
                  <a:lnTo>
                    <a:pt x="5" y="6"/>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1" name="Freeform 292"/>
            <p:cNvSpPr>
              <a:spLocks/>
            </p:cNvSpPr>
            <p:nvPr/>
          </p:nvSpPr>
          <p:spPr bwMode="auto">
            <a:xfrm>
              <a:off x="4721225" y="3681413"/>
              <a:ext cx="3175" cy="4762"/>
            </a:xfrm>
            <a:custGeom>
              <a:avLst/>
              <a:gdLst>
                <a:gd name="T0" fmla="*/ 0 w 2"/>
                <a:gd name="T1" fmla="*/ 0 h 3"/>
                <a:gd name="T2" fmla="*/ 1588 w 2"/>
                <a:gd name="T3" fmla="*/ 0 h 3"/>
                <a:gd name="T4" fmla="*/ 3175 w 2"/>
                <a:gd name="T5" fmla="*/ 1587 h 3"/>
                <a:gd name="T6" fmla="*/ 3175 w 2"/>
                <a:gd name="T7" fmla="*/ 4762 h 3"/>
                <a:gd name="T8" fmla="*/ 0 w 2"/>
                <a:gd name="T9" fmla="*/ 4762 h 3"/>
                <a:gd name="T10" fmla="*/ 0 w 2"/>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0" y="0"/>
                  </a:moveTo>
                  <a:lnTo>
                    <a:pt x="1" y="0"/>
                  </a:lnTo>
                  <a:lnTo>
                    <a:pt x="2" y="1"/>
                  </a:lnTo>
                  <a:lnTo>
                    <a:pt x="2"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2" name="Freeform 293"/>
            <p:cNvSpPr>
              <a:spLocks/>
            </p:cNvSpPr>
            <p:nvPr/>
          </p:nvSpPr>
          <p:spPr bwMode="auto">
            <a:xfrm>
              <a:off x="4716463" y="3687763"/>
              <a:ext cx="6350" cy="7937"/>
            </a:xfrm>
            <a:custGeom>
              <a:avLst/>
              <a:gdLst>
                <a:gd name="T0" fmla="*/ 6350 w 4"/>
                <a:gd name="T1" fmla="*/ 0 h 5"/>
                <a:gd name="T2" fmla="*/ 6350 w 4"/>
                <a:gd name="T3" fmla="*/ 3175 h 5"/>
                <a:gd name="T4" fmla="*/ 4763 w 4"/>
                <a:gd name="T5" fmla="*/ 7937 h 5"/>
                <a:gd name="T6" fmla="*/ 0 w 4"/>
                <a:gd name="T7" fmla="*/ 7937 h 5"/>
                <a:gd name="T8" fmla="*/ 0 w 4"/>
                <a:gd name="T9" fmla="*/ 4762 h 5"/>
                <a:gd name="T10" fmla="*/ 6350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4" y="0"/>
                  </a:moveTo>
                  <a:lnTo>
                    <a:pt x="4" y="2"/>
                  </a:lnTo>
                  <a:lnTo>
                    <a:pt x="3" y="5"/>
                  </a:lnTo>
                  <a:lnTo>
                    <a:pt x="0" y="5"/>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3" name="Freeform 294"/>
            <p:cNvSpPr>
              <a:spLocks/>
            </p:cNvSpPr>
            <p:nvPr/>
          </p:nvSpPr>
          <p:spPr bwMode="auto">
            <a:xfrm>
              <a:off x="4737100" y="3678238"/>
              <a:ext cx="4763" cy="7937"/>
            </a:xfrm>
            <a:custGeom>
              <a:avLst/>
              <a:gdLst>
                <a:gd name="T0" fmla="*/ 0 w 3"/>
                <a:gd name="T1" fmla="*/ 0 h 5"/>
                <a:gd name="T2" fmla="*/ 4763 w 3"/>
                <a:gd name="T3" fmla="*/ 0 h 5"/>
                <a:gd name="T4" fmla="*/ 4763 w 3"/>
                <a:gd name="T5" fmla="*/ 3175 h 5"/>
                <a:gd name="T6" fmla="*/ 1588 w 3"/>
                <a:gd name="T7" fmla="*/ 7937 h 5"/>
                <a:gd name="T8" fmla="*/ 0 w 3"/>
                <a:gd name="T9" fmla="*/ 7937 h 5"/>
                <a:gd name="T10" fmla="*/ 0 w 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0" y="0"/>
                  </a:moveTo>
                  <a:lnTo>
                    <a:pt x="3" y="0"/>
                  </a:lnTo>
                  <a:lnTo>
                    <a:pt x="3" y="2"/>
                  </a:lnTo>
                  <a:lnTo>
                    <a:pt x="1" y="5"/>
                  </a:lnTo>
                  <a:lnTo>
                    <a:pt x="0"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4" name="Rectangle 295"/>
            <p:cNvSpPr>
              <a:spLocks noChangeArrowheads="1"/>
            </p:cNvSpPr>
            <p:nvPr/>
          </p:nvSpPr>
          <p:spPr bwMode="auto">
            <a:xfrm>
              <a:off x="4732338" y="3681413"/>
              <a:ext cx="3175" cy="4762"/>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5" name="Freeform 296"/>
            <p:cNvSpPr>
              <a:spLocks/>
            </p:cNvSpPr>
            <p:nvPr/>
          </p:nvSpPr>
          <p:spPr bwMode="auto">
            <a:xfrm>
              <a:off x="4743450" y="3683000"/>
              <a:ext cx="6350" cy="7938"/>
            </a:xfrm>
            <a:custGeom>
              <a:avLst/>
              <a:gdLst>
                <a:gd name="T0" fmla="*/ 6350 w 4"/>
                <a:gd name="T1" fmla="*/ 0 h 5"/>
                <a:gd name="T2" fmla="*/ 6350 w 4"/>
                <a:gd name="T3" fmla="*/ 3175 h 5"/>
                <a:gd name="T4" fmla="*/ 4763 w 4"/>
                <a:gd name="T5" fmla="*/ 7938 h 5"/>
                <a:gd name="T6" fmla="*/ 0 w 4"/>
                <a:gd name="T7" fmla="*/ 4763 h 5"/>
                <a:gd name="T8" fmla="*/ 635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0"/>
                  </a:moveTo>
                  <a:lnTo>
                    <a:pt x="4" y="2"/>
                  </a:lnTo>
                  <a:lnTo>
                    <a:pt x="3" y="5"/>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6" name="Freeform 297"/>
            <p:cNvSpPr>
              <a:spLocks/>
            </p:cNvSpPr>
            <p:nvPr/>
          </p:nvSpPr>
          <p:spPr bwMode="auto">
            <a:xfrm>
              <a:off x="4767263" y="3686175"/>
              <a:ext cx="6350" cy="9525"/>
            </a:xfrm>
            <a:custGeom>
              <a:avLst/>
              <a:gdLst>
                <a:gd name="T0" fmla="*/ 3175 w 4"/>
                <a:gd name="T1" fmla="*/ 0 h 6"/>
                <a:gd name="T2" fmla="*/ 6350 w 4"/>
                <a:gd name="T3" fmla="*/ 1588 h 6"/>
                <a:gd name="T4" fmla="*/ 1588 w 4"/>
                <a:gd name="T5" fmla="*/ 9525 h 6"/>
                <a:gd name="T6" fmla="*/ 0 w 4"/>
                <a:gd name="T7" fmla="*/ 6350 h 6"/>
                <a:gd name="T8" fmla="*/ 3175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2" y="0"/>
                  </a:moveTo>
                  <a:lnTo>
                    <a:pt x="4" y="1"/>
                  </a:lnTo>
                  <a:lnTo>
                    <a:pt x="1" y="6"/>
                  </a:lnTo>
                  <a:lnTo>
                    <a:pt x="0" y="4"/>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7" name="Freeform 298"/>
            <p:cNvSpPr>
              <a:spLocks/>
            </p:cNvSpPr>
            <p:nvPr/>
          </p:nvSpPr>
          <p:spPr bwMode="auto">
            <a:xfrm>
              <a:off x="4625975" y="3608388"/>
              <a:ext cx="7938" cy="11112"/>
            </a:xfrm>
            <a:custGeom>
              <a:avLst/>
              <a:gdLst>
                <a:gd name="T0" fmla="*/ 1588 w 5"/>
                <a:gd name="T1" fmla="*/ 0 h 7"/>
                <a:gd name="T2" fmla="*/ 3175 w 5"/>
                <a:gd name="T3" fmla="*/ 1587 h 7"/>
                <a:gd name="T4" fmla="*/ 3175 w 5"/>
                <a:gd name="T5" fmla="*/ 6350 h 7"/>
                <a:gd name="T6" fmla="*/ 7938 w 5"/>
                <a:gd name="T7" fmla="*/ 11112 h 7"/>
                <a:gd name="T8" fmla="*/ 0 w 5"/>
                <a:gd name="T9" fmla="*/ 4762 h 7"/>
                <a:gd name="T10" fmla="*/ 1588 w 5"/>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1" y="0"/>
                  </a:moveTo>
                  <a:lnTo>
                    <a:pt x="2" y="1"/>
                  </a:lnTo>
                  <a:lnTo>
                    <a:pt x="2" y="4"/>
                  </a:lnTo>
                  <a:lnTo>
                    <a:pt x="5" y="7"/>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8" name="Freeform 299"/>
            <p:cNvSpPr>
              <a:spLocks/>
            </p:cNvSpPr>
            <p:nvPr/>
          </p:nvSpPr>
          <p:spPr bwMode="auto">
            <a:xfrm>
              <a:off x="4645025" y="3636963"/>
              <a:ext cx="3175" cy="3175"/>
            </a:xfrm>
            <a:custGeom>
              <a:avLst/>
              <a:gdLst>
                <a:gd name="T0" fmla="*/ 0 w 2"/>
                <a:gd name="T1" fmla="*/ 0 h 2"/>
                <a:gd name="T2" fmla="*/ 1588 w 2"/>
                <a:gd name="T3" fmla="*/ 0 h 2"/>
                <a:gd name="T4" fmla="*/ 3175 w 2"/>
                <a:gd name="T5" fmla="*/ 3175 h 2"/>
                <a:gd name="T6" fmla="*/ 0 w 2"/>
                <a:gd name="T7" fmla="*/ 3175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1" y="0"/>
                  </a:lnTo>
                  <a:lnTo>
                    <a:pt x="2" y="2"/>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19" name="Freeform 300"/>
            <p:cNvSpPr>
              <a:spLocks/>
            </p:cNvSpPr>
            <p:nvPr/>
          </p:nvSpPr>
          <p:spPr bwMode="auto">
            <a:xfrm>
              <a:off x="4641850" y="3648075"/>
              <a:ext cx="6350" cy="4763"/>
            </a:xfrm>
            <a:custGeom>
              <a:avLst/>
              <a:gdLst>
                <a:gd name="T0" fmla="*/ 0 w 4"/>
                <a:gd name="T1" fmla="*/ 0 h 3"/>
                <a:gd name="T2" fmla="*/ 3175 w 4"/>
                <a:gd name="T3" fmla="*/ 0 h 3"/>
                <a:gd name="T4" fmla="*/ 6350 w 4"/>
                <a:gd name="T5" fmla="*/ 4763 h 3"/>
                <a:gd name="T6" fmla="*/ 0 w 4"/>
                <a:gd name="T7" fmla="*/ 4763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2" y="0"/>
                  </a:lnTo>
                  <a:lnTo>
                    <a:pt x="4"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0" name="Freeform 301"/>
            <p:cNvSpPr>
              <a:spLocks/>
            </p:cNvSpPr>
            <p:nvPr/>
          </p:nvSpPr>
          <p:spPr bwMode="auto">
            <a:xfrm>
              <a:off x="4645025" y="3657600"/>
              <a:ext cx="6350" cy="6350"/>
            </a:xfrm>
            <a:custGeom>
              <a:avLst/>
              <a:gdLst>
                <a:gd name="T0" fmla="*/ 1588 w 4"/>
                <a:gd name="T1" fmla="*/ 0 h 4"/>
                <a:gd name="T2" fmla="*/ 6350 w 4"/>
                <a:gd name="T3" fmla="*/ 6350 h 4"/>
                <a:gd name="T4" fmla="*/ 3175 w 4"/>
                <a:gd name="T5" fmla="*/ 6350 h 4"/>
                <a:gd name="T6" fmla="*/ 0 w 4"/>
                <a:gd name="T7" fmla="*/ 1588 h 4"/>
                <a:gd name="T8" fmla="*/ 1588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0"/>
                  </a:moveTo>
                  <a:lnTo>
                    <a:pt x="4" y="4"/>
                  </a:lnTo>
                  <a:lnTo>
                    <a:pt x="2" y="4"/>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1" name="Freeform 302"/>
            <p:cNvSpPr>
              <a:spLocks/>
            </p:cNvSpPr>
            <p:nvPr/>
          </p:nvSpPr>
          <p:spPr bwMode="auto">
            <a:xfrm>
              <a:off x="4654550" y="3649663"/>
              <a:ext cx="47625" cy="52387"/>
            </a:xfrm>
            <a:custGeom>
              <a:avLst/>
              <a:gdLst>
                <a:gd name="T0" fmla="*/ 15875 w 30"/>
                <a:gd name="T1" fmla="*/ 0 h 33"/>
                <a:gd name="T2" fmla="*/ 25400 w 30"/>
                <a:gd name="T3" fmla="*/ 7937 h 33"/>
                <a:gd name="T4" fmla="*/ 31750 w 30"/>
                <a:gd name="T5" fmla="*/ 7937 h 33"/>
                <a:gd name="T6" fmla="*/ 36513 w 30"/>
                <a:gd name="T7" fmla="*/ 9525 h 33"/>
                <a:gd name="T8" fmla="*/ 41275 w 30"/>
                <a:gd name="T9" fmla="*/ 17462 h 33"/>
                <a:gd name="T10" fmla="*/ 47625 w 30"/>
                <a:gd name="T11" fmla="*/ 17462 h 33"/>
                <a:gd name="T12" fmla="*/ 47625 w 30"/>
                <a:gd name="T13" fmla="*/ 22225 h 33"/>
                <a:gd name="T14" fmla="*/ 41275 w 30"/>
                <a:gd name="T15" fmla="*/ 23812 h 33"/>
                <a:gd name="T16" fmla="*/ 34925 w 30"/>
                <a:gd name="T17" fmla="*/ 22225 h 33"/>
                <a:gd name="T18" fmla="*/ 36513 w 30"/>
                <a:gd name="T19" fmla="*/ 31750 h 33"/>
                <a:gd name="T20" fmla="*/ 38100 w 30"/>
                <a:gd name="T21" fmla="*/ 38100 h 33"/>
                <a:gd name="T22" fmla="*/ 41275 w 30"/>
                <a:gd name="T23" fmla="*/ 47625 h 33"/>
                <a:gd name="T24" fmla="*/ 36513 w 30"/>
                <a:gd name="T25" fmla="*/ 47625 h 33"/>
                <a:gd name="T26" fmla="*/ 31750 w 30"/>
                <a:gd name="T27" fmla="*/ 41275 h 33"/>
                <a:gd name="T28" fmla="*/ 28575 w 30"/>
                <a:gd name="T29" fmla="*/ 42862 h 33"/>
                <a:gd name="T30" fmla="*/ 28575 w 30"/>
                <a:gd name="T31" fmla="*/ 52387 h 33"/>
                <a:gd name="T32" fmla="*/ 25400 w 30"/>
                <a:gd name="T33" fmla="*/ 50800 h 33"/>
                <a:gd name="T34" fmla="*/ 23813 w 30"/>
                <a:gd name="T35" fmla="*/ 41275 h 33"/>
                <a:gd name="T36" fmla="*/ 17463 w 30"/>
                <a:gd name="T37" fmla="*/ 33337 h 33"/>
                <a:gd name="T38" fmla="*/ 15875 w 30"/>
                <a:gd name="T39" fmla="*/ 41275 h 33"/>
                <a:gd name="T40" fmla="*/ 12700 w 30"/>
                <a:gd name="T41" fmla="*/ 41275 h 33"/>
                <a:gd name="T42" fmla="*/ 9525 w 30"/>
                <a:gd name="T43" fmla="*/ 36512 h 33"/>
                <a:gd name="T44" fmla="*/ 11113 w 30"/>
                <a:gd name="T45" fmla="*/ 23812 h 33"/>
                <a:gd name="T46" fmla="*/ 6350 w 30"/>
                <a:gd name="T47" fmla="*/ 17462 h 33"/>
                <a:gd name="T48" fmla="*/ 0 w 30"/>
                <a:gd name="T49" fmla="*/ 9525 h 33"/>
                <a:gd name="T50" fmla="*/ 6350 w 30"/>
                <a:gd name="T51" fmla="*/ 3175 h 33"/>
                <a:gd name="T52" fmla="*/ 9525 w 30"/>
                <a:gd name="T53" fmla="*/ 3175 h 33"/>
                <a:gd name="T54" fmla="*/ 15875 w 30"/>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 h="33">
                  <a:moveTo>
                    <a:pt x="10" y="0"/>
                  </a:moveTo>
                  <a:lnTo>
                    <a:pt x="16" y="5"/>
                  </a:lnTo>
                  <a:lnTo>
                    <a:pt x="20" y="5"/>
                  </a:lnTo>
                  <a:lnTo>
                    <a:pt x="23" y="6"/>
                  </a:lnTo>
                  <a:lnTo>
                    <a:pt x="26" y="11"/>
                  </a:lnTo>
                  <a:lnTo>
                    <a:pt x="30" y="11"/>
                  </a:lnTo>
                  <a:lnTo>
                    <a:pt x="30" y="14"/>
                  </a:lnTo>
                  <a:lnTo>
                    <a:pt x="26" y="15"/>
                  </a:lnTo>
                  <a:lnTo>
                    <a:pt x="22" y="14"/>
                  </a:lnTo>
                  <a:lnTo>
                    <a:pt x="23" y="20"/>
                  </a:lnTo>
                  <a:lnTo>
                    <a:pt x="24" y="24"/>
                  </a:lnTo>
                  <a:lnTo>
                    <a:pt x="26" y="30"/>
                  </a:lnTo>
                  <a:lnTo>
                    <a:pt x="23" y="30"/>
                  </a:lnTo>
                  <a:lnTo>
                    <a:pt x="20" y="26"/>
                  </a:lnTo>
                  <a:lnTo>
                    <a:pt x="18" y="27"/>
                  </a:lnTo>
                  <a:lnTo>
                    <a:pt x="18" y="33"/>
                  </a:lnTo>
                  <a:lnTo>
                    <a:pt x="16" y="32"/>
                  </a:lnTo>
                  <a:lnTo>
                    <a:pt x="15" y="26"/>
                  </a:lnTo>
                  <a:lnTo>
                    <a:pt x="11" y="21"/>
                  </a:lnTo>
                  <a:lnTo>
                    <a:pt x="10" y="26"/>
                  </a:lnTo>
                  <a:lnTo>
                    <a:pt x="8" y="26"/>
                  </a:lnTo>
                  <a:lnTo>
                    <a:pt x="6" y="23"/>
                  </a:lnTo>
                  <a:lnTo>
                    <a:pt x="7" y="15"/>
                  </a:lnTo>
                  <a:lnTo>
                    <a:pt x="4" y="11"/>
                  </a:lnTo>
                  <a:lnTo>
                    <a:pt x="0" y="6"/>
                  </a:lnTo>
                  <a:lnTo>
                    <a:pt x="4" y="2"/>
                  </a:lnTo>
                  <a:lnTo>
                    <a:pt x="6" y="2"/>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2" name="Rectangle 303"/>
            <p:cNvSpPr>
              <a:spLocks noChangeArrowheads="1"/>
            </p:cNvSpPr>
            <p:nvPr/>
          </p:nvSpPr>
          <p:spPr bwMode="auto">
            <a:xfrm>
              <a:off x="4691063" y="3702050"/>
              <a:ext cx="1587" cy="4763"/>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3" name="Freeform 304"/>
            <p:cNvSpPr>
              <a:spLocks/>
            </p:cNvSpPr>
            <p:nvPr/>
          </p:nvSpPr>
          <p:spPr bwMode="auto">
            <a:xfrm>
              <a:off x="4760913" y="3662363"/>
              <a:ext cx="7937" cy="1587"/>
            </a:xfrm>
            <a:custGeom>
              <a:avLst/>
              <a:gdLst>
                <a:gd name="T0" fmla="*/ 1587 w 5"/>
                <a:gd name="T1" fmla="*/ 0 h 1"/>
                <a:gd name="T2" fmla="*/ 7937 w 5"/>
                <a:gd name="T3" fmla="*/ 0 h 1"/>
                <a:gd name="T4" fmla="*/ 3175 w 5"/>
                <a:gd name="T5" fmla="*/ 1587 h 1"/>
                <a:gd name="T6" fmla="*/ 0 w 5"/>
                <a:gd name="T7" fmla="*/ 1587 h 1"/>
                <a:gd name="T8" fmla="*/ 1587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1" y="0"/>
                  </a:moveTo>
                  <a:lnTo>
                    <a:pt x="5" y="0"/>
                  </a:lnTo>
                  <a:lnTo>
                    <a:pt x="2" y="1"/>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4" name="Freeform 305"/>
            <p:cNvSpPr>
              <a:spLocks/>
            </p:cNvSpPr>
            <p:nvPr/>
          </p:nvSpPr>
          <p:spPr bwMode="auto">
            <a:xfrm>
              <a:off x="4748213" y="3644900"/>
              <a:ext cx="3175" cy="7938"/>
            </a:xfrm>
            <a:custGeom>
              <a:avLst/>
              <a:gdLst>
                <a:gd name="T0" fmla="*/ 0 w 2"/>
                <a:gd name="T1" fmla="*/ 0 h 5"/>
                <a:gd name="T2" fmla="*/ 1588 w 2"/>
                <a:gd name="T3" fmla="*/ 0 h 5"/>
                <a:gd name="T4" fmla="*/ 3175 w 2"/>
                <a:gd name="T5" fmla="*/ 4763 h 5"/>
                <a:gd name="T6" fmla="*/ 1588 w 2"/>
                <a:gd name="T7" fmla="*/ 7938 h 5"/>
                <a:gd name="T8" fmla="*/ 0 w 2"/>
                <a:gd name="T9" fmla="*/ 4763 h 5"/>
                <a:gd name="T10" fmla="*/ 0 w 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5">
                  <a:moveTo>
                    <a:pt x="0" y="0"/>
                  </a:moveTo>
                  <a:lnTo>
                    <a:pt x="1" y="0"/>
                  </a:lnTo>
                  <a:lnTo>
                    <a:pt x="2" y="3"/>
                  </a:lnTo>
                  <a:lnTo>
                    <a:pt x="1" y="5"/>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5" name="Freeform 306"/>
            <p:cNvSpPr>
              <a:spLocks/>
            </p:cNvSpPr>
            <p:nvPr/>
          </p:nvSpPr>
          <p:spPr bwMode="auto">
            <a:xfrm>
              <a:off x="4718050" y="3632200"/>
              <a:ext cx="6350" cy="4763"/>
            </a:xfrm>
            <a:custGeom>
              <a:avLst/>
              <a:gdLst>
                <a:gd name="T0" fmla="*/ 3175 w 4"/>
                <a:gd name="T1" fmla="*/ 0 h 3"/>
                <a:gd name="T2" fmla="*/ 6350 w 4"/>
                <a:gd name="T3" fmla="*/ 4763 h 3"/>
                <a:gd name="T4" fmla="*/ 4763 w 4"/>
                <a:gd name="T5" fmla="*/ 4763 h 3"/>
                <a:gd name="T6" fmla="*/ 0 w 4"/>
                <a:gd name="T7" fmla="*/ 1588 h 3"/>
                <a:gd name="T8" fmla="*/ 3175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2" y="0"/>
                  </a:moveTo>
                  <a:lnTo>
                    <a:pt x="4" y="3"/>
                  </a:lnTo>
                  <a:lnTo>
                    <a:pt x="3"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6" name="Freeform 307"/>
            <p:cNvSpPr>
              <a:spLocks/>
            </p:cNvSpPr>
            <p:nvPr/>
          </p:nvSpPr>
          <p:spPr bwMode="auto">
            <a:xfrm>
              <a:off x="4748213" y="3622675"/>
              <a:ext cx="9525" cy="6350"/>
            </a:xfrm>
            <a:custGeom>
              <a:avLst/>
              <a:gdLst>
                <a:gd name="T0" fmla="*/ 6350 w 6"/>
                <a:gd name="T1" fmla="*/ 0 h 4"/>
                <a:gd name="T2" fmla="*/ 9525 w 6"/>
                <a:gd name="T3" fmla="*/ 1588 h 4"/>
                <a:gd name="T4" fmla="*/ 9525 w 6"/>
                <a:gd name="T5" fmla="*/ 4763 h 4"/>
                <a:gd name="T6" fmla="*/ 6350 w 6"/>
                <a:gd name="T7" fmla="*/ 6350 h 4"/>
                <a:gd name="T8" fmla="*/ 3175 w 6"/>
                <a:gd name="T9" fmla="*/ 4763 h 4"/>
                <a:gd name="T10" fmla="*/ 0 w 6"/>
                <a:gd name="T11" fmla="*/ 1588 h 4"/>
                <a:gd name="T12" fmla="*/ 6350 w 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4">
                  <a:moveTo>
                    <a:pt x="4" y="0"/>
                  </a:moveTo>
                  <a:lnTo>
                    <a:pt x="6" y="1"/>
                  </a:lnTo>
                  <a:lnTo>
                    <a:pt x="6" y="3"/>
                  </a:lnTo>
                  <a:lnTo>
                    <a:pt x="4" y="4"/>
                  </a:lnTo>
                  <a:lnTo>
                    <a:pt x="2" y="3"/>
                  </a:lnTo>
                  <a:lnTo>
                    <a:pt x="0"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7" name="Freeform 308"/>
            <p:cNvSpPr>
              <a:spLocks/>
            </p:cNvSpPr>
            <p:nvPr/>
          </p:nvSpPr>
          <p:spPr bwMode="auto">
            <a:xfrm>
              <a:off x="4729163" y="3600450"/>
              <a:ext cx="7937" cy="7938"/>
            </a:xfrm>
            <a:custGeom>
              <a:avLst/>
              <a:gdLst>
                <a:gd name="T0" fmla="*/ 6350 w 5"/>
                <a:gd name="T1" fmla="*/ 0 h 5"/>
                <a:gd name="T2" fmla="*/ 7937 w 5"/>
                <a:gd name="T3" fmla="*/ 0 h 5"/>
                <a:gd name="T4" fmla="*/ 6350 w 5"/>
                <a:gd name="T5" fmla="*/ 7938 h 5"/>
                <a:gd name="T6" fmla="*/ 1587 w 5"/>
                <a:gd name="T7" fmla="*/ 7938 h 5"/>
                <a:gd name="T8" fmla="*/ 0 w 5"/>
                <a:gd name="T9" fmla="*/ 3175 h 5"/>
                <a:gd name="T10" fmla="*/ 3175 w 5"/>
                <a:gd name="T11" fmla="*/ 3175 h 5"/>
                <a:gd name="T12" fmla="*/ 6350 w 5"/>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5">
                  <a:moveTo>
                    <a:pt x="4" y="0"/>
                  </a:moveTo>
                  <a:lnTo>
                    <a:pt x="5" y="0"/>
                  </a:lnTo>
                  <a:lnTo>
                    <a:pt x="4" y="5"/>
                  </a:lnTo>
                  <a:lnTo>
                    <a:pt x="1" y="5"/>
                  </a:lnTo>
                  <a:lnTo>
                    <a:pt x="0" y="2"/>
                  </a:lnTo>
                  <a:lnTo>
                    <a:pt x="2"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8" name="Freeform 309"/>
            <p:cNvSpPr>
              <a:spLocks/>
            </p:cNvSpPr>
            <p:nvPr/>
          </p:nvSpPr>
          <p:spPr bwMode="auto">
            <a:xfrm>
              <a:off x="4632325" y="3549650"/>
              <a:ext cx="128588" cy="114300"/>
            </a:xfrm>
            <a:custGeom>
              <a:avLst/>
              <a:gdLst>
                <a:gd name="T0" fmla="*/ 128588 w 81"/>
                <a:gd name="T1" fmla="*/ 6350 h 72"/>
                <a:gd name="T2" fmla="*/ 117475 w 81"/>
                <a:gd name="T3" fmla="*/ 31750 h 72"/>
                <a:gd name="T4" fmla="*/ 106363 w 81"/>
                <a:gd name="T5" fmla="*/ 26988 h 72"/>
                <a:gd name="T6" fmla="*/ 95250 w 81"/>
                <a:gd name="T7" fmla="*/ 26988 h 72"/>
                <a:gd name="T8" fmla="*/ 82550 w 81"/>
                <a:gd name="T9" fmla="*/ 30163 h 72"/>
                <a:gd name="T10" fmla="*/ 76200 w 81"/>
                <a:gd name="T11" fmla="*/ 36513 h 72"/>
                <a:gd name="T12" fmla="*/ 82550 w 81"/>
                <a:gd name="T13" fmla="*/ 49213 h 72"/>
                <a:gd name="T14" fmla="*/ 73025 w 81"/>
                <a:gd name="T15" fmla="*/ 41275 h 72"/>
                <a:gd name="T16" fmla="*/ 76200 w 81"/>
                <a:gd name="T17" fmla="*/ 49213 h 72"/>
                <a:gd name="T18" fmla="*/ 71438 w 81"/>
                <a:gd name="T19" fmla="*/ 46038 h 72"/>
                <a:gd name="T20" fmla="*/ 66675 w 81"/>
                <a:gd name="T21" fmla="*/ 49213 h 72"/>
                <a:gd name="T22" fmla="*/ 71438 w 81"/>
                <a:gd name="T23" fmla="*/ 55563 h 72"/>
                <a:gd name="T24" fmla="*/ 63500 w 81"/>
                <a:gd name="T25" fmla="*/ 49213 h 72"/>
                <a:gd name="T26" fmla="*/ 58738 w 81"/>
                <a:gd name="T27" fmla="*/ 41275 h 72"/>
                <a:gd name="T28" fmla="*/ 53975 w 81"/>
                <a:gd name="T29" fmla="*/ 34925 h 72"/>
                <a:gd name="T30" fmla="*/ 50800 w 81"/>
                <a:gd name="T31" fmla="*/ 50800 h 72"/>
                <a:gd name="T32" fmla="*/ 58738 w 81"/>
                <a:gd name="T33" fmla="*/ 65088 h 72"/>
                <a:gd name="T34" fmla="*/ 65088 w 81"/>
                <a:gd name="T35" fmla="*/ 77788 h 72"/>
                <a:gd name="T36" fmla="*/ 57150 w 81"/>
                <a:gd name="T37" fmla="*/ 73025 h 72"/>
                <a:gd name="T38" fmla="*/ 57150 w 81"/>
                <a:gd name="T39" fmla="*/ 82550 h 72"/>
                <a:gd name="T40" fmla="*/ 52388 w 81"/>
                <a:gd name="T41" fmla="*/ 84138 h 72"/>
                <a:gd name="T42" fmla="*/ 65088 w 81"/>
                <a:gd name="T43" fmla="*/ 93663 h 72"/>
                <a:gd name="T44" fmla="*/ 77788 w 81"/>
                <a:gd name="T45" fmla="*/ 103188 h 72"/>
                <a:gd name="T46" fmla="*/ 71438 w 81"/>
                <a:gd name="T47" fmla="*/ 109538 h 72"/>
                <a:gd name="T48" fmla="*/ 60325 w 81"/>
                <a:gd name="T49" fmla="*/ 107950 h 72"/>
                <a:gd name="T50" fmla="*/ 50800 w 81"/>
                <a:gd name="T51" fmla="*/ 98425 h 72"/>
                <a:gd name="T52" fmla="*/ 20638 w 81"/>
                <a:gd name="T53" fmla="*/ 90488 h 72"/>
                <a:gd name="T54" fmla="*/ 15875 w 81"/>
                <a:gd name="T55" fmla="*/ 84138 h 72"/>
                <a:gd name="T56" fmla="*/ 14288 w 81"/>
                <a:gd name="T57" fmla="*/ 79375 h 72"/>
                <a:gd name="T58" fmla="*/ 0 w 81"/>
                <a:gd name="T59" fmla="*/ 58738 h 72"/>
                <a:gd name="T60" fmla="*/ 20638 w 81"/>
                <a:gd name="T61" fmla="*/ 41275 h 72"/>
                <a:gd name="T62" fmla="*/ 25400 w 81"/>
                <a:gd name="T63" fmla="*/ 25400 h 72"/>
                <a:gd name="T64" fmla="*/ 69850 w 81"/>
                <a:gd name="T65" fmla="*/ 7938 h 72"/>
                <a:gd name="T66" fmla="*/ 106363 w 81"/>
                <a:gd name="T67" fmla="*/ 12700 h 72"/>
                <a:gd name="T68" fmla="*/ 119063 w 81"/>
                <a:gd name="T69" fmla="*/ 1588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1" h="72">
                  <a:moveTo>
                    <a:pt x="79" y="0"/>
                  </a:moveTo>
                  <a:lnTo>
                    <a:pt x="81" y="4"/>
                  </a:lnTo>
                  <a:lnTo>
                    <a:pt x="81" y="13"/>
                  </a:lnTo>
                  <a:lnTo>
                    <a:pt x="74" y="20"/>
                  </a:lnTo>
                  <a:lnTo>
                    <a:pt x="70" y="19"/>
                  </a:lnTo>
                  <a:lnTo>
                    <a:pt x="67" y="17"/>
                  </a:lnTo>
                  <a:lnTo>
                    <a:pt x="62" y="16"/>
                  </a:lnTo>
                  <a:lnTo>
                    <a:pt x="60" y="17"/>
                  </a:lnTo>
                  <a:lnTo>
                    <a:pt x="54" y="17"/>
                  </a:lnTo>
                  <a:lnTo>
                    <a:pt x="52" y="19"/>
                  </a:lnTo>
                  <a:lnTo>
                    <a:pt x="46" y="19"/>
                  </a:lnTo>
                  <a:lnTo>
                    <a:pt x="48" y="23"/>
                  </a:lnTo>
                  <a:lnTo>
                    <a:pt x="53" y="29"/>
                  </a:lnTo>
                  <a:lnTo>
                    <a:pt x="52" y="31"/>
                  </a:lnTo>
                  <a:lnTo>
                    <a:pt x="49" y="26"/>
                  </a:lnTo>
                  <a:lnTo>
                    <a:pt x="46" y="26"/>
                  </a:lnTo>
                  <a:lnTo>
                    <a:pt x="46" y="29"/>
                  </a:lnTo>
                  <a:lnTo>
                    <a:pt x="48" y="31"/>
                  </a:lnTo>
                  <a:lnTo>
                    <a:pt x="46" y="32"/>
                  </a:lnTo>
                  <a:lnTo>
                    <a:pt x="45" y="29"/>
                  </a:lnTo>
                  <a:lnTo>
                    <a:pt x="42" y="29"/>
                  </a:lnTo>
                  <a:lnTo>
                    <a:pt x="42" y="31"/>
                  </a:lnTo>
                  <a:lnTo>
                    <a:pt x="46" y="34"/>
                  </a:lnTo>
                  <a:lnTo>
                    <a:pt x="45" y="35"/>
                  </a:lnTo>
                  <a:lnTo>
                    <a:pt x="41" y="34"/>
                  </a:lnTo>
                  <a:lnTo>
                    <a:pt x="40" y="31"/>
                  </a:lnTo>
                  <a:lnTo>
                    <a:pt x="38" y="29"/>
                  </a:lnTo>
                  <a:lnTo>
                    <a:pt x="37" y="26"/>
                  </a:lnTo>
                  <a:lnTo>
                    <a:pt x="37" y="23"/>
                  </a:lnTo>
                  <a:lnTo>
                    <a:pt x="34" y="22"/>
                  </a:lnTo>
                  <a:lnTo>
                    <a:pt x="32" y="25"/>
                  </a:lnTo>
                  <a:lnTo>
                    <a:pt x="32" y="32"/>
                  </a:lnTo>
                  <a:lnTo>
                    <a:pt x="36" y="37"/>
                  </a:lnTo>
                  <a:lnTo>
                    <a:pt x="37" y="41"/>
                  </a:lnTo>
                  <a:lnTo>
                    <a:pt x="42" y="46"/>
                  </a:lnTo>
                  <a:lnTo>
                    <a:pt x="41" y="49"/>
                  </a:lnTo>
                  <a:lnTo>
                    <a:pt x="37" y="44"/>
                  </a:lnTo>
                  <a:lnTo>
                    <a:pt x="36" y="46"/>
                  </a:lnTo>
                  <a:lnTo>
                    <a:pt x="37" y="49"/>
                  </a:lnTo>
                  <a:lnTo>
                    <a:pt x="36" y="52"/>
                  </a:lnTo>
                  <a:lnTo>
                    <a:pt x="32" y="52"/>
                  </a:lnTo>
                  <a:lnTo>
                    <a:pt x="33" y="53"/>
                  </a:lnTo>
                  <a:lnTo>
                    <a:pt x="40" y="56"/>
                  </a:lnTo>
                  <a:lnTo>
                    <a:pt x="41" y="59"/>
                  </a:lnTo>
                  <a:lnTo>
                    <a:pt x="45" y="60"/>
                  </a:lnTo>
                  <a:lnTo>
                    <a:pt x="49" y="65"/>
                  </a:lnTo>
                  <a:lnTo>
                    <a:pt x="52" y="72"/>
                  </a:lnTo>
                  <a:lnTo>
                    <a:pt x="45" y="69"/>
                  </a:lnTo>
                  <a:lnTo>
                    <a:pt x="44" y="68"/>
                  </a:lnTo>
                  <a:lnTo>
                    <a:pt x="38" y="68"/>
                  </a:lnTo>
                  <a:lnTo>
                    <a:pt x="40" y="65"/>
                  </a:lnTo>
                  <a:lnTo>
                    <a:pt x="32" y="62"/>
                  </a:lnTo>
                  <a:lnTo>
                    <a:pt x="16" y="62"/>
                  </a:lnTo>
                  <a:lnTo>
                    <a:pt x="13" y="57"/>
                  </a:lnTo>
                  <a:lnTo>
                    <a:pt x="10" y="55"/>
                  </a:lnTo>
                  <a:lnTo>
                    <a:pt x="10" y="53"/>
                  </a:lnTo>
                  <a:lnTo>
                    <a:pt x="13" y="50"/>
                  </a:lnTo>
                  <a:lnTo>
                    <a:pt x="9" y="50"/>
                  </a:lnTo>
                  <a:lnTo>
                    <a:pt x="5" y="46"/>
                  </a:lnTo>
                  <a:lnTo>
                    <a:pt x="0" y="37"/>
                  </a:lnTo>
                  <a:lnTo>
                    <a:pt x="6" y="35"/>
                  </a:lnTo>
                  <a:lnTo>
                    <a:pt x="13" y="26"/>
                  </a:lnTo>
                  <a:lnTo>
                    <a:pt x="12" y="17"/>
                  </a:lnTo>
                  <a:lnTo>
                    <a:pt x="16" y="16"/>
                  </a:lnTo>
                  <a:lnTo>
                    <a:pt x="30" y="13"/>
                  </a:lnTo>
                  <a:lnTo>
                    <a:pt x="44" y="5"/>
                  </a:lnTo>
                  <a:lnTo>
                    <a:pt x="53" y="4"/>
                  </a:lnTo>
                  <a:lnTo>
                    <a:pt x="67" y="8"/>
                  </a:lnTo>
                  <a:lnTo>
                    <a:pt x="75" y="7"/>
                  </a:lnTo>
                  <a:lnTo>
                    <a:pt x="75" y="1"/>
                  </a:lnTo>
                  <a:lnTo>
                    <a:pt x="7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29" name="Freeform 310"/>
            <p:cNvSpPr>
              <a:spLocks/>
            </p:cNvSpPr>
            <p:nvPr/>
          </p:nvSpPr>
          <p:spPr bwMode="auto">
            <a:xfrm>
              <a:off x="4741863" y="3595688"/>
              <a:ext cx="6350" cy="3175"/>
            </a:xfrm>
            <a:custGeom>
              <a:avLst/>
              <a:gdLst>
                <a:gd name="T0" fmla="*/ 1588 w 4"/>
                <a:gd name="T1" fmla="*/ 0 h 2"/>
                <a:gd name="T2" fmla="*/ 6350 w 4"/>
                <a:gd name="T3" fmla="*/ 0 h 2"/>
                <a:gd name="T4" fmla="*/ 6350 w 4"/>
                <a:gd name="T5" fmla="*/ 3175 h 2"/>
                <a:gd name="T6" fmla="*/ 0 w 4"/>
                <a:gd name="T7" fmla="*/ 3175 h 2"/>
                <a:gd name="T8" fmla="*/ 1588 w 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1" y="0"/>
                  </a:moveTo>
                  <a:lnTo>
                    <a:pt x="4" y="0"/>
                  </a:lnTo>
                  <a:lnTo>
                    <a:pt x="4" y="2"/>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0" name="Freeform 311"/>
            <p:cNvSpPr>
              <a:spLocks/>
            </p:cNvSpPr>
            <p:nvPr/>
          </p:nvSpPr>
          <p:spPr bwMode="auto">
            <a:xfrm>
              <a:off x="4749800" y="3541713"/>
              <a:ext cx="58738" cy="58737"/>
            </a:xfrm>
            <a:custGeom>
              <a:avLst/>
              <a:gdLst>
                <a:gd name="T0" fmla="*/ 19050 w 37"/>
                <a:gd name="T1" fmla="*/ 0 h 37"/>
                <a:gd name="T2" fmla="*/ 25400 w 37"/>
                <a:gd name="T3" fmla="*/ 3175 h 37"/>
                <a:gd name="T4" fmla="*/ 38100 w 37"/>
                <a:gd name="T5" fmla="*/ 3175 h 37"/>
                <a:gd name="T6" fmla="*/ 42863 w 37"/>
                <a:gd name="T7" fmla="*/ 15875 h 37"/>
                <a:gd name="T8" fmla="*/ 52388 w 37"/>
                <a:gd name="T9" fmla="*/ 25400 h 37"/>
                <a:gd name="T10" fmla="*/ 58738 w 37"/>
                <a:gd name="T11" fmla="*/ 25400 h 37"/>
                <a:gd name="T12" fmla="*/ 57150 w 37"/>
                <a:gd name="T13" fmla="*/ 30162 h 37"/>
                <a:gd name="T14" fmla="*/ 57150 w 37"/>
                <a:gd name="T15" fmla="*/ 33337 h 37"/>
                <a:gd name="T16" fmla="*/ 46038 w 37"/>
                <a:gd name="T17" fmla="*/ 33337 h 37"/>
                <a:gd name="T18" fmla="*/ 42863 w 37"/>
                <a:gd name="T19" fmla="*/ 30162 h 37"/>
                <a:gd name="T20" fmla="*/ 26988 w 37"/>
                <a:gd name="T21" fmla="*/ 33337 h 37"/>
                <a:gd name="T22" fmla="*/ 25400 w 37"/>
                <a:gd name="T23" fmla="*/ 38100 h 37"/>
                <a:gd name="T24" fmla="*/ 14288 w 37"/>
                <a:gd name="T25" fmla="*/ 44450 h 37"/>
                <a:gd name="T26" fmla="*/ 1588 w 37"/>
                <a:gd name="T27" fmla="*/ 58737 h 37"/>
                <a:gd name="T28" fmla="*/ 1588 w 37"/>
                <a:gd name="T29" fmla="*/ 52387 h 37"/>
                <a:gd name="T30" fmla="*/ 12700 w 37"/>
                <a:gd name="T31" fmla="*/ 44450 h 37"/>
                <a:gd name="T32" fmla="*/ 12700 w 37"/>
                <a:gd name="T33" fmla="*/ 42862 h 37"/>
                <a:gd name="T34" fmla="*/ 1588 w 37"/>
                <a:gd name="T35" fmla="*/ 44450 h 37"/>
                <a:gd name="T36" fmla="*/ 0 w 37"/>
                <a:gd name="T37" fmla="*/ 39687 h 37"/>
                <a:gd name="T38" fmla="*/ 11113 w 37"/>
                <a:gd name="T39" fmla="*/ 28575 h 37"/>
                <a:gd name="T40" fmla="*/ 11113 w 37"/>
                <a:gd name="T41" fmla="*/ 14287 h 37"/>
                <a:gd name="T42" fmla="*/ 7938 w 37"/>
                <a:gd name="T43" fmla="*/ 7937 h 37"/>
                <a:gd name="T44" fmla="*/ 19050 w 37"/>
                <a:gd name="T45" fmla="*/ 0 h 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 h="37">
                  <a:moveTo>
                    <a:pt x="12" y="0"/>
                  </a:moveTo>
                  <a:lnTo>
                    <a:pt x="16" y="2"/>
                  </a:lnTo>
                  <a:lnTo>
                    <a:pt x="24" y="2"/>
                  </a:lnTo>
                  <a:lnTo>
                    <a:pt x="27" y="10"/>
                  </a:lnTo>
                  <a:lnTo>
                    <a:pt x="33" y="16"/>
                  </a:lnTo>
                  <a:lnTo>
                    <a:pt x="37" y="16"/>
                  </a:lnTo>
                  <a:lnTo>
                    <a:pt x="36" y="19"/>
                  </a:lnTo>
                  <a:lnTo>
                    <a:pt x="36" y="21"/>
                  </a:lnTo>
                  <a:lnTo>
                    <a:pt x="29" y="21"/>
                  </a:lnTo>
                  <a:lnTo>
                    <a:pt x="27" y="19"/>
                  </a:lnTo>
                  <a:lnTo>
                    <a:pt x="17" y="21"/>
                  </a:lnTo>
                  <a:lnTo>
                    <a:pt x="16" y="24"/>
                  </a:lnTo>
                  <a:lnTo>
                    <a:pt x="9" y="28"/>
                  </a:lnTo>
                  <a:lnTo>
                    <a:pt x="1" y="37"/>
                  </a:lnTo>
                  <a:lnTo>
                    <a:pt x="1" y="33"/>
                  </a:lnTo>
                  <a:lnTo>
                    <a:pt x="8" y="28"/>
                  </a:lnTo>
                  <a:lnTo>
                    <a:pt x="8" y="27"/>
                  </a:lnTo>
                  <a:lnTo>
                    <a:pt x="1" y="28"/>
                  </a:lnTo>
                  <a:lnTo>
                    <a:pt x="0" y="25"/>
                  </a:lnTo>
                  <a:lnTo>
                    <a:pt x="7" y="18"/>
                  </a:lnTo>
                  <a:lnTo>
                    <a:pt x="7" y="9"/>
                  </a:lnTo>
                  <a:lnTo>
                    <a:pt x="5" y="5"/>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1" name="Freeform 312"/>
            <p:cNvSpPr>
              <a:spLocks/>
            </p:cNvSpPr>
            <p:nvPr/>
          </p:nvSpPr>
          <p:spPr bwMode="auto">
            <a:xfrm>
              <a:off x="4679950" y="3479800"/>
              <a:ext cx="120650" cy="85725"/>
            </a:xfrm>
            <a:custGeom>
              <a:avLst/>
              <a:gdLst>
                <a:gd name="T0" fmla="*/ 4763 w 76"/>
                <a:gd name="T1" fmla="*/ 0 h 54"/>
                <a:gd name="T2" fmla="*/ 11113 w 76"/>
                <a:gd name="T3" fmla="*/ 0 h 54"/>
                <a:gd name="T4" fmla="*/ 9525 w 76"/>
                <a:gd name="T5" fmla="*/ 9525 h 54"/>
                <a:gd name="T6" fmla="*/ 19050 w 76"/>
                <a:gd name="T7" fmla="*/ 9525 h 54"/>
                <a:gd name="T8" fmla="*/ 41275 w 76"/>
                <a:gd name="T9" fmla="*/ 17463 h 54"/>
                <a:gd name="T10" fmla="*/ 58738 w 76"/>
                <a:gd name="T11" fmla="*/ 19050 h 54"/>
                <a:gd name="T12" fmla="*/ 69850 w 76"/>
                <a:gd name="T13" fmla="*/ 7938 h 54"/>
                <a:gd name="T14" fmla="*/ 90488 w 76"/>
                <a:gd name="T15" fmla="*/ 3175 h 54"/>
                <a:gd name="T16" fmla="*/ 106363 w 76"/>
                <a:gd name="T17" fmla="*/ 4763 h 54"/>
                <a:gd name="T18" fmla="*/ 120650 w 76"/>
                <a:gd name="T19" fmla="*/ 14288 h 54"/>
                <a:gd name="T20" fmla="*/ 119063 w 76"/>
                <a:gd name="T21" fmla="*/ 26988 h 54"/>
                <a:gd name="T22" fmla="*/ 112713 w 76"/>
                <a:gd name="T23" fmla="*/ 26988 h 54"/>
                <a:gd name="T24" fmla="*/ 106363 w 76"/>
                <a:gd name="T25" fmla="*/ 36513 h 54"/>
                <a:gd name="T26" fmla="*/ 103188 w 76"/>
                <a:gd name="T27" fmla="*/ 46038 h 54"/>
                <a:gd name="T28" fmla="*/ 96838 w 76"/>
                <a:gd name="T29" fmla="*/ 52388 h 54"/>
                <a:gd name="T30" fmla="*/ 101600 w 76"/>
                <a:gd name="T31" fmla="*/ 55563 h 54"/>
                <a:gd name="T32" fmla="*/ 107950 w 76"/>
                <a:gd name="T33" fmla="*/ 65088 h 54"/>
                <a:gd name="T34" fmla="*/ 95250 w 76"/>
                <a:gd name="T35" fmla="*/ 65088 h 54"/>
                <a:gd name="T36" fmla="*/ 88900 w 76"/>
                <a:gd name="T37" fmla="*/ 61913 h 54"/>
                <a:gd name="T38" fmla="*/ 77788 w 76"/>
                <a:gd name="T39" fmla="*/ 69850 h 54"/>
                <a:gd name="T40" fmla="*/ 71438 w 76"/>
                <a:gd name="T41" fmla="*/ 71438 h 54"/>
                <a:gd name="T42" fmla="*/ 71438 w 76"/>
                <a:gd name="T43" fmla="*/ 80963 h 54"/>
                <a:gd name="T44" fmla="*/ 58738 w 76"/>
                <a:gd name="T45" fmla="*/ 82550 h 54"/>
                <a:gd name="T46" fmla="*/ 36513 w 76"/>
                <a:gd name="T47" fmla="*/ 76200 h 54"/>
                <a:gd name="T48" fmla="*/ 22225 w 76"/>
                <a:gd name="T49" fmla="*/ 77788 h 54"/>
                <a:gd name="T50" fmla="*/ 9525 w 76"/>
                <a:gd name="T51" fmla="*/ 85725 h 54"/>
                <a:gd name="T52" fmla="*/ 12700 w 76"/>
                <a:gd name="T53" fmla="*/ 66675 h 54"/>
                <a:gd name="T54" fmla="*/ 0 w 76"/>
                <a:gd name="T55" fmla="*/ 55563 h 54"/>
                <a:gd name="T56" fmla="*/ 3175 w 76"/>
                <a:gd name="T57" fmla="*/ 38100 h 54"/>
                <a:gd name="T58" fmla="*/ 9525 w 76"/>
                <a:gd name="T59" fmla="*/ 31750 h 54"/>
                <a:gd name="T60" fmla="*/ 3175 w 76"/>
                <a:gd name="T61" fmla="*/ 9525 h 54"/>
                <a:gd name="T62" fmla="*/ 4763 w 76"/>
                <a:gd name="T63" fmla="*/ 0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6" h="54">
                  <a:moveTo>
                    <a:pt x="3" y="0"/>
                  </a:moveTo>
                  <a:lnTo>
                    <a:pt x="7" y="0"/>
                  </a:lnTo>
                  <a:lnTo>
                    <a:pt x="6" y="6"/>
                  </a:lnTo>
                  <a:lnTo>
                    <a:pt x="12" y="6"/>
                  </a:lnTo>
                  <a:lnTo>
                    <a:pt x="26" y="11"/>
                  </a:lnTo>
                  <a:lnTo>
                    <a:pt x="37" y="12"/>
                  </a:lnTo>
                  <a:lnTo>
                    <a:pt x="44" y="5"/>
                  </a:lnTo>
                  <a:lnTo>
                    <a:pt x="57" y="2"/>
                  </a:lnTo>
                  <a:lnTo>
                    <a:pt x="67" y="3"/>
                  </a:lnTo>
                  <a:lnTo>
                    <a:pt x="76" y="9"/>
                  </a:lnTo>
                  <a:lnTo>
                    <a:pt x="75" y="17"/>
                  </a:lnTo>
                  <a:lnTo>
                    <a:pt x="71" y="17"/>
                  </a:lnTo>
                  <a:lnTo>
                    <a:pt x="67" y="23"/>
                  </a:lnTo>
                  <a:lnTo>
                    <a:pt x="65" y="29"/>
                  </a:lnTo>
                  <a:lnTo>
                    <a:pt x="61" y="33"/>
                  </a:lnTo>
                  <a:lnTo>
                    <a:pt x="64" y="35"/>
                  </a:lnTo>
                  <a:lnTo>
                    <a:pt x="68" y="41"/>
                  </a:lnTo>
                  <a:lnTo>
                    <a:pt x="60" y="41"/>
                  </a:lnTo>
                  <a:lnTo>
                    <a:pt x="56" y="39"/>
                  </a:lnTo>
                  <a:lnTo>
                    <a:pt x="49" y="44"/>
                  </a:lnTo>
                  <a:lnTo>
                    <a:pt x="45" y="45"/>
                  </a:lnTo>
                  <a:lnTo>
                    <a:pt x="45" y="51"/>
                  </a:lnTo>
                  <a:lnTo>
                    <a:pt x="37" y="52"/>
                  </a:lnTo>
                  <a:lnTo>
                    <a:pt x="23" y="48"/>
                  </a:lnTo>
                  <a:lnTo>
                    <a:pt x="14" y="49"/>
                  </a:lnTo>
                  <a:lnTo>
                    <a:pt x="6" y="54"/>
                  </a:lnTo>
                  <a:lnTo>
                    <a:pt x="8" y="42"/>
                  </a:lnTo>
                  <a:lnTo>
                    <a:pt x="0" y="35"/>
                  </a:lnTo>
                  <a:lnTo>
                    <a:pt x="2" y="24"/>
                  </a:lnTo>
                  <a:lnTo>
                    <a:pt x="6" y="20"/>
                  </a:lnTo>
                  <a:lnTo>
                    <a:pt x="2" y="6"/>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2" name="Freeform 313"/>
            <p:cNvSpPr>
              <a:spLocks/>
            </p:cNvSpPr>
            <p:nvPr/>
          </p:nvSpPr>
          <p:spPr bwMode="auto">
            <a:xfrm>
              <a:off x="4640263" y="3352800"/>
              <a:ext cx="177800" cy="146050"/>
            </a:xfrm>
            <a:custGeom>
              <a:avLst/>
              <a:gdLst>
                <a:gd name="T0" fmla="*/ 122238 w 112"/>
                <a:gd name="T1" fmla="*/ 0 h 92"/>
                <a:gd name="T2" fmla="*/ 149225 w 112"/>
                <a:gd name="T3" fmla="*/ 41275 h 92"/>
                <a:gd name="T4" fmla="*/ 152400 w 112"/>
                <a:gd name="T5" fmla="*/ 77788 h 92"/>
                <a:gd name="T6" fmla="*/ 147638 w 112"/>
                <a:gd name="T7" fmla="*/ 87313 h 92"/>
                <a:gd name="T8" fmla="*/ 153988 w 112"/>
                <a:gd name="T9" fmla="*/ 95250 h 92"/>
                <a:gd name="T10" fmla="*/ 168275 w 112"/>
                <a:gd name="T11" fmla="*/ 90488 h 92"/>
                <a:gd name="T12" fmla="*/ 177800 w 112"/>
                <a:gd name="T13" fmla="*/ 92075 h 92"/>
                <a:gd name="T14" fmla="*/ 177800 w 112"/>
                <a:gd name="T15" fmla="*/ 111125 h 92"/>
                <a:gd name="T16" fmla="*/ 171450 w 112"/>
                <a:gd name="T17" fmla="*/ 114300 h 92"/>
                <a:gd name="T18" fmla="*/ 165100 w 112"/>
                <a:gd name="T19" fmla="*/ 119063 h 92"/>
                <a:gd name="T20" fmla="*/ 168275 w 112"/>
                <a:gd name="T21" fmla="*/ 111125 h 92"/>
                <a:gd name="T22" fmla="*/ 165100 w 112"/>
                <a:gd name="T23" fmla="*/ 106363 h 92"/>
                <a:gd name="T24" fmla="*/ 161925 w 112"/>
                <a:gd name="T25" fmla="*/ 109538 h 92"/>
                <a:gd name="T26" fmla="*/ 165100 w 112"/>
                <a:gd name="T27" fmla="*/ 111125 h 92"/>
                <a:gd name="T28" fmla="*/ 160338 w 112"/>
                <a:gd name="T29" fmla="*/ 115888 h 92"/>
                <a:gd name="T30" fmla="*/ 165100 w 112"/>
                <a:gd name="T31" fmla="*/ 120650 h 92"/>
                <a:gd name="T32" fmla="*/ 160338 w 112"/>
                <a:gd name="T33" fmla="*/ 125413 h 92"/>
                <a:gd name="T34" fmla="*/ 160338 w 112"/>
                <a:gd name="T35" fmla="*/ 141288 h 92"/>
                <a:gd name="T36" fmla="*/ 146050 w 112"/>
                <a:gd name="T37" fmla="*/ 131763 h 92"/>
                <a:gd name="T38" fmla="*/ 130175 w 112"/>
                <a:gd name="T39" fmla="*/ 130175 h 92"/>
                <a:gd name="T40" fmla="*/ 109538 w 112"/>
                <a:gd name="T41" fmla="*/ 134938 h 92"/>
                <a:gd name="T42" fmla="*/ 98425 w 112"/>
                <a:gd name="T43" fmla="*/ 146050 h 92"/>
                <a:gd name="T44" fmla="*/ 80963 w 112"/>
                <a:gd name="T45" fmla="*/ 144463 h 92"/>
                <a:gd name="T46" fmla="*/ 58738 w 112"/>
                <a:gd name="T47" fmla="*/ 136525 h 92"/>
                <a:gd name="T48" fmla="*/ 49213 w 112"/>
                <a:gd name="T49" fmla="*/ 136525 h 92"/>
                <a:gd name="T50" fmla="*/ 50800 w 112"/>
                <a:gd name="T51" fmla="*/ 127000 h 92"/>
                <a:gd name="T52" fmla="*/ 44450 w 112"/>
                <a:gd name="T53" fmla="*/ 127000 h 92"/>
                <a:gd name="T54" fmla="*/ 39688 w 112"/>
                <a:gd name="T55" fmla="*/ 114300 h 92"/>
                <a:gd name="T56" fmla="*/ 25400 w 112"/>
                <a:gd name="T57" fmla="*/ 111125 h 92"/>
                <a:gd name="T58" fmla="*/ 19050 w 112"/>
                <a:gd name="T59" fmla="*/ 100013 h 92"/>
                <a:gd name="T60" fmla="*/ 11113 w 112"/>
                <a:gd name="T61" fmla="*/ 95250 h 92"/>
                <a:gd name="T62" fmla="*/ 0 w 112"/>
                <a:gd name="T63" fmla="*/ 68263 h 92"/>
                <a:gd name="T64" fmla="*/ 14288 w 112"/>
                <a:gd name="T65" fmla="*/ 63500 h 92"/>
                <a:gd name="T66" fmla="*/ 26988 w 112"/>
                <a:gd name="T67" fmla="*/ 36513 h 92"/>
                <a:gd name="T68" fmla="*/ 44450 w 112"/>
                <a:gd name="T69" fmla="*/ 14288 h 92"/>
                <a:gd name="T70" fmla="*/ 55563 w 112"/>
                <a:gd name="T71" fmla="*/ 9525 h 92"/>
                <a:gd name="T72" fmla="*/ 84138 w 112"/>
                <a:gd name="T73" fmla="*/ 17463 h 92"/>
                <a:gd name="T74" fmla="*/ 104775 w 112"/>
                <a:gd name="T75" fmla="*/ 12700 h 92"/>
                <a:gd name="T76" fmla="*/ 111125 w 112"/>
                <a:gd name="T77" fmla="*/ 3175 h 92"/>
                <a:gd name="T78" fmla="*/ 122238 w 112"/>
                <a:gd name="T79" fmla="*/ 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2" h="92">
                  <a:moveTo>
                    <a:pt x="77" y="0"/>
                  </a:moveTo>
                  <a:lnTo>
                    <a:pt x="94" y="26"/>
                  </a:lnTo>
                  <a:lnTo>
                    <a:pt x="96" y="49"/>
                  </a:lnTo>
                  <a:lnTo>
                    <a:pt x="93" y="55"/>
                  </a:lnTo>
                  <a:lnTo>
                    <a:pt x="97" y="60"/>
                  </a:lnTo>
                  <a:lnTo>
                    <a:pt x="106" y="57"/>
                  </a:lnTo>
                  <a:lnTo>
                    <a:pt x="112" y="58"/>
                  </a:lnTo>
                  <a:lnTo>
                    <a:pt x="112" y="70"/>
                  </a:lnTo>
                  <a:lnTo>
                    <a:pt x="108" y="72"/>
                  </a:lnTo>
                  <a:lnTo>
                    <a:pt x="104" y="75"/>
                  </a:lnTo>
                  <a:lnTo>
                    <a:pt x="106" y="70"/>
                  </a:lnTo>
                  <a:lnTo>
                    <a:pt x="104" y="67"/>
                  </a:lnTo>
                  <a:lnTo>
                    <a:pt x="102" y="69"/>
                  </a:lnTo>
                  <a:lnTo>
                    <a:pt x="104" y="70"/>
                  </a:lnTo>
                  <a:lnTo>
                    <a:pt x="101" y="73"/>
                  </a:lnTo>
                  <a:lnTo>
                    <a:pt x="104" y="76"/>
                  </a:lnTo>
                  <a:lnTo>
                    <a:pt x="101" y="79"/>
                  </a:lnTo>
                  <a:lnTo>
                    <a:pt x="101" y="89"/>
                  </a:lnTo>
                  <a:lnTo>
                    <a:pt x="92" y="83"/>
                  </a:lnTo>
                  <a:lnTo>
                    <a:pt x="82" y="82"/>
                  </a:lnTo>
                  <a:lnTo>
                    <a:pt x="69" y="85"/>
                  </a:lnTo>
                  <a:lnTo>
                    <a:pt x="62" y="92"/>
                  </a:lnTo>
                  <a:lnTo>
                    <a:pt x="51" y="91"/>
                  </a:lnTo>
                  <a:lnTo>
                    <a:pt x="37" y="86"/>
                  </a:lnTo>
                  <a:lnTo>
                    <a:pt x="31" y="86"/>
                  </a:lnTo>
                  <a:lnTo>
                    <a:pt x="32" y="80"/>
                  </a:lnTo>
                  <a:lnTo>
                    <a:pt x="28" y="80"/>
                  </a:lnTo>
                  <a:lnTo>
                    <a:pt x="25" y="72"/>
                  </a:lnTo>
                  <a:lnTo>
                    <a:pt x="16" y="70"/>
                  </a:lnTo>
                  <a:lnTo>
                    <a:pt x="12" y="63"/>
                  </a:lnTo>
                  <a:lnTo>
                    <a:pt x="7" y="60"/>
                  </a:lnTo>
                  <a:lnTo>
                    <a:pt x="0" y="43"/>
                  </a:lnTo>
                  <a:lnTo>
                    <a:pt x="9" y="40"/>
                  </a:lnTo>
                  <a:lnTo>
                    <a:pt x="17" y="23"/>
                  </a:lnTo>
                  <a:lnTo>
                    <a:pt x="28" y="9"/>
                  </a:lnTo>
                  <a:lnTo>
                    <a:pt x="35" y="6"/>
                  </a:lnTo>
                  <a:lnTo>
                    <a:pt x="53" y="11"/>
                  </a:lnTo>
                  <a:lnTo>
                    <a:pt x="66" y="8"/>
                  </a:lnTo>
                  <a:lnTo>
                    <a:pt x="70" y="2"/>
                  </a:lnTo>
                  <a:lnTo>
                    <a:pt x="7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3" name="Freeform 314"/>
            <p:cNvSpPr>
              <a:spLocks/>
            </p:cNvSpPr>
            <p:nvPr/>
          </p:nvSpPr>
          <p:spPr bwMode="auto">
            <a:xfrm>
              <a:off x="4648200" y="3006725"/>
              <a:ext cx="144463" cy="92075"/>
            </a:xfrm>
            <a:custGeom>
              <a:avLst/>
              <a:gdLst>
                <a:gd name="T0" fmla="*/ 82550 w 91"/>
                <a:gd name="T1" fmla="*/ 0 h 58"/>
                <a:gd name="T2" fmla="*/ 107950 w 91"/>
                <a:gd name="T3" fmla="*/ 15875 h 58"/>
                <a:gd name="T4" fmla="*/ 133350 w 91"/>
                <a:gd name="T5" fmla="*/ 11113 h 58"/>
                <a:gd name="T6" fmla="*/ 141288 w 91"/>
                <a:gd name="T7" fmla="*/ 14288 h 58"/>
                <a:gd name="T8" fmla="*/ 144463 w 91"/>
                <a:gd name="T9" fmla="*/ 42863 h 58"/>
                <a:gd name="T10" fmla="*/ 138113 w 91"/>
                <a:gd name="T11" fmla="*/ 49213 h 58"/>
                <a:gd name="T12" fmla="*/ 141288 w 91"/>
                <a:gd name="T13" fmla="*/ 77788 h 58"/>
                <a:gd name="T14" fmla="*/ 128588 w 91"/>
                <a:gd name="T15" fmla="*/ 87313 h 58"/>
                <a:gd name="T16" fmla="*/ 120650 w 91"/>
                <a:gd name="T17" fmla="*/ 84138 h 58"/>
                <a:gd name="T18" fmla="*/ 112713 w 91"/>
                <a:gd name="T19" fmla="*/ 92075 h 58"/>
                <a:gd name="T20" fmla="*/ 87313 w 91"/>
                <a:gd name="T21" fmla="*/ 73025 h 58"/>
                <a:gd name="T22" fmla="*/ 73025 w 91"/>
                <a:gd name="T23" fmla="*/ 66675 h 58"/>
                <a:gd name="T24" fmla="*/ 22225 w 91"/>
                <a:gd name="T25" fmla="*/ 66675 h 58"/>
                <a:gd name="T26" fmla="*/ 3175 w 91"/>
                <a:gd name="T27" fmla="*/ 74613 h 58"/>
                <a:gd name="T28" fmla="*/ 0 w 91"/>
                <a:gd name="T29" fmla="*/ 66675 h 58"/>
                <a:gd name="T30" fmla="*/ 0 w 91"/>
                <a:gd name="T31" fmla="*/ 53975 h 58"/>
                <a:gd name="T32" fmla="*/ 9525 w 91"/>
                <a:gd name="T33" fmla="*/ 39688 h 58"/>
                <a:gd name="T34" fmla="*/ 9525 w 91"/>
                <a:gd name="T35" fmla="*/ 30163 h 58"/>
                <a:gd name="T36" fmla="*/ 19050 w 91"/>
                <a:gd name="T37" fmla="*/ 19050 h 58"/>
                <a:gd name="T38" fmla="*/ 31750 w 91"/>
                <a:gd name="T39" fmla="*/ 14288 h 58"/>
                <a:gd name="T40" fmla="*/ 34925 w 91"/>
                <a:gd name="T41" fmla="*/ 20638 h 58"/>
                <a:gd name="T42" fmla="*/ 42863 w 91"/>
                <a:gd name="T43" fmla="*/ 30163 h 58"/>
                <a:gd name="T44" fmla="*/ 47625 w 91"/>
                <a:gd name="T45" fmla="*/ 39688 h 58"/>
                <a:gd name="T46" fmla="*/ 50800 w 91"/>
                <a:gd name="T47" fmla="*/ 42863 h 58"/>
                <a:gd name="T48" fmla="*/ 60325 w 91"/>
                <a:gd name="T49" fmla="*/ 39688 h 58"/>
                <a:gd name="T50" fmla="*/ 66675 w 91"/>
                <a:gd name="T51" fmla="*/ 33338 h 58"/>
                <a:gd name="T52" fmla="*/ 66675 w 91"/>
                <a:gd name="T53" fmla="*/ 6350 h 58"/>
                <a:gd name="T54" fmla="*/ 82550 w 91"/>
                <a:gd name="T55" fmla="*/ 0 h 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1" h="58">
                  <a:moveTo>
                    <a:pt x="52" y="0"/>
                  </a:moveTo>
                  <a:lnTo>
                    <a:pt x="68" y="10"/>
                  </a:lnTo>
                  <a:lnTo>
                    <a:pt x="84" y="7"/>
                  </a:lnTo>
                  <a:lnTo>
                    <a:pt x="89" y="9"/>
                  </a:lnTo>
                  <a:lnTo>
                    <a:pt x="91" y="27"/>
                  </a:lnTo>
                  <a:lnTo>
                    <a:pt x="87" y="31"/>
                  </a:lnTo>
                  <a:lnTo>
                    <a:pt x="89" y="49"/>
                  </a:lnTo>
                  <a:lnTo>
                    <a:pt x="81" y="55"/>
                  </a:lnTo>
                  <a:lnTo>
                    <a:pt x="76" y="53"/>
                  </a:lnTo>
                  <a:lnTo>
                    <a:pt x="71" y="58"/>
                  </a:lnTo>
                  <a:lnTo>
                    <a:pt x="55" y="46"/>
                  </a:lnTo>
                  <a:lnTo>
                    <a:pt x="46" y="42"/>
                  </a:lnTo>
                  <a:lnTo>
                    <a:pt x="14" y="42"/>
                  </a:lnTo>
                  <a:lnTo>
                    <a:pt x="2" y="47"/>
                  </a:lnTo>
                  <a:lnTo>
                    <a:pt x="0" y="42"/>
                  </a:lnTo>
                  <a:lnTo>
                    <a:pt x="0" y="34"/>
                  </a:lnTo>
                  <a:lnTo>
                    <a:pt x="6" y="25"/>
                  </a:lnTo>
                  <a:lnTo>
                    <a:pt x="6" y="19"/>
                  </a:lnTo>
                  <a:lnTo>
                    <a:pt x="12" y="12"/>
                  </a:lnTo>
                  <a:lnTo>
                    <a:pt x="20" y="9"/>
                  </a:lnTo>
                  <a:lnTo>
                    <a:pt x="22" y="13"/>
                  </a:lnTo>
                  <a:lnTo>
                    <a:pt x="27" y="19"/>
                  </a:lnTo>
                  <a:lnTo>
                    <a:pt x="30" y="25"/>
                  </a:lnTo>
                  <a:lnTo>
                    <a:pt x="32" y="27"/>
                  </a:lnTo>
                  <a:lnTo>
                    <a:pt x="38" y="25"/>
                  </a:lnTo>
                  <a:lnTo>
                    <a:pt x="42" y="21"/>
                  </a:lnTo>
                  <a:lnTo>
                    <a:pt x="42" y="4"/>
                  </a:lnTo>
                  <a:lnTo>
                    <a:pt x="5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4" name="Freeform 315"/>
            <p:cNvSpPr>
              <a:spLocks/>
            </p:cNvSpPr>
            <p:nvPr/>
          </p:nvSpPr>
          <p:spPr bwMode="auto">
            <a:xfrm>
              <a:off x="4338638" y="3192463"/>
              <a:ext cx="4762" cy="7937"/>
            </a:xfrm>
            <a:custGeom>
              <a:avLst/>
              <a:gdLst>
                <a:gd name="T0" fmla="*/ 3175 w 3"/>
                <a:gd name="T1" fmla="*/ 0 h 5"/>
                <a:gd name="T2" fmla="*/ 4762 w 3"/>
                <a:gd name="T3" fmla="*/ 3175 h 5"/>
                <a:gd name="T4" fmla="*/ 4762 w 3"/>
                <a:gd name="T5" fmla="*/ 7937 h 5"/>
                <a:gd name="T6" fmla="*/ 0 w 3"/>
                <a:gd name="T7" fmla="*/ 7937 h 5"/>
                <a:gd name="T8" fmla="*/ 3175 w 3"/>
                <a:gd name="T9" fmla="*/ 3175 h 5"/>
                <a:gd name="T10" fmla="*/ 3175 w 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2" y="0"/>
                  </a:moveTo>
                  <a:lnTo>
                    <a:pt x="3" y="2"/>
                  </a:lnTo>
                  <a:lnTo>
                    <a:pt x="3" y="5"/>
                  </a:lnTo>
                  <a:lnTo>
                    <a:pt x="0" y="5"/>
                  </a:lnTo>
                  <a:lnTo>
                    <a:pt x="2"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5" name="Freeform 316"/>
            <p:cNvSpPr>
              <a:spLocks/>
            </p:cNvSpPr>
            <p:nvPr/>
          </p:nvSpPr>
          <p:spPr bwMode="auto">
            <a:xfrm>
              <a:off x="4343400" y="3186113"/>
              <a:ext cx="4763" cy="4762"/>
            </a:xfrm>
            <a:custGeom>
              <a:avLst/>
              <a:gdLst>
                <a:gd name="T0" fmla="*/ 4763 w 3"/>
                <a:gd name="T1" fmla="*/ 0 h 3"/>
                <a:gd name="T2" fmla="*/ 4763 w 3"/>
                <a:gd name="T3" fmla="*/ 1587 h 3"/>
                <a:gd name="T4" fmla="*/ 1588 w 3"/>
                <a:gd name="T5" fmla="*/ 4762 h 3"/>
                <a:gd name="T6" fmla="*/ 0 w 3"/>
                <a:gd name="T7" fmla="*/ 1587 h 3"/>
                <a:gd name="T8" fmla="*/ 4763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0"/>
                  </a:moveTo>
                  <a:lnTo>
                    <a:pt x="3" y="1"/>
                  </a:lnTo>
                  <a:lnTo>
                    <a:pt x="1" y="3"/>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6" name="Freeform 317"/>
            <p:cNvSpPr>
              <a:spLocks/>
            </p:cNvSpPr>
            <p:nvPr/>
          </p:nvSpPr>
          <p:spPr bwMode="auto">
            <a:xfrm>
              <a:off x="4349750" y="3181350"/>
              <a:ext cx="6350" cy="4763"/>
            </a:xfrm>
            <a:custGeom>
              <a:avLst/>
              <a:gdLst>
                <a:gd name="T0" fmla="*/ 6350 w 4"/>
                <a:gd name="T1" fmla="*/ 0 h 3"/>
                <a:gd name="T2" fmla="*/ 6350 w 4"/>
                <a:gd name="T3" fmla="*/ 1588 h 3"/>
                <a:gd name="T4" fmla="*/ 1588 w 4"/>
                <a:gd name="T5" fmla="*/ 4763 h 3"/>
                <a:gd name="T6" fmla="*/ 0 w 4"/>
                <a:gd name="T7" fmla="*/ 4763 h 3"/>
                <a:gd name="T8" fmla="*/ 635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0"/>
                  </a:moveTo>
                  <a:lnTo>
                    <a:pt x="4" y="1"/>
                  </a:lnTo>
                  <a:lnTo>
                    <a:pt x="1" y="3"/>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7" name="Rectangle 318"/>
            <p:cNvSpPr>
              <a:spLocks noChangeArrowheads="1"/>
            </p:cNvSpPr>
            <p:nvPr/>
          </p:nvSpPr>
          <p:spPr bwMode="auto">
            <a:xfrm>
              <a:off x="4360863" y="3181350"/>
              <a:ext cx="6350" cy="1588"/>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8" name="Freeform 319"/>
            <p:cNvSpPr>
              <a:spLocks/>
            </p:cNvSpPr>
            <p:nvPr/>
          </p:nvSpPr>
          <p:spPr bwMode="auto">
            <a:xfrm>
              <a:off x="4368800" y="3181350"/>
              <a:ext cx="6350" cy="1588"/>
            </a:xfrm>
            <a:custGeom>
              <a:avLst/>
              <a:gdLst>
                <a:gd name="T0" fmla="*/ 0 w 4"/>
                <a:gd name="T1" fmla="*/ 0 h 1"/>
                <a:gd name="T2" fmla="*/ 6350 w 4"/>
                <a:gd name="T3" fmla="*/ 0 h 1"/>
                <a:gd name="T4" fmla="*/ 0 w 4"/>
                <a:gd name="T5" fmla="*/ 1588 h 1"/>
                <a:gd name="T6" fmla="*/ 0 w 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1">
                  <a:moveTo>
                    <a:pt x="0" y="0"/>
                  </a:moveTo>
                  <a:lnTo>
                    <a:pt x="4" y="0"/>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39" name="Freeform 320"/>
            <p:cNvSpPr>
              <a:spLocks/>
            </p:cNvSpPr>
            <p:nvPr/>
          </p:nvSpPr>
          <p:spPr bwMode="auto">
            <a:xfrm>
              <a:off x="4381500" y="3176588"/>
              <a:ext cx="3175" cy="4762"/>
            </a:xfrm>
            <a:custGeom>
              <a:avLst/>
              <a:gdLst>
                <a:gd name="T0" fmla="*/ 0 w 2"/>
                <a:gd name="T1" fmla="*/ 0 h 3"/>
                <a:gd name="T2" fmla="*/ 3175 w 2"/>
                <a:gd name="T3" fmla="*/ 0 h 3"/>
                <a:gd name="T4" fmla="*/ 0 w 2"/>
                <a:gd name="T5" fmla="*/ 4762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2" y="0"/>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0" name="Freeform 321"/>
            <p:cNvSpPr>
              <a:spLocks/>
            </p:cNvSpPr>
            <p:nvPr/>
          </p:nvSpPr>
          <p:spPr bwMode="auto">
            <a:xfrm>
              <a:off x="4313238" y="3186113"/>
              <a:ext cx="74612" cy="92075"/>
            </a:xfrm>
            <a:custGeom>
              <a:avLst/>
              <a:gdLst>
                <a:gd name="T0" fmla="*/ 60325 w 47"/>
                <a:gd name="T1" fmla="*/ 0 h 58"/>
                <a:gd name="T2" fmla="*/ 68262 w 47"/>
                <a:gd name="T3" fmla="*/ 0 h 58"/>
                <a:gd name="T4" fmla="*/ 74612 w 47"/>
                <a:gd name="T5" fmla="*/ 6350 h 58"/>
                <a:gd name="T6" fmla="*/ 71437 w 47"/>
                <a:gd name="T7" fmla="*/ 28575 h 58"/>
                <a:gd name="T8" fmla="*/ 71437 w 47"/>
                <a:gd name="T9" fmla="*/ 38100 h 58"/>
                <a:gd name="T10" fmla="*/ 57150 w 47"/>
                <a:gd name="T11" fmla="*/ 50800 h 58"/>
                <a:gd name="T12" fmla="*/ 57150 w 47"/>
                <a:gd name="T13" fmla="*/ 73025 h 58"/>
                <a:gd name="T14" fmla="*/ 53975 w 47"/>
                <a:gd name="T15" fmla="*/ 82550 h 58"/>
                <a:gd name="T16" fmla="*/ 57150 w 47"/>
                <a:gd name="T17" fmla="*/ 92075 h 58"/>
                <a:gd name="T18" fmla="*/ 44450 w 47"/>
                <a:gd name="T19" fmla="*/ 87313 h 58"/>
                <a:gd name="T20" fmla="*/ 49212 w 47"/>
                <a:gd name="T21" fmla="*/ 73025 h 58"/>
                <a:gd name="T22" fmla="*/ 25400 w 47"/>
                <a:gd name="T23" fmla="*/ 69850 h 58"/>
                <a:gd name="T24" fmla="*/ 11112 w 47"/>
                <a:gd name="T25" fmla="*/ 77788 h 58"/>
                <a:gd name="T26" fmla="*/ 0 w 47"/>
                <a:gd name="T27" fmla="*/ 69850 h 58"/>
                <a:gd name="T28" fmla="*/ 6350 w 47"/>
                <a:gd name="T29" fmla="*/ 63500 h 58"/>
                <a:gd name="T30" fmla="*/ 11112 w 47"/>
                <a:gd name="T31" fmla="*/ 63500 h 58"/>
                <a:gd name="T32" fmla="*/ 15875 w 47"/>
                <a:gd name="T33" fmla="*/ 60325 h 58"/>
                <a:gd name="T34" fmla="*/ 28575 w 47"/>
                <a:gd name="T35" fmla="*/ 55563 h 58"/>
                <a:gd name="T36" fmla="*/ 19050 w 47"/>
                <a:gd name="T37" fmla="*/ 55563 h 58"/>
                <a:gd name="T38" fmla="*/ 17462 w 47"/>
                <a:gd name="T39" fmla="*/ 58738 h 58"/>
                <a:gd name="T40" fmla="*/ 11112 w 47"/>
                <a:gd name="T41" fmla="*/ 60325 h 58"/>
                <a:gd name="T42" fmla="*/ 11112 w 47"/>
                <a:gd name="T43" fmla="*/ 58738 h 58"/>
                <a:gd name="T44" fmla="*/ 15875 w 47"/>
                <a:gd name="T45" fmla="*/ 53975 h 58"/>
                <a:gd name="T46" fmla="*/ 17462 w 47"/>
                <a:gd name="T47" fmla="*/ 49213 h 58"/>
                <a:gd name="T48" fmla="*/ 25400 w 47"/>
                <a:gd name="T49" fmla="*/ 34925 h 58"/>
                <a:gd name="T50" fmla="*/ 25400 w 47"/>
                <a:gd name="T51" fmla="*/ 19050 h 58"/>
                <a:gd name="T52" fmla="*/ 34925 w 47"/>
                <a:gd name="T53" fmla="*/ 15875 h 58"/>
                <a:gd name="T54" fmla="*/ 38100 w 47"/>
                <a:gd name="T55" fmla="*/ 20638 h 58"/>
                <a:gd name="T56" fmla="*/ 36512 w 47"/>
                <a:gd name="T57" fmla="*/ 25400 h 58"/>
                <a:gd name="T58" fmla="*/ 38100 w 47"/>
                <a:gd name="T59" fmla="*/ 30163 h 58"/>
                <a:gd name="T60" fmla="*/ 42862 w 47"/>
                <a:gd name="T61" fmla="*/ 28575 h 58"/>
                <a:gd name="T62" fmla="*/ 42862 w 47"/>
                <a:gd name="T63" fmla="*/ 20638 h 58"/>
                <a:gd name="T64" fmla="*/ 41275 w 47"/>
                <a:gd name="T65" fmla="*/ 19050 h 58"/>
                <a:gd name="T66" fmla="*/ 44450 w 47"/>
                <a:gd name="T67" fmla="*/ 6350 h 58"/>
                <a:gd name="T68" fmla="*/ 49212 w 47"/>
                <a:gd name="T69" fmla="*/ 1588 h 58"/>
                <a:gd name="T70" fmla="*/ 50800 w 47"/>
                <a:gd name="T71" fmla="*/ 1588 h 58"/>
                <a:gd name="T72" fmla="*/ 60325 w 47"/>
                <a:gd name="T73" fmla="*/ 0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8">
                  <a:moveTo>
                    <a:pt x="38" y="0"/>
                  </a:moveTo>
                  <a:lnTo>
                    <a:pt x="43" y="0"/>
                  </a:lnTo>
                  <a:lnTo>
                    <a:pt x="47" y="4"/>
                  </a:lnTo>
                  <a:lnTo>
                    <a:pt x="45" y="18"/>
                  </a:lnTo>
                  <a:lnTo>
                    <a:pt x="45" y="24"/>
                  </a:lnTo>
                  <a:lnTo>
                    <a:pt x="36" y="32"/>
                  </a:lnTo>
                  <a:lnTo>
                    <a:pt x="36" y="46"/>
                  </a:lnTo>
                  <a:lnTo>
                    <a:pt x="34" y="52"/>
                  </a:lnTo>
                  <a:lnTo>
                    <a:pt x="36" y="58"/>
                  </a:lnTo>
                  <a:lnTo>
                    <a:pt x="28" y="55"/>
                  </a:lnTo>
                  <a:lnTo>
                    <a:pt x="31" y="46"/>
                  </a:lnTo>
                  <a:lnTo>
                    <a:pt x="16" y="44"/>
                  </a:lnTo>
                  <a:lnTo>
                    <a:pt x="7" y="49"/>
                  </a:lnTo>
                  <a:lnTo>
                    <a:pt x="0" y="44"/>
                  </a:lnTo>
                  <a:lnTo>
                    <a:pt x="4" y="40"/>
                  </a:lnTo>
                  <a:lnTo>
                    <a:pt x="7" y="40"/>
                  </a:lnTo>
                  <a:lnTo>
                    <a:pt x="10" y="38"/>
                  </a:lnTo>
                  <a:lnTo>
                    <a:pt x="18" y="35"/>
                  </a:lnTo>
                  <a:lnTo>
                    <a:pt x="12" y="35"/>
                  </a:lnTo>
                  <a:lnTo>
                    <a:pt x="11" y="37"/>
                  </a:lnTo>
                  <a:lnTo>
                    <a:pt x="7" y="38"/>
                  </a:lnTo>
                  <a:lnTo>
                    <a:pt x="7" y="37"/>
                  </a:lnTo>
                  <a:lnTo>
                    <a:pt x="10" y="34"/>
                  </a:lnTo>
                  <a:lnTo>
                    <a:pt x="11" y="31"/>
                  </a:lnTo>
                  <a:lnTo>
                    <a:pt x="16" y="22"/>
                  </a:lnTo>
                  <a:lnTo>
                    <a:pt x="16" y="12"/>
                  </a:lnTo>
                  <a:lnTo>
                    <a:pt x="22" y="10"/>
                  </a:lnTo>
                  <a:lnTo>
                    <a:pt x="24" y="13"/>
                  </a:lnTo>
                  <a:lnTo>
                    <a:pt x="23" y="16"/>
                  </a:lnTo>
                  <a:lnTo>
                    <a:pt x="24" y="19"/>
                  </a:lnTo>
                  <a:lnTo>
                    <a:pt x="27" y="18"/>
                  </a:lnTo>
                  <a:lnTo>
                    <a:pt x="27" y="13"/>
                  </a:lnTo>
                  <a:lnTo>
                    <a:pt x="26" y="12"/>
                  </a:lnTo>
                  <a:lnTo>
                    <a:pt x="28" y="4"/>
                  </a:lnTo>
                  <a:lnTo>
                    <a:pt x="31" y="1"/>
                  </a:lnTo>
                  <a:lnTo>
                    <a:pt x="32" y="1"/>
                  </a:lnTo>
                  <a:lnTo>
                    <a:pt x="3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1" name="Rectangle 322"/>
            <p:cNvSpPr>
              <a:spLocks noChangeArrowheads="1"/>
            </p:cNvSpPr>
            <p:nvPr/>
          </p:nvSpPr>
          <p:spPr bwMode="auto">
            <a:xfrm>
              <a:off x="4721225" y="2690813"/>
              <a:ext cx="3175" cy="6350"/>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2" name="Freeform 323"/>
            <p:cNvSpPr>
              <a:spLocks/>
            </p:cNvSpPr>
            <p:nvPr/>
          </p:nvSpPr>
          <p:spPr bwMode="auto">
            <a:xfrm>
              <a:off x="4683125" y="2752725"/>
              <a:ext cx="6350" cy="6350"/>
            </a:xfrm>
            <a:custGeom>
              <a:avLst/>
              <a:gdLst>
                <a:gd name="T0" fmla="*/ 1588 w 4"/>
                <a:gd name="T1" fmla="*/ 0 h 4"/>
                <a:gd name="T2" fmla="*/ 6350 w 4"/>
                <a:gd name="T3" fmla="*/ 1588 h 4"/>
                <a:gd name="T4" fmla="*/ 1588 w 4"/>
                <a:gd name="T5" fmla="*/ 6350 h 4"/>
                <a:gd name="T6" fmla="*/ 0 w 4"/>
                <a:gd name="T7" fmla="*/ 3175 h 4"/>
                <a:gd name="T8" fmla="*/ 1588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0"/>
                  </a:moveTo>
                  <a:lnTo>
                    <a:pt x="4" y="1"/>
                  </a:lnTo>
                  <a:lnTo>
                    <a:pt x="1" y="4"/>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3" name="Freeform 324"/>
            <p:cNvSpPr>
              <a:spLocks/>
            </p:cNvSpPr>
            <p:nvPr/>
          </p:nvSpPr>
          <p:spPr bwMode="auto">
            <a:xfrm>
              <a:off x="4651375" y="2779713"/>
              <a:ext cx="7938" cy="7937"/>
            </a:xfrm>
            <a:custGeom>
              <a:avLst/>
              <a:gdLst>
                <a:gd name="T0" fmla="*/ 1588 w 5"/>
                <a:gd name="T1" fmla="*/ 0 h 5"/>
                <a:gd name="T2" fmla="*/ 7938 w 5"/>
                <a:gd name="T3" fmla="*/ 4762 h 5"/>
                <a:gd name="T4" fmla="*/ 3175 w 5"/>
                <a:gd name="T5" fmla="*/ 7937 h 5"/>
                <a:gd name="T6" fmla="*/ 0 w 5"/>
                <a:gd name="T7" fmla="*/ 4762 h 5"/>
                <a:gd name="T8" fmla="*/ 1588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1" y="0"/>
                  </a:moveTo>
                  <a:lnTo>
                    <a:pt x="5" y="3"/>
                  </a:lnTo>
                  <a:lnTo>
                    <a:pt x="2" y="5"/>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4" name="Freeform 325"/>
            <p:cNvSpPr>
              <a:spLocks/>
            </p:cNvSpPr>
            <p:nvPr/>
          </p:nvSpPr>
          <p:spPr bwMode="auto">
            <a:xfrm>
              <a:off x="4673600" y="2919413"/>
              <a:ext cx="6350" cy="6350"/>
            </a:xfrm>
            <a:custGeom>
              <a:avLst/>
              <a:gdLst>
                <a:gd name="T0" fmla="*/ 6350 w 4"/>
                <a:gd name="T1" fmla="*/ 0 h 4"/>
                <a:gd name="T2" fmla="*/ 6350 w 4"/>
                <a:gd name="T3" fmla="*/ 6350 h 4"/>
                <a:gd name="T4" fmla="*/ 0 w 4"/>
                <a:gd name="T5" fmla="*/ 4763 h 4"/>
                <a:gd name="T6" fmla="*/ 0 w 4"/>
                <a:gd name="T7" fmla="*/ 1588 h 4"/>
                <a:gd name="T8" fmla="*/ 6350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0"/>
                  </a:moveTo>
                  <a:lnTo>
                    <a:pt x="4" y="4"/>
                  </a:lnTo>
                  <a:lnTo>
                    <a:pt x="0" y="3"/>
                  </a:lnTo>
                  <a:lnTo>
                    <a:pt x="0"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5" name="Rectangle 326"/>
            <p:cNvSpPr>
              <a:spLocks noChangeArrowheads="1"/>
            </p:cNvSpPr>
            <p:nvPr/>
          </p:nvSpPr>
          <p:spPr bwMode="auto">
            <a:xfrm>
              <a:off x="4664075" y="2908300"/>
              <a:ext cx="1588" cy="4763"/>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6" name="Freeform 327"/>
            <p:cNvSpPr>
              <a:spLocks/>
            </p:cNvSpPr>
            <p:nvPr/>
          </p:nvSpPr>
          <p:spPr bwMode="auto">
            <a:xfrm>
              <a:off x="4622800" y="2913063"/>
              <a:ext cx="11113" cy="11112"/>
            </a:xfrm>
            <a:custGeom>
              <a:avLst/>
              <a:gdLst>
                <a:gd name="T0" fmla="*/ 6350 w 7"/>
                <a:gd name="T1" fmla="*/ 0 h 7"/>
                <a:gd name="T2" fmla="*/ 11113 w 7"/>
                <a:gd name="T3" fmla="*/ 3175 h 7"/>
                <a:gd name="T4" fmla="*/ 6350 w 7"/>
                <a:gd name="T5" fmla="*/ 6350 h 7"/>
                <a:gd name="T6" fmla="*/ 6350 w 7"/>
                <a:gd name="T7" fmla="*/ 11112 h 7"/>
                <a:gd name="T8" fmla="*/ 0 w 7"/>
                <a:gd name="T9" fmla="*/ 11112 h 7"/>
                <a:gd name="T10" fmla="*/ 0 w 7"/>
                <a:gd name="T11" fmla="*/ 3175 h 7"/>
                <a:gd name="T12" fmla="*/ 6350 w 7"/>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7">
                  <a:moveTo>
                    <a:pt x="4" y="0"/>
                  </a:moveTo>
                  <a:lnTo>
                    <a:pt x="7" y="2"/>
                  </a:lnTo>
                  <a:lnTo>
                    <a:pt x="4" y="4"/>
                  </a:lnTo>
                  <a:lnTo>
                    <a:pt x="4" y="7"/>
                  </a:lnTo>
                  <a:lnTo>
                    <a:pt x="0" y="7"/>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7" name="Freeform 328"/>
            <p:cNvSpPr>
              <a:spLocks/>
            </p:cNvSpPr>
            <p:nvPr/>
          </p:nvSpPr>
          <p:spPr bwMode="auto">
            <a:xfrm>
              <a:off x="4648200" y="2417763"/>
              <a:ext cx="198438" cy="511175"/>
            </a:xfrm>
            <a:custGeom>
              <a:avLst/>
              <a:gdLst>
                <a:gd name="T0" fmla="*/ 141288 w 125"/>
                <a:gd name="T1" fmla="*/ 11113 h 322"/>
                <a:gd name="T2" fmla="*/ 152400 w 125"/>
                <a:gd name="T3" fmla="*/ 25400 h 322"/>
                <a:gd name="T4" fmla="*/ 141288 w 125"/>
                <a:gd name="T5" fmla="*/ 63500 h 322"/>
                <a:gd name="T6" fmla="*/ 134938 w 125"/>
                <a:gd name="T7" fmla="*/ 88900 h 322"/>
                <a:gd name="T8" fmla="*/ 163513 w 125"/>
                <a:gd name="T9" fmla="*/ 128588 h 322"/>
                <a:gd name="T10" fmla="*/ 152400 w 125"/>
                <a:gd name="T11" fmla="*/ 180975 h 322"/>
                <a:gd name="T12" fmla="*/ 171450 w 125"/>
                <a:gd name="T13" fmla="*/ 238125 h 322"/>
                <a:gd name="T14" fmla="*/ 163513 w 125"/>
                <a:gd name="T15" fmla="*/ 282575 h 322"/>
                <a:gd name="T16" fmla="*/ 171450 w 125"/>
                <a:gd name="T17" fmla="*/ 292100 h 322"/>
                <a:gd name="T18" fmla="*/ 179388 w 125"/>
                <a:gd name="T19" fmla="*/ 317500 h 322"/>
                <a:gd name="T20" fmla="*/ 171450 w 125"/>
                <a:gd name="T21" fmla="*/ 342900 h 322"/>
                <a:gd name="T22" fmla="*/ 190500 w 125"/>
                <a:gd name="T23" fmla="*/ 360363 h 322"/>
                <a:gd name="T24" fmla="*/ 196850 w 125"/>
                <a:gd name="T25" fmla="*/ 398463 h 322"/>
                <a:gd name="T26" fmla="*/ 160338 w 125"/>
                <a:gd name="T27" fmla="*/ 433388 h 322"/>
                <a:gd name="T28" fmla="*/ 134938 w 125"/>
                <a:gd name="T29" fmla="*/ 471488 h 322"/>
                <a:gd name="T30" fmla="*/ 122238 w 125"/>
                <a:gd name="T31" fmla="*/ 487363 h 322"/>
                <a:gd name="T32" fmla="*/ 101600 w 125"/>
                <a:gd name="T33" fmla="*/ 492125 h 322"/>
                <a:gd name="T34" fmla="*/ 80963 w 125"/>
                <a:gd name="T35" fmla="*/ 501650 h 322"/>
                <a:gd name="T36" fmla="*/ 68263 w 125"/>
                <a:gd name="T37" fmla="*/ 508000 h 322"/>
                <a:gd name="T38" fmla="*/ 50800 w 125"/>
                <a:gd name="T39" fmla="*/ 511175 h 322"/>
                <a:gd name="T40" fmla="*/ 34925 w 125"/>
                <a:gd name="T41" fmla="*/ 508000 h 322"/>
                <a:gd name="T42" fmla="*/ 36513 w 125"/>
                <a:gd name="T43" fmla="*/ 496888 h 322"/>
                <a:gd name="T44" fmla="*/ 22225 w 125"/>
                <a:gd name="T45" fmla="*/ 490538 h 322"/>
                <a:gd name="T46" fmla="*/ 9525 w 125"/>
                <a:gd name="T47" fmla="*/ 482600 h 322"/>
                <a:gd name="T48" fmla="*/ 9525 w 125"/>
                <a:gd name="T49" fmla="*/ 457200 h 322"/>
                <a:gd name="T50" fmla="*/ 11113 w 125"/>
                <a:gd name="T51" fmla="*/ 439738 h 322"/>
                <a:gd name="T52" fmla="*/ 4763 w 125"/>
                <a:gd name="T53" fmla="*/ 417513 h 322"/>
                <a:gd name="T54" fmla="*/ 3175 w 125"/>
                <a:gd name="T55" fmla="*/ 404813 h 322"/>
                <a:gd name="T56" fmla="*/ 4763 w 125"/>
                <a:gd name="T57" fmla="*/ 381000 h 322"/>
                <a:gd name="T58" fmla="*/ 12700 w 125"/>
                <a:gd name="T59" fmla="*/ 369888 h 322"/>
                <a:gd name="T60" fmla="*/ 28575 w 125"/>
                <a:gd name="T61" fmla="*/ 352425 h 322"/>
                <a:gd name="T62" fmla="*/ 60325 w 125"/>
                <a:gd name="T63" fmla="*/ 307975 h 322"/>
                <a:gd name="T64" fmla="*/ 80963 w 125"/>
                <a:gd name="T65" fmla="*/ 284163 h 322"/>
                <a:gd name="T66" fmla="*/ 87313 w 125"/>
                <a:gd name="T67" fmla="*/ 277813 h 322"/>
                <a:gd name="T68" fmla="*/ 84138 w 125"/>
                <a:gd name="T69" fmla="*/ 258763 h 322"/>
                <a:gd name="T70" fmla="*/ 79375 w 125"/>
                <a:gd name="T71" fmla="*/ 247650 h 322"/>
                <a:gd name="T72" fmla="*/ 60325 w 125"/>
                <a:gd name="T73" fmla="*/ 234950 h 322"/>
                <a:gd name="T74" fmla="*/ 55563 w 125"/>
                <a:gd name="T75" fmla="*/ 190500 h 322"/>
                <a:gd name="T76" fmla="*/ 49213 w 125"/>
                <a:gd name="T77" fmla="*/ 114300 h 322"/>
                <a:gd name="T78" fmla="*/ 0 w 125"/>
                <a:gd name="T79" fmla="*/ 60325 h 322"/>
                <a:gd name="T80" fmla="*/ 9525 w 125"/>
                <a:gd name="T81" fmla="*/ 46038 h 322"/>
                <a:gd name="T82" fmla="*/ 22225 w 125"/>
                <a:gd name="T83" fmla="*/ 79375 h 322"/>
                <a:gd name="T84" fmla="*/ 60325 w 125"/>
                <a:gd name="T85" fmla="*/ 77788 h 322"/>
                <a:gd name="T86" fmla="*/ 73025 w 125"/>
                <a:gd name="T87" fmla="*/ 88900 h 322"/>
                <a:gd name="T88" fmla="*/ 88900 w 125"/>
                <a:gd name="T89" fmla="*/ 69850 h 322"/>
                <a:gd name="T90" fmla="*/ 93663 w 125"/>
                <a:gd name="T91" fmla="*/ 36513 h 322"/>
                <a:gd name="T92" fmla="*/ 106363 w 125"/>
                <a:gd name="T93" fmla="*/ 4763 h 322"/>
                <a:gd name="T94" fmla="*/ 125413 w 125"/>
                <a:gd name="T95" fmla="*/ 0 h 3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 h="322">
                  <a:moveTo>
                    <a:pt x="79" y="0"/>
                  </a:moveTo>
                  <a:lnTo>
                    <a:pt x="89" y="7"/>
                  </a:lnTo>
                  <a:lnTo>
                    <a:pt x="96" y="10"/>
                  </a:lnTo>
                  <a:lnTo>
                    <a:pt x="96" y="16"/>
                  </a:lnTo>
                  <a:lnTo>
                    <a:pt x="91" y="29"/>
                  </a:lnTo>
                  <a:lnTo>
                    <a:pt x="89" y="40"/>
                  </a:lnTo>
                  <a:lnTo>
                    <a:pt x="87" y="44"/>
                  </a:lnTo>
                  <a:lnTo>
                    <a:pt x="85" y="56"/>
                  </a:lnTo>
                  <a:lnTo>
                    <a:pt x="95" y="68"/>
                  </a:lnTo>
                  <a:lnTo>
                    <a:pt x="103" y="81"/>
                  </a:lnTo>
                  <a:lnTo>
                    <a:pt x="108" y="86"/>
                  </a:lnTo>
                  <a:lnTo>
                    <a:pt x="96" y="114"/>
                  </a:lnTo>
                  <a:lnTo>
                    <a:pt x="97" y="123"/>
                  </a:lnTo>
                  <a:lnTo>
                    <a:pt x="108" y="150"/>
                  </a:lnTo>
                  <a:lnTo>
                    <a:pt x="104" y="156"/>
                  </a:lnTo>
                  <a:lnTo>
                    <a:pt x="103" y="178"/>
                  </a:lnTo>
                  <a:lnTo>
                    <a:pt x="104" y="182"/>
                  </a:lnTo>
                  <a:lnTo>
                    <a:pt x="108" y="184"/>
                  </a:lnTo>
                  <a:lnTo>
                    <a:pt x="108" y="196"/>
                  </a:lnTo>
                  <a:lnTo>
                    <a:pt x="113" y="200"/>
                  </a:lnTo>
                  <a:lnTo>
                    <a:pt x="113" y="212"/>
                  </a:lnTo>
                  <a:lnTo>
                    <a:pt x="108" y="216"/>
                  </a:lnTo>
                  <a:lnTo>
                    <a:pt x="115" y="225"/>
                  </a:lnTo>
                  <a:lnTo>
                    <a:pt x="120" y="227"/>
                  </a:lnTo>
                  <a:lnTo>
                    <a:pt x="125" y="236"/>
                  </a:lnTo>
                  <a:lnTo>
                    <a:pt x="124" y="251"/>
                  </a:lnTo>
                  <a:lnTo>
                    <a:pt x="109" y="268"/>
                  </a:lnTo>
                  <a:lnTo>
                    <a:pt x="101" y="273"/>
                  </a:lnTo>
                  <a:lnTo>
                    <a:pt x="99" y="282"/>
                  </a:lnTo>
                  <a:lnTo>
                    <a:pt x="85" y="297"/>
                  </a:lnTo>
                  <a:lnTo>
                    <a:pt x="83" y="306"/>
                  </a:lnTo>
                  <a:lnTo>
                    <a:pt x="77" y="307"/>
                  </a:lnTo>
                  <a:lnTo>
                    <a:pt x="72" y="307"/>
                  </a:lnTo>
                  <a:lnTo>
                    <a:pt x="64" y="310"/>
                  </a:lnTo>
                  <a:lnTo>
                    <a:pt x="57" y="312"/>
                  </a:lnTo>
                  <a:lnTo>
                    <a:pt x="51" y="316"/>
                  </a:lnTo>
                  <a:lnTo>
                    <a:pt x="44" y="317"/>
                  </a:lnTo>
                  <a:lnTo>
                    <a:pt x="43" y="320"/>
                  </a:lnTo>
                  <a:lnTo>
                    <a:pt x="38" y="320"/>
                  </a:lnTo>
                  <a:lnTo>
                    <a:pt x="32" y="322"/>
                  </a:lnTo>
                  <a:lnTo>
                    <a:pt x="27" y="322"/>
                  </a:lnTo>
                  <a:lnTo>
                    <a:pt x="22" y="320"/>
                  </a:lnTo>
                  <a:lnTo>
                    <a:pt x="22" y="316"/>
                  </a:lnTo>
                  <a:lnTo>
                    <a:pt x="23" y="313"/>
                  </a:lnTo>
                  <a:lnTo>
                    <a:pt x="19" y="312"/>
                  </a:lnTo>
                  <a:lnTo>
                    <a:pt x="14" y="309"/>
                  </a:lnTo>
                  <a:lnTo>
                    <a:pt x="11" y="306"/>
                  </a:lnTo>
                  <a:lnTo>
                    <a:pt x="6" y="304"/>
                  </a:lnTo>
                  <a:lnTo>
                    <a:pt x="4" y="292"/>
                  </a:lnTo>
                  <a:lnTo>
                    <a:pt x="6" y="288"/>
                  </a:lnTo>
                  <a:lnTo>
                    <a:pt x="6" y="279"/>
                  </a:lnTo>
                  <a:lnTo>
                    <a:pt x="7" y="277"/>
                  </a:lnTo>
                  <a:lnTo>
                    <a:pt x="6" y="270"/>
                  </a:lnTo>
                  <a:lnTo>
                    <a:pt x="3" y="263"/>
                  </a:lnTo>
                  <a:lnTo>
                    <a:pt x="4" y="258"/>
                  </a:lnTo>
                  <a:lnTo>
                    <a:pt x="2" y="255"/>
                  </a:lnTo>
                  <a:lnTo>
                    <a:pt x="0" y="246"/>
                  </a:lnTo>
                  <a:lnTo>
                    <a:pt x="3" y="240"/>
                  </a:lnTo>
                  <a:lnTo>
                    <a:pt x="7" y="236"/>
                  </a:lnTo>
                  <a:lnTo>
                    <a:pt x="8" y="233"/>
                  </a:lnTo>
                  <a:lnTo>
                    <a:pt x="15" y="228"/>
                  </a:lnTo>
                  <a:lnTo>
                    <a:pt x="18" y="222"/>
                  </a:lnTo>
                  <a:lnTo>
                    <a:pt x="28" y="211"/>
                  </a:lnTo>
                  <a:lnTo>
                    <a:pt x="38" y="194"/>
                  </a:lnTo>
                  <a:lnTo>
                    <a:pt x="44" y="181"/>
                  </a:lnTo>
                  <a:lnTo>
                    <a:pt x="51" y="179"/>
                  </a:lnTo>
                  <a:lnTo>
                    <a:pt x="52" y="179"/>
                  </a:lnTo>
                  <a:lnTo>
                    <a:pt x="55" y="175"/>
                  </a:lnTo>
                  <a:lnTo>
                    <a:pt x="53" y="166"/>
                  </a:lnTo>
                  <a:lnTo>
                    <a:pt x="53" y="163"/>
                  </a:lnTo>
                  <a:lnTo>
                    <a:pt x="50" y="159"/>
                  </a:lnTo>
                  <a:lnTo>
                    <a:pt x="50" y="156"/>
                  </a:lnTo>
                  <a:lnTo>
                    <a:pt x="44" y="150"/>
                  </a:lnTo>
                  <a:lnTo>
                    <a:pt x="38" y="148"/>
                  </a:lnTo>
                  <a:lnTo>
                    <a:pt x="32" y="132"/>
                  </a:lnTo>
                  <a:lnTo>
                    <a:pt x="35" y="120"/>
                  </a:lnTo>
                  <a:lnTo>
                    <a:pt x="30" y="102"/>
                  </a:lnTo>
                  <a:lnTo>
                    <a:pt x="31" y="72"/>
                  </a:lnTo>
                  <a:lnTo>
                    <a:pt x="14" y="58"/>
                  </a:lnTo>
                  <a:lnTo>
                    <a:pt x="0" y="38"/>
                  </a:lnTo>
                  <a:lnTo>
                    <a:pt x="0" y="31"/>
                  </a:lnTo>
                  <a:lnTo>
                    <a:pt x="6" y="29"/>
                  </a:lnTo>
                  <a:lnTo>
                    <a:pt x="11" y="40"/>
                  </a:lnTo>
                  <a:lnTo>
                    <a:pt x="14" y="50"/>
                  </a:lnTo>
                  <a:lnTo>
                    <a:pt x="30" y="56"/>
                  </a:lnTo>
                  <a:lnTo>
                    <a:pt x="38" y="49"/>
                  </a:lnTo>
                  <a:lnTo>
                    <a:pt x="39" y="52"/>
                  </a:lnTo>
                  <a:lnTo>
                    <a:pt x="46" y="56"/>
                  </a:lnTo>
                  <a:lnTo>
                    <a:pt x="50" y="49"/>
                  </a:lnTo>
                  <a:lnTo>
                    <a:pt x="56" y="44"/>
                  </a:lnTo>
                  <a:lnTo>
                    <a:pt x="57" y="28"/>
                  </a:lnTo>
                  <a:lnTo>
                    <a:pt x="59" y="23"/>
                  </a:lnTo>
                  <a:lnTo>
                    <a:pt x="59" y="16"/>
                  </a:lnTo>
                  <a:lnTo>
                    <a:pt x="67" y="3"/>
                  </a:lnTo>
                  <a:lnTo>
                    <a:pt x="72" y="3"/>
                  </a:lnTo>
                  <a:lnTo>
                    <a:pt x="79" y="0"/>
                  </a:lnTo>
                  <a:close/>
                </a:path>
              </a:pathLst>
            </a:custGeom>
            <a:solidFill>
              <a:schemeClr val="tx2">
                <a:lumMod val="50000"/>
                <a:lumOff val="50000"/>
              </a:schemeClr>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8" name="Freeform 329"/>
            <p:cNvSpPr>
              <a:spLocks/>
            </p:cNvSpPr>
            <p:nvPr/>
          </p:nvSpPr>
          <p:spPr bwMode="auto">
            <a:xfrm>
              <a:off x="4667250" y="2986088"/>
              <a:ext cx="23813" cy="26987"/>
            </a:xfrm>
            <a:custGeom>
              <a:avLst/>
              <a:gdLst>
                <a:gd name="T0" fmla="*/ 11113 w 15"/>
                <a:gd name="T1" fmla="*/ 0 h 17"/>
                <a:gd name="T2" fmla="*/ 23813 w 15"/>
                <a:gd name="T3" fmla="*/ 0 h 17"/>
                <a:gd name="T4" fmla="*/ 23813 w 15"/>
                <a:gd name="T5" fmla="*/ 6350 h 17"/>
                <a:gd name="T6" fmla="*/ 15875 w 15"/>
                <a:gd name="T7" fmla="*/ 15875 h 17"/>
                <a:gd name="T8" fmla="*/ 11113 w 15"/>
                <a:gd name="T9" fmla="*/ 15875 h 17"/>
                <a:gd name="T10" fmla="*/ 4763 w 15"/>
                <a:gd name="T11" fmla="*/ 26987 h 17"/>
                <a:gd name="T12" fmla="*/ 3175 w 15"/>
                <a:gd name="T13" fmla="*/ 22225 h 17"/>
                <a:gd name="T14" fmla="*/ 4763 w 15"/>
                <a:gd name="T15" fmla="*/ 15875 h 17"/>
                <a:gd name="T16" fmla="*/ 0 w 15"/>
                <a:gd name="T17" fmla="*/ 6350 h 17"/>
                <a:gd name="T18" fmla="*/ 11113 w 15"/>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7">
                  <a:moveTo>
                    <a:pt x="7" y="0"/>
                  </a:moveTo>
                  <a:lnTo>
                    <a:pt x="15" y="0"/>
                  </a:lnTo>
                  <a:lnTo>
                    <a:pt x="15" y="4"/>
                  </a:lnTo>
                  <a:lnTo>
                    <a:pt x="10" y="10"/>
                  </a:lnTo>
                  <a:lnTo>
                    <a:pt x="7" y="10"/>
                  </a:lnTo>
                  <a:lnTo>
                    <a:pt x="3" y="17"/>
                  </a:lnTo>
                  <a:lnTo>
                    <a:pt x="2" y="14"/>
                  </a:lnTo>
                  <a:lnTo>
                    <a:pt x="3" y="10"/>
                  </a:lnTo>
                  <a:lnTo>
                    <a:pt x="0" y="4"/>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49" name="Freeform 330"/>
            <p:cNvSpPr>
              <a:spLocks/>
            </p:cNvSpPr>
            <p:nvPr/>
          </p:nvSpPr>
          <p:spPr bwMode="auto">
            <a:xfrm>
              <a:off x="4672013" y="2968625"/>
              <a:ext cx="14287" cy="12700"/>
            </a:xfrm>
            <a:custGeom>
              <a:avLst/>
              <a:gdLst>
                <a:gd name="T0" fmla="*/ 7937 w 9"/>
                <a:gd name="T1" fmla="*/ 0 h 8"/>
                <a:gd name="T2" fmla="*/ 14287 w 9"/>
                <a:gd name="T3" fmla="*/ 0 h 8"/>
                <a:gd name="T4" fmla="*/ 14287 w 9"/>
                <a:gd name="T5" fmla="*/ 7938 h 8"/>
                <a:gd name="T6" fmla="*/ 7937 w 9"/>
                <a:gd name="T7" fmla="*/ 12700 h 8"/>
                <a:gd name="T8" fmla="*/ 6350 w 9"/>
                <a:gd name="T9" fmla="*/ 7938 h 8"/>
                <a:gd name="T10" fmla="*/ 0 w 9"/>
                <a:gd name="T11" fmla="*/ 4763 h 8"/>
                <a:gd name="T12" fmla="*/ 7937 w 9"/>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8">
                  <a:moveTo>
                    <a:pt x="5" y="0"/>
                  </a:moveTo>
                  <a:lnTo>
                    <a:pt x="9" y="0"/>
                  </a:lnTo>
                  <a:lnTo>
                    <a:pt x="9" y="5"/>
                  </a:lnTo>
                  <a:lnTo>
                    <a:pt x="5" y="8"/>
                  </a:lnTo>
                  <a:lnTo>
                    <a:pt x="4" y="5"/>
                  </a:lnTo>
                  <a:lnTo>
                    <a:pt x="0" y="3"/>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0" name="Freeform 331"/>
            <p:cNvSpPr>
              <a:spLocks/>
            </p:cNvSpPr>
            <p:nvPr/>
          </p:nvSpPr>
          <p:spPr bwMode="auto">
            <a:xfrm>
              <a:off x="4697413" y="2944813"/>
              <a:ext cx="85725" cy="77787"/>
            </a:xfrm>
            <a:custGeom>
              <a:avLst/>
              <a:gdLst>
                <a:gd name="T0" fmla="*/ 38100 w 54"/>
                <a:gd name="T1" fmla="*/ 0 h 49"/>
                <a:gd name="T2" fmla="*/ 50800 w 54"/>
                <a:gd name="T3" fmla="*/ 0 h 49"/>
                <a:gd name="T4" fmla="*/ 63500 w 54"/>
                <a:gd name="T5" fmla="*/ 3175 h 49"/>
                <a:gd name="T6" fmla="*/ 66675 w 54"/>
                <a:gd name="T7" fmla="*/ 4762 h 49"/>
                <a:gd name="T8" fmla="*/ 84138 w 54"/>
                <a:gd name="T9" fmla="*/ 7937 h 49"/>
                <a:gd name="T10" fmla="*/ 85725 w 54"/>
                <a:gd name="T11" fmla="*/ 12700 h 49"/>
                <a:gd name="T12" fmla="*/ 77788 w 54"/>
                <a:gd name="T13" fmla="*/ 33337 h 49"/>
                <a:gd name="T14" fmla="*/ 76200 w 54"/>
                <a:gd name="T15" fmla="*/ 46037 h 49"/>
                <a:gd name="T16" fmla="*/ 84138 w 54"/>
                <a:gd name="T17" fmla="*/ 58737 h 49"/>
                <a:gd name="T18" fmla="*/ 84138 w 54"/>
                <a:gd name="T19" fmla="*/ 73025 h 49"/>
                <a:gd name="T20" fmla="*/ 58738 w 54"/>
                <a:gd name="T21" fmla="*/ 77787 h 49"/>
                <a:gd name="T22" fmla="*/ 33338 w 54"/>
                <a:gd name="T23" fmla="*/ 61912 h 49"/>
                <a:gd name="T24" fmla="*/ 17463 w 54"/>
                <a:gd name="T25" fmla="*/ 68262 h 49"/>
                <a:gd name="T26" fmla="*/ 17463 w 54"/>
                <a:gd name="T27" fmla="*/ 61912 h 49"/>
                <a:gd name="T28" fmla="*/ 20638 w 54"/>
                <a:gd name="T29" fmla="*/ 52387 h 49"/>
                <a:gd name="T30" fmla="*/ 19050 w 54"/>
                <a:gd name="T31" fmla="*/ 50800 h 49"/>
                <a:gd name="T32" fmla="*/ 12700 w 54"/>
                <a:gd name="T33" fmla="*/ 53975 h 49"/>
                <a:gd name="T34" fmla="*/ 7938 w 54"/>
                <a:gd name="T35" fmla="*/ 50800 h 49"/>
                <a:gd name="T36" fmla="*/ 4763 w 54"/>
                <a:gd name="T37" fmla="*/ 50800 h 49"/>
                <a:gd name="T38" fmla="*/ 1588 w 54"/>
                <a:gd name="T39" fmla="*/ 42862 h 49"/>
                <a:gd name="T40" fmla="*/ 0 w 54"/>
                <a:gd name="T41" fmla="*/ 41275 h 49"/>
                <a:gd name="T42" fmla="*/ 0 w 54"/>
                <a:gd name="T43" fmla="*/ 36512 h 49"/>
                <a:gd name="T44" fmla="*/ 6350 w 54"/>
                <a:gd name="T45" fmla="*/ 36512 h 49"/>
                <a:gd name="T46" fmla="*/ 1588 w 54"/>
                <a:gd name="T47" fmla="*/ 33337 h 49"/>
                <a:gd name="T48" fmla="*/ 0 w 54"/>
                <a:gd name="T49" fmla="*/ 17462 h 49"/>
                <a:gd name="T50" fmla="*/ 7938 w 54"/>
                <a:gd name="T51" fmla="*/ 12700 h 49"/>
                <a:gd name="T52" fmla="*/ 14288 w 54"/>
                <a:gd name="T53" fmla="*/ 7937 h 49"/>
                <a:gd name="T54" fmla="*/ 34925 w 54"/>
                <a:gd name="T55" fmla="*/ 3175 h 49"/>
                <a:gd name="T56" fmla="*/ 38100 w 54"/>
                <a:gd name="T57" fmla="*/ 0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4" h="49">
                  <a:moveTo>
                    <a:pt x="24" y="0"/>
                  </a:moveTo>
                  <a:lnTo>
                    <a:pt x="32" y="0"/>
                  </a:lnTo>
                  <a:lnTo>
                    <a:pt x="40" y="2"/>
                  </a:lnTo>
                  <a:lnTo>
                    <a:pt x="42" y="3"/>
                  </a:lnTo>
                  <a:lnTo>
                    <a:pt x="53" y="5"/>
                  </a:lnTo>
                  <a:lnTo>
                    <a:pt x="54" y="8"/>
                  </a:lnTo>
                  <a:lnTo>
                    <a:pt x="49" y="21"/>
                  </a:lnTo>
                  <a:lnTo>
                    <a:pt x="48" y="29"/>
                  </a:lnTo>
                  <a:lnTo>
                    <a:pt x="53" y="37"/>
                  </a:lnTo>
                  <a:lnTo>
                    <a:pt x="53" y="46"/>
                  </a:lnTo>
                  <a:lnTo>
                    <a:pt x="37" y="49"/>
                  </a:lnTo>
                  <a:lnTo>
                    <a:pt x="21" y="39"/>
                  </a:lnTo>
                  <a:lnTo>
                    <a:pt x="11" y="43"/>
                  </a:lnTo>
                  <a:lnTo>
                    <a:pt x="11" y="39"/>
                  </a:lnTo>
                  <a:lnTo>
                    <a:pt x="13" y="33"/>
                  </a:lnTo>
                  <a:lnTo>
                    <a:pt x="12" y="32"/>
                  </a:lnTo>
                  <a:lnTo>
                    <a:pt x="8" y="34"/>
                  </a:lnTo>
                  <a:lnTo>
                    <a:pt x="5" y="32"/>
                  </a:lnTo>
                  <a:lnTo>
                    <a:pt x="3" y="32"/>
                  </a:lnTo>
                  <a:lnTo>
                    <a:pt x="1" y="27"/>
                  </a:lnTo>
                  <a:lnTo>
                    <a:pt x="0" y="26"/>
                  </a:lnTo>
                  <a:lnTo>
                    <a:pt x="0" y="23"/>
                  </a:lnTo>
                  <a:lnTo>
                    <a:pt x="4" y="23"/>
                  </a:lnTo>
                  <a:lnTo>
                    <a:pt x="1" y="21"/>
                  </a:lnTo>
                  <a:lnTo>
                    <a:pt x="0" y="11"/>
                  </a:lnTo>
                  <a:lnTo>
                    <a:pt x="5" y="8"/>
                  </a:lnTo>
                  <a:lnTo>
                    <a:pt x="9" y="5"/>
                  </a:lnTo>
                  <a:lnTo>
                    <a:pt x="22" y="2"/>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1" name="Freeform 332"/>
            <p:cNvSpPr>
              <a:spLocks/>
            </p:cNvSpPr>
            <p:nvPr/>
          </p:nvSpPr>
          <p:spPr bwMode="auto">
            <a:xfrm>
              <a:off x="4751388" y="3544888"/>
              <a:ext cx="354012" cy="161925"/>
            </a:xfrm>
            <a:custGeom>
              <a:avLst/>
              <a:gdLst>
                <a:gd name="T0" fmla="*/ 177800 w 223"/>
                <a:gd name="T1" fmla="*/ 6350 h 102"/>
                <a:gd name="T2" fmla="*/ 195262 w 223"/>
                <a:gd name="T3" fmla="*/ 17463 h 102"/>
                <a:gd name="T4" fmla="*/ 215900 w 223"/>
                <a:gd name="T5" fmla="*/ 26988 h 102"/>
                <a:gd name="T6" fmla="*/ 231775 w 223"/>
                <a:gd name="T7" fmla="*/ 30163 h 102"/>
                <a:gd name="T8" fmla="*/ 269875 w 223"/>
                <a:gd name="T9" fmla="*/ 26988 h 102"/>
                <a:gd name="T10" fmla="*/ 285750 w 223"/>
                <a:gd name="T11" fmla="*/ 20638 h 102"/>
                <a:gd name="T12" fmla="*/ 306387 w 223"/>
                <a:gd name="T13" fmla="*/ 6350 h 102"/>
                <a:gd name="T14" fmla="*/ 320675 w 223"/>
                <a:gd name="T15" fmla="*/ 12700 h 102"/>
                <a:gd name="T16" fmla="*/ 333375 w 223"/>
                <a:gd name="T17" fmla="*/ 39688 h 102"/>
                <a:gd name="T18" fmla="*/ 347662 w 223"/>
                <a:gd name="T19" fmla="*/ 49213 h 102"/>
                <a:gd name="T20" fmla="*/ 347662 w 223"/>
                <a:gd name="T21" fmla="*/ 63500 h 102"/>
                <a:gd name="T22" fmla="*/ 352425 w 223"/>
                <a:gd name="T23" fmla="*/ 122238 h 102"/>
                <a:gd name="T24" fmla="*/ 338137 w 223"/>
                <a:gd name="T25" fmla="*/ 122238 h 102"/>
                <a:gd name="T26" fmla="*/ 311150 w 223"/>
                <a:gd name="T27" fmla="*/ 131763 h 102"/>
                <a:gd name="T28" fmla="*/ 280987 w 223"/>
                <a:gd name="T29" fmla="*/ 131763 h 102"/>
                <a:gd name="T30" fmla="*/ 250825 w 223"/>
                <a:gd name="T31" fmla="*/ 142875 h 102"/>
                <a:gd name="T32" fmla="*/ 217487 w 223"/>
                <a:gd name="T33" fmla="*/ 141288 h 102"/>
                <a:gd name="T34" fmla="*/ 201612 w 223"/>
                <a:gd name="T35" fmla="*/ 147638 h 102"/>
                <a:gd name="T36" fmla="*/ 188912 w 223"/>
                <a:gd name="T37" fmla="*/ 161925 h 102"/>
                <a:gd name="T38" fmla="*/ 195262 w 223"/>
                <a:gd name="T39" fmla="*/ 146050 h 102"/>
                <a:gd name="T40" fmla="*/ 182562 w 223"/>
                <a:gd name="T41" fmla="*/ 147638 h 102"/>
                <a:gd name="T42" fmla="*/ 166687 w 223"/>
                <a:gd name="T43" fmla="*/ 142875 h 102"/>
                <a:gd name="T44" fmla="*/ 150812 w 223"/>
                <a:gd name="T45" fmla="*/ 155575 h 102"/>
                <a:gd name="T46" fmla="*/ 138112 w 223"/>
                <a:gd name="T47" fmla="*/ 160338 h 102"/>
                <a:gd name="T48" fmla="*/ 114300 w 223"/>
                <a:gd name="T49" fmla="*/ 152400 h 102"/>
                <a:gd name="T50" fmla="*/ 87312 w 223"/>
                <a:gd name="T51" fmla="*/ 146050 h 102"/>
                <a:gd name="T52" fmla="*/ 82550 w 223"/>
                <a:gd name="T53" fmla="*/ 160338 h 102"/>
                <a:gd name="T54" fmla="*/ 57150 w 223"/>
                <a:gd name="T55" fmla="*/ 152400 h 102"/>
                <a:gd name="T56" fmla="*/ 50800 w 223"/>
                <a:gd name="T57" fmla="*/ 147638 h 102"/>
                <a:gd name="T58" fmla="*/ 42862 w 223"/>
                <a:gd name="T59" fmla="*/ 150813 h 102"/>
                <a:gd name="T60" fmla="*/ 34925 w 223"/>
                <a:gd name="T61" fmla="*/ 147638 h 102"/>
                <a:gd name="T62" fmla="*/ 25400 w 223"/>
                <a:gd name="T63" fmla="*/ 146050 h 102"/>
                <a:gd name="T64" fmla="*/ 36512 w 223"/>
                <a:gd name="T65" fmla="*/ 141288 h 102"/>
                <a:gd name="T66" fmla="*/ 28575 w 223"/>
                <a:gd name="T67" fmla="*/ 138113 h 102"/>
                <a:gd name="T68" fmla="*/ 23812 w 223"/>
                <a:gd name="T69" fmla="*/ 136525 h 102"/>
                <a:gd name="T70" fmla="*/ 25400 w 223"/>
                <a:gd name="T71" fmla="*/ 131763 h 102"/>
                <a:gd name="T72" fmla="*/ 19050 w 223"/>
                <a:gd name="T73" fmla="*/ 122238 h 102"/>
                <a:gd name="T74" fmla="*/ 22225 w 223"/>
                <a:gd name="T75" fmla="*/ 117475 h 102"/>
                <a:gd name="T76" fmla="*/ 6350 w 223"/>
                <a:gd name="T77" fmla="*/ 107950 h 102"/>
                <a:gd name="T78" fmla="*/ 17462 w 223"/>
                <a:gd name="T79" fmla="*/ 100013 h 102"/>
                <a:gd name="T80" fmla="*/ 15875 w 223"/>
                <a:gd name="T81" fmla="*/ 88900 h 102"/>
                <a:gd name="T82" fmla="*/ 12700 w 223"/>
                <a:gd name="T83" fmla="*/ 82550 h 102"/>
                <a:gd name="T84" fmla="*/ 15875 w 223"/>
                <a:gd name="T85" fmla="*/ 73025 h 102"/>
                <a:gd name="T86" fmla="*/ 0 w 223"/>
                <a:gd name="T87" fmla="*/ 60325 h 102"/>
                <a:gd name="T88" fmla="*/ 22225 w 223"/>
                <a:gd name="T89" fmla="*/ 46038 h 102"/>
                <a:gd name="T90" fmla="*/ 31750 w 223"/>
                <a:gd name="T91" fmla="*/ 46038 h 102"/>
                <a:gd name="T92" fmla="*/ 41275 w 223"/>
                <a:gd name="T93" fmla="*/ 49213 h 102"/>
                <a:gd name="T94" fmla="*/ 55562 w 223"/>
                <a:gd name="T95" fmla="*/ 41275 h 102"/>
                <a:gd name="T96" fmla="*/ 61912 w 223"/>
                <a:gd name="T97" fmla="*/ 36513 h 102"/>
                <a:gd name="T98" fmla="*/ 55562 w 223"/>
                <a:gd name="T99" fmla="*/ 26988 h 102"/>
                <a:gd name="T100" fmla="*/ 82550 w 223"/>
                <a:gd name="T101" fmla="*/ 25400 h 102"/>
                <a:gd name="T102" fmla="*/ 100012 w 223"/>
                <a:gd name="T103" fmla="*/ 20638 h 102"/>
                <a:gd name="T104" fmla="*/ 134937 w 223"/>
                <a:gd name="T105" fmla="*/ 1588 h 102"/>
                <a:gd name="T106" fmla="*/ 171450 w 223"/>
                <a:gd name="T107" fmla="*/ 0 h 1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3" h="102">
                  <a:moveTo>
                    <a:pt x="108" y="0"/>
                  </a:moveTo>
                  <a:lnTo>
                    <a:pt x="112" y="4"/>
                  </a:lnTo>
                  <a:lnTo>
                    <a:pt x="120" y="6"/>
                  </a:lnTo>
                  <a:lnTo>
                    <a:pt x="123" y="11"/>
                  </a:lnTo>
                  <a:lnTo>
                    <a:pt x="128" y="13"/>
                  </a:lnTo>
                  <a:lnTo>
                    <a:pt x="136" y="17"/>
                  </a:lnTo>
                  <a:lnTo>
                    <a:pt x="138" y="17"/>
                  </a:lnTo>
                  <a:lnTo>
                    <a:pt x="146" y="19"/>
                  </a:lnTo>
                  <a:lnTo>
                    <a:pt x="157" y="16"/>
                  </a:lnTo>
                  <a:lnTo>
                    <a:pt x="170" y="17"/>
                  </a:lnTo>
                  <a:lnTo>
                    <a:pt x="174" y="14"/>
                  </a:lnTo>
                  <a:lnTo>
                    <a:pt x="180" y="13"/>
                  </a:lnTo>
                  <a:lnTo>
                    <a:pt x="186" y="4"/>
                  </a:lnTo>
                  <a:lnTo>
                    <a:pt x="193" y="4"/>
                  </a:lnTo>
                  <a:lnTo>
                    <a:pt x="196" y="1"/>
                  </a:lnTo>
                  <a:lnTo>
                    <a:pt x="202" y="8"/>
                  </a:lnTo>
                  <a:lnTo>
                    <a:pt x="213" y="14"/>
                  </a:lnTo>
                  <a:lnTo>
                    <a:pt x="210" y="25"/>
                  </a:lnTo>
                  <a:lnTo>
                    <a:pt x="213" y="32"/>
                  </a:lnTo>
                  <a:lnTo>
                    <a:pt x="219" y="31"/>
                  </a:lnTo>
                  <a:lnTo>
                    <a:pt x="223" y="38"/>
                  </a:lnTo>
                  <a:lnTo>
                    <a:pt x="219" y="40"/>
                  </a:lnTo>
                  <a:lnTo>
                    <a:pt x="221" y="55"/>
                  </a:lnTo>
                  <a:lnTo>
                    <a:pt x="222" y="77"/>
                  </a:lnTo>
                  <a:lnTo>
                    <a:pt x="217" y="78"/>
                  </a:lnTo>
                  <a:lnTo>
                    <a:pt x="213" y="77"/>
                  </a:lnTo>
                  <a:lnTo>
                    <a:pt x="202" y="77"/>
                  </a:lnTo>
                  <a:lnTo>
                    <a:pt x="196" y="83"/>
                  </a:lnTo>
                  <a:lnTo>
                    <a:pt x="193" y="78"/>
                  </a:lnTo>
                  <a:lnTo>
                    <a:pt x="177" y="83"/>
                  </a:lnTo>
                  <a:lnTo>
                    <a:pt x="164" y="89"/>
                  </a:lnTo>
                  <a:lnTo>
                    <a:pt x="158" y="90"/>
                  </a:lnTo>
                  <a:lnTo>
                    <a:pt x="149" y="84"/>
                  </a:lnTo>
                  <a:lnTo>
                    <a:pt x="137" y="89"/>
                  </a:lnTo>
                  <a:lnTo>
                    <a:pt x="131" y="87"/>
                  </a:lnTo>
                  <a:lnTo>
                    <a:pt x="127" y="93"/>
                  </a:lnTo>
                  <a:lnTo>
                    <a:pt x="124" y="101"/>
                  </a:lnTo>
                  <a:lnTo>
                    <a:pt x="119" y="102"/>
                  </a:lnTo>
                  <a:lnTo>
                    <a:pt x="117" y="98"/>
                  </a:lnTo>
                  <a:lnTo>
                    <a:pt x="123" y="92"/>
                  </a:lnTo>
                  <a:lnTo>
                    <a:pt x="120" y="87"/>
                  </a:lnTo>
                  <a:lnTo>
                    <a:pt x="115" y="93"/>
                  </a:lnTo>
                  <a:lnTo>
                    <a:pt x="109" y="93"/>
                  </a:lnTo>
                  <a:lnTo>
                    <a:pt x="105" y="90"/>
                  </a:lnTo>
                  <a:lnTo>
                    <a:pt x="99" y="93"/>
                  </a:lnTo>
                  <a:lnTo>
                    <a:pt x="95" y="98"/>
                  </a:lnTo>
                  <a:lnTo>
                    <a:pt x="93" y="101"/>
                  </a:lnTo>
                  <a:lnTo>
                    <a:pt x="87" y="101"/>
                  </a:lnTo>
                  <a:lnTo>
                    <a:pt x="79" y="102"/>
                  </a:lnTo>
                  <a:lnTo>
                    <a:pt x="72" y="96"/>
                  </a:lnTo>
                  <a:lnTo>
                    <a:pt x="60" y="90"/>
                  </a:lnTo>
                  <a:lnTo>
                    <a:pt x="55" y="92"/>
                  </a:lnTo>
                  <a:lnTo>
                    <a:pt x="56" y="96"/>
                  </a:lnTo>
                  <a:lnTo>
                    <a:pt x="52" y="101"/>
                  </a:lnTo>
                  <a:lnTo>
                    <a:pt x="43" y="101"/>
                  </a:lnTo>
                  <a:lnTo>
                    <a:pt x="36" y="96"/>
                  </a:lnTo>
                  <a:lnTo>
                    <a:pt x="35" y="93"/>
                  </a:lnTo>
                  <a:lnTo>
                    <a:pt x="32" y="93"/>
                  </a:lnTo>
                  <a:lnTo>
                    <a:pt x="27" y="92"/>
                  </a:lnTo>
                  <a:lnTo>
                    <a:pt x="27" y="95"/>
                  </a:lnTo>
                  <a:lnTo>
                    <a:pt x="23" y="95"/>
                  </a:lnTo>
                  <a:lnTo>
                    <a:pt x="22" y="93"/>
                  </a:lnTo>
                  <a:lnTo>
                    <a:pt x="16" y="93"/>
                  </a:lnTo>
                  <a:lnTo>
                    <a:pt x="16" y="92"/>
                  </a:lnTo>
                  <a:lnTo>
                    <a:pt x="23" y="92"/>
                  </a:lnTo>
                  <a:lnTo>
                    <a:pt x="23" y="89"/>
                  </a:lnTo>
                  <a:lnTo>
                    <a:pt x="27" y="87"/>
                  </a:lnTo>
                  <a:lnTo>
                    <a:pt x="18" y="87"/>
                  </a:lnTo>
                  <a:lnTo>
                    <a:pt x="15" y="89"/>
                  </a:lnTo>
                  <a:lnTo>
                    <a:pt x="15" y="86"/>
                  </a:lnTo>
                  <a:lnTo>
                    <a:pt x="18" y="84"/>
                  </a:lnTo>
                  <a:lnTo>
                    <a:pt x="16" y="83"/>
                  </a:lnTo>
                  <a:lnTo>
                    <a:pt x="14" y="81"/>
                  </a:lnTo>
                  <a:lnTo>
                    <a:pt x="12" y="77"/>
                  </a:lnTo>
                  <a:lnTo>
                    <a:pt x="14" y="75"/>
                  </a:lnTo>
                  <a:lnTo>
                    <a:pt x="14" y="74"/>
                  </a:lnTo>
                  <a:lnTo>
                    <a:pt x="8" y="68"/>
                  </a:lnTo>
                  <a:lnTo>
                    <a:pt x="4" y="68"/>
                  </a:lnTo>
                  <a:lnTo>
                    <a:pt x="4" y="65"/>
                  </a:lnTo>
                  <a:lnTo>
                    <a:pt x="11" y="63"/>
                  </a:lnTo>
                  <a:lnTo>
                    <a:pt x="8" y="59"/>
                  </a:lnTo>
                  <a:lnTo>
                    <a:pt x="10" y="56"/>
                  </a:lnTo>
                  <a:lnTo>
                    <a:pt x="8" y="55"/>
                  </a:lnTo>
                  <a:lnTo>
                    <a:pt x="8" y="52"/>
                  </a:lnTo>
                  <a:lnTo>
                    <a:pt x="6" y="49"/>
                  </a:lnTo>
                  <a:lnTo>
                    <a:pt x="10" y="46"/>
                  </a:lnTo>
                  <a:lnTo>
                    <a:pt x="0" y="46"/>
                  </a:lnTo>
                  <a:lnTo>
                    <a:pt x="0" y="38"/>
                  </a:lnTo>
                  <a:lnTo>
                    <a:pt x="6" y="31"/>
                  </a:lnTo>
                  <a:lnTo>
                    <a:pt x="14" y="29"/>
                  </a:lnTo>
                  <a:lnTo>
                    <a:pt x="16" y="31"/>
                  </a:lnTo>
                  <a:lnTo>
                    <a:pt x="20" y="29"/>
                  </a:lnTo>
                  <a:lnTo>
                    <a:pt x="22" y="29"/>
                  </a:lnTo>
                  <a:lnTo>
                    <a:pt x="26" y="31"/>
                  </a:lnTo>
                  <a:lnTo>
                    <a:pt x="35" y="28"/>
                  </a:lnTo>
                  <a:lnTo>
                    <a:pt x="35" y="26"/>
                  </a:lnTo>
                  <a:lnTo>
                    <a:pt x="43" y="23"/>
                  </a:lnTo>
                  <a:lnTo>
                    <a:pt x="39" y="23"/>
                  </a:lnTo>
                  <a:lnTo>
                    <a:pt x="35" y="19"/>
                  </a:lnTo>
                  <a:lnTo>
                    <a:pt x="35" y="17"/>
                  </a:lnTo>
                  <a:lnTo>
                    <a:pt x="36" y="16"/>
                  </a:lnTo>
                  <a:lnTo>
                    <a:pt x="52" y="16"/>
                  </a:lnTo>
                  <a:lnTo>
                    <a:pt x="61" y="17"/>
                  </a:lnTo>
                  <a:lnTo>
                    <a:pt x="63" y="13"/>
                  </a:lnTo>
                  <a:lnTo>
                    <a:pt x="79" y="4"/>
                  </a:lnTo>
                  <a:lnTo>
                    <a:pt x="85" y="1"/>
                  </a:lnTo>
                  <a:lnTo>
                    <a:pt x="103" y="1"/>
                  </a:lnTo>
                  <a:lnTo>
                    <a:pt x="10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2" name="Freeform 333"/>
            <p:cNvSpPr>
              <a:spLocks/>
            </p:cNvSpPr>
            <p:nvPr/>
          </p:nvSpPr>
          <p:spPr bwMode="auto">
            <a:xfrm>
              <a:off x="4916488" y="3805238"/>
              <a:ext cx="398462" cy="382587"/>
            </a:xfrm>
            <a:custGeom>
              <a:avLst/>
              <a:gdLst>
                <a:gd name="T0" fmla="*/ 117475 w 251"/>
                <a:gd name="T1" fmla="*/ 3175 h 241"/>
                <a:gd name="T2" fmla="*/ 217487 w 251"/>
                <a:gd name="T3" fmla="*/ 73025 h 241"/>
                <a:gd name="T4" fmla="*/ 239712 w 251"/>
                <a:gd name="T5" fmla="*/ 71437 h 241"/>
                <a:gd name="T6" fmla="*/ 261937 w 251"/>
                <a:gd name="T7" fmla="*/ 82550 h 241"/>
                <a:gd name="T8" fmla="*/ 269875 w 251"/>
                <a:gd name="T9" fmla="*/ 101600 h 241"/>
                <a:gd name="T10" fmla="*/ 279400 w 251"/>
                <a:gd name="T11" fmla="*/ 119062 h 241"/>
                <a:gd name="T12" fmla="*/ 295275 w 251"/>
                <a:gd name="T13" fmla="*/ 133350 h 241"/>
                <a:gd name="T14" fmla="*/ 296862 w 251"/>
                <a:gd name="T15" fmla="*/ 147637 h 241"/>
                <a:gd name="T16" fmla="*/ 304800 w 251"/>
                <a:gd name="T17" fmla="*/ 168275 h 241"/>
                <a:gd name="T18" fmla="*/ 317500 w 251"/>
                <a:gd name="T19" fmla="*/ 177800 h 241"/>
                <a:gd name="T20" fmla="*/ 320675 w 251"/>
                <a:gd name="T21" fmla="*/ 192087 h 241"/>
                <a:gd name="T22" fmla="*/ 352425 w 251"/>
                <a:gd name="T23" fmla="*/ 222250 h 241"/>
                <a:gd name="T24" fmla="*/ 392112 w 251"/>
                <a:gd name="T25" fmla="*/ 222250 h 241"/>
                <a:gd name="T26" fmla="*/ 385762 w 251"/>
                <a:gd name="T27" fmla="*/ 288925 h 241"/>
                <a:gd name="T28" fmla="*/ 257175 w 251"/>
                <a:gd name="T29" fmla="*/ 339725 h 241"/>
                <a:gd name="T30" fmla="*/ 169862 w 251"/>
                <a:gd name="T31" fmla="*/ 339725 h 241"/>
                <a:gd name="T32" fmla="*/ 153987 w 251"/>
                <a:gd name="T33" fmla="*/ 366712 h 241"/>
                <a:gd name="T34" fmla="*/ 146050 w 251"/>
                <a:gd name="T35" fmla="*/ 352425 h 241"/>
                <a:gd name="T36" fmla="*/ 136525 w 251"/>
                <a:gd name="T37" fmla="*/ 338137 h 241"/>
                <a:gd name="T38" fmla="*/ 123825 w 251"/>
                <a:gd name="T39" fmla="*/ 314325 h 241"/>
                <a:gd name="T40" fmla="*/ 114300 w 251"/>
                <a:gd name="T41" fmla="*/ 290512 h 241"/>
                <a:gd name="T42" fmla="*/ 85725 w 251"/>
                <a:gd name="T43" fmla="*/ 261937 h 241"/>
                <a:gd name="T44" fmla="*/ 84137 w 251"/>
                <a:gd name="T45" fmla="*/ 230187 h 241"/>
                <a:gd name="T46" fmla="*/ 73025 w 251"/>
                <a:gd name="T47" fmla="*/ 203200 h 241"/>
                <a:gd name="T48" fmla="*/ 53975 w 251"/>
                <a:gd name="T49" fmla="*/ 188912 h 241"/>
                <a:gd name="T50" fmla="*/ 50800 w 251"/>
                <a:gd name="T51" fmla="*/ 174625 h 241"/>
                <a:gd name="T52" fmla="*/ 38100 w 251"/>
                <a:gd name="T53" fmla="*/ 153987 h 241"/>
                <a:gd name="T54" fmla="*/ 33337 w 251"/>
                <a:gd name="T55" fmla="*/ 144462 h 241"/>
                <a:gd name="T56" fmla="*/ 17462 w 251"/>
                <a:gd name="T57" fmla="*/ 119062 h 241"/>
                <a:gd name="T58" fmla="*/ 7937 w 251"/>
                <a:gd name="T59" fmla="*/ 101600 h 241"/>
                <a:gd name="T60" fmla="*/ 0 w 251"/>
                <a:gd name="T61" fmla="*/ 96837 h 241"/>
                <a:gd name="T62" fmla="*/ 6350 w 251"/>
                <a:gd name="T63" fmla="*/ 69850 h 241"/>
                <a:gd name="T64" fmla="*/ 36512 w 251"/>
                <a:gd name="T65" fmla="*/ 73025 h 241"/>
                <a:gd name="T66" fmla="*/ 58737 w 251"/>
                <a:gd name="T67" fmla="*/ 55562 h 241"/>
                <a:gd name="T68" fmla="*/ 46037 w 251"/>
                <a:gd name="T69" fmla="*/ 19050 h 241"/>
                <a:gd name="T70" fmla="*/ 82550 w 251"/>
                <a:gd name="T71" fmla="*/ 0 h 2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1" h="241">
                  <a:moveTo>
                    <a:pt x="52" y="0"/>
                  </a:moveTo>
                  <a:lnTo>
                    <a:pt x="74" y="2"/>
                  </a:lnTo>
                  <a:lnTo>
                    <a:pt x="122" y="45"/>
                  </a:lnTo>
                  <a:lnTo>
                    <a:pt x="137" y="46"/>
                  </a:lnTo>
                  <a:lnTo>
                    <a:pt x="143" y="44"/>
                  </a:lnTo>
                  <a:lnTo>
                    <a:pt x="151" y="45"/>
                  </a:lnTo>
                  <a:lnTo>
                    <a:pt x="157" y="52"/>
                  </a:lnTo>
                  <a:lnTo>
                    <a:pt x="165" y="52"/>
                  </a:lnTo>
                  <a:lnTo>
                    <a:pt x="167" y="57"/>
                  </a:lnTo>
                  <a:lnTo>
                    <a:pt x="170" y="64"/>
                  </a:lnTo>
                  <a:lnTo>
                    <a:pt x="173" y="66"/>
                  </a:lnTo>
                  <a:lnTo>
                    <a:pt x="176" y="75"/>
                  </a:lnTo>
                  <a:lnTo>
                    <a:pt x="180" y="78"/>
                  </a:lnTo>
                  <a:lnTo>
                    <a:pt x="186" y="84"/>
                  </a:lnTo>
                  <a:lnTo>
                    <a:pt x="188" y="91"/>
                  </a:lnTo>
                  <a:lnTo>
                    <a:pt x="187" y="93"/>
                  </a:lnTo>
                  <a:lnTo>
                    <a:pt x="187" y="98"/>
                  </a:lnTo>
                  <a:lnTo>
                    <a:pt x="192" y="106"/>
                  </a:lnTo>
                  <a:lnTo>
                    <a:pt x="194" y="110"/>
                  </a:lnTo>
                  <a:lnTo>
                    <a:pt x="200" y="112"/>
                  </a:lnTo>
                  <a:lnTo>
                    <a:pt x="203" y="118"/>
                  </a:lnTo>
                  <a:lnTo>
                    <a:pt x="202" y="121"/>
                  </a:lnTo>
                  <a:lnTo>
                    <a:pt x="214" y="137"/>
                  </a:lnTo>
                  <a:lnTo>
                    <a:pt x="222" y="140"/>
                  </a:lnTo>
                  <a:lnTo>
                    <a:pt x="239" y="145"/>
                  </a:lnTo>
                  <a:lnTo>
                    <a:pt x="247" y="140"/>
                  </a:lnTo>
                  <a:lnTo>
                    <a:pt x="251" y="150"/>
                  </a:lnTo>
                  <a:lnTo>
                    <a:pt x="243" y="182"/>
                  </a:lnTo>
                  <a:lnTo>
                    <a:pt x="208" y="197"/>
                  </a:lnTo>
                  <a:lnTo>
                    <a:pt x="162" y="214"/>
                  </a:lnTo>
                  <a:lnTo>
                    <a:pt x="135" y="241"/>
                  </a:lnTo>
                  <a:lnTo>
                    <a:pt x="107" y="214"/>
                  </a:lnTo>
                  <a:lnTo>
                    <a:pt x="101" y="217"/>
                  </a:lnTo>
                  <a:lnTo>
                    <a:pt x="97" y="231"/>
                  </a:lnTo>
                  <a:lnTo>
                    <a:pt x="94" y="223"/>
                  </a:lnTo>
                  <a:lnTo>
                    <a:pt x="92" y="222"/>
                  </a:lnTo>
                  <a:lnTo>
                    <a:pt x="90" y="216"/>
                  </a:lnTo>
                  <a:lnTo>
                    <a:pt x="86" y="213"/>
                  </a:lnTo>
                  <a:lnTo>
                    <a:pt x="81" y="204"/>
                  </a:lnTo>
                  <a:lnTo>
                    <a:pt x="78" y="198"/>
                  </a:lnTo>
                  <a:lnTo>
                    <a:pt x="76" y="191"/>
                  </a:lnTo>
                  <a:lnTo>
                    <a:pt x="72" y="183"/>
                  </a:lnTo>
                  <a:lnTo>
                    <a:pt x="60" y="174"/>
                  </a:lnTo>
                  <a:lnTo>
                    <a:pt x="54" y="165"/>
                  </a:lnTo>
                  <a:lnTo>
                    <a:pt x="52" y="153"/>
                  </a:lnTo>
                  <a:lnTo>
                    <a:pt x="53" y="145"/>
                  </a:lnTo>
                  <a:lnTo>
                    <a:pt x="50" y="142"/>
                  </a:lnTo>
                  <a:lnTo>
                    <a:pt x="46" y="128"/>
                  </a:lnTo>
                  <a:lnTo>
                    <a:pt x="38" y="119"/>
                  </a:lnTo>
                  <a:lnTo>
                    <a:pt x="34" y="119"/>
                  </a:lnTo>
                  <a:lnTo>
                    <a:pt x="30" y="113"/>
                  </a:lnTo>
                  <a:lnTo>
                    <a:pt x="32" y="110"/>
                  </a:lnTo>
                  <a:lnTo>
                    <a:pt x="29" y="104"/>
                  </a:lnTo>
                  <a:lnTo>
                    <a:pt x="24" y="97"/>
                  </a:lnTo>
                  <a:lnTo>
                    <a:pt x="24" y="94"/>
                  </a:lnTo>
                  <a:lnTo>
                    <a:pt x="21" y="91"/>
                  </a:lnTo>
                  <a:lnTo>
                    <a:pt x="15" y="82"/>
                  </a:lnTo>
                  <a:lnTo>
                    <a:pt x="11" y="75"/>
                  </a:lnTo>
                  <a:lnTo>
                    <a:pt x="9" y="70"/>
                  </a:lnTo>
                  <a:lnTo>
                    <a:pt x="5" y="64"/>
                  </a:lnTo>
                  <a:lnTo>
                    <a:pt x="0" y="64"/>
                  </a:lnTo>
                  <a:lnTo>
                    <a:pt x="0" y="61"/>
                  </a:lnTo>
                  <a:lnTo>
                    <a:pt x="3" y="55"/>
                  </a:lnTo>
                  <a:lnTo>
                    <a:pt x="4" y="44"/>
                  </a:lnTo>
                  <a:lnTo>
                    <a:pt x="8" y="44"/>
                  </a:lnTo>
                  <a:lnTo>
                    <a:pt x="23" y="46"/>
                  </a:lnTo>
                  <a:lnTo>
                    <a:pt x="28" y="39"/>
                  </a:lnTo>
                  <a:lnTo>
                    <a:pt x="37" y="35"/>
                  </a:lnTo>
                  <a:lnTo>
                    <a:pt x="40" y="27"/>
                  </a:lnTo>
                  <a:lnTo>
                    <a:pt x="29" y="12"/>
                  </a:lnTo>
                  <a:lnTo>
                    <a:pt x="30" y="9"/>
                  </a:lnTo>
                  <a:lnTo>
                    <a:pt x="52" y="0"/>
                  </a:lnTo>
                  <a:close/>
                </a:path>
              </a:pathLst>
            </a:custGeom>
            <a:solidFill>
              <a:srgbClr val="FFEC7D"/>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3" name="Freeform 334"/>
            <p:cNvSpPr>
              <a:spLocks/>
            </p:cNvSpPr>
            <p:nvPr/>
          </p:nvSpPr>
          <p:spPr bwMode="auto">
            <a:xfrm>
              <a:off x="5310188" y="3929063"/>
              <a:ext cx="17462" cy="11112"/>
            </a:xfrm>
            <a:custGeom>
              <a:avLst/>
              <a:gdLst>
                <a:gd name="T0" fmla="*/ 17462 w 11"/>
                <a:gd name="T1" fmla="*/ 0 h 7"/>
                <a:gd name="T2" fmla="*/ 17462 w 11"/>
                <a:gd name="T3" fmla="*/ 4762 h 7"/>
                <a:gd name="T4" fmla="*/ 12700 w 11"/>
                <a:gd name="T5" fmla="*/ 9525 h 7"/>
                <a:gd name="T6" fmla="*/ 0 w 11"/>
                <a:gd name="T7" fmla="*/ 11112 h 7"/>
                <a:gd name="T8" fmla="*/ 1587 w 11"/>
                <a:gd name="T9" fmla="*/ 9525 h 7"/>
                <a:gd name="T10" fmla="*/ 12700 w 11"/>
                <a:gd name="T11" fmla="*/ 1587 h 7"/>
                <a:gd name="T12" fmla="*/ 17462 w 11"/>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7">
                  <a:moveTo>
                    <a:pt x="11" y="0"/>
                  </a:moveTo>
                  <a:lnTo>
                    <a:pt x="11" y="3"/>
                  </a:lnTo>
                  <a:lnTo>
                    <a:pt x="8" y="6"/>
                  </a:lnTo>
                  <a:lnTo>
                    <a:pt x="0" y="7"/>
                  </a:lnTo>
                  <a:lnTo>
                    <a:pt x="1" y="6"/>
                  </a:lnTo>
                  <a:lnTo>
                    <a:pt x="8" y="1"/>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4" name="Freeform 335"/>
            <p:cNvSpPr>
              <a:spLocks/>
            </p:cNvSpPr>
            <p:nvPr/>
          </p:nvSpPr>
          <p:spPr bwMode="auto">
            <a:xfrm>
              <a:off x="5099050" y="3600450"/>
              <a:ext cx="360363" cy="369888"/>
            </a:xfrm>
            <a:custGeom>
              <a:avLst/>
              <a:gdLst>
                <a:gd name="T0" fmla="*/ 76200 w 227"/>
                <a:gd name="T1" fmla="*/ 7938 h 233"/>
                <a:gd name="T2" fmla="*/ 79375 w 227"/>
                <a:gd name="T3" fmla="*/ 38100 h 233"/>
                <a:gd name="T4" fmla="*/ 87313 w 227"/>
                <a:gd name="T5" fmla="*/ 49213 h 233"/>
                <a:gd name="T6" fmla="*/ 107950 w 227"/>
                <a:gd name="T7" fmla="*/ 66675 h 233"/>
                <a:gd name="T8" fmla="*/ 138113 w 227"/>
                <a:gd name="T9" fmla="*/ 87313 h 233"/>
                <a:gd name="T10" fmla="*/ 176213 w 227"/>
                <a:gd name="T11" fmla="*/ 77788 h 233"/>
                <a:gd name="T12" fmla="*/ 182563 w 227"/>
                <a:gd name="T13" fmla="*/ 76200 h 233"/>
                <a:gd name="T14" fmla="*/ 188913 w 227"/>
                <a:gd name="T15" fmla="*/ 63500 h 233"/>
                <a:gd name="T16" fmla="*/ 204788 w 227"/>
                <a:gd name="T17" fmla="*/ 49213 h 233"/>
                <a:gd name="T18" fmla="*/ 241300 w 227"/>
                <a:gd name="T19" fmla="*/ 39688 h 233"/>
                <a:gd name="T20" fmla="*/ 268288 w 227"/>
                <a:gd name="T21" fmla="*/ 57150 h 233"/>
                <a:gd name="T22" fmla="*/ 300038 w 227"/>
                <a:gd name="T23" fmla="*/ 73025 h 233"/>
                <a:gd name="T24" fmla="*/ 320675 w 227"/>
                <a:gd name="T25" fmla="*/ 82550 h 233"/>
                <a:gd name="T26" fmla="*/ 307975 w 227"/>
                <a:gd name="T27" fmla="*/ 153988 h 233"/>
                <a:gd name="T28" fmla="*/ 317500 w 227"/>
                <a:gd name="T29" fmla="*/ 165100 h 233"/>
                <a:gd name="T30" fmla="*/ 317500 w 227"/>
                <a:gd name="T31" fmla="*/ 212725 h 233"/>
                <a:gd name="T32" fmla="*/ 331788 w 227"/>
                <a:gd name="T33" fmla="*/ 238125 h 233"/>
                <a:gd name="T34" fmla="*/ 320675 w 227"/>
                <a:gd name="T35" fmla="*/ 260350 h 233"/>
                <a:gd name="T36" fmla="*/ 350838 w 227"/>
                <a:gd name="T37" fmla="*/ 295275 h 233"/>
                <a:gd name="T38" fmla="*/ 360363 w 227"/>
                <a:gd name="T39" fmla="*/ 319088 h 233"/>
                <a:gd name="T40" fmla="*/ 333375 w 227"/>
                <a:gd name="T41" fmla="*/ 339725 h 233"/>
                <a:gd name="T42" fmla="*/ 311150 w 227"/>
                <a:gd name="T43" fmla="*/ 365125 h 233"/>
                <a:gd name="T44" fmla="*/ 288925 w 227"/>
                <a:gd name="T45" fmla="*/ 363538 h 233"/>
                <a:gd name="T46" fmla="*/ 274638 w 227"/>
                <a:gd name="T47" fmla="*/ 360363 h 233"/>
                <a:gd name="T48" fmla="*/ 250825 w 227"/>
                <a:gd name="T49" fmla="*/ 357188 h 233"/>
                <a:gd name="T50" fmla="*/ 244475 w 227"/>
                <a:gd name="T51" fmla="*/ 334963 h 233"/>
                <a:gd name="T52" fmla="*/ 225425 w 227"/>
                <a:gd name="T53" fmla="*/ 325438 h 233"/>
                <a:gd name="T54" fmla="*/ 211138 w 227"/>
                <a:gd name="T55" fmla="*/ 334963 h 233"/>
                <a:gd name="T56" fmla="*/ 192088 w 227"/>
                <a:gd name="T57" fmla="*/ 338138 h 233"/>
                <a:gd name="T58" fmla="*/ 176213 w 227"/>
                <a:gd name="T59" fmla="*/ 330200 h 233"/>
                <a:gd name="T60" fmla="*/ 158750 w 227"/>
                <a:gd name="T61" fmla="*/ 315913 h 233"/>
                <a:gd name="T62" fmla="*/ 134938 w 227"/>
                <a:gd name="T63" fmla="*/ 309563 h 233"/>
                <a:gd name="T64" fmla="*/ 128588 w 227"/>
                <a:gd name="T65" fmla="*/ 282575 h 233"/>
                <a:gd name="T66" fmla="*/ 119063 w 227"/>
                <a:gd name="T67" fmla="*/ 269875 h 233"/>
                <a:gd name="T68" fmla="*/ 109538 w 227"/>
                <a:gd name="T69" fmla="*/ 255588 h 233"/>
                <a:gd name="T70" fmla="*/ 101600 w 227"/>
                <a:gd name="T71" fmla="*/ 257175 h 233"/>
                <a:gd name="T72" fmla="*/ 92075 w 227"/>
                <a:gd name="T73" fmla="*/ 242888 h 233"/>
                <a:gd name="T74" fmla="*/ 80963 w 227"/>
                <a:gd name="T75" fmla="*/ 255588 h 233"/>
                <a:gd name="T76" fmla="*/ 69850 w 227"/>
                <a:gd name="T77" fmla="*/ 228600 h 233"/>
                <a:gd name="T78" fmla="*/ 61913 w 227"/>
                <a:gd name="T79" fmla="*/ 214313 h 233"/>
                <a:gd name="T80" fmla="*/ 50800 w 227"/>
                <a:gd name="T81" fmla="*/ 187325 h 233"/>
                <a:gd name="T82" fmla="*/ 25400 w 227"/>
                <a:gd name="T83" fmla="*/ 163513 h 233"/>
                <a:gd name="T84" fmla="*/ 25400 w 227"/>
                <a:gd name="T85" fmla="*/ 131763 h 233"/>
                <a:gd name="T86" fmla="*/ 31750 w 227"/>
                <a:gd name="T87" fmla="*/ 106363 h 233"/>
                <a:gd name="T88" fmla="*/ 17463 w 227"/>
                <a:gd name="T89" fmla="*/ 100013 h 233"/>
                <a:gd name="T90" fmla="*/ 4763 w 227"/>
                <a:gd name="T91" fmla="*/ 66675 h 233"/>
                <a:gd name="T92" fmla="*/ 0 w 227"/>
                <a:gd name="T93" fmla="*/ 7938 h 233"/>
                <a:gd name="T94" fmla="*/ 11113 w 227"/>
                <a:gd name="T95" fmla="*/ 4763 h 233"/>
                <a:gd name="T96" fmla="*/ 23813 w 227"/>
                <a:gd name="T97" fmla="*/ 23813 h 233"/>
                <a:gd name="T98" fmla="*/ 49213 w 227"/>
                <a:gd name="T99" fmla="*/ 19050 h 233"/>
                <a:gd name="T100" fmla="*/ 61913 w 227"/>
                <a:gd name="T101" fmla="*/ 7938 h 2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233">
                  <a:moveTo>
                    <a:pt x="46" y="0"/>
                  </a:moveTo>
                  <a:lnTo>
                    <a:pt x="48" y="5"/>
                  </a:lnTo>
                  <a:lnTo>
                    <a:pt x="44" y="18"/>
                  </a:lnTo>
                  <a:lnTo>
                    <a:pt x="50" y="24"/>
                  </a:lnTo>
                  <a:lnTo>
                    <a:pt x="54" y="24"/>
                  </a:lnTo>
                  <a:lnTo>
                    <a:pt x="55" y="31"/>
                  </a:lnTo>
                  <a:lnTo>
                    <a:pt x="59" y="39"/>
                  </a:lnTo>
                  <a:lnTo>
                    <a:pt x="68" y="42"/>
                  </a:lnTo>
                  <a:lnTo>
                    <a:pt x="73" y="49"/>
                  </a:lnTo>
                  <a:lnTo>
                    <a:pt x="87" y="55"/>
                  </a:lnTo>
                  <a:lnTo>
                    <a:pt x="100" y="52"/>
                  </a:lnTo>
                  <a:lnTo>
                    <a:pt x="111" y="49"/>
                  </a:lnTo>
                  <a:lnTo>
                    <a:pt x="112" y="51"/>
                  </a:lnTo>
                  <a:lnTo>
                    <a:pt x="115" y="48"/>
                  </a:lnTo>
                  <a:lnTo>
                    <a:pt x="115" y="43"/>
                  </a:lnTo>
                  <a:lnTo>
                    <a:pt x="119" y="40"/>
                  </a:lnTo>
                  <a:lnTo>
                    <a:pt x="125" y="40"/>
                  </a:lnTo>
                  <a:lnTo>
                    <a:pt x="129" y="31"/>
                  </a:lnTo>
                  <a:lnTo>
                    <a:pt x="141" y="30"/>
                  </a:lnTo>
                  <a:lnTo>
                    <a:pt x="152" y="25"/>
                  </a:lnTo>
                  <a:lnTo>
                    <a:pt x="161" y="33"/>
                  </a:lnTo>
                  <a:lnTo>
                    <a:pt x="169" y="36"/>
                  </a:lnTo>
                  <a:lnTo>
                    <a:pt x="178" y="37"/>
                  </a:lnTo>
                  <a:lnTo>
                    <a:pt x="189" y="46"/>
                  </a:lnTo>
                  <a:lnTo>
                    <a:pt x="192" y="51"/>
                  </a:lnTo>
                  <a:lnTo>
                    <a:pt x="202" y="52"/>
                  </a:lnTo>
                  <a:lnTo>
                    <a:pt x="202" y="70"/>
                  </a:lnTo>
                  <a:lnTo>
                    <a:pt x="194" y="97"/>
                  </a:lnTo>
                  <a:lnTo>
                    <a:pt x="194" y="101"/>
                  </a:lnTo>
                  <a:lnTo>
                    <a:pt x="200" y="104"/>
                  </a:lnTo>
                  <a:lnTo>
                    <a:pt x="197" y="109"/>
                  </a:lnTo>
                  <a:lnTo>
                    <a:pt x="200" y="134"/>
                  </a:lnTo>
                  <a:lnTo>
                    <a:pt x="209" y="138"/>
                  </a:lnTo>
                  <a:lnTo>
                    <a:pt x="209" y="150"/>
                  </a:lnTo>
                  <a:lnTo>
                    <a:pt x="200" y="161"/>
                  </a:lnTo>
                  <a:lnTo>
                    <a:pt x="202" y="164"/>
                  </a:lnTo>
                  <a:lnTo>
                    <a:pt x="209" y="181"/>
                  </a:lnTo>
                  <a:lnTo>
                    <a:pt x="221" y="186"/>
                  </a:lnTo>
                  <a:lnTo>
                    <a:pt x="222" y="201"/>
                  </a:lnTo>
                  <a:lnTo>
                    <a:pt x="227" y="201"/>
                  </a:lnTo>
                  <a:lnTo>
                    <a:pt x="227" y="207"/>
                  </a:lnTo>
                  <a:lnTo>
                    <a:pt x="210" y="214"/>
                  </a:lnTo>
                  <a:lnTo>
                    <a:pt x="205" y="233"/>
                  </a:lnTo>
                  <a:lnTo>
                    <a:pt x="196" y="230"/>
                  </a:lnTo>
                  <a:lnTo>
                    <a:pt x="189" y="230"/>
                  </a:lnTo>
                  <a:lnTo>
                    <a:pt x="182" y="229"/>
                  </a:lnTo>
                  <a:lnTo>
                    <a:pt x="180" y="230"/>
                  </a:lnTo>
                  <a:lnTo>
                    <a:pt x="173" y="227"/>
                  </a:lnTo>
                  <a:lnTo>
                    <a:pt x="166" y="227"/>
                  </a:lnTo>
                  <a:lnTo>
                    <a:pt x="158" y="225"/>
                  </a:lnTo>
                  <a:lnTo>
                    <a:pt x="154" y="217"/>
                  </a:lnTo>
                  <a:lnTo>
                    <a:pt x="154" y="211"/>
                  </a:lnTo>
                  <a:lnTo>
                    <a:pt x="150" y="205"/>
                  </a:lnTo>
                  <a:lnTo>
                    <a:pt x="142" y="205"/>
                  </a:lnTo>
                  <a:lnTo>
                    <a:pt x="136" y="208"/>
                  </a:lnTo>
                  <a:lnTo>
                    <a:pt x="133" y="211"/>
                  </a:lnTo>
                  <a:lnTo>
                    <a:pt x="124" y="214"/>
                  </a:lnTo>
                  <a:lnTo>
                    <a:pt x="121" y="213"/>
                  </a:lnTo>
                  <a:lnTo>
                    <a:pt x="113" y="213"/>
                  </a:lnTo>
                  <a:lnTo>
                    <a:pt x="111" y="208"/>
                  </a:lnTo>
                  <a:lnTo>
                    <a:pt x="104" y="205"/>
                  </a:lnTo>
                  <a:lnTo>
                    <a:pt x="100" y="199"/>
                  </a:lnTo>
                  <a:lnTo>
                    <a:pt x="93" y="196"/>
                  </a:lnTo>
                  <a:lnTo>
                    <a:pt x="85" y="195"/>
                  </a:lnTo>
                  <a:lnTo>
                    <a:pt x="81" y="184"/>
                  </a:lnTo>
                  <a:lnTo>
                    <a:pt x="81" y="178"/>
                  </a:lnTo>
                  <a:lnTo>
                    <a:pt x="76" y="174"/>
                  </a:lnTo>
                  <a:lnTo>
                    <a:pt x="75" y="170"/>
                  </a:lnTo>
                  <a:lnTo>
                    <a:pt x="72" y="167"/>
                  </a:lnTo>
                  <a:lnTo>
                    <a:pt x="69" y="161"/>
                  </a:lnTo>
                  <a:lnTo>
                    <a:pt x="67" y="159"/>
                  </a:lnTo>
                  <a:lnTo>
                    <a:pt x="64" y="162"/>
                  </a:lnTo>
                  <a:lnTo>
                    <a:pt x="59" y="159"/>
                  </a:lnTo>
                  <a:lnTo>
                    <a:pt x="58" y="153"/>
                  </a:lnTo>
                  <a:lnTo>
                    <a:pt x="54" y="159"/>
                  </a:lnTo>
                  <a:lnTo>
                    <a:pt x="51" y="161"/>
                  </a:lnTo>
                  <a:lnTo>
                    <a:pt x="44" y="155"/>
                  </a:lnTo>
                  <a:lnTo>
                    <a:pt x="44" y="144"/>
                  </a:lnTo>
                  <a:lnTo>
                    <a:pt x="40" y="143"/>
                  </a:lnTo>
                  <a:lnTo>
                    <a:pt x="39" y="135"/>
                  </a:lnTo>
                  <a:lnTo>
                    <a:pt x="42" y="129"/>
                  </a:lnTo>
                  <a:lnTo>
                    <a:pt x="32" y="118"/>
                  </a:lnTo>
                  <a:lnTo>
                    <a:pt x="26" y="116"/>
                  </a:lnTo>
                  <a:lnTo>
                    <a:pt x="16" y="103"/>
                  </a:lnTo>
                  <a:lnTo>
                    <a:pt x="14" y="91"/>
                  </a:lnTo>
                  <a:lnTo>
                    <a:pt x="16" y="83"/>
                  </a:lnTo>
                  <a:lnTo>
                    <a:pt x="23" y="77"/>
                  </a:lnTo>
                  <a:lnTo>
                    <a:pt x="20" y="67"/>
                  </a:lnTo>
                  <a:lnTo>
                    <a:pt x="18" y="66"/>
                  </a:lnTo>
                  <a:lnTo>
                    <a:pt x="11" y="63"/>
                  </a:lnTo>
                  <a:lnTo>
                    <a:pt x="11" y="54"/>
                  </a:lnTo>
                  <a:lnTo>
                    <a:pt x="3" y="42"/>
                  </a:lnTo>
                  <a:lnTo>
                    <a:pt x="2" y="20"/>
                  </a:lnTo>
                  <a:lnTo>
                    <a:pt x="0" y="5"/>
                  </a:lnTo>
                  <a:lnTo>
                    <a:pt x="4" y="3"/>
                  </a:lnTo>
                  <a:lnTo>
                    <a:pt x="7" y="3"/>
                  </a:lnTo>
                  <a:lnTo>
                    <a:pt x="7" y="8"/>
                  </a:lnTo>
                  <a:lnTo>
                    <a:pt x="15" y="15"/>
                  </a:lnTo>
                  <a:lnTo>
                    <a:pt x="26" y="18"/>
                  </a:lnTo>
                  <a:lnTo>
                    <a:pt x="31" y="12"/>
                  </a:lnTo>
                  <a:lnTo>
                    <a:pt x="36" y="11"/>
                  </a:lnTo>
                  <a:lnTo>
                    <a:pt x="39" y="5"/>
                  </a:lnTo>
                  <a:lnTo>
                    <a:pt x="4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5" name="Freeform 336"/>
            <p:cNvSpPr>
              <a:spLocks/>
            </p:cNvSpPr>
            <p:nvPr/>
          </p:nvSpPr>
          <p:spPr bwMode="auto">
            <a:xfrm>
              <a:off x="5324475" y="3943350"/>
              <a:ext cx="9525" cy="22225"/>
            </a:xfrm>
            <a:custGeom>
              <a:avLst/>
              <a:gdLst>
                <a:gd name="T0" fmla="*/ 6350 w 6"/>
                <a:gd name="T1" fmla="*/ 0 h 14"/>
                <a:gd name="T2" fmla="*/ 9525 w 6"/>
                <a:gd name="T3" fmla="*/ 1588 h 14"/>
                <a:gd name="T4" fmla="*/ 9525 w 6"/>
                <a:gd name="T5" fmla="*/ 9525 h 14"/>
                <a:gd name="T6" fmla="*/ 0 w 6"/>
                <a:gd name="T7" fmla="*/ 22225 h 14"/>
                <a:gd name="T8" fmla="*/ 0 w 6"/>
                <a:gd name="T9" fmla="*/ 14288 h 14"/>
                <a:gd name="T10" fmla="*/ 3175 w 6"/>
                <a:gd name="T11" fmla="*/ 4763 h 14"/>
                <a:gd name="T12" fmla="*/ 6350 w 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4">
                  <a:moveTo>
                    <a:pt x="4" y="0"/>
                  </a:moveTo>
                  <a:lnTo>
                    <a:pt x="6" y="1"/>
                  </a:lnTo>
                  <a:lnTo>
                    <a:pt x="6" y="6"/>
                  </a:lnTo>
                  <a:lnTo>
                    <a:pt x="0" y="14"/>
                  </a:lnTo>
                  <a:lnTo>
                    <a:pt x="0" y="9"/>
                  </a:lnTo>
                  <a:lnTo>
                    <a:pt x="2"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6" name="Freeform 337"/>
            <p:cNvSpPr>
              <a:spLocks/>
            </p:cNvSpPr>
            <p:nvPr/>
          </p:nvSpPr>
          <p:spPr bwMode="auto">
            <a:xfrm>
              <a:off x="5251450" y="3517900"/>
              <a:ext cx="284163" cy="204788"/>
            </a:xfrm>
            <a:custGeom>
              <a:avLst/>
              <a:gdLst>
                <a:gd name="T0" fmla="*/ 111125 w 179"/>
                <a:gd name="T1" fmla="*/ 0 h 129"/>
                <a:gd name="T2" fmla="*/ 122238 w 179"/>
                <a:gd name="T3" fmla="*/ 3175 h 129"/>
                <a:gd name="T4" fmla="*/ 141288 w 179"/>
                <a:gd name="T5" fmla="*/ 17463 h 129"/>
                <a:gd name="T6" fmla="*/ 153988 w 179"/>
                <a:gd name="T7" fmla="*/ 38100 h 129"/>
                <a:gd name="T8" fmla="*/ 166688 w 179"/>
                <a:gd name="T9" fmla="*/ 44450 h 129"/>
                <a:gd name="T10" fmla="*/ 173038 w 179"/>
                <a:gd name="T11" fmla="*/ 39688 h 129"/>
                <a:gd name="T12" fmla="*/ 179388 w 179"/>
                <a:gd name="T13" fmla="*/ 39688 h 129"/>
                <a:gd name="T14" fmla="*/ 201613 w 179"/>
                <a:gd name="T15" fmla="*/ 87313 h 129"/>
                <a:gd name="T16" fmla="*/ 252413 w 179"/>
                <a:gd name="T17" fmla="*/ 122238 h 129"/>
                <a:gd name="T18" fmla="*/ 282575 w 179"/>
                <a:gd name="T19" fmla="*/ 134938 h 129"/>
                <a:gd name="T20" fmla="*/ 284163 w 179"/>
                <a:gd name="T21" fmla="*/ 149225 h 129"/>
                <a:gd name="T22" fmla="*/ 261938 w 179"/>
                <a:gd name="T23" fmla="*/ 149225 h 129"/>
                <a:gd name="T24" fmla="*/ 252413 w 179"/>
                <a:gd name="T25" fmla="*/ 150813 h 129"/>
                <a:gd name="T26" fmla="*/ 239713 w 179"/>
                <a:gd name="T27" fmla="*/ 150813 h 129"/>
                <a:gd name="T28" fmla="*/ 236538 w 179"/>
                <a:gd name="T29" fmla="*/ 168275 h 129"/>
                <a:gd name="T30" fmla="*/ 223838 w 179"/>
                <a:gd name="T31" fmla="*/ 182563 h 129"/>
                <a:gd name="T32" fmla="*/ 206375 w 179"/>
                <a:gd name="T33" fmla="*/ 184150 h 129"/>
                <a:gd name="T34" fmla="*/ 204788 w 179"/>
                <a:gd name="T35" fmla="*/ 198438 h 129"/>
                <a:gd name="T36" fmla="*/ 188913 w 179"/>
                <a:gd name="T37" fmla="*/ 204788 h 129"/>
                <a:gd name="T38" fmla="*/ 187325 w 179"/>
                <a:gd name="T39" fmla="*/ 198438 h 129"/>
                <a:gd name="T40" fmla="*/ 168275 w 179"/>
                <a:gd name="T41" fmla="*/ 193675 h 129"/>
                <a:gd name="T42" fmla="*/ 168275 w 179"/>
                <a:gd name="T43" fmla="*/ 165100 h 129"/>
                <a:gd name="T44" fmla="*/ 152400 w 179"/>
                <a:gd name="T45" fmla="*/ 163513 h 129"/>
                <a:gd name="T46" fmla="*/ 147638 w 179"/>
                <a:gd name="T47" fmla="*/ 155575 h 129"/>
                <a:gd name="T48" fmla="*/ 130175 w 179"/>
                <a:gd name="T49" fmla="*/ 141288 h 129"/>
                <a:gd name="T50" fmla="*/ 115888 w 179"/>
                <a:gd name="T51" fmla="*/ 139700 h 129"/>
                <a:gd name="T52" fmla="*/ 103188 w 179"/>
                <a:gd name="T53" fmla="*/ 134938 h 129"/>
                <a:gd name="T54" fmla="*/ 88900 w 179"/>
                <a:gd name="T55" fmla="*/ 122238 h 129"/>
                <a:gd name="T56" fmla="*/ 71438 w 179"/>
                <a:gd name="T57" fmla="*/ 130175 h 129"/>
                <a:gd name="T58" fmla="*/ 52388 w 179"/>
                <a:gd name="T59" fmla="*/ 131763 h 129"/>
                <a:gd name="T60" fmla="*/ 46038 w 179"/>
                <a:gd name="T61" fmla="*/ 146050 h 129"/>
                <a:gd name="T62" fmla="*/ 36513 w 179"/>
                <a:gd name="T63" fmla="*/ 146050 h 129"/>
                <a:gd name="T64" fmla="*/ 30163 w 179"/>
                <a:gd name="T65" fmla="*/ 150813 h 129"/>
                <a:gd name="T66" fmla="*/ 30163 w 179"/>
                <a:gd name="T67" fmla="*/ 149225 h 129"/>
                <a:gd name="T68" fmla="*/ 25400 w 179"/>
                <a:gd name="T69" fmla="*/ 125413 h 129"/>
                <a:gd name="T70" fmla="*/ 26988 w 179"/>
                <a:gd name="T71" fmla="*/ 106363 h 129"/>
                <a:gd name="T72" fmla="*/ 20638 w 179"/>
                <a:gd name="T73" fmla="*/ 104775 h 129"/>
                <a:gd name="T74" fmla="*/ 19050 w 179"/>
                <a:gd name="T75" fmla="*/ 96838 h 129"/>
                <a:gd name="T76" fmla="*/ 23813 w 179"/>
                <a:gd name="T77" fmla="*/ 85725 h 129"/>
                <a:gd name="T78" fmla="*/ 11113 w 179"/>
                <a:gd name="T79" fmla="*/ 82550 h 129"/>
                <a:gd name="T80" fmla="*/ 11113 w 179"/>
                <a:gd name="T81" fmla="*/ 87313 h 129"/>
                <a:gd name="T82" fmla="*/ 4763 w 179"/>
                <a:gd name="T83" fmla="*/ 66675 h 129"/>
                <a:gd name="T84" fmla="*/ 11113 w 179"/>
                <a:gd name="T85" fmla="*/ 52388 h 129"/>
                <a:gd name="T86" fmla="*/ 7938 w 179"/>
                <a:gd name="T87" fmla="*/ 42863 h 129"/>
                <a:gd name="T88" fmla="*/ 1588 w 179"/>
                <a:gd name="T89" fmla="*/ 38100 h 129"/>
                <a:gd name="T90" fmla="*/ 0 w 179"/>
                <a:gd name="T91" fmla="*/ 23813 h 129"/>
                <a:gd name="T92" fmla="*/ 4763 w 179"/>
                <a:gd name="T93" fmla="*/ 17463 h 129"/>
                <a:gd name="T94" fmla="*/ 30163 w 179"/>
                <a:gd name="T95" fmla="*/ 7938 h 129"/>
                <a:gd name="T96" fmla="*/ 44450 w 179"/>
                <a:gd name="T97" fmla="*/ 12700 h 129"/>
                <a:gd name="T98" fmla="*/ 58738 w 179"/>
                <a:gd name="T99" fmla="*/ 33338 h 129"/>
                <a:gd name="T100" fmla="*/ 69850 w 179"/>
                <a:gd name="T101" fmla="*/ 36513 h 129"/>
                <a:gd name="T102" fmla="*/ 88900 w 179"/>
                <a:gd name="T103" fmla="*/ 38100 h 129"/>
                <a:gd name="T104" fmla="*/ 88900 w 179"/>
                <a:gd name="T105" fmla="*/ 28575 h 129"/>
                <a:gd name="T106" fmla="*/ 95250 w 179"/>
                <a:gd name="T107" fmla="*/ 14288 h 129"/>
                <a:gd name="T108" fmla="*/ 104775 w 179"/>
                <a:gd name="T109" fmla="*/ 9525 h 129"/>
                <a:gd name="T110" fmla="*/ 114300 w 179"/>
                <a:gd name="T111" fmla="*/ 9525 h 129"/>
                <a:gd name="T112" fmla="*/ 111125 w 179"/>
                <a:gd name="T113" fmla="*/ 0 h 1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9" h="129">
                  <a:moveTo>
                    <a:pt x="70" y="0"/>
                  </a:moveTo>
                  <a:lnTo>
                    <a:pt x="77" y="2"/>
                  </a:lnTo>
                  <a:lnTo>
                    <a:pt x="89" y="11"/>
                  </a:lnTo>
                  <a:lnTo>
                    <a:pt x="97" y="24"/>
                  </a:lnTo>
                  <a:lnTo>
                    <a:pt x="105" y="28"/>
                  </a:lnTo>
                  <a:lnTo>
                    <a:pt x="109" y="25"/>
                  </a:lnTo>
                  <a:lnTo>
                    <a:pt x="113" y="25"/>
                  </a:lnTo>
                  <a:lnTo>
                    <a:pt x="127" y="55"/>
                  </a:lnTo>
                  <a:lnTo>
                    <a:pt x="159" y="77"/>
                  </a:lnTo>
                  <a:lnTo>
                    <a:pt x="178" y="85"/>
                  </a:lnTo>
                  <a:lnTo>
                    <a:pt x="179" y="94"/>
                  </a:lnTo>
                  <a:lnTo>
                    <a:pt x="165" y="94"/>
                  </a:lnTo>
                  <a:lnTo>
                    <a:pt x="159" y="95"/>
                  </a:lnTo>
                  <a:lnTo>
                    <a:pt x="151" y="95"/>
                  </a:lnTo>
                  <a:lnTo>
                    <a:pt x="149" y="106"/>
                  </a:lnTo>
                  <a:lnTo>
                    <a:pt x="141" y="115"/>
                  </a:lnTo>
                  <a:lnTo>
                    <a:pt x="130" y="116"/>
                  </a:lnTo>
                  <a:lnTo>
                    <a:pt x="129" y="125"/>
                  </a:lnTo>
                  <a:lnTo>
                    <a:pt x="119" y="129"/>
                  </a:lnTo>
                  <a:lnTo>
                    <a:pt x="118" y="125"/>
                  </a:lnTo>
                  <a:lnTo>
                    <a:pt x="106" y="122"/>
                  </a:lnTo>
                  <a:lnTo>
                    <a:pt x="106" y="104"/>
                  </a:lnTo>
                  <a:lnTo>
                    <a:pt x="96" y="103"/>
                  </a:lnTo>
                  <a:lnTo>
                    <a:pt x="93" y="98"/>
                  </a:lnTo>
                  <a:lnTo>
                    <a:pt x="82" y="89"/>
                  </a:lnTo>
                  <a:lnTo>
                    <a:pt x="73" y="88"/>
                  </a:lnTo>
                  <a:lnTo>
                    <a:pt x="65" y="85"/>
                  </a:lnTo>
                  <a:lnTo>
                    <a:pt x="56" y="77"/>
                  </a:lnTo>
                  <a:lnTo>
                    <a:pt x="45" y="82"/>
                  </a:lnTo>
                  <a:lnTo>
                    <a:pt x="33" y="83"/>
                  </a:lnTo>
                  <a:lnTo>
                    <a:pt x="29" y="92"/>
                  </a:lnTo>
                  <a:lnTo>
                    <a:pt x="23" y="92"/>
                  </a:lnTo>
                  <a:lnTo>
                    <a:pt x="19" y="95"/>
                  </a:lnTo>
                  <a:lnTo>
                    <a:pt x="19" y="94"/>
                  </a:lnTo>
                  <a:lnTo>
                    <a:pt x="16" y="79"/>
                  </a:lnTo>
                  <a:lnTo>
                    <a:pt x="17" y="67"/>
                  </a:lnTo>
                  <a:lnTo>
                    <a:pt x="13" y="66"/>
                  </a:lnTo>
                  <a:lnTo>
                    <a:pt x="12" y="61"/>
                  </a:lnTo>
                  <a:lnTo>
                    <a:pt x="15" y="54"/>
                  </a:lnTo>
                  <a:lnTo>
                    <a:pt x="7" y="52"/>
                  </a:lnTo>
                  <a:lnTo>
                    <a:pt x="7" y="55"/>
                  </a:lnTo>
                  <a:lnTo>
                    <a:pt x="3" y="42"/>
                  </a:lnTo>
                  <a:lnTo>
                    <a:pt x="7" y="33"/>
                  </a:lnTo>
                  <a:lnTo>
                    <a:pt x="5" y="27"/>
                  </a:lnTo>
                  <a:lnTo>
                    <a:pt x="1" y="24"/>
                  </a:lnTo>
                  <a:lnTo>
                    <a:pt x="0" y="15"/>
                  </a:lnTo>
                  <a:lnTo>
                    <a:pt x="3" y="11"/>
                  </a:lnTo>
                  <a:lnTo>
                    <a:pt x="19" y="5"/>
                  </a:lnTo>
                  <a:lnTo>
                    <a:pt x="28" y="8"/>
                  </a:lnTo>
                  <a:lnTo>
                    <a:pt x="37" y="21"/>
                  </a:lnTo>
                  <a:lnTo>
                    <a:pt x="44" y="23"/>
                  </a:lnTo>
                  <a:lnTo>
                    <a:pt x="56" y="24"/>
                  </a:lnTo>
                  <a:lnTo>
                    <a:pt x="56" y="18"/>
                  </a:lnTo>
                  <a:lnTo>
                    <a:pt x="60" y="9"/>
                  </a:lnTo>
                  <a:lnTo>
                    <a:pt x="66" y="6"/>
                  </a:lnTo>
                  <a:lnTo>
                    <a:pt x="72" y="6"/>
                  </a:lnTo>
                  <a:lnTo>
                    <a:pt x="7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7" name="Freeform 338"/>
            <p:cNvSpPr>
              <a:spLocks/>
            </p:cNvSpPr>
            <p:nvPr/>
          </p:nvSpPr>
          <p:spPr bwMode="auto">
            <a:xfrm>
              <a:off x="5419725" y="3678238"/>
              <a:ext cx="277813" cy="325437"/>
            </a:xfrm>
            <a:custGeom>
              <a:avLst/>
              <a:gdLst>
                <a:gd name="T0" fmla="*/ 239713 w 175"/>
                <a:gd name="T1" fmla="*/ 0 h 205"/>
                <a:gd name="T2" fmla="*/ 250825 w 175"/>
                <a:gd name="T3" fmla="*/ 31750 h 205"/>
                <a:gd name="T4" fmla="*/ 252413 w 175"/>
                <a:gd name="T5" fmla="*/ 53975 h 205"/>
                <a:gd name="T6" fmla="*/ 277813 w 175"/>
                <a:gd name="T7" fmla="*/ 111125 h 205"/>
                <a:gd name="T8" fmla="*/ 263525 w 175"/>
                <a:gd name="T9" fmla="*/ 130175 h 205"/>
                <a:gd name="T10" fmla="*/ 250825 w 175"/>
                <a:gd name="T11" fmla="*/ 165100 h 205"/>
                <a:gd name="T12" fmla="*/ 215900 w 175"/>
                <a:gd name="T13" fmla="*/ 209550 h 205"/>
                <a:gd name="T14" fmla="*/ 193675 w 175"/>
                <a:gd name="T15" fmla="*/ 223837 h 205"/>
                <a:gd name="T16" fmla="*/ 166688 w 175"/>
                <a:gd name="T17" fmla="*/ 242887 h 205"/>
                <a:gd name="T18" fmla="*/ 177800 w 175"/>
                <a:gd name="T19" fmla="*/ 271462 h 205"/>
                <a:gd name="T20" fmla="*/ 196850 w 175"/>
                <a:gd name="T21" fmla="*/ 309562 h 205"/>
                <a:gd name="T22" fmla="*/ 142875 w 175"/>
                <a:gd name="T23" fmla="*/ 325437 h 205"/>
                <a:gd name="T24" fmla="*/ 127000 w 175"/>
                <a:gd name="T25" fmla="*/ 320675 h 205"/>
                <a:gd name="T26" fmla="*/ 130175 w 175"/>
                <a:gd name="T27" fmla="*/ 306387 h 205"/>
                <a:gd name="T28" fmla="*/ 115888 w 175"/>
                <a:gd name="T29" fmla="*/ 296862 h 205"/>
                <a:gd name="T30" fmla="*/ 112713 w 175"/>
                <a:gd name="T31" fmla="*/ 287337 h 205"/>
                <a:gd name="T32" fmla="*/ 106363 w 175"/>
                <a:gd name="T33" fmla="*/ 287337 h 205"/>
                <a:gd name="T34" fmla="*/ 69850 w 175"/>
                <a:gd name="T35" fmla="*/ 290512 h 205"/>
                <a:gd name="T36" fmla="*/ 50800 w 175"/>
                <a:gd name="T37" fmla="*/ 287337 h 205"/>
                <a:gd name="T38" fmla="*/ 26988 w 175"/>
                <a:gd name="T39" fmla="*/ 290512 h 205"/>
                <a:gd name="T40" fmla="*/ 12700 w 175"/>
                <a:gd name="T41" fmla="*/ 295275 h 205"/>
                <a:gd name="T42" fmla="*/ 12700 w 175"/>
                <a:gd name="T43" fmla="*/ 261937 h 205"/>
                <a:gd name="T44" fmla="*/ 39688 w 175"/>
                <a:gd name="T45" fmla="*/ 241300 h 205"/>
                <a:gd name="T46" fmla="*/ 30163 w 175"/>
                <a:gd name="T47" fmla="*/ 217487 h 205"/>
                <a:gd name="T48" fmla="*/ 0 w 175"/>
                <a:gd name="T49" fmla="*/ 182562 h 205"/>
                <a:gd name="T50" fmla="*/ 58738 w 175"/>
                <a:gd name="T51" fmla="*/ 192087 h 205"/>
                <a:gd name="T52" fmla="*/ 109538 w 175"/>
                <a:gd name="T53" fmla="*/ 153987 h 205"/>
                <a:gd name="T54" fmla="*/ 128588 w 175"/>
                <a:gd name="T55" fmla="*/ 141287 h 205"/>
                <a:gd name="T56" fmla="*/ 146050 w 175"/>
                <a:gd name="T57" fmla="*/ 127000 h 205"/>
                <a:gd name="T58" fmla="*/ 165100 w 175"/>
                <a:gd name="T59" fmla="*/ 96837 h 205"/>
                <a:gd name="T60" fmla="*/ 174625 w 175"/>
                <a:gd name="T61" fmla="*/ 77787 h 205"/>
                <a:gd name="T62" fmla="*/ 196850 w 175"/>
                <a:gd name="T63" fmla="*/ 58737 h 205"/>
                <a:gd name="T64" fmla="*/ 206375 w 175"/>
                <a:gd name="T65" fmla="*/ 28575 h 205"/>
                <a:gd name="T66" fmla="*/ 230188 w 175"/>
                <a:gd name="T67" fmla="*/ 0 h 2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05">
                  <a:moveTo>
                    <a:pt x="145" y="0"/>
                  </a:moveTo>
                  <a:lnTo>
                    <a:pt x="151" y="0"/>
                  </a:lnTo>
                  <a:lnTo>
                    <a:pt x="155" y="6"/>
                  </a:lnTo>
                  <a:lnTo>
                    <a:pt x="158" y="20"/>
                  </a:lnTo>
                  <a:lnTo>
                    <a:pt x="157" y="33"/>
                  </a:lnTo>
                  <a:lnTo>
                    <a:pt x="159" y="34"/>
                  </a:lnTo>
                  <a:lnTo>
                    <a:pt x="161" y="63"/>
                  </a:lnTo>
                  <a:lnTo>
                    <a:pt x="175" y="70"/>
                  </a:lnTo>
                  <a:lnTo>
                    <a:pt x="175" y="75"/>
                  </a:lnTo>
                  <a:lnTo>
                    <a:pt x="166" y="82"/>
                  </a:lnTo>
                  <a:lnTo>
                    <a:pt x="166" y="91"/>
                  </a:lnTo>
                  <a:lnTo>
                    <a:pt x="158" y="104"/>
                  </a:lnTo>
                  <a:lnTo>
                    <a:pt x="149" y="121"/>
                  </a:lnTo>
                  <a:lnTo>
                    <a:pt x="136" y="132"/>
                  </a:lnTo>
                  <a:lnTo>
                    <a:pt x="132" y="138"/>
                  </a:lnTo>
                  <a:lnTo>
                    <a:pt x="122" y="141"/>
                  </a:lnTo>
                  <a:lnTo>
                    <a:pt x="114" y="137"/>
                  </a:lnTo>
                  <a:lnTo>
                    <a:pt x="105" y="153"/>
                  </a:lnTo>
                  <a:lnTo>
                    <a:pt x="112" y="162"/>
                  </a:lnTo>
                  <a:lnTo>
                    <a:pt x="112" y="171"/>
                  </a:lnTo>
                  <a:lnTo>
                    <a:pt x="121" y="176"/>
                  </a:lnTo>
                  <a:lnTo>
                    <a:pt x="124" y="195"/>
                  </a:lnTo>
                  <a:lnTo>
                    <a:pt x="98" y="196"/>
                  </a:lnTo>
                  <a:lnTo>
                    <a:pt x="90" y="205"/>
                  </a:lnTo>
                  <a:lnTo>
                    <a:pt x="85" y="205"/>
                  </a:lnTo>
                  <a:lnTo>
                    <a:pt x="80" y="202"/>
                  </a:lnTo>
                  <a:lnTo>
                    <a:pt x="78" y="198"/>
                  </a:lnTo>
                  <a:lnTo>
                    <a:pt x="82" y="193"/>
                  </a:lnTo>
                  <a:lnTo>
                    <a:pt x="76" y="196"/>
                  </a:lnTo>
                  <a:lnTo>
                    <a:pt x="73" y="187"/>
                  </a:lnTo>
                  <a:lnTo>
                    <a:pt x="69" y="184"/>
                  </a:lnTo>
                  <a:lnTo>
                    <a:pt x="71" y="181"/>
                  </a:lnTo>
                  <a:lnTo>
                    <a:pt x="68" y="180"/>
                  </a:lnTo>
                  <a:lnTo>
                    <a:pt x="67" y="181"/>
                  </a:lnTo>
                  <a:lnTo>
                    <a:pt x="45" y="183"/>
                  </a:lnTo>
                  <a:lnTo>
                    <a:pt x="44" y="183"/>
                  </a:lnTo>
                  <a:lnTo>
                    <a:pt x="37" y="181"/>
                  </a:lnTo>
                  <a:lnTo>
                    <a:pt x="32" y="181"/>
                  </a:lnTo>
                  <a:lnTo>
                    <a:pt x="28" y="184"/>
                  </a:lnTo>
                  <a:lnTo>
                    <a:pt x="17" y="183"/>
                  </a:lnTo>
                  <a:lnTo>
                    <a:pt x="15" y="186"/>
                  </a:lnTo>
                  <a:lnTo>
                    <a:pt x="8" y="186"/>
                  </a:lnTo>
                  <a:lnTo>
                    <a:pt x="3" y="184"/>
                  </a:lnTo>
                  <a:lnTo>
                    <a:pt x="8" y="165"/>
                  </a:lnTo>
                  <a:lnTo>
                    <a:pt x="25" y="158"/>
                  </a:lnTo>
                  <a:lnTo>
                    <a:pt x="25" y="152"/>
                  </a:lnTo>
                  <a:lnTo>
                    <a:pt x="20" y="152"/>
                  </a:lnTo>
                  <a:lnTo>
                    <a:pt x="19" y="137"/>
                  </a:lnTo>
                  <a:lnTo>
                    <a:pt x="7" y="132"/>
                  </a:lnTo>
                  <a:lnTo>
                    <a:pt x="0" y="115"/>
                  </a:lnTo>
                  <a:lnTo>
                    <a:pt x="15" y="119"/>
                  </a:lnTo>
                  <a:lnTo>
                    <a:pt x="37" y="121"/>
                  </a:lnTo>
                  <a:lnTo>
                    <a:pt x="65" y="113"/>
                  </a:lnTo>
                  <a:lnTo>
                    <a:pt x="69" y="97"/>
                  </a:lnTo>
                  <a:lnTo>
                    <a:pt x="76" y="91"/>
                  </a:lnTo>
                  <a:lnTo>
                    <a:pt x="81" y="89"/>
                  </a:lnTo>
                  <a:lnTo>
                    <a:pt x="85" y="85"/>
                  </a:lnTo>
                  <a:lnTo>
                    <a:pt x="92" y="80"/>
                  </a:lnTo>
                  <a:lnTo>
                    <a:pt x="100" y="82"/>
                  </a:lnTo>
                  <a:lnTo>
                    <a:pt x="104" y="61"/>
                  </a:lnTo>
                  <a:lnTo>
                    <a:pt x="112" y="57"/>
                  </a:lnTo>
                  <a:lnTo>
                    <a:pt x="110" y="49"/>
                  </a:lnTo>
                  <a:lnTo>
                    <a:pt x="122" y="46"/>
                  </a:lnTo>
                  <a:lnTo>
                    <a:pt x="124" y="37"/>
                  </a:lnTo>
                  <a:lnTo>
                    <a:pt x="129" y="30"/>
                  </a:lnTo>
                  <a:lnTo>
                    <a:pt x="130" y="18"/>
                  </a:lnTo>
                  <a:lnTo>
                    <a:pt x="129" y="11"/>
                  </a:lnTo>
                  <a:lnTo>
                    <a:pt x="14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8" name="Freeform 339"/>
            <p:cNvSpPr>
              <a:spLocks/>
            </p:cNvSpPr>
            <p:nvPr/>
          </p:nvSpPr>
          <p:spPr bwMode="auto">
            <a:xfrm>
              <a:off x="5321300" y="3429000"/>
              <a:ext cx="328613" cy="239713"/>
            </a:xfrm>
            <a:custGeom>
              <a:avLst/>
              <a:gdLst>
                <a:gd name="T0" fmla="*/ 57150 w 207"/>
                <a:gd name="T1" fmla="*/ 0 h 151"/>
                <a:gd name="T2" fmla="*/ 95250 w 207"/>
                <a:gd name="T3" fmla="*/ 39688 h 151"/>
                <a:gd name="T4" fmla="*/ 103188 w 207"/>
                <a:gd name="T5" fmla="*/ 47625 h 151"/>
                <a:gd name="T6" fmla="*/ 109538 w 207"/>
                <a:gd name="T7" fmla="*/ 58738 h 151"/>
                <a:gd name="T8" fmla="*/ 136525 w 207"/>
                <a:gd name="T9" fmla="*/ 73025 h 151"/>
                <a:gd name="T10" fmla="*/ 153988 w 207"/>
                <a:gd name="T11" fmla="*/ 60325 h 151"/>
                <a:gd name="T12" fmla="*/ 166688 w 207"/>
                <a:gd name="T13" fmla="*/ 69850 h 151"/>
                <a:gd name="T14" fmla="*/ 185738 w 207"/>
                <a:gd name="T15" fmla="*/ 120650 h 151"/>
                <a:gd name="T16" fmla="*/ 173038 w 207"/>
                <a:gd name="T17" fmla="*/ 131763 h 151"/>
                <a:gd name="T18" fmla="*/ 187325 w 207"/>
                <a:gd name="T19" fmla="*/ 142875 h 151"/>
                <a:gd name="T20" fmla="*/ 207963 w 207"/>
                <a:gd name="T21" fmla="*/ 141288 h 151"/>
                <a:gd name="T22" fmla="*/ 234950 w 207"/>
                <a:gd name="T23" fmla="*/ 157163 h 151"/>
                <a:gd name="T24" fmla="*/ 246063 w 207"/>
                <a:gd name="T25" fmla="*/ 150813 h 151"/>
                <a:gd name="T26" fmla="*/ 260350 w 207"/>
                <a:gd name="T27" fmla="*/ 117475 h 151"/>
                <a:gd name="T28" fmla="*/ 288925 w 207"/>
                <a:gd name="T29" fmla="*/ 112713 h 151"/>
                <a:gd name="T30" fmla="*/ 277813 w 207"/>
                <a:gd name="T31" fmla="*/ 122238 h 151"/>
                <a:gd name="T32" fmla="*/ 296863 w 207"/>
                <a:gd name="T33" fmla="*/ 127000 h 151"/>
                <a:gd name="T34" fmla="*/ 327025 w 207"/>
                <a:gd name="T35" fmla="*/ 133350 h 151"/>
                <a:gd name="T36" fmla="*/ 328613 w 207"/>
                <a:gd name="T37" fmla="*/ 141288 h 151"/>
                <a:gd name="T38" fmla="*/ 303213 w 207"/>
                <a:gd name="T39" fmla="*/ 155575 h 151"/>
                <a:gd name="T40" fmla="*/ 284163 w 207"/>
                <a:gd name="T41" fmla="*/ 160338 h 151"/>
                <a:gd name="T42" fmla="*/ 277813 w 207"/>
                <a:gd name="T43" fmla="*/ 152400 h 151"/>
                <a:gd name="T44" fmla="*/ 282575 w 207"/>
                <a:gd name="T45" fmla="*/ 142875 h 151"/>
                <a:gd name="T46" fmla="*/ 282575 w 207"/>
                <a:gd name="T47" fmla="*/ 136525 h 151"/>
                <a:gd name="T48" fmla="*/ 260350 w 207"/>
                <a:gd name="T49" fmla="*/ 147638 h 151"/>
                <a:gd name="T50" fmla="*/ 257175 w 207"/>
                <a:gd name="T51" fmla="*/ 157163 h 151"/>
                <a:gd name="T52" fmla="*/ 241300 w 207"/>
                <a:gd name="T53" fmla="*/ 179388 h 151"/>
                <a:gd name="T54" fmla="*/ 231775 w 207"/>
                <a:gd name="T55" fmla="*/ 180975 h 151"/>
                <a:gd name="T56" fmla="*/ 228600 w 207"/>
                <a:gd name="T57" fmla="*/ 190500 h 151"/>
                <a:gd name="T58" fmla="*/ 239713 w 207"/>
                <a:gd name="T59" fmla="*/ 198438 h 151"/>
                <a:gd name="T60" fmla="*/ 241300 w 207"/>
                <a:gd name="T61" fmla="*/ 214313 h 151"/>
                <a:gd name="T62" fmla="*/ 233363 w 207"/>
                <a:gd name="T63" fmla="*/ 239713 h 151"/>
                <a:gd name="T64" fmla="*/ 214313 w 207"/>
                <a:gd name="T65" fmla="*/ 238125 h 151"/>
                <a:gd name="T66" fmla="*/ 212725 w 207"/>
                <a:gd name="T67" fmla="*/ 223838 h 151"/>
                <a:gd name="T68" fmla="*/ 182563 w 207"/>
                <a:gd name="T69" fmla="*/ 211138 h 151"/>
                <a:gd name="T70" fmla="*/ 131763 w 207"/>
                <a:gd name="T71" fmla="*/ 176213 h 151"/>
                <a:gd name="T72" fmla="*/ 109538 w 207"/>
                <a:gd name="T73" fmla="*/ 128588 h 151"/>
                <a:gd name="T74" fmla="*/ 103188 w 207"/>
                <a:gd name="T75" fmla="*/ 128588 h 151"/>
                <a:gd name="T76" fmla="*/ 96838 w 207"/>
                <a:gd name="T77" fmla="*/ 133350 h 151"/>
                <a:gd name="T78" fmla="*/ 84138 w 207"/>
                <a:gd name="T79" fmla="*/ 127000 h 151"/>
                <a:gd name="T80" fmla="*/ 71438 w 207"/>
                <a:gd name="T81" fmla="*/ 106363 h 151"/>
                <a:gd name="T82" fmla="*/ 52388 w 207"/>
                <a:gd name="T83" fmla="*/ 92075 h 151"/>
                <a:gd name="T84" fmla="*/ 41275 w 207"/>
                <a:gd name="T85" fmla="*/ 88900 h 151"/>
                <a:gd name="T86" fmla="*/ 44450 w 207"/>
                <a:gd name="T87" fmla="*/ 98425 h 151"/>
                <a:gd name="T88" fmla="*/ 34925 w 207"/>
                <a:gd name="T89" fmla="*/ 98425 h 151"/>
                <a:gd name="T90" fmla="*/ 25400 w 207"/>
                <a:gd name="T91" fmla="*/ 103188 h 151"/>
                <a:gd name="T92" fmla="*/ 19050 w 207"/>
                <a:gd name="T93" fmla="*/ 117475 h 151"/>
                <a:gd name="T94" fmla="*/ 19050 w 207"/>
                <a:gd name="T95" fmla="*/ 127000 h 151"/>
                <a:gd name="T96" fmla="*/ 0 w 207"/>
                <a:gd name="T97" fmla="*/ 125413 h 151"/>
                <a:gd name="T98" fmla="*/ 0 w 207"/>
                <a:gd name="T99" fmla="*/ 14288 h 151"/>
                <a:gd name="T100" fmla="*/ 57150 w 207"/>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07" h="151">
                  <a:moveTo>
                    <a:pt x="36" y="0"/>
                  </a:moveTo>
                  <a:lnTo>
                    <a:pt x="60" y="25"/>
                  </a:lnTo>
                  <a:lnTo>
                    <a:pt x="65" y="30"/>
                  </a:lnTo>
                  <a:lnTo>
                    <a:pt x="69" y="37"/>
                  </a:lnTo>
                  <a:lnTo>
                    <a:pt x="86" y="46"/>
                  </a:lnTo>
                  <a:lnTo>
                    <a:pt x="97" y="38"/>
                  </a:lnTo>
                  <a:lnTo>
                    <a:pt x="105" y="44"/>
                  </a:lnTo>
                  <a:lnTo>
                    <a:pt x="117" y="76"/>
                  </a:lnTo>
                  <a:lnTo>
                    <a:pt x="109" y="83"/>
                  </a:lnTo>
                  <a:lnTo>
                    <a:pt x="118" y="90"/>
                  </a:lnTo>
                  <a:lnTo>
                    <a:pt x="131" y="89"/>
                  </a:lnTo>
                  <a:lnTo>
                    <a:pt x="148" y="99"/>
                  </a:lnTo>
                  <a:lnTo>
                    <a:pt x="155" y="95"/>
                  </a:lnTo>
                  <a:lnTo>
                    <a:pt x="164" y="74"/>
                  </a:lnTo>
                  <a:lnTo>
                    <a:pt x="182" y="71"/>
                  </a:lnTo>
                  <a:lnTo>
                    <a:pt x="175" y="77"/>
                  </a:lnTo>
                  <a:lnTo>
                    <a:pt x="187" y="80"/>
                  </a:lnTo>
                  <a:lnTo>
                    <a:pt x="206" y="84"/>
                  </a:lnTo>
                  <a:lnTo>
                    <a:pt x="207" y="89"/>
                  </a:lnTo>
                  <a:lnTo>
                    <a:pt x="191" y="98"/>
                  </a:lnTo>
                  <a:lnTo>
                    <a:pt x="179" y="101"/>
                  </a:lnTo>
                  <a:lnTo>
                    <a:pt x="175" y="96"/>
                  </a:lnTo>
                  <a:lnTo>
                    <a:pt x="178" y="90"/>
                  </a:lnTo>
                  <a:lnTo>
                    <a:pt x="178" y="86"/>
                  </a:lnTo>
                  <a:lnTo>
                    <a:pt x="164" y="93"/>
                  </a:lnTo>
                  <a:lnTo>
                    <a:pt x="162" y="99"/>
                  </a:lnTo>
                  <a:lnTo>
                    <a:pt x="152" y="113"/>
                  </a:lnTo>
                  <a:lnTo>
                    <a:pt x="146" y="114"/>
                  </a:lnTo>
                  <a:lnTo>
                    <a:pt x="144" y="120"/>
                  </a:lnTo>
                  <a:lnTo>
                    <a:pt x="151" y="125"/>
                  </a:lnTo>
                  <a:lnTo>
                    <a:pt x="152" y="135"/>
                  </a:lnTo>
                  <a:lnTo>
                    <a:pt x="147" y="151"/>
                  </a:lnTo>
                  <a:lnTo>
                    <a:pt x="135" y="150"/>
                  </a:lnTo>
                  <a:lnTo>
                    <a:pt x="134" y="141"/>
                  </a:lnTo>
                  <a:lnTo>
                    <a:pt x="115" y="133"/>
                  </a:lnTo>
                  <a:lnTo>
                    <a:pt x="83" y="111"/>
                  </a:lnTo>
                  <a:lnTo>
                    <a:pt x="69" y="81"/>
                  </a:lnTo>
                  <a:lnTo>
                    <a:pt x="65" y="81"/>
                  </a:lnTo>
                  <a:lnTo>
                    <a:pt x="61" y="84"/>
                  </a:lnTo>
                  <a:lnTo>
                    <a:pt x="53" y="80"/>
                  </a:lnTo>
                  <a:lnTo>
                    <a:pt x="45" y="67"/>
                  </a:lnTo>
                  <a:lnTo>
                    <a:pt x="33" y="58"/>
                  </a:lnTo>
                  <a:lnTo>
                    <a:pt x="26" y="56"/>
                  </a:lnTo>
                  <a:lnTo>
                    <a:pt x="28" y="62"/>
                  </a:lnTo>
                  <a:lnTo>
                    <a:pt x="22" y="62"/>
                  </a:lnTo>
                  <a:lnTo>
                    <a:pt x="16" y="65"/>
                  </a:lnTo>
                  <a:lnTo>
                    <a:pt x="12" y="74"/>
                  </a:lnTo>
                  <a:lnTo>
                    <a:pt x="12" y="80"/>
                  </a:lnTo>
                  <a:lnTo>
                    <a:pt x="0" y="79"/>
                  </a:lnTo>
                  <a:lnTo>
                    <a:pt x="0" y="9"/>
                  </a:lnTo>
                  <a:lnTo>
                    <a:pt x="3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59" name="Freeform 340"/>
            <p:cNvSpPr>
              <a:spLocks/>
            </p:cNvSpPr>
            <p:nvPr/>
          </p:nvSpPr>
          <p:spPr bwMode="auto">
            <a:xfrm>
              <a:off x="5929313" y="3938588"/>
              <a:ext cx="90487" cy="131762"/>
            </a:xfrm>
            <a:custGeom>
              <a:avLst/>
              <a:gdLst>
                <a:gd name="T0" fmla="*/ 17462 w 57"/>
                <a:gd name="T1" fmla="*/ 0 h 83"/>
                <a:gd name="T2" fmla="*/ 25400 w 57"/>
                <a:gd name="T3" fmla="*/ 6350 h 83"/>
                <a:gd name="T4" fmla="*/ 31750 w 57"/>
                <a:gd name="T5" fmla="*/ 4762 h 83"/>
                <a:gd name="T6" fmla="*/ 38100 w 57"/>
                <a:gd name="T7" fmla="*/ 22225 h 83"/>
                <a:gd name="T8" fmla="*/ 44450 w 57"/>
                <a:gd name="T9" fmla="*/ 30162 h 83"/>
                <a:gd name="T10" fmla="*/ 84137 w 57"/>
                <a:gd name="T11" fmla="*/ 30162 h 83"/>
                <a:gd name="T12" fmla="*/ 77787 w 57"/>
                <a:gd name="T13" fmla="*/ 49212 h 83"/>
                <a:gd name="T14" fmla="*/ 63500 w 57"/>
                <a:gd name="T15" fmla="*/ 55562 h 83"/>
                <a:gd name="T16" fmla="*/ 63500 w 57"/>
                <a:gd name="T17" fmla="*/ 73025 h 83"/>
                <a:gd name="T18" fmla="*/ 73025 w 57"/>
                <a:gd name="T19" fmla="*/ 77787 h 83"/>
                <a:gd name="T20" fmla="*/ 76200 w 57"/>
                <a:gd name="T21" fmla="*/ 60325 h 83"/>
                <a:gd name="T22" fmla="*/ 84137 w 57"/>
                <a:gd name="T23" fmla="*/ 63500 h 83"/>
                <a:gd name="T24" fmla="*/ 90487 w 57"/>
                <a:gd name="T25" fmla="*/ 98425 h 83"/>
                <a:gd name="T26" fmla="*/ 90487 w 57"/>
                <a:gd name="T27" fmla="*/ 117475 h 83"/>
                <a:gd name="T28" fmla="*/ 84137 w 57"/>
                <a:gd name="T29" fmla="*/ 119062 h 83"/>
                <a:gd name="T30" fmla="*/ 84137 w 57"/>
                <a:gd name="T31" fmla="*/ 131762 h 83"/>
                <a:gd name="T32" fmla="*/ 77787 w 57"/>
                <a:gd name="T33" fmla="*/ 119062 h 83"/>
                <a:gd name="T34" fmla="*/ 74612 w 57"/>
                <a:gd name="T35" fmla="*/ 100012 h 83"/>
                <a:gd name="T36" fmla="*/ 66675 w 57"/>
                <a:gd name="T37" fmla="*/ 84137 h 83"/>
                <a:gd name="T38" fmla="*/ 60325 w 57"/>
                <a:gd name="T39" fmla="*/ 87312 h 83"/>
                <a:gd name="T40" fmla="*/ 53975 w 57"/>
                <a:gd name="T41" fmla="*/ 79375 h 83"/>
                <a:gd name="T42" fmla="*/ 50800 w 57"/>
                <a:gd name="T43" fmla="*/ 88900 h 83"/>
                <a:gd name="T44" fmla="*/ 50800 w 57"/>
                <a:gd name="T45" fmla="*/ 96837 h 83"/>
                <a:gd name="T46" fmla="*/ 42862 w 57"/>
                <a:gd name="T47" fmla="*/ 107950 h 83"/>
                <a:gd name="T48" fmla="*/ 38100 w 57"/>
                <a:gd name="T49" fmla="*/ 104775 h 83"/>
                <a:gd name="T50" fmla="*/ 34925 w 57"/>
                <a:gd name="T51" fmla="*/ 109537 h 83"/>
                <a:gd name="T52" fmla="*/ 22225 w 57"/>
                <a:gd name="T53" fmla="*/ 109537 h 83"/>
                <a:gd name="T54" fmla="*/ 22225 w 57"/>
                <a:gd name="T55" fmla="*/ 74612 h 83"/>
                <a:gd name="T56" fmla="*/ 12700 w 57"/>
                <a:gd name="T57" fmla="*/ 63500 h 83"/>
                <a:gd name="T58" fmla="*/ 12700 w 57"/>
                <a:gd name="T59" fmla="*/ 55562 h 83"/>
                <a:gd name="T60" fmla="*/ 0 w 57"/>
                <a:gd name="T61" fmla="*/ 39687 h 83"/>
                <a:gd name="T62" fmla="*/ 17462 w 57"/>
                <a:gd name="T63" fmla="*/ 25400 h 83"/>
                <a:gd name="T64" fmla="*/ 4762 w 57"/>
                <a:gd name="T65" fmla="*/ 11112 h 83"/>
                <a:gd name="T66" fmla="*/ 11112 w 57"/>
                <a:gd name="T67" fmla="*/ 1587 h 83"/>
                <a:gd name="T68" fmla="*/ 17462 w 57"/>
                <a:gd name="T69" fmla="*/ 0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 h="83">
                  <a:moveTo>
                    <a:pt x="11" y="0"/>
                  </a:moveTo>
                  <a:lnTo>
                    <a:pt x="16" y="4"/>
                  </a:lnTo>
                  <a:lnTo>
                    <a:pt x="20" y="3"/>
                  </a:lnTo>
                  <a:lnTo>
                    <a:pt x="24" y="14"/>
                  </a:lnTo>
                  <a:lnTo>
                    <a:pt x="28" y="19"/>
                  </a:lnTo>
                  <a:lnTo>
                    <a:pt x="53" y="19"/>
                  </a:lnTo>
                  <a:lnTo>
                    <a:pt x="49" y="31"/>
                  </a:lnTo>
                  <a:lnTo>
                    <a:pt x="40" y="35"/>
                  </a:lnTo>
                  <a:lnTo>
                    <a:pt x="40" y="46"/>
                  </a:lnTo>
                  <a:lnTo>
                    <a:pt x="46" y="49"/>
                  </a:lnTo>
                  <a:lnTo>
                    <a:pt x="48" y="38"/>
                  </a:lnTo>
                  <a:lnTo>
                    <a:pt x="53" y="40"/>
                  </a:lnTo>
                  <a:lnTo>
                    <a:pt x="57" y="62"/>
                  </a:lnTo>
                  <a:lnTo>
                    <a:pt x="57" y="74"/>
                  </a:lnTo>
                  <a:lnTo>
                    <a:pt x="53" y="75"/>
                  </a:lnTo>
                  <a:lnTo>
                    <a:pt x="53" y="83"/>
                  </a:lnTo>
                  <a:lnTo>
                    <a:pt x="49" y="75"/>
                  </a:lnTo>
                  <a:lnTo>
                    <a:pt x="47" y="63"/>
                  </a:lnTo>
                  <a:lnTo>
                    <a:pt x="42" y="53"/>
                  </a:lnTo>
                  <a:lnTo>
                    <a:pt x="38" y="55"/>
                  </a:lnTo>
                  <a:lnTo>
                    <a:pt x="34" y="50"/>
                  </a:lnTo>
                  <a:lnTo>
                    <a:pt x="32" y="56"/>
                  </a:lnTo>
                  <a:lnTo>
                    <a:pt x="32" y="61"/>
                  </a:lnTo>
                  <a:lnTo>
                    <a:pt x="27" y="68"/>
                  </a:lnTo>
                  <a:lnTo>
                    <a:pt x="24" y="66"/>
                  </a:lnTo>
                  <a:lnTo>
                    <a:pt x="22" y="69"/>
                  </a:lnTo>
                  <a:lnTo>
                    <a:pt x="14" y="69"/>
                  </a:lnTo>
                  <a:lnTo>
                    <a:pt x="14" y="47"/>
                  </a:lnTo>
                  <a:lnTo>
                    <a:pt x="8" y="40"/>
                  </a:lnTo>
                  <a:lnTo>
                    <a:pt x="8" y="35"/>
                  </a:lnTo>
                  <a:lnTo>
                    <a:pt x="0" y="25"/>
                  </a:lnTo>
                  <a:lnTo>
                    <a:pt x="11" y="16"/>
                  </a:lnTo>
                  <a:lnTo>
                    <a:pt x="3" y="7"/>
                  </a:lnTo>
                  <a:lnTo>
                    <a:pt x="7" y="1"/>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0" name="Freeform 341"/>
            <p:cNvSpPr>
              <a:spLocks/>
            </p:cNvSpPr>
            <p:nvPr/>
          </p:nvSpPr>
          <p:spPr bwMode="auto">
            <a:xfrm>
              <a:off x="6113463" y="4071938"/>
              <a:ext cx="153987" cy="320675"/>
            </a:xfrm>
            <a:custGeom>
              <a:avLst/>
              <a:gdLst>
                <a:gd name="T0" fmla="*/ 60325 w 97"/>
                <a:gd name="T1" fmla="*/ 7938 h 202"/>
                <a:gd name="T2" fmla="*/ 69850 w 97"/>
                <a:gd name="T3" fmla="*/ 22225 h 202"/>
                <a:gd name="T4" fmla="*/ 66675 w 97"/>
                <a:gd name="T5" fmla="*/ 66675 h 202"/>
                <a:gd name="T6" fmla="*/ 85725 w 97"/>
                <a:gd name="T7" fmla="*/ 53975 h 202"/>
                <a:gd name="T8" fmla="*/ 111125 w 97"/>
                <a:gd name="T9" fmla="*/ 52388 h 202"/>
                <a:gd name="T10" fmla="*/ 141287 w 97"/>
                <a:gd name="T11" fmla="*/ 73025 h 202"/>
                <a:gd name="T12" fmla="*/ 153987 w 97"/>
                <a:gd name="T13" fmla="*/ 106363 h 202"/>
                <a:gd name="T14" fmla="*/ 147637 w 97"/>
                <a:gd name="T15" fmla="*/ 139700 h 202"/>
                <a:gd name="T16" fmla="*/ 95250 w 97"/>
                <a:gd name="T17" fmla="*/ 155575 h 202"/>
                <a:gd name="T18" fmla="*/ 101600 w 97"/>
                <a:gd name="T19" fmla="*/ 184150 h 202"/>
                <a:gd name="T20" fmla="*/ 95250 w 97"/>
                <a:gd name="T21" fmla="*/ 184150 h 202"/>
                <a:gd name="T22" fmla="*/ 79375 w 97"/>
                <a:gd name="T23" fmla="*/ 174625 h 202"/>
                <a:gd name="T24" fmla="*/ 58737 w 97"/>
                <a:gd name="T25" fmla="*/ 165100 h 202"/>
                <a:gd name="T26" fmla="*/ 53975 w 97"/>
                <a:gd name="T27" fmla="*/ 153988 h 202"/>
                <a:gd name="T28" fmla="*/ 46037 w 97"/>
                <a:gd name="T29" fmla="*/ 184150 h 202"/>
                <a:gd name="T30" fmla="*/ 41275 w 97"/>
                <a:gd name="T31" fmla="*/ 198438 h 202"/>
                <a:gd name="T32" fmla="*/ 38100 w 97"/>
                <a:gd name="T33" fmla="*/ 212725 h 202"/>
                <a:gd name="T34" fmla="*/ 28575 w 97"/>
                <a:gd name="T35" fmla="*/ 236538 h 202"/>
                <a:gd name="T36" fmla="*/ 39687 w 97"/>
                <a:gd name="T37" fmla="*/ 246063 h 202"/>
                <a:gd name="T38" fmla="*/ 46037 w 97"/>
                <a:gd name="T39" fmla="*/ 261938 h 202"/>
                <a:gd name="T40" fmla="*/ 52387 w 97"/>
                <a:gd name="T41" fmla="*/ 280988 h 202"/>
                <a:gd name="T42" fmla="*/ 47625 w 97"/>
                <a:gd name="T43" fmla="*/ 284163 h 202"/>
                <a:gd name="T44" fmla="*/ 65087 w 97"/>
                <a:gd name="T45" fmla="*/ 295275 h 202"/>
                <a:gd name="T46" fmla="*/ 84137 w 97"/>
                <a:gd name="T47" fmla="*/ 311150 h 202"/>
                <a:gd name="T48" fmla="*/ 65087 w 97"/>
                <a:gd name="T49" fmla="*/ 320675 h 202"/>
                <a:gd name="T50" fmla="*/ 47625 w 97"/>
                <a:gd name="T51" fmla="*/ 306388 h 202"/>
                <a:gd name="T52" fmla="*/ 26987 w 97"/>
                <a:gd name="T53" fmla="*/ 285750 h 202"/>
                <a:gd name="T54" fmla="*/ 26987 w 97"/>
                <a:gd name="T55" fmla="*/ 276225 h 202"/>
                <a:gd name="T56" fmla="*/ 14287 w 97"/>
                <a:gd name="T57" fmla="*/ 266700 h 202"/>
                <a:gd name="T58" fmla="*/ 12700 w 97"/>
                <a:gd name="T59" fmla="*/ 274638 h 202"/>
                <a:gd name="T60" fmla="*/ 14287 w 97"/>
                <a:gd name="T61" fmla="*/ 252413 h 202"/>
                <a:gd name="T62" fmla="*/ 20637 w 97"/>
                <a:gd name="T63" fmla="*/ 228600 h 202"/>
                <a:gd name="T64" fmla="*/ 34925 w 97"/>
                <a:gd name="T65" fmla="*/ 188913 h 202"/>
                <a:gd name="T66" fmla="*/ 26987 w 97"/>
                <a:gd name="T67" fmla="*/ 146050 h 202"/>
                <a:gd name="T68" fmla="*/ 20637 w 97"/>
                <a:gd name="T69" fmla="*/ 114300 h 202"/>
                <a:gd name="T70" fmla="*/ 26987 w 97"/>
                <a:gd name="T71" fmla="*/ 90488 h 202"/>
                <a:gd name="T72" fmla="*/ 7937 w 97"/>
                <a:gd name="T73" fmla="*/ 53975 h 202"/>
                <a:gd name="T74" fmla="*/ 12700 w 97"/>
                <a:gd name="T75" fmla="*/ 19050 h 202"/>
                <a:gd name="T76" fmla="*/ 26987 w 97"/>
                <a:gd name="T77" fmla="*/ 7938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7" h="202">
                  <a:moveTo>
                    <a:pt x="33" y="0"/>
                  </a:moveTo>
                  <a:lnTo>
                    <a:pt x="38" y="5"/>
                  </a:lnTo>
                  <a:lnTo>
                    <a:pt x="37" y="14"/>
                  </a:lnTo>
                  <a:lnTo>
                    <a:pt x="44" y="14"/>
                  </a:lnTo>
                  <a:lnTo>
                    <a:pt x="45" y="33"/>
                  </a:lnTo>
                  <a:lnTo>
                    <a:pt x="42" y="42"/>
                  </a:lnTo>
                  <a:lnTo>
                    <a:pt x="45" y="42"/>
                  </a:lnTo>
                  <a:lnTo>
                    <a:pt x="54" y="34"/>
                  </a:lnTo>
                  <a:lnTo>
                    <a:pt x="66" y="39"/>
                  </a:lnTo>
                  <a:lnTo>
                    <a:pt x="70" y="33"/>
                  </a:lnTo>
                  <a:lnTo>
                    <a:pt x="77" y="33"/>
                  </a:lnTo>
                  <a:lnTo>
                    <a:pt x="89" y="46"/>
                  </a:lnTo>
                  <a:lnTo>
                    <a:pt x="89" y="58"/>
                  </a:lnTo>
                  <a:lnTo>
                    <a:pt x="97" y="67"/>
                  </a:lnTo>
                  <a:lnTo>
                    <a:pt x="97" y="79"/>
                  </a:lnTo>
                  <a:lnTo>
                    <a:pt x="93" y="88"/>
                  </a:lnTo>
                  <a:lnTo>
                    <a:pt x="69" y="88"/>
                  </a:lnTo>
                  <a:lnTo>
                    <a:pt x="60" y="98"/>
                  </a:lnTo>
                  <a:lnTo>
                    <a:pt x="61" y="110"/>
                  </a:lnTo>
                  <a:lnTo>
                    <a:pt x="64" y="116"/>
                  </a:lnTo>
                  <a:lnTo>
                    <a:pt x="64" y="122"/>
                  </a:lnTo>
                  <a:lnTo>
                    <a:pt x="60" y="116"/>
                  </a:lnTo>
                  <a:lnTo>
                    <a:pt x="57" y="116"/>
                  </a:lnTo>
                  <a:lnTo>
                    <a:pt x="50" y="110"/>
                  </a:lnTo>
                  <a:lnTo>
                    <a:pt x="38" y="109"/>
                  </a:lnTo>
                  <a:lnTo>
                    <a:pt x="37" y="104"/>
                  </a:lnTo>
                  <a:lnTo>
                    <a:pt x="40" y="100"/>
                  </a:lnTo>
                  <a:lnTo>
                    <a:pt x="34" y="97"/>
                  </a:lnTo>
                  <a:lnTo>
                    <a:pt x="29" y="101"/>
                  </a:lnTo>
                  <a:lnTo>
                    <a:pt x="29" y="116"/>
                  </a:lnTo>
                  <a:lnTo>
                    <a:pt x="26" y="119"/>
                  </a:lnTo>
                  <a:lnTo>
                    <a:pt x="26" y="125"/>
                  </a:lnTo>
                  <a:lnTo>
                    <a:pt x="24" y="128"/>
                  </a:lnTo>
                  <a:lnTo>
                    <a:pt x="24" y="134"/>
                  </a:lnTo>
                  <a:lnTo>
                    <a:pt x="20" y="140"/>
                  </a:lnTo>
                  <a:lnTo>
                    <a:pt x="18" y="149"/>
                  </a:lnTo>
                  <a:lnTo>
                    <a:pt x="20" y="155"/>
                  </a:lnTo>
                  <a:lnTo>
                    <a:pt x="25" y="155"/>
                  </a:lnTo>
                  <a:lnTo>
                    <a:pt x="28" y="159"/>
                  </a:lnTo>
                  <a:lnTo>
                    <a:pt x="29" y="165"/>
                  </a:lnTo>
                  <a:lnTo>
                    <a:pt x="32" y="168"/>
                  </a:lnTo>
                  <a:lnTo>
                    <a:pt x="33" y="177"/>
                  </a:lnTo>
                  <a:lnTo>
                    <a:pt x="33" y="179"/>
                  </a:lnTo>
                  <a:lnTo>
                    <a:pt x="30" y="179"/>
                  </a:lnTo>
                  <a:lnTo>
                    <a:pt x="34" y="183"/>
                  </a:lnTo>
                  <a:lnTo>
                    <a:pt x="41" y="186"/>
                  </a:lnTo>
                  <a:lnTo>
                    <a:pt x="46" y="186"/>
                  </a:lnTo>
                  <a:lnTo>
                    <a:pt x="53" y="196"/>
                  </a:lnTo>
                  <a:lnTo>
                    <a:pt x="52" y="202"/>
                  </a:lnTo>
                  <a:lnTo>
                    <a:pt x="41" y="202"/>
                  </a:lnTo>
                  <a:lnTo>
                    <a:pt x="34" y="192"/>
                  </a:lnTo>
                  <a:lnTo>
                    <a:pt x="30" y="193"/>
                  </a:lnTo>
                  <a:lnTo>
                    <a:pt x="18" y="179"/>
                  </a:lnTo>
                  <a:lnTo>
                    <a:pt x="17" y="180"/>
                  </a:lnTo>
                  <a:lnTo>
                    <a:pt x="16" y="179"/>
                  </a:lnTo>
                  <a:lnTo>
                    <a:pt x="17" y="174"/>
                  </a:lnTo>
                  <a:lnTo>
                    <a:pt x="10" y="168"/>
                  </a:lnTo>
                  <a:lnTo>
                    <a:pt x="9" y="168"/>
                  </a:lnTo>
                  <a:lnTo>
                    <a:pt x="10" y="173"/>
                  </a:lnTo>
                  <a:lnTo>
                    <a:pt x="8" y="173"/>
                  </a:lnTo>
                  <a:lnTo>
                    <a:pt x="8" y="167"/>
                  </a:lnTo>
                  <a:lnTo>
                    <a:pt x="9" y="159"/>
                  </a:lnTo>
                  <a:lnTo>
                    <a:pt x="9" y="153"/>
                  </a:lnTo>
                  <a:lnTo>
                    <a:pt x="13" y="144"/>
                  </a:lnTo>
                  <a:lnTo>
                    <a:pt x="16" y="134"/>
                  </a:lnTo>
                  <a:lnTo>
                    <a:pt x="22" y="119"/>
                  </a:lnTo>
                  <a:lnTo>
                    <a:pt x="20" y="107"/>
                  </a:lnTo>
                  <a:lnTo>
                    <a:pt x="17" y="92"/>
                  </a:lnTo>
                  <a:lnTo>
                    <a:pt x="13" y="83"/>
                  </a:lnTo>
                  <a:lnTo>
                    <a:pt x="13" y="72"/>
                  </a:lnTo>
                  <a:lnTo>
                    <a:pt x="17" y="70"/>
                  </a:lnTo>
                  <a:lnTo>
                    <a:pt x="17" y="57"/>
                  </a:lnTo>
                  <a:lnTo>
                    <a:pt x="8" y="45"/>
                  </a:lnTo>
                  <a:lnTo>
                    <a:pt x="5" y="34"/>
                  </a:lnTo>
                  <a:lnTo>
                    <a:pt x="0" y="26"/>
                  </a:lnTo>
                  <a:lnTo>
                    <a:pt x="8" y="12"/>
                  </a:lnTo>
                  <a:lnTo>
                    <a:pt x="14" y="9"/>
                  </a:lnTo>
                  <a:lnTo>
                    <a:pt x="17" y="5"/>
                  </a:lnTo>
                  <a:lnTo>
                    <a:pt x="3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1" name="Freeform 342"/>
            <p:cNvSpPr>
              <a:spLocks/>
            </p:cNvSpPr>
            <p:nvPr/>
          </p:nvSpPr>
          <p:spPr bwMode="auto">
            <a:xfrm>
              <a:off x="6202363" y="4011613"/>
              <a:ext cx="136525" cy="322262"/>
            </a:xfrm>
            <a:custGeom>
              <a:avLst/>
              <a:gdLst>
                <a:gd name="T0" fmla="*/ 61913 w 86"/>
                <a:gd name="T1" fmla="*/ 0 h 203"/>
                <a:gd name="T2" fmla="*/ 85725 w 86"/>
                <a:gd name="T3" fmla="*/ 11112 h 203"/>
                <a:gd name="T4" fmla="*/ 87313 w 86"/>
                <a:gd name="T5" fmla="*/ 31750 h 203"/>
                <a:gd name="T6" fmla="*/ 106363 w 86"/>
                <a:gd name="T7" fmla="*/ 41275 h 203"/>
                <a:gd name="T8" fmla="*/ 100013 w 86"/>
                <a:gd name="T9" fmla="*/ 44450 h 203"/>
                <a:gd name="T10" fmla="*/ 96838 w 86"/>
                <a:gd name="T11" fmla="*/ 50800 h 203"/>
                <a:gd name="T12" fmla="*/ 92075 w 86"/>
                <a:gd name="T13" fmla="*/ 53975 h 203"/>
                <a:gd name="T14" fmla="*/ 84138 w 86"/>
                <a:gd name="T15" fmla="*/ 60325 h 203"/>
                <a:gd name="T16" fmla="*/ 84138 w 86"/>
                <a:gd name="T17" fmla="*/ 65087 h 203"/>
                <a:gd name="T18" fmla="*/ 68263 w 86"/>
                <a:gd name="T19" fmla="*/ 82550 h 203"/>
                <a:gd name="T20" fmla="*/ 68263 w 86"/>
                <a:gd name="T21" fmla="*/ 88900 h 203"/>
                <a:gd name="T22" fmla="*/ 66675 w 86"/>
                <a:gd name="T23" fmla="*/ 98425 h 203"/>
                <a:gd name="T24" fmla="*/ 71438 w 86"/>
                <a:gd name="T25" fmla="*/ 107950 h 203"/>
                <a:gd name="T26" fmla="*/ 79375 w 86"/>
                <a:gd name="T27" fmla="*/ 117475 h 203"/>
                <a:gd name="T28" fmla="*/ 85725 w 86"/>
                <a:gd name="T29" fmla="*/ 131762 h 203"/>
                <a:gd name="T30" fmla="*/ 103188 w 86"/>
                <a:gd name="T31" fmla="*/ 152400 h 203"/>
                <a:gd name="T32" fmla="*/ 115888 w 86"/>
                <a:gd name="T33" fmla="*/ 160337 h 203"/>
                <a:gd name="T34" fmla="*/ 117475 w 86"/>
                <a:gd name="T35" fmla="*/ 161925 h 203"/>
                <a:gd name="T36" fmla="*/ 130175 w 86"/>
                <a:gd name="T37" fmla="*/ 184150 h 203"/>
                <a:gd name="T38" fmla="*/ 134938 w 86"/>
                <a:gd name="T39" fmla="*/ 211137 h 203"/>
                <a:gd name="T40" fmla="*/ 136525 w 86"/>
                <a:gd name="T41" fmla="*/ 233362 h 203"/>
                <a:gd name="T42" fmla="*/ 131763 w 86"/>
                <a:gd name="T43" fmla="*/ 257175 h 203"/>
                <a:gd name="T44" fmla="*/ 112713 w 86"/>
                <a:gd name="T45" fmla="*/ 273050 h 203"/>
                <a:gd name="T46" fmla="*/ 103188 w 86"/>
                <a:gd name="T47" fmla="*/ 277812 h 203"/>
                <a:gd name="T48" fmla="*/ 98425 w 86"/>
                <a:gd name="T49" fmla="*/ 282575 h 203"/>
                <a:gd name="T50" fmla="*/ 85725 w 86"/>
                <a:gd name="T51" fmla="*/ 284162 h 203"/>
                <a:gd name="T52" fmla="*/ 84138 w 86"/>
                <a:gd name="T53" fmla="*/ 293687 h 203"/>
                <a:gd name="T54" fmla="*/ 77788 w 86"/>
                <a:gd name="T55" fmla="*/ 301625 h 203"/>
                <a:gd name="T56" fmla="*/ 58738 w 86"/>
                <a:gd name="T57" fmla="*/ 315912 h 203"/>
                <a:gd name="T58" fmla="*/ 55563 w 86"/>
                <a:gd name="T59" fmla="*/ 322262 h 203"/>
                <a:gd name="T60" fmla="*/ 47625 w 86"/>
                <a:gd name="T61" fmla="*/ 322262 h 203"/>
                <a:gd name="T62" fmla="*/ 49213 w 86"/>
                <a:gd name="T63" fmla="*/ 311150 h 203"/>
                <a:gd name="T64" fmla="*/ 52388 w 86"/>
                <a:gd name="T65" fmla="*/ 292100 h 203"/>
                <a:gd name="T66" fmla="*/ 41275 w 86"/>
                <a:gd name="T67" fmla="*/ 284162 h 203"/>
                <a:gd name="T68" fmla="*/ 52388 w 86"/>
                <a:gd name="T69" fmla="*/ 279400 h 203"/>
                <a:gd name="T70" fmla="*/ 58738 w 86"/>
                <a:gd name="T71" fmla="*/ 273050 h 203"/>
                <a:gd name="T72" fmla="*/ 74613 w 86"/>
                <a:gd name="T73" fmla="*/ 274637 h 203"/>
                <a:gd name="T74" fmla="*/ 74613 w 86"/>
                <a:gd name="T75" fmla="*/ 268287 h 203"/>
                <a:gd name="T76" fmla="*/ 73025 w 86"/>
                <a:gd name="T77" fmla="*/ 257175 h 203"/>
                <a:gd name="T78" fmla="*/ 84138 w 86"/>
                <a:gd name="T79" fmla="*/ 257175 h 203"/>
                <a:gd name="T80" fmla="*/ 90488 w 86"/>
                <a:gd name="T81" fmla="*/ 249237 h 203"/>
                <a:gd name="T82" fmla="*/ 93663 w 86"/>
                <a:gd name="T83" fmla="*/ 247650 h 203"/>
                <a:gd name="T84" fmla="*/ 96838 w 86"/>
                <a:gd name="T85" fmla="*/ 244475 h 203"/>
                <a:gd name="T86" fmla="*/ 100013 w 86"/>
                <a:gd name="T87" fmla="*/ 214312 h 203"/>
                <a:gd name="T88" fmla="*/ 96838 w 86"/>
                <a:gd name="T89" fmla="*/ 195262 h 203"/>
                <a:gd name="T90" fmla="*/ 100013 w 86"/>
                <a:gd name="T91" fmla="*/ 176212 h 203"/>
                <a:gd name="T92" fmla="*/ 92075 w 86"/>
                <a:gd name="T93" fmla="*/ 155575 h 203"/>
                <a:gd name="T94" fmla="*/ 79375 w 86"/>
                <a:gd name="T95" fmla="*/ 138112 h 203"/>
                <a:gd name="T96" fmla="*/ 49213 w 86"/>
                <a:gd name="T97" fmla="*/ 98425 h 203"/>
                <a:gd name="T98" fmla="*/ 34925 w 86"/>
                <a:gd name="T99" fmla="*/ 93662 h 203"/>
                <a:gd name="T100" fmla="*/ 34925 w 86"/>
                <a:gd name="T101" fmla="*/ 77787 h 203"/>
                <a:gd name="T102" fmla="*/ 47625 w 86"/>
                <a:gd name="T103" fmla="*/ 77787 h 203"/>
                <a:gd name="T104" fmla="*/ 36513 w 86"/>
                <a:gd name="T105" fmla="*/ 53975 h 203"/>
                <a:gd name="T106" fmla="*/ 19050 w 86"/>
                <a:gd name="T107" fmla="*/ 53975 h 203"/>
                <a:gd name="T108" fmla="*/ 9525 w 86"/>
                <a:gd name="T109" fmla="*/ 44450 h 203"/>
                <a:gd name="T110" fmla="*/ 14288 w 86"/>
                <a:gd name="T111" fmla="*/ 36512 h 203"/>
                <a:gd name="T112" fmla="*/ 0 w 86"/>
                <a:gd name="T113" fmla="*/ 20637 h 203"/>
                <a:gd name="T114" fmla="*/ 7938 w 86"/>
                <a:gd name="T115" fmla="*/ 11112 h 203"/>
                <a:gd name="T116" fmla="*/ 20638 w 86"/>
                <a:gd name="T117" fmla="*/ 14287 h 203"/>
                <a:gd name="T118" fmla="*/ 42863 w 86"/>
                <a:gd name="T119" fmla="*/ 9525 h 203"/>
                <a:gd name="T120" fmla="*/ 47625 w 86"/>
                <a:gd name="T121" fmla="*/ 4762 h 203"/>
                <a:gd name="T122" fmla="*/ 61913 w 86"/>
                <a:gd name="T123" fmla="*/ 0 h 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6" h="203">
                  <a:moveTo>
                    <a:pt x="39" y="0"/>
                  </a:moveTo>
                  <a:lnTo>
                    <a:pt x="54" y="7"/>
                  </a:lnTo>
                  <a:lnTo>
                    <a:pt x="55" y="20"/>
                  </a:lnTo>
                  <a:lnTo>
                    <a:pt x="67" y="26"/>
                  </a:lnTo>
                  <a:lnTo>
                    <a:pt x="63" y="28"/>
                  </a:lnTo>
                  <a:lnTo>
                    <a:pt x="61" y="32"/>
                  </a:lnTo>
                  <a:lnTo>
                    <a:pt x="58" y="34"/>
                  </a:lnTo>
                  <a:lnTo>
                    <a:pt x="53" y="38"/>
                  </a:lnTo>
                  <a:lnTo>
                    <a:pt x="53" y="41"/>
                  </a:lnTo>
                  <a:lnTo>
                    <a:pt x="43" y="52"/>
                  </a:lnTo>
                  <a:lnTo>
                    <a:pt x="43" y="56"/>
                  </a:lnTo>
                  <a:lnTo>
                    <a:pt x="42" y="62"/>
                  </a:lnTo>
                  <a:lnTo>
                    <a:pt x="45" y="68"/>
                  </a:lnTo>
                  <a:lnTo>
                    <a:pt x="50" y="74"/>
                  </a:lnTo>
                  <a:lnTo>
                    <a:pt x="54" y="83"/>
                  </a:lnTo>
                  <a:lnTo>
                    <a:pt x="65" y="96"/>
                  </a:lnTo>
                  <a:lnTo>
                    <a:pt x="73" y="101"/>
                  </a:lnTo>
                  <a:lnTo>
                    <a:pt x="74" y="102"/>
                  </a:lnTo>
                  <a:lnTo>
                    <a:pt x="82" y="116"/>
                  </a:lnTo>
                  <a:lnTo>
                    <a:pt x="85" y="133"/>
                  </a:lnTo>
                  <a:lnTo>
                    <a:pt x="86" y="147"/>
                  </a:lnTo>
                  <a:lnTo>
                    <a:pt x="83" y="162"/>
                  </a:lnTo>
                  <a:lnTo>
                    <a:pt x="71" y="172"/>
                  </a:lnTo>
                  <a:lnTo>
                    <a:pt x="65" y="175"/>
                  </a:lnTo>
                  <a:lnTo>
                    <a:pt x="62" y="178"/>
                  </a:lnTo>
                  <a:lnTo>
                    <a:pt x="54" y="179"/>
                  </a:lnTo>
                  <a:lnTo>
                    <a:pt x="53" y="185"/>
                  </a:lnTo>
                  <a:lnTo>
                    <a:pt x="49" y="190"/>
                  </a:lnTo>
                  <a:lnTo>
                    <a:pt x="37" y="199"/>
                  </a:lnTo>
                  <a:lnTo>
                    <a:pt x="35" y="203"/>
                  </a:lnTo>
                  <a:lnTo>
                    <a:pt x="30" y="203"/>
                  </a:lnTo>
                  <a:lnTo>
                    <a:pt x="31" y="196"/>
                  </a:lnTo>
                  <a:lnTo>
                    <a:pt x="33" y="184"/>
                  </a:lnTo>
                  <a:lnTo>
                    <a:pt x="26" y="179"/>
                  </a:lnTo>
                  <a:lnTo>
                    <a:pt x="33" y="176"/>
                  </a:lnTo>
                  <a:lnTo>
                    <a:pt x="37" y="172"/>
                  </a:lnTo>
                  <a:lnTo>
                    <a:pt x="47" y="173"/>
                  </a:lnTo>
                  <a:lnTo>
                    <a:pt x="47" y="169"/>
                  </a:lnTo>
                  <a:lnTo>
                    <a:pt x="46" y="162"/>
                  </a:lnTo>
                  <a:lnTo>
                    <a:pt x="53" y="162"/>
                  </a:lnTo>
                  <a:lnTo>
                    <a:pt x="57" y="157"/>
                  </a:lnTo>
                  <a:lnTo>
                    <a:pt x="59" y="156"/>
                  </a:lnTo>
                  <a:lnTo>
                    <a:pt x="61" y="154"/>
                  </a:lnTo>
                  <a:lnTo>
                    <a:pt x="63" y="135"/>
                  </a:lnTo>
                  <a:lnTo>
                    <a:pt x="61" y="123"/>
                  </a:lnTo>
                  <a:lnTo>
                    <a:pt x="63" y="111"/>
                  </a:lnTo>
                  <a:lnTo>
                    <a:pt x="58" y="98"/>
                  </a:lnTo>
                  <a:lnTo>
                    <a:pt x="50" y="87"/>
                  </a:lnTo>
                  <a:lnTo>
                    <a:pt x="31" y="62"/>
                  </a:lnTo>
                  <a:lnTo>
                    <a:pt x="22" y="59"/>
                  </a:lnTo>
                  <a:lnTo>
                    <a:pt x="22" y="49"/>
                  </a:lnTo>
                  <a:lnTo>
                    <a:pt x="30" y="49"/>
                  </a:lnTo>
                  <a:lnTo>
                    <a:pt x="23" y="34"/>
                  </a:lnTo>
                  <a:lnTo>
                    <a:pt x="12" y="34"/>
                  </a:lnTo>
                  <a:lnTo>
                    <a:pt x="6" y="28"/>
                  </a:lnTo>
                  <a:lnTo>
                    <a:pt x="9" y="23"/>
                  </a:lnTo>
                  <a:lnTo>
                    <a:pt x="0" y="13"/>
                  </a:lnTo>
                  <a:lnTo>
                    <a:pt x="5" y="7"/>
                  </a:lnTo>
                  <a:lnTo>
                    <a:pt x="13" y="9"/>
                  </a:lnTo>
                  <a:lnTo>
                    <a:pt x="27" y="6"/>
                  </a:lnTo>
                  <a:lnTo>
                    <a:pt x="30" y="3"/>
                  </a:lnTo>
                  <a:lnTo>
                    <a:pt x="3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2" name="Freeform 343"/>
            <p:cNvSpPr>
              <a:spLocks/>
            </p:cNvSpPr>
            <p:nvPr/>
          </p:nvSpPr>
          <p:spPr bwMode="auto">
            <a:xfrm>
              <a:off x="6026150" y="4216400"/>
              <a:ext cx="4763" cy="4763"/>
            </a:xfrm>
            <a:custGeom>
              <a:avLst/>
              <a:gdLst>
                <a:gd name="T0" fmla="*/ 0 w 3"/>
                <a:gd name="T1" fmla="*/ 0 h 3"/>
                <a:gd name="T2" fmla="*/ 4763 w 3"/>
                <a:gd name="T3" fmla="*/ 0 h 3"/>
                <a:gd name="T4" fmla="*/ 4763 w 3"/>
                <a:gd name="T5" fmla="*/ 4763 h 3"/>
                <a:gd name="T6" fmla="*/ 3175 w 3"/>
                <a:gd name="T7" fmla="*/ 4763 h 3"/>
                <a:gd name="T8" fmla="*/ 0 w 3"/>
                <a:gd name="T9" fmla="*/ 1588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3" y="0"/>
                  </a:lnTo>
                  <a:lnTo>
                    <a:pt x="3" y="3"/>
                  </a:lnTo>
                  <a:lnTo>
                    <a:pt x="2"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3" name="Freeform 344"/>
            <p:cNvSpPr>
              <a:spLocks/>
            </p:cNvSpPr>
            <p:nvPr/>
          </p:nvSpPr>
          <p:spPr bwMode="auto">
            <a:xfrm>
              <a:off x="6019800" y="4230688"/>
              <a:ext cx="6350" cy="11112"/>
            </a:xfrm>
            <a:custGeom>
              <a:avLst/>
              <a:gdLst>
                <a:gd name="T0" fmla="*/ 4763 w 4"/>
                <a:gd name="T1" fmla="*/ 0 h 7"/>
                <a:gd name="T2" fmla="*/ 6350 w 4"/>
                <a:gd name="T3" fmla="*/ 0 h 7"/>
                <a:gd name="T4" fmla="*/ 6350 w 4"/>
                <a:gd name="T5" fmla="*/ 4762 h 7"/>
                <a:gd name="T6" fmla="*/ 3175 w 4"/>
                <a:gd name="T7" fmla="*/ 11112 h 7"/>
                <a:gd name="T8" fmla="*/ 0 w 4"/>
                <a:gd name="T9" fmla="*/ 11112 h 7"/>
                <a:gd name="T10" fmla="*/ 0 w 4"/>
                <a:gd name="T11" fmla="*/ 4762 h 7"/>
                <a:gd name="T12" fmla="*/ 4763 w 4"/>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3" y="0"/>
                  </a:moveTo>
                  <a:lnTo>
                    <a:pt x="4" y="0"/>
                  </a:lnTo>
                  <a:lnTo>
                    <a:pt x="4" y="3"/>
                  </a:lnTo>
                  <a:lnTo>
                    <a:pt x="2" y="7"/>
                  </a:lnTo>
                  <a:lnTo>
                    <a:pt x="0" y="7"/>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4" name="Freeform 345"/>
            <p:cNvSpPr>
              <a:spLocks/>
            </p:cNvSpPr>
            <p:nvPr/>
          </p:nvSpPr>
          <p:spPr bwMode="auto">
            <a:xfrm>
              <a:off x="6018213" y="4244975"/>
              <a:ext cx="6350" cy="14288"/>
            </a:xfrm>
            <a:custGeom>
              <a:avLst/>
              <a:gdLst>
                <a:gd name="T0" fmla="*/ 0 w 4"/>
                <a:gd name="T1" fmla="*/ 0 h 9"/>
                <a:gd name="T2" fmla="*/ 4763 w 4"/>
                <a:gd name="T3" fmla="*/ 0 h 9"/>
                <a:gd name="T4" fmla="*/ 6350 w 4"/>
                <a:gd name="T5" fmla="*/ 4763 h 9"/>
                <a:gd name="T6" fmla="*/ 6350 w 4"/>
                <a:gd name="T7" fmla="*/ 14288 h 9"/>
                <a:gd name="T8" fmla="*/ 4763 w 4"/>
                <a:gd name="T9" fmla="*/ 14288 h 9"/>
                <a:gd name="T10" fmla="*/ 1588 w 4"/>
                <a:gd name="T11" fmla="*/ 11113 h 9"/>
                <a:gd name="T12" fmla="*/ 0 w 4"/>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0" y="0"/>
                  </a:moveTo>
                  <a:lnTo>
                    <a:pt x="3" y="0"/>
                  </a:lnTo>
                  <a:lnTo>
                    <a:pt x="4" y="3"/>
                  </a:lnTo>
                  <a:lnTo>
                    <a:pt x="4" y="9"/>
                  </a:lnTo>
                  <a:lnTo>
                    <a:pt x="3" y="9"/>
                  </a:lnTo>
                  <a:lnTo>
                    <a:pt x="1" y="7"/>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5" name="Rectangle 346"/>
            <p:cNvSpPr>
              <a:spLocks noChangeArrowheads="1"/>
            </p:cNvSpPr>
            <p:nvPr/>
          </p:nvSpPr>
          <p:spPr bwMode="auto">
            <a:xfrm>
              <a:off x="6016625" y="4264025"/>
              <a:ext cx="3175" cy="11113"/>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6" name="Rectangle 347"/>
            <p:cNvSpPr>
              <a:spLocks noChangeArrowheads="1"/>
            </p:cNvSpPr>
            <p:nvPr/>
          </p:nvSpPr>
          <p:spPr bwMode="auto">
            <a:xfrm>
              <a:off x="6016625" y="4286250"/>
              <a:ext cx="1588" cy="7938"/>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7" name="Freeform 348"/>
            <p:cNvSpPr>
              <a:spLocks/>
            </p:cNvSpPr>
            <p:nvPr/>
          </p:nvSpPr>
          <p:spPr bwMode="auto">
            <a:xfrm>
              <a:off x="6019800" y="4319588"/>
              <a:ext cx="4763" cy="4762"/>
            </a:xfrm>
            <a:custGeom>
              <a:avLst/>
              <a:gdLst>
                <a:gd name="T0" fmla="*/ 3175 w 3"/>
                <a:gd name="T1" fmla="*/ 0 h 3"/>
                <a:gd name="T2" fmla="*/ 4763 w 3"/>
                <a:gd name="T3" fmla="*/ 3175 h 3"/>
                <a:gd name="T4" fmla="*/ 3175 w 3"/>
                <a:gd name="T5" fmla="*/ 4762 h 3"/>
                <a:gd name="T6" fmla="*/ 0 w 3"/>
                <a:gd name="T7" fmla="*/ 4762 h 3"/>
                <a:gd name="T8" fmla="*/ 0 w 3"/>
                <a:gd name="T9" fmla="*/ 3175 h 3"/>
                <a:gd name="T10" fmla="*/ 3175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2" y="0"/>
                  </a:moveTo>
                  <a:lnTo>
                    <a:pt x="3" y="2"/>
                  </a:lnTo>
                  <a:lnTo>
                    <a:pt x="2" y="3"/>
                  </a:lnTo>
                  <a:lnTo>
                    <a:pt x="0"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8" name="Freeform 349"/>
            <p:cNvSpPr>
              <a:spLocks/>
            </p:cNvSpPr>
            <p:nvPr/>
          </p:nvSpPr>
          <p:spPr bwMode="auto">
            <a:xfrm>
              <a:off x="6032500" y="4346575"/>
              <a:ext cx="3175" cy="4763"/>
            </a:xfrm>
            <a:custGeom>
              <a:avLst/>
              <a:gdLst>
                <a:gd name="T0" fmla="*/ 3175 w 2"/>
                <a:gd name="T1" fmla="*/ 0 h 3"/>
                <a:gd name="T2" fmla="*/ 3175 w 2"/>
                <a:gd name="T3" fmla="*/ 4763 h 3"/>
                <a:gd name="T4" fmla="*/ 0 w 2"/>
                <a:gd name="T5" fmla="*/ 4763 h 3"/>
                <a:gd name="T6" fmla="*/ 0 w 2"/>
                <a:gd name="T7" fmla="*/ 1588 h 3"/>
                <a:gd name="T8" fmla="*/ 3175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2" y="0"/>
                  </a:moveTo>
                  <a:lnTo>
                    <a:pt x="2" y="3"/>
                  </a:lnTo>
                  <a:lnTo>
                    <a:pt x="0"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69" name="Freeform 350"/>
            <p:cNvSpPr>
              <a:spLocks/>
            </p:cNvSpPr>
            <p:nvPr/>
          </p:nvSpPr>
          <p:spPr bwMode="auto">
            <a:xfrm>
              <a:off x="6035675" y="4341813"/>
              <a:ext cx="1588" cy="6350"/>
            </a:xfrm>
            <a:custGeom>
              <a:avLst/>
              <a:gdLst>
                <a:gd name="T0" fmla="*/ 1588 w 1"/>
                <a:gd name="T1" fmla="*/ 0 h 4"/>
                <a:gd name="T2" fmla="*/ 1588 w 1"/>
                <a:gd name="T3" fmla="*/ 6350 h 4"/>
                <a:gd name="T4" fmla="*/ 0 w 1"/>
                <a:gd name="T5" fmla="*/ 4763 h 4"/>
                <a:gd name="T6" fmla="*/ 1588 w 1"/>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1" y="0"/>
                  </a:moveTo>
                  <a:lnTo>
                    <a:pt x="1" y="4"/>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0" name="Rectangle 351"/>
            <p:cNvSpPr>
              <a:spLocks noChangeArrowheads="1"/>
            </p:cNvSpPr>
            <p:nvPr/>
          </p:nvSpPr>
          <p:spPr bwMode="auto">
            <a:xfrm>
              <a:off x="6029325" y="4341813"/>
              <a:ext cx="1588" cy="158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1" name="Freeform 352"/>
            <p:cNvSpPr>
              <a:spLocks/>
            </p:cNvSpPr>
            <p:nvPr/>
          </p:nvSpPr>
          <p:spPr bwMode="auto">
            <a:xfrm>
              <a:off x="6037263" y="4357688"/>
              <a:ext cx="6350" cy="4762"/>
            </a:xfrm>
            <a:custGeom>
              <a:avLst/>
              <a:gdLst>
                <a:gd name="T0" fmla="*/ 4763 w 4"/>
                <a:gd name="T1" fmla="*/ 0 h 3"/>
                <a:gd name="T2" fmla="*/ 6350 w 4"/>
                <a:gd name="T3" fmla="*/ 1587 h 3"/>
                <a:gd name="T4" fmla="*/ 0 w 4"/>
                <a:gd name="T5" fmla="*/ 4762 h 3"/>
                <a:gd name="T6" fmla="*/ 0 w 4"/>
                <a:gd name="T7" fmla="*/ 1587 h 3"/>
                <a:gd name="T8" fmla="*/ 4763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3" y="0"/>
                  </a:moveTo>
                  <a:lnTo>
                    <a:pt x="4" y="1"/>
                  </a:lnTo>
                  <a:lnTo>
                    <a:pt x="0" y="3"/>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2" name="Freeform 353"/>
            <p:cNvSpPr>
              <a:spLocks/>
            </p:cNvSpPr>
            <p:nvPr/>
          </p:nvSpPr>
          <p:spPr bwMode="auto">
            <a:xfrm>
              <a:off x="6037263" y="4362450"/>
              <a:ext cx="6350" cy="11113"/>
            </a:xfrm>
            <a:custGeom>
              <a:avLst/>
              <a:gdLst>
                <a:gd name="T0" fmla="*/ 6350 w 4"/>
                <a:gd name="T1" fmla="*/ 0 h 7"/>
                <a:gd name="T2" fmla="*/ 6350 w 4"/>
                <a:gd name="T3" fmla="*/ 11113 h 7"/>
                <a:gd name="T4" fmla="*/ 0 w 4"/>
                <a:gd name="T5" fmla="*/ 4763 h 7"/>
                <a:gd name="T6" fmla="*/ 1588 w 4"/>
                <a:gd name="T7" fmla="*/ 1588 h 7"/>
                <a:gd name="T8" fmla="*/ 6350 w 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4" y="0"/>
                  </a:moveTo>
                  <a:lnTo>
                    <a:pt x="4" y="7"/>
                  </a:lnTo>
                  <a:lnTo>
                    <a:pt x="0" y="3"/>
                  </a:lnTo>
                  <a:lnTo>
                    <a:pt x="1"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3" name="Freeform 354"/>
            <p:cNvSpPr>
              <a:spLocks/>
            </p:cNvSpPr>
            <p:nvPr/>
          </p:nvSpPr>
          <p:spPr bwMode="auto">
            <a:xfrm>
              <a:off x="6067425" y="4395788"/>
              <a:ext cx="206375" cy="247650"/>
            </a:xfrm>
            <a:custGeom>
              <a:avLst/>
              <a:gdLst>
                <a:gd name="T0" fmla="*/ 20638 w 130"/>
                <a:gd name="T1" fmla="*/ 6350 h 156"/>
                <a:gd name="T2" fmla="*/ 58738 w 130"/>
                <a:gd name="T3" fmla="*/ 25400 h 156"/>
                <a:gd name="T4" fmla="*/ 90488 w 130"/>
                <a:gd name="T5" fmla="*/ 55563 h 156"/>
                <a:gd name="T6" fmla="*/ 104775 w 130"/>
                <a:gd name="T7" fmla="*/ 74613 h 156"/>
                <a:gd name="T8" fmla="*/ 106363 w 130"/>
                <a:gd name="T9" fmla="*/ 73025 h 156"/>
                <a:gd name="T10" fmla="*/ 119063 w 130"/>
                <a:gd name="T11" fmla="*/ 82550 h 156"/>
                <a:gd name="T12" fmla="*/ 136525 w 130"/>
                <a:gd name="T13" fmla="*/ 101600 h 156"/>
                <a:gd name="T14" fmla="*/ 147638 w 130"/>
                <a:gd name="T15" fmla="*/ 111125 h 156"/>
                <a:gd name="T16" fmla="*/ 153988 w 130"/>
                <a:gd name="T17" fmla="*/ 111125 h 156"/>
                <a:gd name="T18" fmla="*/ 163513 w 130"/>
                <a:gd name="T19" fmla="*/ 127000 h 156"/>
                <a:gd name="T20" fmla="*/ 163513 w 130"/>
                <a:gd name="T21" fmla="*/ 138113 h 156"/>
                <a:gd name="T22" fmla="*/ 176213 w 130"/>
                <a:gd name="T23" fmla="*/ 157163 h 156"/>
                <a:gd name="T24" fmla="*/ 177800 w 130"/>
                <a:gd name="T25" fmla="*/ 174625 h 156"/>
                <a:gd name="T26" fmla="*/ 184150 w 130"/>
                <a:gd name="T27" fmla="*/ 169863 h 156"/>
                <a:gd name="T28" fmla="*/ 201613 w 130"/>
                <a:gd name="T29" fmla="*/ 180975 h 156"/>
                <a:gd name="T30" fmla="*/ 203200 w 130"/>
                <a:gd name="T31" fmla="*/ 193675 h 156"/>
                <a:gd name="T32" fmla="*/ 203200 w 130"/>
                <a:gd name="T33" fmla="*/ 219075 h 156"/>
                <a:gd name="T34" fmla="*/ 190500 w 130"/>
                <a:gd name="T35" fmla="*/ 238125 h 156"/>
                <a:gd name="T36" fmla="*/ 184150 w 130"/>
                <a:gd name="T37" fmla="*/ 239713 h 156"/>
                <a:gd name="T38" fmla="*/ 177800 w 130"/>
                <a:gd name="T39" fmla="*/ 234950 h 156"/>
                <a:gd name="T40" fmla="*/ 177800 w 130"/>
                <a:gd name="T41" fmla="*/ 247650 h 156"/>
                <a:gd name="T42" fmla="*/ 166688 w 130"/>
                <a:gd name="T43" fmla="*/ 228600 h 156"/>
                <a:gd name="T44" fmla="*/ 134938 w 130"/>
                <a:gd name="T45" fmla="*/ 204788 h 156"/>
                <a:gd name="T46" fmla="*/ 123825 w 130"/>
                <a:gd name="T47" fmla="*/ 185738 h 156"/>
                <a:gd name="T48" fmla="*/ 109538 w 130"/>
                <a:gd name="T49" fmla="*/ 171450 h 156"/>
                <a:gd name="T50" fmla="*/ 96838 w 130"/>
                <a:gd name="T51" fmla="*/ 146050 h 156"/>
                <a:gd name="T52" fmla="*/ 85725 w 130"/>
                <a:gd name="T53" fmla="*/ 123825 h 156"/>
                <a:gd name="T54" fmla="*/ 74613 w 130"/>
                <a:gd name="T55" fmla="*/ 115888 h 156"/>
                <a:gd name="T56" fmla="*/ 66675 w 130"/>
                <a:gd name="T57" fmla="*/ 88900 h 156"/>
                <a:gd name="T58" fmla="*/ 47625 w 130"/>
                <a:gd name="T59" fmla="*/ 68263 h 156"/>
                <a:gd name="T60" fmla="*/ 41275 w 130"/>
                <a:gd name="T61" fmla="*/ 58738 h 156"/>
                <a:gd name="T62" fmla="*/ 25400 w 130"/>
                <a:gd name="T63" fmla="*/ 39688 h 156"/>
                <a:gd name="T64" fmla="*/ 6350 w 130"/>
                <a:gd name="T65" fmla="*/ 20638 h 156"/>
                <a:gd name="T66" fmla="*/ 9525 w 130"/>
                <a:gd name="T67" fmla="*/ 0 h 1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0" h="156">
                  <a:moveTo>
                    <a:pt x="6" y="0"/>
                  </a:moveTo>
                  <a:lnTo>
                    <a:pt x="13" y="4"/>
                  </a:lnTo>
                  <a:lnTo>
                    <a:pt x="29" y="6"/>
                  </a:lnTo>
                  <a:lnTo>
                    <a:pt x="37" y="16"/>
                  </a:lnTo>
                  <a:lnTo>
                    <a:pt x="37" y="19"/>
                  </a:lnTo>
                  <a:lnTo>
                    <a:pt x="57" y="35"/>
                  </a:lnTo>
                  <a:lnTo>
                    <a:pt x="63" y="47"/>
                  </a:lnTo>
                  <a:lnTo>
                    <a:pt x="66" y="47"/>
                  </a:lnTo>
                  <a:lnTo>
                    <a:pt x="69" y="49"/>
                  </a:lnTo>
                  <a:lnTo>
                    <a:pt x="67" y="46"/>
                  </a:lnTo>
                  <a:lnTo>
                    <a:pt x="70" y="46"/>
                  </a:lnTo>
                  <a:lnTo>
                    <a:pt x="75" y="52"/>
                  </a:lnTo>
                  <a:lnTo>
                    <a:pt x="83" y="58"/>
                  </a:lnTo>
                  <a:lnTo>
                    <a:pt x="86" y="64"/>
                  </a:lnTo>
                  <a:lnTo>
                    <a:pt x="93" y="67"/>
                  </a:lnTo>
                  <a:lnTo>
                    <a:pt x="93" y="70"/>
                  </a:lnTo>
                  <a:lnTo>
                    <a:pt x="89" y="73"/>
                  </a:lnTo>
                  <a:lnTo>
                    <a:pt x="97" y="70"/>
                  </a:lnTo>
                  <a:lnTo>
                    <a:pt x="103" y="76"/>
                  </a:lnTo>
                  <a:lnTo>
                    <a:pt x="103" y="80"/>
                  </a:lnTo>
                  <a:lnTo>
                    <a:pt x="99" y="83"/>
                  </a:lnTo>
                  <a:lnTo>
                    <a:pt x="103" y="87"/>
                  </a:lnTo>
                  <a:lnTo>
                    <a:pt x="108" y="89"/>
                  </a:lnTo>
                  <a:lnTo>
                    <a:pt x="111" y="99"/>
                  </a:lnTo>
                  <a:lnTo>
                    <a:pt x="115" y="105"/>
                  </a:lnTo>
                  <a:lnTo>
                    <a:pt x="112" y="110"/>
                  </a:lnTo>
                  <a:lnTo>
                    <a:pt x="114" y="110"/>
                  </a:lnTo>
                  <a:lnTo>
                    <a:pt x="116" y="107"/>
                  </a:lnTo>
                  <a:lnTo>
                    <a:pt x="126" y="108"/>
                  </a:lnTo>
                  <a:lnTo>
                    <a:pt x="127" y="114"/>
                  </a:lnTo>
                  <a:lnTo>
                    <a:pt x="130" y="117"/>
                  </a:lnTo>
                  <a:lnTo>
                    <a:pt x="128" y="122"/>
                  </a:lnTo>
                  <a:lnTo>
                    <a:pt x="130" y="130"/>
                  </a:lnTo>
                  <a:lnTo>
                    <a:pt x="128" y="138"/>
                  </a:lnTo>
                  <a:lnTo>
                    <a:pt x="128" y="153"/>
                  </a:lnTo>
                  <a:lnTo>
                    <a:pt x="120" y="150"/>
                  </a:lnTo>
                  <a:lnTo>
                    <a:pt x="120" y="153"/>
                  </a:lnTo>
                  <a:lnTo>
                    <a:pt x="116" y="151"/>
                  </a:lnTo>
                  <a:lnTo>
                    <a:pt x="114" y="148"/>
                  </a:lnTo>
                  <a:lnTo>
                    <a:pt x="112" y="148"/>
                  </a:lnTo>
                  <a:lnTo>
                    <a:pt x="114" y="156"/>
                  </a:lnTo>
                  <a:lnTo>
                    <a:pt x="112" y="156"/>
                  </a:lnTo>
                  <a:lnTo>
                    <a:pt x="108" y="151"/>
                  </a:lnTo>
                  <a:lnTo>
                    <a:pt x="105" y="144"/>
                  </a:lnTo>
                  <a:lnTo>
                    <a:pt x="102" y="142"/>
                  </a:lnTo>
                  <a:lnTo>
                    <a:pt x="85" y="129"/>
                  </a:lnTo>
                  <a:lnTo>
                    <a:pt x="85" y="122"/>
                  </a:lnTo>
                  <a:lnTo>
                    <a:pt x="78" y="117"/>
                  </a:lnTo>
                  <a:lnTo>
                    <a:pt x="73" y="111"/>
                  </a:lnTo>
                  <a:lnTo>
                    <a:pt x="69" y="108"/>
                  </a:lnTo>
                  <a:lnTo>
                    <a:pt x="66" y="98"/>
                  </a:lnTo>
                  <a:lnTo>
                    <a:pt x="61" y="92"/>
                  </a:lnTo>
                  <a:lnTo>
                    <a:pt x="61" y="84"/>
                  </a:lnTo>
                  <a:lnTo>
                    <a:pt x="54" y="78"/>
                  </a:lnTo>
                  <a:lnTo>
                    <a:pt x="51" y="74"/>
                  </a:lnTo>
                  <a:lnTo>
                    <a:pt x="47" y="73"/>
                  </a:lnTo>
                  <a:lnTo>
                    <a:pt x="46" y="62"/>
                  </a:lnTo>
                  <a:lnTo>
                    <a:pt x="42" y="56"/>
                  </a:lnTo>
                  <a:lnTo>
                    <a:pt x="42" y="52"/>
                  </a:lnTo>
                  <a:lnTo>
                    <a:pt x="30" y="43"/>
                  </a:lnTo>
                  <a:lnTo>
                    <a:pt x="29" y="38"/>
                  </a:lnTo>
                  <a:lnTo>
                    <a:pt x="26" y="37"/>
                  </a:lnTo>
                  <a:lnTo>
                    <a:pt x="20" y="27"/>
                  </a:lnTo>
                  <a:lnTo>
                    <a:pt x="16" y="25"/>
                  </a:lnTo>
                  <a:lnTo>
                    <a:pt x="9" y="18"/>
                  </a:lnTo>
                  <a:lnTo>
                    <a:pt x="4" y="13"/>
                  </a:lnTo>
                  <a:lnTo>
                    <a:pt x="0" y="1"/>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4" name="Freeform 355"/>
            <p:cNvSpPr>
              <a:spLocks/>
            </p:cNvSpPr>
            <p:nvPr/>
          </p:nvSpPr>
          <p:spPr bwMode="auto">
            <a:xfrm>
              <a:off x="6197600" y="4483100"/>
              <a:ext cx="11113" cy="4763"/>
            </a:xfrm>
            <a:custGeom>
              <a:avLst/>
              <a:gdLst>
                <a:gd name="T0" fmla="*/ 0 w 7"/>
                <a:gd name="T1" fmla="*/ 0 h 3"/>
                <a:gd name="T2" fmla="*/ 7938 w 7"/>
                <a:gd name="T3" fmla="*/ 0 h 3"/>
                <a:gd name="T4" fmla="*/ 11113 w 7"/>
                <a:gd name="T5" fmla="*/ 4763 h 3"/>
                <a:gd name="T6" fmla="*/ 4763 w 7"/>
                <a:gd name="T7" fmla="*/ 4763 h 3"/>
                <a:gd name="T8" fmla="*/ 0 w 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0" y="0"/>
                  </a:moveTo>
                  <a:lnTo>
                    <a:pt x="5" y="0"/>
                  </a:lnTo>
                  <a:lnTo>
                    <a:pt x="7" y="3"/>
                  </a:lnTo>
                  <a:lnTo>
                    <a:pt x="3"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5" name="Freeform 356"/>
            <p:cNvSpPr>
              <a:spLocks/>
            </p:cNvSpPr>
            <p:nvPr/>
          </p:nvSpPr>
          <p:spPr bwMode="auto">
            <a:xfrm>
              <a:off x="6186488" y="4470400"/>
              <a:ext cx="4762" cy="7938"/>
            </a:xfrm>
            <a:custGeom>
              <a:avLst/>
              <a:gdLst>
                <a:gd name="T0" fmla="*/ 3175 w 3"/>
                <a:gd name="T1" fmla="*/ 0 h 5"/>
                <a:gd name="T2" fmla="*/ 4762 w 3"/>
                <a:gd name="T3" fmla="*/ 3175 h 5"/>
                <a:gd name="T4" fmla="*/ 4762 w 3"/>
                <a:gd name="T5" fmla="*/ 7938 h 5"/>
                <a:gd name="T6" fmla="*/ 3175 w 3"/>
                <a:gd name="T7" fmla="*/ 7938 h 5"/>
                <a:gd name="T8" fmla="*/ 0 w 3"/>
                <a:gd name="T9" fmla="*/ 3175 h 5"/>
                <a:gd name="T10" fmla="*/ 3175 w 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2" y="0"/>
                  </a:moveTo>
                  <a:lnTo>
                    <a:pt x="3" y="2"/>
                  </a:lnTo>
                  <a:lnTo>
                    <a:pt x="3" y="5"/>
                  </a:lnTo>
                  <a:lnTo>
                    <a:pt x="2" y="5"/>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6" name="Freeform 357"/>
            <p:cNvSpPr>
              <a:spLocks/>
            </p:cNvSpPr>
            <p:nvPr/>
          </p:nvSpPr>
          <p:spPr bwMode="auto">
            <a:xfrm>
              <a:off x="6202363" y="4489450"/>
              <a:ext cx="6350" cy="7938"/>
            </a:xfrm>
            <a:custGeom>
              <a:avLst/>
              <a:gdLst>
                <a:gd name="T0" fmla="*/ 0 w 4"/>
                <a:gd name="T1" fmla="*/ 0 h 5"/>
                <a:gd name="T2" fmla="*/ 3175 w 4"/>
                <a:gd name="T3" fmla="*/ 0 h 5"/>
                <a:gd name="T4" fmla="*/ 6350 w 4"/>
                <a:gd name="T5" fmla="*/ 3175 h 5"/>
                <a:gd name="T6" fmla="*/ 3175 w 4"/>
                <a:gd name="T7" fmla="*/ 7938 h 5"/>
                <a:gd name="T8" fmla="*/ 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0"/>
                  </a:moveTo>
                  <a:lnTo>
                    <a:pt x="2" y="0"/>
                  </a:lnTo>
                  <a:lnTo>
                    <a:pt x="4" y="2"/>
                  </a:lnTo>
                  <a:lnTo>
                    <a:pt x="2"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7" name="Freeform 358"/>
            <p:cNvSpPr>
              <a:spLocks/>
            </p:cNvSpPr>
            <p:nvPr/>
          </p:nvSpPr>
          <p:spPr bwMode="auto">
            <a:xfrm>
              <a:off x="6208713" y="4492625"/>
              <a:ext cx="6350" cy="4763"/>
            </a:xfrm>
            <a:custGeom>
              <a:avLst/>
              <a:gdLst>
                <a:gd name="T0" fmla="*/ 1588 w 4"/>
                <a:gd name="T1" fmla="*/ 0 h 3"/>
                <a:gd name="T2" fmla="*/ 6350 w 4"/>
                <a:gd name="T3" fmla="*/ 4763 h 3"/>
                <a:gd name="T4" fmla="*/ 0 w 4"/>
                <a:gd name="T5" fmla="*/ 4763 h 3"/>
                <a:gd name="T6" fmla="*/ 1588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1" y="0"/>
                  </a:moveTo>
                  <a:lnTo>
                    <a:pt x="4" y="3"/>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8" name="Freeform 359"/>
            <p:cNvSpPr>
              <a:spLocks/>
            </p:cNvSpPr>
            <p:nvPr/>
          </p:nvSpPr>
          <p:spPr bwMode="auto">
            <a:xfrm>
              <a:off x="6211888" y="4492625"/>
              <a:ext cx="6350" cy="4763"/>
            </a:xfrm>
            <a:custGeom>
              <a:avLst/>
              <a:gdLst>
                <a:gd name="T0" fmla="*/ 0 w 4"/>
                <a:gd name="T1" fmla="*/ 0 h 3"/>
                <a:gd name="T2" fmla="*/ 6350 w 4"/>
                <a:gd name="T3" fmla="*/ 0 h 3"/>
                <a:gd name="T4" fmla="*/ 4763 w 4"/>
                <a:gd name="T5" fmla="*/ 4763 h 3"/>
                <a:gd name="T6" fmla="*/ 0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0" y="0"/>
                  </a:moveTo>
                  <a:lnTo>
                    <a:pt x="4" y="0"/>
                  </a:lnTo>
                  <a:lnTo>
                    <a:pt x="3"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79" name="Freeform 360"/>
            <p:cNvSpPr>
              <a:spLocks/>
            </p:cNvSpPr>
            <p:nvPr/>
          </p:nvSpPr>
          <p:spPr bwMode="auto">
            <a:xfrm>
              <a:off x="6243638" y="4516438"/>
              <a:ext cx="7937" cy="6350"/>
            </a:xfrm>
            <a:custGeom>
              <a:avLst/>
              <a:gdLst>
                <a:gd name="T0" fmla="*/ 4762 w 5"/>
                <a:gd name="T1" fmla="*/ 0 h 4"/>
                <a:gd name="T2" fmla="*/ 7937 w 5"/>
                <a:gd name="T3" fmla="*/ 3175 h 4"/>
                <a:gd name="T4" fmla="*/ 7937 w 5"/>
                <a:gd name="T5" fmla="*/ 6350 h 4"/>
                <a:gd name="T6" fmla="*/ 0 w 5"/>
                <a:gd name="T7" fmla="*/ 1588 h 4"/>
                <a:gd name="T8" fmla="*/ 4762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3" y="0"/>
                  </a:moveTo>
                  <a:lnTo>
                    <a:pt x="5" y="2"/>
                  </a:lnTo>
                  <a:lnTo>
                    <a:pt x="5" y="4"/>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0" name="Freeform 361"/>
            <p:cNvSpPr>
              <a:spLocks/>
            </p:cNvSpPr>
            <p:nvPr/>
          </p:nvSpPr>
          <p:spPr bwMode="auto">
            <a:xfrm>
              <a:off x="6237288" y="4522788"/>
              <a:ext cx="11112" cy="6350"/>
            </a:xfrm>
            <a:custGeom>
              <a:avLst/>
              <a:gdLst>
                <a:gd name="T0" fmla="*/ 6350 w 7"/>
                <a:gd name="T1" fmla="*/ 0 h 4"/>
                <a:gd name="T2" fmla="*/ 11112 w 7"/>
                <a:gd name="T3" fmla="*/ 0 h 4"/>
                <a:gd name="T4" fmla="*/ 11112 w 7"/>
                <a:gd name="T5" fmla="*/ 1588 h 4"/>
                <a:gd name="T6" fmla="*/ 4762 w 7"/>
                <a:gd name="T7" fmla="*/ 6350 h 4"/>
                <a:gd name="T8" fmla="*/ 0 w 7"/>
                <a:gd name="T9" fmla="*/ 4763 h 4"/>
                <a:gd name="T10" fmla="*/ 6350 w 7"/>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
                  <a:moveTo>
                    <a:pt x="4" y="0"/>
                  </a:moveTo>
                  <a:lnTo>
                    <a:pt x="7" y="0"/>
                  </a:lnTo>
                  <a:lnTo>
                    <a:pt x="7" y="1"/>
                  </a:lnTo>
                  <a:lnTo>
                    <a:pt x="3" y="4"/>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1" name="Freeform 362"/>
            <p:cNvSpPr>
              <a:spLocks/>
            </p:cNvSpPr>
            <p:nvPr/>
          </p:nvSpPr>
          <p:spPr bwMode="auto">
            <a:xfrm>
              <a:off x="6257925" y="4548188"/>
              <a:ext cx="28575" cy="33337"/>
            </a:xfrm>
            <a:custGeom>
              <a:avLst/>
              <a:gdLst>
                <a:gd name="T0" fmla="*/ 6350 w 18"/>
                <a:gd name="T1" fmla="*/ 0 h 21"/>
                <a:gd name="T2" fmla="*/ 9525 w 18"/>
                <a:gd name="T3" fmla="*/ 0 h 21"/>
                <a:gd name="T4" fmla="*/ 11113 w 18"/>
                <a:gd name="T5" fmla="*/ 4762 h 21"/>
                <a:gd name="T6" fmla="*/ 12700 w 18"/>
                <a:gd name="T7" fmla="*/ 0 h 21"/>
                <a:gd name="T8" fmla="*/ 17463 w 18"/>
                <a:gd name="T9" fmla="*/ 0 h 21"/>
                <a:gd name="T10" fmla="*/ 19050 w 18"/>
                <a:gd name="T11" fmla="*/ 19050 h 21"/>
                <a:gd name="T12" fmla="*/ 28575 w 18"/>
                <a:gd name="T13" fmla="*/ 22225 h 21"/>
                <a:gd name="T14" fmla="*/ 25400 w 18"/>
                <a:gd name="T15" fmla="*/ 26987 h 21"/>
                <a:gd name="T16" fmla="*/ 28575 w 18"/>
                <a:gd name="T17" fmla="*/ 33337 h 21"/>
                <a:gd name="T18" fmla="*/ 25400 w 18"/>
                <a:gd name="T19" fmla="*/ 33337 h 21"/>
                <a:gd name="T20" fmla="*/ 22225 w 18"/>
                <a:gd name="T21" fmla="*/ 28575 h 21"/>
                <a:gd name="T22" fmla="*/ 15875 w 18"/>
                <a:gd name="T23" fmla="*/ 26987 h 21"/>
                <a:gd name="T24" fmla="*/ 12700 w 18"/>
                <a:gd name="T25" fmla="*/ 14287 h 21"/>
                <a:gd name="T26" fmla="*/ 9525 w 18"/>
                <a:gd name="T27" fmla="*/ 12700 h 21"/>
                <a:gd name="T28" fmla="*/ 0 w 18"/>
                <a:gd name="T29" fmla="*/ 12700 h 21"/>
                <a:gd name="T30" fmla="*/ 0 w 18"/>
                <a:gd name="T31" fmla="*/ 7937 h 21"/>
                <a:gd name="T32" fmla="*/ 6350 w 18"/>
                <a:gd name="T33" fmla="*/ 0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21">
                  <a:moveTo>
                    <a:pt x="4" y="0"/>
                  </a:moveTo>
                  <a:lnTo>
                    <a:pt x="6" y="0"/>
                  </a:lnTo>
                  <a:lnTo>
                    <a:pt x="7" y="3"/>
                  </a:lnTo>
                  <a:lnTo>
                    <a:pt x="8" y="0"/>
                  </a:lnTo>
                  <a:lnTo>
                    <a:pt x="11" y="0"/>
                  </a:lnTo>
                  <a:lnTo>
                    <a:pt x="12" y="12"/>
                  </a:lnTo>
                  <a:lnTo>
                    <a:pt x="18" y="14"/>
                  </a:lnTo>
                  <a:lnTo>
                    <a:pt x="16" y="17"/>
                  </a:lnTo>
                  <a:lnTo>
                    <a:pt x="18" y="21"/>
                  </a:lnTo>
                  <a:lnTo>
                    <a:pt x="16" y="21"/>
                  </a:lnTo>
                  <a:lnTo>
                    <a:pt x="14" y="18"/>
                  </a:lnTo>
                  <a:lnTo>
                    <a:pt x="10" y="17"/>
                  </a:lnTo>
                  <a:lnTo>
                    <a:pt x="8" y="9"/>
                  </a:lnTo>
                  <a:lnTo>
                    <a:pt x="6" y="8"/>
                  </a:lnTo>
                  <a:lnTo>
                    <a:pt x="0" y="8"/>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2" name="Freeform 363"/>
            <p:cNvSpPr>
              <a:spLocks/>
            </p:cNvSpPr>
            <p:nvPr/>
          </p:nvSpPr>
          <p:spPr bwMode="auto">
            <a:xfrm>
              <a:off x="6302375" y="4570413"/>
              <a:ext cx="15875" cy="15875"/>
            </a:xfrm>
            <a:custGeom>
              <a:avLst/>
              <a:gdLst>
                <a:gd name="T0" fmla="*/ 3175 w 10"/>
                <a:gd name="T1" fmla="*/ 0 h 10"/>
                <a:gd name="T2" fmla="*/ 11113 w 10"/>
                <a:gd name="T3" fmla="*/ 0 h 10"/>
                <a:gd name="T4" fmla="*/ 15875 w 10"/>
                <a:gd name="T5" fmla="*/ 6350 h 10"/>
                <a:gd name="T6" fmla="*/ 11113 w 10"/>
                <a:gd name="T7" fmla="*/ 15875 h 10"/>
                <a:gd name="T8" fmla="*/ 4763 w 10"/>
                <a:gd name="T9" fmla="*/ 14288 h 10"/>
                <a:gd name="T10" fmla="*/ 3175 w 10"/>
                <a:gd name="T11" fmla="*/ 14288 h 10"/>
                <a:gd name="T12" fmla="*/ 3175 w 10"/>
                <a:gd name="T13" fmla="*/ 6350 h 10"/>
                <a:gd name="T14" fmla="*/ 0 w 10"/>
                <a:gd name="T15" fmla="*/ 1588 h 10"/>
                <a:gd name="T16" fmla="*/ 3175 w 10"/>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0">
                  <a:moveTo>
                    <a:pt x="2" y="0"/>
                  </a:moveTo>
                  <a:lnTo>
                    <a:pt x="7" y="0"/>
                  </a:lnTo>
                  <a:lnTo>
                    <a:pt x="10" y="4"/>
                  </a:lnTo>
                  <a:lnTo>
                    <a:pt x="7" y="10"/>
                  </a:lnTo>
                  <a:lnTo>
                    <a:pt x="3" y="9"/>
                  </a:lnTo>
                  <a:lnTo>
                    <a:pt x="2" y="9"/>
                  </a:lnTo>
                  <a:lnTo>
                    <a:pt x="2" y="4"/>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3" name="Freeform 364"/>
            <p:cNvSpPr>
              <a:spLocks/>
            </p:cNvSpPr>
            <p:nvPr/>
          </p:nvSpPr>
          <p:spPr bwMode="auto">
            <a:xfrm>
              <a:off x="6076950" y="4454525"/>
              <a:ext cx="15875" cy="11113"/>
            </a:xfrm>
            <a:custGeom>
              <a:avLst/>
              <a:gdLst>
                <a:gd name="T0" fmla="*/ 3175 w 10"/>
                <a:gd name="T1" fmla="*/ 0 h 7"/>
                <a:gd name="T2" fmla="*/ 12700 w 10"/>
                <a:gd name="T3" fmla="*/ 6350 h 7"/>
                <a:gd name="T4" fmla="*/ 15875 w 10"/>
                <a:gd name="T5" fmla="*/ 11113 h 7"/>
                <a:gd name="T6" fmla="*/ 3175 w 10"/>
                <a:gd name="T7" fmla="*/ 6350 h 7"/>
                <a:gd name="T8" fmla="*/ 0 w 10"/>
                <a:gd name="T9" fmla="*/ 1588 h 7"/>
                <a:gd name="T10" fmla="*/ 3175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2" y="0"/>
                  </a:moveTo>
                  <a:lnTo>
                    <a:pt x="8" y="4"/>
                  </a:lnTo>
                  <a:lnTo>
                    <a:pt x="10" y="7"/>
                  </a:lnTo>
                  <a:lnTo>
                    <a:pt x="2" y="4"/>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4" name="Freeform 365"/>
            <p:cNvSpPr>
              <a:spLocks/>
            </p:cNvSpPr>
            <p:nvPr/>
          </p:nvSpPr>
          <p:spPr bwMode="auto">
            <a:xfrm>
              <a:off x="6102350" y="4483100"/>
              <a:ext cx="17463" cy="19050"/>
            </a:xfrm>
            <a:custGeom>
              <a:avLst/>
              <a:gdLst>
                <a:gd name="T0" fmla="*/ 9525 w 11"/>
                <a:gd name="T1" fmla="*/ 0 h 12"/>
                <a:gd name="T2" fmla="*/ 17463 w 11"/>
                <a:gd name="T3" fmla="*/ 9525 h 12"/>
                <a:gd name="T4" fmla="*/ 17463 w 11"/>
                <a:gd name="T5" fmla="*/ 19050 h 12"/>
                <a:gd name="T6" fmla="*/ 12700 w 11"/>
                <a:gd name="T7" fmla="*/ 19050 h 12"/>
                <a:gd name="T8" fmla="*/ 6350 w 11"/>
                <a:gd name="T9" fmla="*/ 6350 h 12"/>
                <a:gd name="T10" fmla="*/ 3175 w 11"/>
                <a:gd name="T11" fmla="*/ 4763 h 12"/>
                <a:gd name="T12" fmla="*/ 0 w 11"/>
                <a:gd name="T13" fmla="*/ 1588 h 12"/>
                <a:gd name="T14" fmla="*/ 9525 w 11"/>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2">
                  <a:moveTo>
                    <a:pt x="6" y="0"/>
                  </a:moveTo>
                  <a:lnTo>
                    <a:pt x="11" y="6"/>
                  </a:lnTo>
                  <a:lnTo>
                    <a:pt x="11" y="12"/>
                  </a:lnTo>
                  <a:lnTo>
                    <a:pt x="8" y="12"/>
                  </a:lnTo>
                  <a:lnTo>
                    <a:pt x="4" y="4"/>
                  </a:lnTo>
                  <a:lnTo>
                    <a:pt x="2" y="3"/>
                  </a:lnTo>
                  <a:lnTo>
                    <a:pt x="0" y="1"/>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5" name="Rectangle 366"/>
            <p:cNvSpPr>
              <a:spLocks noChangeArrowheads="1"/>
            </p:cNvSpPr>
            <p:nvPr/>
          </p:nvSpPr>
          <p:spPr bwMode="auto">
            <a:xfrm>
              <a:off x="6127750" y="4518025"/>
              <a:ext cx="1588" cy="9525"/>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6" name="Freeform 367"/>
            <p:cNvSpPr>
              <a:spLocks/>
            </p:cNvSpPr>
            <p:nvPr/>
          </p:nvSpPr>
          <p:spPr bwMode="auto">
            <a:xfrm>
              <a:off x="6132513" y="4537075"/>
              <a:ext cx="12700" cy="15875"/>
            </a:xfrm>
            <a:custGeom>
              <a:avLst/>
              <a:gdLst>
                <a:gd name="T0" fmla="*/ 0 w 8"/>
                <a:gd name="T1" fmla="*/ 0 h 10"/>
                <a:gd name="T2" fmla="*/ 6350 w 8"/>
                <a:gd name="T3" fmla="*/ 0 h 10"/>
                <a:gd name="T4" fmla="*/ 12700 w 8"/>
                <a:gd name="T5" fmla="*/ 15875 h 10"/>
                <a:gd name="T6" fmla="*/ 7938 w 8"/>
                <a:gd name="T7" fmla="*/ 15875 h 10"/>
                <a:gd name="T8" fmla="*/ 0 w 8"/>
                <a:gd name="T9" fmla="*/ 6350 h 10"/>
                <a:gd name="T10" fmla="*/ 0 w 8"/>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0">
                  <a:moveTo>
                    <a:pt x="0" y="0"/>
                  </a:moveTo>
                  <a:lnTo>
                    <a:pt x="4" y="0"/>
                  </a:lnTo>
                  <a:lnTo>
                    <a:pt x="8" y="10"/>
                  </a:lnTo>
                  <a:lnTo>
                    <a:pt x="5" y="10"/>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7" name="Freeform 368"/>
            <p:cNvSpPr>
              <a:spLocks/>
            </p:cNvSpPr>
            <p:nvPr/>
          </p:nvSpPr>
          <p:spPr bwMode="auto">
            <a:xfrm>
              <a:off x="6151563" y="4557713"/>
              <a:ext cx="3175" cy="7937"/>
            </a:xfrm>
            <a:custGeom>
              <a:avLst/>
              <a:gdLst>
                <a:gd name="T0" fmla="*/ 1588 w 2"/>
                <a:gd name="T1" fmla="*/ 0 h 5"/>
                <a:gd name="T2" fmla="*/ 3175 w 2"/>
                <a:gd name="T3" fmla="*/ 4762 h 5"/>
                <a:gd name="T4" fmla="*/ 1588 w 2"/>
                <a:gd name="T5" fmla="*/ 7937 h 5"/>
                <a:gd name="T6" fmla="*/ 0 w 2"/>
                <a:gd name="T7" fmla="*/ 3175 h 5"/>
                <a:gd name="T8" fmla="*/ 1588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1" y="0"/>
                  </a:moveTo>
                  <a:lnTo>
                    <a:pt x="2" y="3"/>
                  </a:lnTo>
                  <a:lnTo>
                    <a:pt x="1"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8" name="Freeform 369"/>
            <p:cNvSpPr>
              <a:spLocks/>
            </p:cNvSpPr>
            <p:nvPr/>
          </p:nvSpPr>
          <p:spPr bwMode="auto">
            <a:xfrm>
              <a:off x="6157913" y="4570413"/>
              <a:ext cx="3175" cy="4762"/>
            </a:xfrm>
            <a:custGeom>
              <a:avLst/>
              <a:gdLst>
                <a:gd name="T0" fmla="*/ 0 w 2"/>
                <a:gd name="T1" fmla="*/ 0 h 3"/>
                <a:gd name="T2" fmla="*/ 3175 w 2"/>
                <a:gd name="T3" fmla="*/ 0 h 3"/>
                <a:gd name="T4" fmla="*/ 3175 w 2"/>
                <a:gd name="T5" fmla="*/ 4762 h 3"/>
                <a:gd name="T6" fmla="*/ 0 w 2"/>
                <a:gd name="T7" fmla="*/ 1587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2" y="0"/>
                  </a:lnTo>
                  <a:lnTo>
                    <a:pt x="2"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89" name="Freeform 370"/>
            <p:cNvSpPr>
              <a:spLocks/>
            </p:cNvSpPr>
            <p:nvPr/>
          </p:nvSpPr>
          <p:spPr bwMode="auto">
            <a:xfrm>
              <a:off x="6161088" y="4576763"/>
              <a:ext cx="6350" cy="7937"/>
            </a:xfrm>
            <a:custGeom>
              <a:avLst/>
              <a:gdLst>
                <a:gd name="T0" fmla="*/ 0 w 4"/>
                <a:gd name="T1" fmla="*/ 0 h 5"/>
                <a:gd name="T2" fmla="*/ 3175 w 4"/>
                <a:gd name="T3" fmla="*/ 0 h 5"/>
                <a:gd name="T4" fmla="*/ 6350 w 4"/>
                <a:gd name="T5" fmla="*/ 3175 h 5"/>
                <a:gd name="T6" fmla="*/ 4763 w 4"/>
                <a:gd name="T7" fmla="*/ 7937 h 5"/>
                <a:gd name="T8" fmla="*/ 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0"/>
                  </a:moveTo>
                  <a:lnTo>
                    <a:pt x="2" y="0"/>
                  </a:lnTo>
                  <a:lnTo>
                    <a:pt x="4" y="2"/>
                  </a:lnTo>
                  <a:lnTo>
                    <a:pt x="3"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0" name="Freeform 371"/>
            <p:cNvSpPr>
              <a:spLocks/>
            </p:cNvSpPr>
            <p:nvPr/>
          </p:nvSpPr>
          <p:spPr bwMode="auto">
            <a:xfrm>
              <a:off x="6199188" y="4625975"/>
              <a:ext cx="6350" cy="7938"/>
            </a:xfrm>
            <a:custGeom>
              <a:avLst/>
              <a:gdLst>
                <a:gd name="T0" fmla="*/ 0 w 4"/>
                <a:gd name="T1" fmla="*/ 0 h 5"/>
                <a:gd name="T2" fmla="*/ 6350 w 4"/>
                <a:gd name="T3" fmla="*/ 3175 h 5"/>
                <a:gd name="T4" fmla="*/ 3175 w 4"/>
                <a:gd name="T5" fmla="*/ 7938 h 5"/>
                <a:gd name="T6" fmla="*/ 0 w 4"/>
                <a:gd name="T7" fmla="*/ 3175 h 5"/>
                <a:gd name="T8" fmla="*/ 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0"/>
                  </a:moveTo>
                  <a:lnTo>
                    <a:pt x="4" y="2"/>
                  </a:lnTo>
                  <a:lnTo>
                    <a:pt x="2" y="5"/>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1" name="Freeform 372"/>
            <p:cNvSpPr>
              <a:spLocks/>
            </p:cNvSpPr>
            <p:nvPr/>
          </p:nvSpPr>
          <p:spPr bwMode="auto">
            <a:xfrm>
              <a:off x="6262688" y="4640263"/>
              <a:ext cx="174625" cy="61912"/>
            </a:xfrm>
            <a:custGeom>
              <a:avLst/>
              <a:gdLst>
                <a:gd name="T0" fmla="*/ 11113 w 110"/>
                <a:gd name="T1" fmla="*/ 0 h 39"/>
                <a:gd name="T2" fmla="*/ 25400 w 110"/>
                <a:gd name="T3" fmla="*/ 4762 h 39"/>
                <a:gd name="T4" fmla="*/ 31750 w 110"/>
                <a:gd name="T5" fmla="*/ 3175 h 39"/>
                <a:gd name="T6" fmla="*/ 38100 w 110"/>
                <a:gd name="T7" fmla="*/ 3175 h 39"/>
                <a:gd name="T8" fmla="*/ 42863 w 110"/>
                <a:gd name="T9" fmla="*/ 9525 h 39"/>
                <a:gd name="T10" fmla="*/ 55563 w 110"/>
                <a:gd name="T11" fmla="*/ 9525 h 39"/>
                <a:gd name="T12" fmla="*/ 61913 w 110"/>
                <a:gd name="T13" fmla="*/ 14287 h 39"/>
                <a:gd name="T14" fmla="*/ 61913 w 110"/>
                <a:gd name="T15" fmla="*/ 22225 h 39"/>
                <a:gd name="T16" fmla="*/ 95250 w 110"/>
                <a:gd name="T17" fmla="*/ 23812 h 39"/>
                <a:gd name="T18" fmla="*/ 98425 w 110"/>
                <a:gd name="T19" fmla="*/ 19050 h 39"/>
                <a:gd name="T20" fmla="*/ 101600 w 110"/>
                <a:gd name="T21" fmla="*/ 12700 h 39"/>
                <a:gd name="T22" fmla="*/ 109538 w 110"/>
                <a:gd name="T23" fmla="*/ 12700 h 39"/>
                <a:gd name="T24" fmla="*/ 111125 w 110"/>
                <a:gd name="T25" fmla="*/ 19050 h 39"/>
                <a:gd name="T26" fmla="*/ 117475 w 110"/>
                <a:gd name="T27" fmla="*/ 17462 h 39"/>
                <a:gd name="T28" fmla="*/ 127000 w 110"/>
                <a:gd name="T29" fmla="*/ 22225 h 39"/>
                <a:gd name="T30" fmla="*/ 136525 w 110"/>
                <a:gd name="T31" fmla="*/ 23812 h 39"/>
                <a:gd name="T32" fmla="*/ 141288 w 110"/>
                <a:gd name="T33" fmla="*/ 33337 h 39"/>
                <a:gd name="T34" fmla="*/ 141288 w 110"/>
                <a:gd name="T35" fmla="*/ 36512 h 39"/>
                <a:gd name="T36" fmla="*/ 153988 w 110"/>
                <a:gd name="T37" fmla="*/ 39687 h 39"/>
                <a:gd name="T38" fmla="*/ 165100 w 110"/>
                <a:gd name="T39" fmla="*/ 38100 h 39"/>
                <a:gd name="T40" fmla="*/ 171450 w 110"/>
                <a:gd name="T41" fmla="*/ 42862 h 39"/>
                <a:gd name="T42" fmla="*/ 171450 w 110"/>
                <a:gd name="T43" fmla="*/ 57150 h 39"/>
                <a:gd name="T44" fmla="*/ 174625 w 110"/>
                <a:gd name="T45" fmla="*/ 58737 h 39"/>
                <a:gd name="T46" fmla="*/ 171450 w 110"/>
                <a:gd name="T47" fmla="*/ 61912 h 39"/>
                <a:gd name="T48" fmla="*/ 158750 w 110"/>
                <a:gd name="T49" fmla="*/ 57150 h 39"/>
                <a:gd name="T50" fmla="*/ 147638 w 110"/>
                <a:gd name="T51" fmla="*/ 52387 h 39"/>
                <a:gd name="T52" fmla="*/ 136525 w 110"/>
                <a:gd name="T53" fmla="*/ 53975 h 39"/>
                <a:gd name="T54" fmla="*/ 127000 w 110"/>
                <a:gd name="T55" fmla="*/ 52387 h 39"/>
                <a:gd name="T56" fmla="*/ 114300 w 110"/>
                <a:gd name="T57" fmla="*/ 52387 h 39"/>
                <a:gd name="T58" fmla="*/ 98425 w 110"/>
                <a:gd name="T59" fmla="*/ 49212 h 39"/>
                <a:gd name="T60" fmla="*/ 84138 w 110"/>
                <a:gd name="T61" fmla="*/ 42862 h 39"/>
                <a:gd name="T62" fmla="*/ 77788 w 110"/>
                <a:gd name="T63" fmla="*/ 39687 h 39"/>
                <a:gd name="T64" fmla="*/ 63500 w 110"/>
                <a:gd name="T65" fmla="*/ 38100 h 39"/>
                <a:gd name="T66" fmla="*/ 57150 w 110"/>
                <a:gd name="T67" fmla="*/ 42862 h 39"/>
                <a:gd name="T68" fmla="*/ 42863 w 110"/>
                <a:gd name="T69" fmla="*/ 38100 h 39"/>
                <a:gd name="T70" fmla="*/ 19050 w 110"/>
                <a:gd name="T71" fmla="*/ 33337 h 39"/>
                <a:gd name="T72" fmla="*/ 19050 w 110"/>
                <a:gd name="T73" fmla="*/ 31750 h 39"/>
                <a:gd name="T74" fmla="*/ 20638 w 110"/>
                <a:gd name="T75" fmla="*/ 26987 h 39"/>
                <a:gd name="T76" fmla="*/ 14288 w 110"/>
                <a:gd name="T77" fmla="*/ 23812 h 39"/>
                <a:gd name="T78" fmla="*/ 11113 w 110"/>
                <a:gd name="T79" fmla="*/ 22225 h 39"/>
                <a:gd name="T80" fmla="*/ 0 w 110"/>
                <a:gd name="T81" fmla="*/ 23812 h 39"/>
                <a:gd name="T82" fmla="*/ 0 w 110"/>
                <a:gd name="T83" fmla="*/ 17462 h 39"/>
                <a:gd name="T84" fmla="*/ 6350 w 110"/>
                <a:gd name="T85" fmla="*/ 12700 h 39"/>
                <a:gd name="T86" fmla="*/ 11113 w 110"/>
                <a:gd name="T87" fmla="*/ 0 h 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0" h="39">
                  <a:moveTo>
                    <a:pt x="7" y="0"/>
                  </a:moveTo>
                  <a:lnTo>
                    <a:pt x="16" y="3"/>
                  </a:lnTo>
                  <a:lnTo>
                    <a:pt x="20" y="2"/>
                  </a:lnTo>
                  <a:lnTo>
                    <a:pt x="24" y="2"/>
                  </a:lnTo>
                  <a:lnTo>
                    <a:pt x="27" y="6"/>
                  </a:lnTo>
                  <a:lnTo>
                    <a:pt x="35" y="6"/>
                  </a:lnTo>
                  <a:lnTo>
                    <a:pt x="39" y="9"/>
                  </a:lnTo>
                  <a:lnTo>
                    <a:pt x="39" y="14"/>
                  </a:lnTo>
                  <a:lnTo>
                    <a:pt x="60" y="15"/>
                  </a:lnTo>
                  <a:lnTo>
                    <a:pt x="62" y="12"/>
                  </a:lnTo>
                  <a:lnTo>
                    <a:pt x="64" y="8"/>
                  </a:lnTo>
                  <a:lnTo>
                    <a:pt x="69" y="8"/>
                  </a:lnTo>
                  <a:lnTo>
                    <a:pt x="70" y="12"/>
                  </a:lnTo>
                  <a:lnTo>
                    <a:pt x="74" y="11"/>
                  </a:lnTo>
                  <a:lnTo>
                    <a:pt x="80" y="14"/>
                  </a:lnTo>
                  <a:lnTo>
                    <a:pt x="86" y="15"/>
                  </a:lnTo>
                  <a:lnTo>
                    <a:pt x="89" y="21"/>
                  </a:lnTo>
                  <a:lnTo>
                    <a:pt x="89" y="23"/>
                  </a:lnTo>
                  <a:lnTo>
                    <a:pt x="97" y="25"/>
                  </a:lnTo>
                  <a:lnTo>
                    <a:pt x="104" y="24"/>
                  </a:lnTo>
                  <a:lnTo>
                    <a:pt x="108" y="27"/>
                  </a:lnTo>
                  <a:lnTo>
                    <a:pt x="108" y="36"/>
                  </a:lnTo>
                  <a:lnTo>
                    <a:pt x="110" y="37"/>
                  </a:lnTo>
                  <a:lnTo>
                    <a:pt x="108" y="39"/>
                  </a:lnTo>
                  <a:lnTo>
                    <a:pt x="100" y="36"/>
                  </a:lnTo>
                  <a:lnTo>
                    <a:pt x="93" y="33"/>
                  </a:lnTo>
                  <a:lnTo>
                    <a:pt x="86" y="34"/>
                  </a:lnTo>
                  <a:lnTo>
                    <a:pt x="80" y="33"/>
                  </a:lnTo>
                  <a:lnTo>
                    <a:pt x="72" y="33"/>
                  </a:lnTo>
                  <a:lnTo>
                    <a:pt x="62" y="31"/>
                  </a:lnTo>
                  <a:lnTo>
                    <a:pt x="53" y="27"/>
                  </a:lnTo>
                  <a:lnTo>
                    <a:pt x="49" y="25"/>
                  </a:lnTo>
                  <a:lnTo>
                    <a:pt x="40" y="24"/>
                  </a:lnTo>
                  <a:lnTo>
                    <a:pt x="36" y="27"/>
                  </a:lnTo>
                  <a:lnTo>
                    <a:pt x="27" y="24"/>
                  </a:lnTo>
                  <a:lnTo>
                    <a:pt x="12" y="21"/>
                  </a:lnTo>
                  <a:lnTo>
                    <a:pt x="12" y="20"/>
                  </a:lnTo>
                  <a:lnTo>
                    <a:pt x="13" y="17"/>
                  </a:lnTo>
                  <a:lnTo>
                    <a:pt x="9" y="15"/>
                  </a:lnTo>
                  <a:lnTo>
                    <a:pt x="7" y="14"/>
                  </a:lnTo>
                  <a:lnTo>
                    <a:pt x="0" y="15"/>
                  </a:lnTo>
                  <a:lnTo>
                    <a:pt x="0" y="11"/>
                  </a:lnTo>
                  <a:lnTo>
                    <a:pt x="4" y="8"/>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2" name="Freeform 373"/>
            <p:cNvSpPr>
              <a:spLocks/>
            </p:cNvSpPr>
            <p:nvPr/>
          </p:nvSpPr>
          <p:spPr bwMode="auto">
            <a:xfrm>
              <a:off x="6403975" y="4662488"/>
              <a:ext cx="25400" cy="6350"/>
            </a:xfrm>
            <a:custGeom>
              <a:avLst/>
              <a:gdLst>
                <a:gd name="T0" fmla="*/ 23813 w 16"/>
                <a:gd name="T1" fmla="*/ 0 h 4"/>
                <a:gd name="T2" fmla="*/ 25400 w 16"/>
                <a:gd name="T3" fmla="*/ 4763 h 4"/>
                <a:gd name="T4" fmla="*/ 19050 w 16"/>
                <a:gd name="T5" fmla="*/ 6350 h 4"/>
                <a:gd name="T6" fmla="*/ 0 w 16"/>
                <a:gd name="T7" fmla="*/ 6350 h 4"/>
                <a:gd name="T8" fmla="*/ 0 w 16"/>
                <a:gd name="T9" fmla="*/ 1588 h 4"/>
                <a:gd name="T10" fmla="*/ 12700 w 16"/>
                <a:gd name="T11" fmla="*/ 1588 h 4"/>
                <a:gd name="T12" fmla="*/ 23813 w 16"/>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
                  <a:moveTo>
                    <a:pt x="15" y="0"/>
                  </a:moveTo>
                  <a:lnTo>
                    <a:pt x="16" y="3"/>
                  </a:lnTo>
                  <a:lnTo>
                    <a:pt x="12" y="4"/>
                  </a:lnTo>
                  <a:lnTo>
                    <a:pt x="0" y="4"/>
                  </a:lnTo>
                  <a:lnTo>
                    <a:pt x="0" y="1"/>
                  </a:lnTo>
                  <a:lnTo>
                    <a:pt x="8" y="1"/>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3" name="Freeform 374"/>
            <p:cNvSpPr>
              <a:spLocks/>
            </p:cNvSpPr>
            <p:nvPr/>
          </p:nvSpPr>
          <p:spPr bwMode="auto">
            <a:xfrm>
              <a:off x="6446838" y="4662488"/>
              <a:ext cx="7937" cy="1587"/>
            </a:xfrm>
            <a:custGeom>
              <a:avLst/>
              <a:gdLst>
                <a:gd name="T0" fmla="*/ 1587 w 5"/>
                <a:gd name="T1" fmla="*/ 0 h 1"/>
                <a:gd name="T2" fmla="*/ 7937 w 5"/>
                <a:gd name="T3" fmla="*/ 0 h 1"/>
                <a:gd name="T4" fmla="*/ 7937 w 5"/>
                <a:gd name="T5" fmla="*/ 1587 h 1"/>
                <a:gd name="T6" fmla="*/ 0 w 5"/>
                <a:gd name="T7" fmla="*/ 1587 h 1"/>
                <a:gd name="T8" fmla="*/ 1587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1" y="0"/>
                  </a:moveTo>
                  <a:lnTo>
                    <a:pt x="5" y="0"/>
                  </a:lnTo>
                  <a:lnTo>
                    <a:pt x="5" y="1"/>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4" name="Freeform 375"/>
            <p:cNvSpPr>
              <a:spLocks/>
            </p:cNvSpPr>
            <p:nvPr/>
          </p:nvSpPr>
          <p:spPr bwMode="auto">
            <a:xfrm>
              <a:off x="6435725" y="4687888"/>
              <a:ext cx="23813" cy="15875"/>
            </a:xfrm>
            <a:custGeom>
              <a:avLst/>
              <a:gdLst>
                <a:gd name="T0" fmla="*/ 14288 w 15"/>
                <a:gd name="T1" fmla="*/ 0 h 10"/>
                <a:gd name="T2" fmla="*/ 23813 w 15"/>
                <a:gd name="T3" fmla="*/ 4763 h 10"/>
                <a:gd name="T4" fmla="*/ 20638 w 15"/>
                <a:gd name="T5" fmla="*/ 9525 h 10"/>
                <a:gd name="T6" fmla="*/ 17463 w 15"/>
                <a:gd name="T7" fmla="*/ 11113 h 10"/>
                <a:gd name="T8" fmla="*/ 17463 w 15"/>
                <a:gd name="T9" fmla="*/ 15875 h 10"/>
                <a:gd name="T10" fmla="*/ 12700 w 15"/>
                <a:gd name="T11" fmla="*/ 15875 h 10"/>
                <a:gd name="T12" fmla="*/ 11113 w 15"/>
                <a:gd name="T13" fmla="*/ 9525 h 10"/>
                <a:gd name="T14" fmla="*/ 0 w 15"/>
                <a:gd name="T15" fmla="*/ 6350 h 10"/>
                <a:gd name="T16" fmla="*/ 0 w 15"/>
                <a:gd name="T17" fmla="*/ 1588 h 10"/>
                <a:gd name="T18" fmla="*/ 7938 w 15"/>
                <a:gd name="T19" fmla="*/ 4763 h 10"/>
                <a:gd name="T20" fmla="*/ 14288 w 15"/>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10">
                  <a:moveTo>
                    <a:pt x="9" y="0"/>
                  </a:moveTo>
                  <a:lnTo>
                    <a:pt x="15" y="3"/>
                  </a:lnTo>
                  <a:lnTo>
                    <a:pt x="13" y="6"/>
                  </a:lnTo>
                  <a:lnTo>
                    <a:pt x="11" y="7"/>
                  </a:lnTo>
                  <a:lnTo>
                    <a:pt x="11" y="10"/>
                  </a:lnTo>
                  <a:lnTo>
                    <a:pt x="8" y="10"/>
                  </a:lnTo>
                  <a:lnTo>
                    <a:pt x="7" y="6"/>
                  </a:lnTo>
                  <a:lnTo>
                    <a:pt x="0" y="4"/>
                  </a:lnTo>
                  <a:lnTo>
                    <a:pt x="0" y="1"/>
                  </a:lnTo>
                  <a:lnTo>
                    <a:pt x="5" y="3"/>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5" name="Freeform 376"/>
            <p:cNvSpPr>
              <a:spLocks/>
            </p:cNvSpPr>
            <p:nvPr/>
          </p:nvSpPr>
          <p:spPr bwMode="auto">
            <a:xfrm>
              <a:off x="6462713" y="4689475"/>
              <a:ext cx="14287" cy="17463"/>
            </a:xfrm>
            <a:custGeom>
              <a:avLst/>
              <a:gdLst>
                <a:gd name="T0" fmla="*/ 6350 w 9"/>
                <a:gd name="T1" fmla="*/ 0 h 11"/>
                <a:gd name="T2" fmla="*/ 12700 w 9"/>
                <a:gd name="T3" fmla="*/ 0 h 11"/>
                <a:gd name="T4" fmla="*/ 14287 w 9"/>
                <a:gd name="T5" fmla="*/ 3175 h 11"/>
                <a:gd name="T6" fmla="*/ 12700 w 9"/>
                <a:gd name="T7" fmla="*/ 9525 h 11"/>
                <a:gd name="T8" fmla="*/ 12700 w 9"/>
                <a:gd name="T9" fmla="*/ 14288 h 11"/>
                <a:gd name="T10" fmla="*/ 4762 w 9"/>
                <a:gd name="T11" fmla="*/ 17463 h 11"/>
                <a:gd name="T12" fmla="*/ 0 w 9"/>
                <a:gd name="T13" fmla="*/ 14288 h 11"/>
                <a:gd name="T14" fmla="*/ 4762 w 9"/>
                <a:gd name="T15" fmla="*/ 9525 h 11"/>
                <a:gd name="T16" fmla="*/ 3175 w 9"/>
                <a:gd name="T17" fmla="*/ 4763 h 11"/>
                <a:gd name="T18" fmla="*/ 6350 w 9"/>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1">
                  <a:moveTo>
                    <a:pt x="4" y="0"/>
                  </a:moveTo>
                  <a:lnTo>
                    <a:pt x="8" y="0"/>
                  </a:lnTo>
                  <a:lnTo>
                    <a:pt x="9" y="2"/>
                  </a:lnTo>
                  <a:lnTo>
                    <a:pt x="8" y="6"/>
                  </a:lnTo>
                  <a:lnTo>
                    <a:pt x="8" y="9"/>
                  </a:lnTo>
                  <a:lnTo>
                    <a:pt x="3" y="11"/>
                  </a:lnTo>
                  <a:lnTo>
                    <a:pt x="0" y="9"/>
                  </a:lnTo>
                  <a:lnTo>
                    <a:pt x="3" y="6"/>
                  </a:lnTo>
                  <a:lnTo>
                    <a:pt x="2"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6" name="Freeform 377"/>
            <p:cNvSpPr>
              <a:spLocks/>
            </p:cNvSpPr>
            <p:nvPr/>
          </p:nvSpPr>
          <p:spPr bwMode="auto">
            <a:xfrm>
              <a:off x="6480175" y="4687888"/>
              <a:ext cx="44450" cy="23812"/>
            </a:xfrm>
            <a:custGeom>
              <a:avLst/>
              <a:gdLst>
                <a:gd name="T0" fmla="*/ 22225 w 28"/>
                <a:gd name="T1" fmla="*/ 0 h 15"/>
                <a:gd name="T2" fmla="*/ 26988 w 28"/>
                <a:gd name="T3" fmla="*/ 4762 h 15"/>
                <a:gd name="T4" fmla="*/ 44450 w 28"/>
                <a:gd name="T5" fmla="*/ 4762 h 15"/>
                <a:gd name="T6" fmla="*/ 44450 w 28"/>
                <a:gd name="T7" fmla="*/ 11112 h 15"/>
                <a:gd name="T8" fmla="*/ 41275 w 28"/>
                <a:gd name="T9" fmla="*/ 14287 h 15"/>
                <a:gd name="T10" fmla="*/ 31750 w 28"/>
                <a:gd name="T11" fmla="*/ 15875 h 15"/>
                <a:gd name="T12" fmla="*/ 28575 w 28"/>
                <a:gd name="T13" fmla="*/ 14287 h 15"/>
                <a:gd name="T14" fmla="*/ 25400 w 28"/>
                <a:gd name="T15" fmla="*/ 15875 h 15"/>
                <a:gd name="T16" fmla="*/ 9525 w 28"/>
                <a:gd name="T17" fmla="*/ 20637 h 15"/>
                <a:gd name="T18" fmla="*/ 3175 w 28"/>
                <a:gd name="T19" fmla="*/ 23812 h 15"/>
                <a:gd name="T20" fmla="*/ 0 w 28"/>
                <a:gd name="T21" fmla="*/ 15875 h 15"/>
                <a:gd name="T22" fmla="*/ 0 w 28"/>
                <a:gd name="T23" fmla="*/ 9525 h 15"/>
                <a:gd name="T24" fmla="*/ 12700 w 28"/>
                <a:gd name="T25" fmla="*/ 4762 h 15"/>
                <a:gd name="T26" fmla="*/ 19050 w 28"/>
                <a:gd name="T27" fmla="*/ 11112 h 15"/>
                <a:gd name="T28" fmla="*/ 25400 w 28"/>
                <a:gd name="T29" fmla="*/ 9525 h 15"/>
                <a:gd name="T30" fmla="*/ 19050 w 28"/>
                <a:gd name="T31" fmla="*/ 1587 h 15"/>
                <a:gd name="T32" fmla="*/ 22225 w 2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5">
                  <a:moveTo>
                    <a:pt x="14" y="0"/>
                  </a:moveTo>
                  <a:lnTo>
                    <a:pt x="17" y="3"/>
                  </a:lnTo>
                  <a:lnTo>
                    <a:pt x="28" y="3"/>
                  </a:lnTo>
                  <a:lnTo>
                    <a:pt x="28" y="7"/>
                  </a:lnTo>
                  <a:lnTo>
                    <a:pt x="26" y="9"/>
                  </a:lnTo>
                  <a:lnTo>
                    <a:pt x="20" y="10"/>
                  </a:lnTo>
                  <a:lnTo>
                    <a:pt x="18" y="9"/>
                  </a:lnTo>
                  <a:lnTo>
                    <a:pt x="16" y="10"/>
                  </a:lnTo>
                  <a:lnTo>
                    <a:pt x="6" y="13"/>
                  </a:lnTo>
                  <a:lnTo>
                    <a:pt x="2" y="15"/>
                  </a:lnTo>
                  <a:lnTo>
                    <a:pt x="0" y="10"/>
                  </a:lnTo>
                  <a:lnTo>
                    <a:pt x="0" y="6"/>
                  </a:lnTo>
                  <a:lnTo>
                    <a:pt x="8" y="3"/>
                  </a:lnTo>
                  <a:lnTo>
                    <a:pt x="12" y="7"/>
                  </a:lnTo>
                  <a:lnTo>
                    <a:pt x="16" y="6"/>
                  </a:lnTo>
                  <a:lnTo>
                    <a:pt x="12" y="1"/>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7" name="Freeform 378"/>
            <p:cNvSpPr>
              <a:spLocks/>
            </p:cNvSpPr>
            <p:nvPr/>
          </p:nvSpPr>
          <p:spPr bwMode="auto">
            <a:xfrm>
              <a:off x="6521450" y="4716463"/>
              <a:ext cx="36513" cy="23812"/>
            </a:xfrm>
            <a:custGeom>
              <a:avLst/>
              <a:gdLst>
                <a:gd name="T0" fmla="*/ 3175 w 23"/>
                <a:gd name="T1" fmla="*/ 0 h 15"/>
                <a:gd name="T2" fmla="*/ 19050 w 23"/>
                <a:gd name="T3" fmla="*/ 0 h 15"/>
                <a:gd name="T4" fmla="*/ 30163 w 23"/>
                <a:gd name="T5" fmla="*/ 4762 h 15"/>
                <a:gd name="T6" fmla="*/ 36513 w 23"/>
                <a:gd name="T7" fmla="*/ 14287 h 15"/>
                <a:gd name="T8" fmla="*/ 36513 w 23"/>
                <a:gd name="T9" fmla="*/ 20637 h 15"/>
                <a:gd name="T10" fmla="*/ 31750 w 23"/>
                <a:gd name="T11" fmla="*/ 23812 h 15"/>
                <a:gd name="T12" fmla="*/ 28575 w 23"/>
                <a:gd name="T13" fmla="*/ 20637 h 15"/>
                <a:gd name="T14" fmla="*/ 15875 w 23"/>
                <a:gd name="T15" fmla="*/ 9525 h 15"/>
                <a:gd name="T16" fmla="*/ 4763 w 23"/>
                <a:gd name="T17" fmla="*/ 6350 h 15"/>
                <a:gd name="T18" fmla="*/ 0 w 23"/>
                <a:gd name="T19" fmla="*/ 4762 h 15"/>
                <a:gd name="T20" fmla="*/ 3175 w 23"/>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15">
                  <a:moveTo>
                    <a:pt x="2" y="0"/>
                  </a:moveTo>
                  <a:lnTo>
                    <a:pt x="12" y="0"/>
                  </a:lnTo>
                  <a:lnTo>
                    <a:pt x="19" y="3"/>
                  </a:lnTo>
                  <a:lnTo>
                    <a:pt x="23" y="9"/>
                  </a:lnTo>
                  <a:lnTo>
                    <a:pt x="23" y="13"/>
                  </a:lnTo>
                  <a:lnTo>
                    <a:pt x="20" y="15"/>
                  </a:lnTo>
                  <a:lnTo>
                    <a:pt x="18" y="13"/>
                  </a:lnTo>
                  <a:lnTo>
                    <a:pt x="10" y="6"/>
                  </a:lnTo>
                  <a:lnTo>
                    <a:pt x="3" y="4"/>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8" name="Freeform 379"/>
            <p:cNvSpPr>
              <a:spLocks/>
            </p:cNvSpPr>
            <p:nvPr/>
          </p:nvSpPr>
          <p:spPr bwMode="auto">
            <a:xfrm>
              <a:off x="6653213" y="4678363"/>
              <a:ext cx="15875" cy="6350"/>
            </a:xfrm>
            <a:custGeom>
              <a:avLst/>
              <a:gdLst>
                <a:gd name="T0" fmla="*/ 3175 w 10"/>
                <a:gd name="T1" fmla="*/ 0 h 4"/>
                <a:gd name="T2" fmla="*/ 15875 w 10"/>
                <a:gd name="T3" fmla="*/ 0 h 4"/>
                <a:gd name="T4" fmla="*/ 15875 w 10"/>
                <a:gd name="T5" fmla="*/ 1588 h 4"/>
                <a:gd name="T6" fmla="*/ 12700 w 10"/>
                <a:gd name="T7" fmla="*/ 6350 h 4"/>
                <a:gd name="T8" fmla="*/ 0 w 10"/>
                <a:gd name="T9" fmla="*/ 6350 h 4"/>
                <a:gd name="T10" fmla="*/ 0 w 10"/>
                <a:gd name="T11" fmla="*/ 4763 h 4"/>
                <a:gd name="T12" fmla="*/ 3175 w 10"/>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4">
                  <a:moveTo>
                    <a:pt x="2" y="0"/>
                  </a:moveTo>
                  <a:lnTo>
                    <a:pt x="10" y="0"/>
                  </a:lnTo>
                  <a:lnTo>
                    <a:pt x="10" y="1"/>
                  </a:lnTo>
                  <a:lnTo>
                    <a:pt x="8" y="4"/>
                  </a:lnTo>
                  <a:lnTo>
                    <a:pt x="0" y="4"/>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299" name="Freeform 380"/>
            <p:cNvSpPr>
              <a:spLocks/>
            </p:cNvSpPr>
            <p:nvPr/>
          </p:nvSpPr>
          <p:spPr bwMode="auto">
            <a:xfrm>
              <a:off x="6624638" y="4687888"/>
              <a:ext cx="15875" cy="6350"/>
            </a:xfrm>
            <a:custGeom>
              <a:avLst/>
              <a:gdLst>
                <a:gd name="T0" fmla="*/ 4763 w 10"/>
                <a:gd name="T1" fmla="*/ 0 h 4"/>
                <a:gd name="T2" fmla="*/ 15875 w 10"/>
                <a:gd name="T3" fmla="*/ 1588 h 4"/>
                <a:gd name="T4" fmla="*/ 12700 w 10"/>
                <a:gd name="T5" fmla="*/ 4763 h 4"/>
                <a:gd name="T6" fmla="*/ 0 w 10"/>
                <a:gd name="T7" fmla="*/ 6350 h 4"/>
                <a:gd name="T8" fmla="*/ 0 w 10"/>
                <a:gd name="T9" fmla="*/ 1588 h 4"/>
                <a:gd name="T10" fmla="*/ 4763 w 10"/>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
                  <a:moveTo>
                    <a:pt x="3" y="0"/>
                  </a:moveTo>
                  <a:lnTo>
                    <a:pt x="10" y="1"/>
                  </a:lnTo>
                  <a:lnTo>
                    <a:pt x="8" y="3"/>
                  </a:lnTo>
                  <a:lnTo>
                    <a:pt x="0" y="4"/>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0" name="Freeform 381"/>
            <p:cNvSpPr>
              <a:spLocks/>
            </p:cNvSpPr>
            <p:nvPr/>
          </p:nvSpPr>
          <p:spPr bwMode="auto">
            <a:xfrm>
              <a:off x="6618288" y="4692650"/>
              <a:ext cx="4762" cy="4763"/>
            </a:xfrm>
            <a:custGeom>
              <a:avLst/>
              <a:gdLst>
                <a:gd name="T0" fmla="*/ 0 w 3"/>
                <a:gd name="T1" fmla="*/ 0 h 3"/>
                <a:gd name="T2" fmla="*/ 4762 w 3"/>
                <a:gd name="T3" fmla="*/ 0 h 3"/>
                <a:gd name="T4" fmla="*/ 4762 w 3"/>
                <a:gd name="T5" fmla="*/ 1588 h 3"/>
                <a:gd name="T6" fmla="*/ 3175 w 3"/>
                <a:gd name="T7" fmla="*/ 4763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3" y="0"/>
                  </a:lnTo>
                  <a:lnTo>
                    <a:pt x="3" y="1"/>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1" name="Freeform 382"/>
            <p:cNvSpPr>
              <a:spLocks/>
            </p:cNvSpPr>
            <p:nvPr/>
          </p:nvSpPr>
          <p:spPr bwMode="auto">
            <a:xfrm>
              <a:off x="6605588" y="4689475"/>
              <a:ext cx="9525" cy="7938"/>
            </a:xfrm>
            <a:custGeom>
              <a:avLst/>
              <a:gdLst>
                <a:gd name="T0" fmla="*/ 9525 w 6"/>
                <a:gd name="T1" fmla="*/ 0 h 5"/>
                <a:gd name="T2" fmla="*/ 3175 w 6"/>
                <a:gd name="T3" fmla="*/ 7938 h 5"/>
                <a:gd name="T4" fmla="*/ 0 w 6"/>
                <a:gd name="T5" fmla="*/ 7938 h 5"/>
                <a:gd name="T6" fmla="*/ 3175 w 6"/>
                <a:gd name="T7" fmla="*/ 3175 h 5"/>
                <a:gd name="T8" fmla="*/ 9525 w 6"/>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6" y="0"/>
                  </a:moveTo>
                  <a:lnTo>
                    <a:pt x="2" y="5"/>
                  </a:lnTo>
                  <a:lnTo>
                    <a:pt x="0" y="5"/>
                  </a:lnTo>
                  <a:lnTo>
                    <a:pt x="2" y="2"/>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2" name="Freeform 383"/>
            <p:cNvSpPr>
              <a:spLocks/>
            </p:cNvSpPr>
            <p:nvPr/>
          </p:nvSpPr>
          <p:spPr bwMode="auto">
            <a:xfrm>
              <a:off x="6537325" y="4689475"/>
              <a:ext cx="61913" cy="14288"/>
            </a:xfrm>
            <a:custGeom>
              <a:avLst/>
              <a:gdLst>
                <a:gd name="T0" fmla="*/ 12700 w 39"/>
                <a:gd name="T1" fmla="*/ 0 h 9"/>
                <a:gd name="T2" fmla="*/ 25400 w 39"/>
                <a:gd name="T3" fmla="*/ 3175 h 9"/>
                <a:gd name="T4" fmla="*/ 34925 w 39"/>
                <a:gd name="T5" fmla="*/ 7938 h 9"/>
                <a:gd name="T6" fmla="*/ 49213 w 39"/>
                <a:gd name="T7" fmla="*/ 7938 h 9"/>
                <a:gd name="T8" fmla="*/ 58738 w 39"/>
                <a:gd name="T9" fmla="*/ 0 h 9"/>
                <a:gd name="T10" fmla="*/ 61913 w 39"/>
                <a:gd name="T11" fmla="*/ 3175 h 9"/>
                <a:gd name="T12" fmla="*/ 52388 w 39"/>
                <a:gd name="T13" fmla="*/ 12700 h 9"/>
                <a:gd name="T14" fmla="*/ 33338 w 39"/>
                <a:gd name="T15" fmla="*/ 14288 h 9"/>
                <a:gd name="T16" fmla="*/ 15875 w 39"/>
                <a:gd name="T17" fmla="*/ 12700 h 9"/>
                <a:gd name="T18" fmla="*/ 1588 w 39"/>
                <a:gd name="T19" fmla="*/ 14288 h 9"/>
                <a:gd name="T20" fmla="*/ 0 w 39"/>
                <a:gd name="T21" fmla="*/ 9525 h 9"/>
                <a:gd name="T22" fmla="*/ 12700 w 39"/>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9">
                  <a:moveTo>
                    <a:pt x="8" y="0"/>
                  </a:moveTo>
                  <a:lnTo>
                    <a:pt x="16" y="2"/>
                  </a:lnTo>
                  <a:lnTo>
                    <a:pt x="22" y="5"/>
                  </a:lnTo>
                  <a:lnTo>
                    <a:pt x="31" y="5"/>
                  </a:lnTo>
                  <a:lnTo>
                    <a:pt x="37" y="0"/>
                  </a:lnTo>
                  <a:lnTo>
                    <a:pt x="39" y="2"/>
                  </a:lnTo>
                  <a:lnTo>
                    <a:pt x="33" y="8"/>
                  </a:lnTo>
                  <a:lnTo>
                    <a:pt x="21" y="9"/>
                  </a:lnTo>
                  <a:lnTo>
                    <a:pt x="10" y="8"/>
                  </a:lnTo>
                  <a:lnTo>
                    <a:pt x="1" y="9"/>
                  </a:lnTo>
                  <a:lnTo>
                    <a:pt x="0" y="6"/>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3" name="Freeform 384"/>
            <p:cNvSpPr>
              <a:spLocks/>
            </p:cNvSpPr>
            <p:nvPr/>
          </p:nvSpPr>
          <p:spPr bwMode="auto">
            <a:xfrm>
              <a:off x="6691313" y="4689475"/>
              <a:ext cx="9525" cy="3175"/>
            </a:xfrm>
            <a:custGeom>
              <a:avLst/>
              <a:gdLst>
                <a:gd name="T0" fmla="*/ 0 w 6"/>
                <a:gd name="T1" fmla="*/ 0 h 2"/>
                <a:gd name="T2" fmla="*/ 6350 w 6"/>
                <a:gd name="T3" fmla="*/ 0 h 2"/>
                <a:gd name="T4" fmla="*/ 9525 w 6"/>
                <a:gd name="T5" fmla="*/ 3175 h 2"/>
                <a:gd name="T6" fmla="*/ 0 w 6"/>
                <a:gd name="T7" fmla="*/ 3175 h 2"/>
                <a:gd name="T8" fmla="*/ 0 w 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
                  <a:moveTo>
                    <a:pt x="0" y="0"/>
                  </a:moveTo>
                  <a:lnTo>
                    <a:pt x="4" y="0"/>
                  </a:lnTo>
                  <a:lnTo>
                    <a:pt x="6" y="2"/>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4" name="Freeform 385"/>
            <p:cNvSpPr>
              <a:spLocks/>
            </p:cNvSpPr>
            <p:nvPr/>
          </p:nvSpPr>
          <p:spPr bwMode="auto">
            <a:xfrm>
              <a:off x="6724650" y="4679950"/>
              <a:ext cx="6350" cy="7938"/>
            </a:xfrm>
            <a:custGeom>
              <a:avLst/>
              <a:gdLst>
                <a:gd name="T0" fmla="*/ 1588 w 4"/>
                <a:gd name="T1" fmla="*/ 0 h 5"/>
                <a:gd name="T2" fmla="*/ 3175 w 4"/>
                <a:gd name="T3" fmla="*/ 0 h 5"/>
                <a:gd name="T4" fmla="*/ 6350 w 4"/>
                <a:gd name="T5" fmla="*/ 4763 h 5"/>
                <a:gd name="T6" fmla="*/ 1588 w 4"/>
                <a:gd name="T7" fmla="*/ 7938 h 5"/>
                <a:gd name="T8" fmla="*/ 0 w 4"/>
                <a:gd name="T9" fmla="*/ 3175 h 5"/>
                <a:gd name="T10" fmla="*/ 1588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1" y="0"/>
                  </a:moveTo>
                  <a:lnTo>
                    <a:pt x="2" y="0"/>
                  </a:lnTo>
                  <a:lnTo>
                    <a:pt x="4" y="3"/>
                  </a:lnTo>
                  <a:lnTo>
                    <a:pt x="1"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5" name="Freeform 386"/>
            <p:cNvSpPr>
              <a:spLocks/>
            </p:cNvSpPr>
            <p:nvPr/>
          </p:nvSpPr>
          <p:spPr bwMode="auto">
            <a:xfrm>
              <a:off x="6751638" y="4668838"/>
              <a:ext cx="14287" cy="20637"/>
            </a:xfrm>
            <a:custGeom>
              <a:avLst/>
              <a:gdLst>
                <a:gd name="T0" fmla="*/ 11112 w 9"/>
                <a:gd name="T1" fmla="*/ 0 h 13"/>
                <a:gd name="T2" fmla="*/ 14287 w 9"/>
                <a:gd name="T3" fmla="*/ 0 h 13"/>
                <a:gd name="T4" fmla="*/ 14287 w 9"/>
                <a:gd name="T5" fmla="*/ 4762 h 13"/>
                <a:gd name="T6" fmla="*/ 1587 w 9"/>
                <a:gd name="T7" fmla="*/ 20637 h 13"/>
                <a:gd name="T8" fmla="*/ 0 w 9"/>
                <a:gd name="T9" fmla="*/ 20637 h 13"/>
                <a:gd name="T10" fmla="*/ 1587 w 9"/>
                <a:gd name="T11" fmla="*/ 11112 h 13"/>
                <a:gd name="T12" fmla="*/ 11112 w 9"/>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3">
                  <a:moveTo>
                    <a:pt x="7" y="0"/>
                  </a:moveTo>
                  <a:lnTo>
                    <a:pt x="9" y="0"/>
                  </a:lnTo>
                  <a:lnTo>
                    <a:pt x="9" y="3"/>
                  </a:lnTo>
                  <a:lnTo>
                    <a:pt x="1" y="13"/>
                  </a:lnTo>
                  <a:lnTo>
                    <a:pt x="0" y="13"/>
                  </a:lnTo>
                  <a:lnTo>
                    <a:pt x="1" y="7"/>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6" name="Freeform 387"/>
            <p:cNvSpPr>
              <a:spLocks/>
            </p:cNvSpPr>
            <p:nvPr/>
          </p:nvSpPr>
          <p:spPr bwMode="auto">
            <a:xfrm>
              <a:off x="6815138" y="4630738"/>
              <a:ext cx="7937" cy="9525"/>
            </a:xfrm>
            <a:custGeom>
              <a:avLst/>
              <a:gdLst>
                <a:gd name="T0" fmla="*/ 6350 w 5"/>
                <a:gd name="T1" fmla="*/ 0 h 6"/>
                <a:gd name="T2" fmla="*/ 7937 w 5"/>
                <a:gd name="T3" fmla="*/ 4763 h 6"/>
                <a:gd name="T4" fmla="*/ 6350 w 5"/>
                <a:gd name="T5" fmla="*/ 9525 h 6"/>
                <a:gd name="T6" fmla="*/ 0 w 5"/>
                <a:gd name="T7" fmla="*/ 9525 h 6"/>
                <a:gd name="T8" fmla="*/ 0 w 5"/>
                <a:gd name="T9" fmla="*/ 3175 h 6"/>
                <a:gd name="T10" fmla="*/ 6350 w 5"/>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4" y="0"/>
                  </a:moveTo>
                  <a:lnTo>
                    <a:pt x="5" y="3"/>
                  </a:lnTo>
                  <a:lnTo>
                    <a:pt x="4" y="6"/>
                  </a:lnTo>
                  <a:lnTo>
                    <a:pt x="0" y="6"/>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7" name="Freeform 388"/>
            <p:cNvSpPr>
              <a:spLocks/>
            </p:cNvSpPr>
            <p:nvPr/>
          </p:nvSpPr>
          <p:spPr bwMode="auto">
            <a:xfrm>
              <a:off x="6815138" y="4643438"/>
              <a:ext cx="7937" cy="9525"/>
            </a:xfrm>
            <a:custGeom>
              <a:avLst/>
              <a:gdLst>
                <a:gd name="T0" fmla="*/ 3175 w 5"/>
                <a:gd name="T1" fmla="*/ 0 h 6"/>
                <a:gd name="T2" fmla="*/ 6350 w 5"/>
                <a:gd name="T3" fmla="*/ 1588 h 6"/>
                <a:gd name="T4" fmla="*/ 7937 w 5"/>
                <a:gd name="T5" fmla="*/ 6350 h 6"/>
                <a:gd name="T6" fmla="*/ 3175 w 5"/>
                <a:gd name="T7" fmla="*/ 9525 h 6"/>
                <a:gd name="T8" fmla="*/ 0 w 5"/>
                <a:gd name="T9" fmla="*/ 4763 h 6"/>
                <a:gd name="T10" fmla="*/ 0 w 5"/>
                <a:gd name="T11" fmla="*/ 1588 h 6"/>
                <a:gd name="T12" fmla="*/ 3175 w 5"/>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6">
                  <a:moveTo>
                    <a:pt x="2" y="0"/>
                  </a:moveTo>
                  <a:lnTo>
                    <a:pt x="4" y="1"/>
                  </a:lnTo>
                  <a:lnTo>
                    <a:pt x="5" y="4"/>
                  </a:lnTo>
                  <a:lnTo>
                    <a:pt x="2" y="6"/>
                  </a:lnTo>
                  <a:lnTo>
                    <a:pt x="0"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8" name="Freeform 389"/>
            <p:cNvSpPr>
              <a:spLocks/>
            </p:cNvSpPr>
            <p:nvPr/>
          </p:nvSpPr>
          <p:spPr bwMode="auto">
            <a:xfrm>
              <a:off x="6810375" y="4648200"/>
              <a:ext cx="6350" cy="15875"/>
            </a:xfrm>
            <a:custGeom>
              <a:avLst/>
              <a:gdLst>
                <a:gd name="T0" fmla="*/ 0 w 4"/>
                <a:gd name="T1" fmla="*/ 0 h 10"/>
                <a:gd name="T2" fmla="*/ 6350 w 4"/>
                <a:gd name="T3" fmla="*/ 6350 h 10"/>
                <a:gd name="T4" fmla="*/ 4763 w 4"/>
                <a:gd name="T5" fmla="*/ 15875 h 10"/>
                <a:gd name="T6" fmla="*/ 0 w 4"/>
                <a:gd name="T7" fmla="*/ 11113 h 10"/>
                <a:gd name="T8" fmla="*/ 0 w 4"/>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0">
                  <a:moveTo>
                    <a:pt x="0" y="0"/>
                  </a:moveTo>
                  <a:lnTo>
                    <a:pt x="4" y="4"/>
                  </a:lnTo>
                  <a:lnTo>
                    <a:pt x="3" y="10"/>
                  </a:lnTo>
                  <a:lnTo>
                    <a:pt x="0" y="7"/>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09" name="Freeform 390"/>
            <p:cNvSpPr>
              <a:spLocks/>
            </p:cNvSpPr>
            <p:nvPr/>
          </p:nvSpPr>
          <p:spPr bwMode="auto">
            <a:xfrm>
              <a:off x="6784975" y="4625975"/>
              <a:ext cx="9525" cy="14288"/>
            </a:xfrm>
            <a:custGeom>
              <a:avLst/>
              <a:gdLst>
                <a:gd name="T0" fmla="*/ 9525 w 6"/>
                <a:gd name="T1" fmla="*/ 0 h 9"/>
                <a:gd name="T2" fmla="*/ 9525 w 6"/>
                <a:gd name="T3" fmla="*/ 3175 h 9"/>
                <a:gd name="T4" fmla="*/ 4763 w 6"/>
                <a:gd name="T5" fmla="*/ 12700 h 9"/>
                <a:gd name="T6" fmla="*/ 0 w 6"/>
                <a:gd name="T7" fmla="*/ 14288 h 9"/>
                <a:gd name="T8" fmla="*/ 0 w 6"/>
                <a:gd name="T9" fmla="*/ 12700 h 9"/>
                <a:gd name="T10" fmla="*/ 3175 w 6"/>
                <a:gd name="T11" fmla="*/ 9525 h 9"/>
                <a:gd name="T12" fmla="*/ 9525 w 6"/>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9">
                  <a:moveTo>
                    <a:pt x="6" y="0"/>
                  </a:moveTo>
                  <a:lnTo>
                    <a:pt x="6" y="2"/>
                  </a:lnTo>
                  <a:lnTo>
                    <a:pt x="3" y="8"/>
                  </a:lnTo>
                  <a:lnTo>
                    <a:pt x="0" y="9"/>
                  </a:lnTo>
                  <a:lnTo>
                    <a:pt x="0" y="8"/>
                  </a:lnTo>
                  <a:lnTo>
                    <a:pt x="2" y="6"/>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0" name="Freeform 391"/>
            <p:cNvSpPr>
              <a:spLocks/>
            </p:cNvSpPr>
            <p:nvPr/>
          </p:nvSpPr>
          <p:spPr bwMode="auto">
            <a:xfrm>
              <a:off x="6591300" y="4610100"/>
              <a:ext cx="11113" cy="25400"/>
            </a:xfrm>
            <a:custGeom>
              <a:avLst/>
              <a:gdLst>
                <a:gd name="T0" fmla="*/ 7938 w 7"/>
                <a:gd name="T1" fmla="*/ 0 h 16"/>
                <a:gd name="T2" fmla="*/ 11113 w 7"/>
                <a:gd name="T3" fmla="*/ 4763 h 16"/>
                <a:gd name="T4" fmla="*/ 11113 w 7"/>
                <a:gd name="T5" fmla="*/ 6350 h 16"/>
                <a:gd name="T6" fmla="*/ 7938 w 7"/>
                <a:gd name="T7" fmla="*/ 15875 h 16"/>
                <a:gd name="T8" fmla="*/ 11113 w 7"/>
                <a:gd name="T9" fmla="*/ 15875 h 16"/>
                <a:gd name="T10" fmla="*/ 6350 w 7"/>
                <a:gd name="T11" fmla="*/ 25400 h 16"/>
                <a:gd name="T12" fmla="*/ 0 w 7"/>
                <a:gd name="T13" fmla="*/ 25400 h 16"/>
                <a:gd name="T14" fmla="*/ 4763 w 7"/>
                <a:gd name="T15" fmla="*/ 15875 h 16"/>
                <a:gd name="T16" fmla="*/ 6350 w 7"/>
                <a:gd name="T17" fmla="*/ 1588 h 16"/>
                <a:gd name="T18" fmla="*/ 7938 w 7"/>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6">
                  <a:moveTo>
                    <a:pt x="5" y="0"/>
                  </a:moveTo>
                  <a:lnTo>
                    <a:pt x="7" y="3"/>
                  </a:lnTo>
                  <a:lnTo>
                    <a:pt x="7" y="4"/>
                  </a:lnTo>
                  <a:lnTo>
                    <a:pt x="5" y="10"/>
                  </a:lnTo>
                  <a:lnTo>
                    <a:pt x="7" y="10"/>
                  </a:lnTo>
                  <a:lnTo>
                    <a:pt x="4" y="16"/>
                  </a:lnTo>
                  <a:lnTo>
                    <a:pt x="0" y="16"/>
                  </a:lnTo>
                  <a:lnTo>
                    <a:pt x="3" y="10"/>
                  </a:lnTo>
                  <a:lnTo>
                    <a:pt x="4" y="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1" name="Freeform 392"/>
            <p:cNvSpPr>
              <a:spLocks/>
            </p:cNvSpPr>
            <p:nvPr/>
          </p:nvSpPr>
          <p:spPr bwMode="auto">
            <a:xfrm>
              <a:off x="6584950" y="4614863"/>
              <a:ext cx="7938" cy="15875"/>
            </a:xfrm>
            <a:custGeom>
              <a:avLst/>
              <a:gdLst>
                <a:gd name="T0" fmla="*/ 6350 w 5"/>
                <a:gd name="T1" fmla="*/ 0 h 10"/>
                <a:gd name="T2" fmla="*/ 7938 w 5"/>
                <a:gd name="T3" fmla="*/ 6350 h 10"/>
                <a:gd name="T4" fmla="*/ 4763 w 5"/>
                <a:gd name="T5" fmla="*/ 15875 h 10"/>
                <a:gd name="T6" fmla="*/ 0 w 5"/>
                <a:gd name="T7" fmla="*/ 14288 h 10"/>
                <a:gd name="T8" fmla="*/ 0 w 5"/>
                <a:gd name="T9" fmla="*/ 11113 h 10"/>
                <a:gd name="T10" fmla="*/ 1588 w 5"/>
                <a:gd name="T11" fmla="*/ 6350 h 10"/>
                <a:gd name="T12" fmla="*/ 1588 w 5"/>
                <a:gd name="T13" fmla="*/ 1588 h 10"/>
                <a:gd name="T14" fmla="*/ 6350 w 5"/>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10">
                  <a:moveTo>
                    <a:pt x="4" y="0"/>
                  </a:moveTo>
                  <a:lnTo>
                    <a:pt x="5" y="4"/>
                  </a:lnTo>
                  <a:lnTo>
                    <a:pt x="3" y="10"/>
                  </a:lnTo>
                  <a:lnTo>
                    <a:pt x="0" y="9"/>
                  </a:lnTo>
                  <a:lnTo>
                    <a:pt x="0" y="7"/>
                  </a:lnTo>
                  <a:lnTo>
                    <a:pt x="1" y="4"/>
                  </a:lnTo>
                  <a:lnTo>
                    <a:pt x="1"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2" name="Freeform 393"/>
            <p:cNvSpPr>
              <a:spLocks/>
            </p:cNvSpPr>
            <p:nvPr/>
          </p:nvSpPr>
          <p:spPr bwMode="auto">
            <a:xfrm>
              <a:off x="6577013" y="4624388"/>
              <a:ext cx="4762" cy="9525"/>
            </a:xfrm>
            <a:custGeom>
              <a:avLst/>
              <a:gdLst>
                <a:gd name="T0" fmla="*/ 0 w 3"/>
                <a:gd name="T1" fmla="*/ 0 h 6"/>
                <a:gd name="T2" fmla="*/ 4762 w 3"/>
                <a:gd name="T3" fmla="*/ 1588 h 6"/>
                <a:gd name="T4" fmla="*/ 4762 w 3"/>
                <a:gd name="T5" fmla="*/ 9525 h 6"/>
                <a:gd name="T6" fmla="*/ 1587 w 3"/>
                <a:gd name="T7" fmla="*/ 9525 h 6"/>
                <a:gd name="T8" fmla="*/ 0 w 3"/>
                <a:gd name="T9" fmla="*/ 4763 h 6"/>
                <a:gd name="T10" fmla="*/ 0 w 3"/>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6">
                  <a:moveTo>
                    <a:pt x="0" y="0"/>
                  </a:moveTo>
                  <a:lnTo>
                    <a:pt x="3" y="1"/>
                  </a:lnTo>
                  <a:lnTo>
                    <a:pt x="3" y="6"/>
                  </a:lnTo>
                  <a:lnTo>
                    <a:pt x="1" y="6"/>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3" name="Freeform 394"/>
            <p:cNvSpPr>
              <a:spLocks/>
            </p:cNvSpPr>
            <p:nvPr/>
          </p:nvSpPr>
          <p:spPr bwMode="auto">
            <a:xfrm>
              <a:off x="6550025" y="4638675"/>
              <a:ext cx="1588" cy="15875"/>
            </a:xfrm>
            <a:custGeom>
              <a:avLst/>
              <a:gdLst>
                <a:gd name="T0" fmla="*/ 1588 w 1"/>
                <a:gd name="T1" fmla="*/ 0 h 10"/>
                <a:gd name="T2" fmla="*/ 1588 w 1"/>
                <a:gd name="T3" fmla="*/ 15875 h 10"/>
                <a:gd name="T4" fmla="*/ 0 w 1"/>
                <a:gd name="T5" fmla="*/ 15875 h 10"/>
                <a:gd name="T6" fmla="*/ 0 w 1"/>
                <a:gd name="T7" fmla="*/ 6350 h 10"/>
                <a:gd name="T8" fmla="*/ 1588 w 1"/>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0">
                  <a:moveTo>
                    <a:pt x="1" y="0"/>
                  </a:moveTo>
                  <a:lnTo>
                    <a:pt x="1" y="10"/>
                  </a:lnTo>
                  <a:lnTo>
                    <a:pt x="0" y="10"/>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4" name="Freeform 395"/>
            <p:cNvSpPr>
              <a:spLocks/>
            </p:cNvSpPr>
            <p:nvPr/>
          </p:nvSpPr>
          <p:spPr bwMode="auto">
            <a:xfrm>
              <a:off x="6515100" y="4478338"/>
              <a:ext cx="127000" cy="160337"/>
            </a:xfrm>
            <a:custGeom>
              <a:avLst/>
              <a:gdLst>
                <a:gd name="T0" fmla="*/ 127000 w 80"/>
                <a:gd name="T1" fmla="*/ 6350 h 101"/>
                <a:gd name="T2" fmla="*/ 115888 w 80"/>
                <a:gd name="T3" fmla="*/ 19050 h 101"/>
                <a:gd name="T4" fmla="*/ 93663 w 80"/>
                <a:gd name="T5" fmla="*/ 33337 h 101"/>
                <a:gd name="T6" fmla="*/ 61913 w 80"/>
                <a:gd name="T7" fmla="*/ 30162 h 101"/>
                <a:gd name="T8" fmla="*/ 49213 w 80"/>
                <a:gd name="T9" fmla="*/ 28575 h 101"/>
                <a:gd name="T10" fmla="*/ 31750 w 80"/>
                <a:gd name="T11" fmla="*/ 30162 h 101"/>
                <a:gd name="T12" fmla="*/ 30163 w 80"/>
                <a:gd name="T13" fmla="*/ 55562 h 101"/>
                <a:gd name="T14" fmla="*/ 38100 w 80"/>
                <a:gd name="T15" fmla="*/ 65087 h 101"/>
                <a:gd name="T16" fmla="*/ 49213 w 80"/>
                <a:gd name="T17" fmla="*/ 58737 h 101"/>
                <a:gd name="T18" fmla="*/ 61913 w 80"/>
                <a:gd name="T19" fmla="*/ 55562 h 101"/>
                <a:gd name="T20" fmla="*/ 76200 w 80"/>
                <a:gd name="T21" fmla="*/ 53975 h 101"/>
                <a:gd name="T22" fmla="*/ 90488 w 80"/>
                <a:gd name="T23" fmla="*/ 50800 h 101"/>
                <a:gd name="T24" fmla="*/ 88900 w 80"/>
                <a:gd name="T25" fmla="*/ 58737 h 101"/>
                <a:gd name="T26" fmla="*/ 69850 w 80"/>
                <a:gd name="T27" fmla="*/ 69850 h 101"/>
                <a:gd name="T28" fmla="*/ 60325 w 80"/>
                <a:gd name="T29" fmla="*/ 79375 h 101"/>
                <a:gd name="T30" fmla="*/ 50800 w 80"/>
                <a:gd name="T31" fmla="*/ 79375 h 101"/>
                <a:gd name="T32" fmla="*/ 71438 w 80"/>
                <a:gd name="T33" fmla="*/ 106362 h 101"/>
                <a:gd name="T34" fmla="*/ 74613 w 80"/>
                <a:gd name="T35" fmla="*/ 120650 h 101"/>
                <a:gd name="T36" fmla="*/ 82550 w 80"/>
                <a:gd name="T37" fmla="*/ 123825 h 101"/>
                <a:gd name="T38" fmla="*/ 68263 w 80"/>
                <a:gd name="T39" fmla="*/ 131762 h 101"/>
                <a:gd name="T40" fmla="*/ 66675 w 80"/>
                <a:gd name="T41" fmla="*/ 141287 h 101"/>
                <a:gd name="T42" fmla="*/ 55563 w 80"/>
                <a:gd name="T43" fmla="*/ 131762 h 101"/>
                <a:gd name="T44" fmla="*/ 53975 w 80"/>
                <a:gd name="T45" fmla="*/ 122237 h 101"/>
                <a:gd name="T46" fmla="*/ 44450 w 80"/>
                <a:gd name="T47" fmla="*/ 111125 h 101"/>
                <a:gd name="T48" fmla="*/ 47625 w 80"/>
                <a:gd name="T49" fmla="*/ 93662 h 101"/>
                <a:gd name="T50" fmla="*/ 31750 w 80"/>
                <a:gd name="T51" fmla="*/ 101600 h 101"/>
                <a:gd name="T52" fmla="*/ 34925 w 80"/>
                <a:gd name="T53" fmla="*/ 138112 h 101"/>
                <a:gd name="T54" fmla="*/ 36513 w 80"/>
                <a:gd name="T55" fmla="*/ 157162 h 101"/>
                <a:gd name="T56" fmla="*/ 23813 w 80"/>
                <a:gd name="T57" fmla="*/ 160337 h 101"/>
                <a:gd name="T58" fmla="*/ 15875 w 80"/>
                <a:gd name="T59" fmla="*/ 138112 h 101"/>
                <a:gd name="T60" fmla="*/ 15875 w 80"/>
                <a:gd name="T61" fmla="*/ 112712 h 101"/>
                <a:gd name="T62" fmla="*/ 3175 w 80"/>
                <a:gd name="T63" fmla="*/ 106362 h 101"/>
                <a:gd name="T64" fmla="*/ 0 w 80"/>
                <a:gd name="T65" fmla="*/ 96837 h 101"/>
                <a:gd name="T66" fmla="*/ 11113 w 80"/>
                <a:gd name="T67" fmla="*/ 79375 h 101"/>
                <a:gd name="T68" fmla="*/ 12700 w 80"/>
                <a:gd name="T69" fmla="*/ 65087 h 101"/>
                <a:gd name="T70" fmla="*/ 23813 w 80"/>
                <a:gd name="T71" fmla="*/ 33337 h 101"/>
                <a:gd name="T72" fmla="*/ 38100 w 80"/>
                <a:gd name="T73" fmla="*/ 19050 h 101"/>
                <a:gd name="T74" fmla="*/ 55563 w 80"/>
                <a:gd name="T75" fmla="*/ 11112 h 101"/>
                <a:gd name="T76" fmla="*/ 71438 w 80"/>
                <a:gd name="T77" fmla="*/ 14287 h 101"/>
                <a:gd name="T78" fmla="*/ 84138 w 80"/>
                <a:gd name="T79" fmla="*/ 19050 h 101"/>
                <a:gd name="T80" fmla="*/ 101600 w 80"/>
                <a:gd name="T81" fmla="*/ 20637 h 101"/>
                <a:gd name="T82" fmla="*/ 112713 w 80"/>
                <a:gd name="T83" fmla="*/ 14287 h 1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0" h="101">
                  <a:moveTo>
                    <a:pt x="76" y="0"/>
                  </a:moveTo>
                  <a:lnTo>
                    <a:pt x="80" y="4"/>
                  </a:lnTo>
                  <a:lnTo>
                    <a:pt x="75" y="12"/>
                  </a:lnTo>
                  <a:lnTo>
                    <a:pt x="73" y="12"/>
                  </a:lnTo>
                  <a:lnTo>
                    <a:pt x="69" y="19"/>
                  </a:lnTo>
                  <a:lnTo>
                    <a:pt x="59" y="21"/>
                  </a:lnTo>
                  <a:lnTo>
                    <a:pt x="52" y="19"/>
                  </a:lnTo>
                  <a:lnTo>
                    <a:pt x="39" y="19"/>
                  </a:lnTo>
                  <a:lnTo>
                    <a:pt x="36" y="18"/>
                  </a:lnTo>
                  <a:lnTo>
                    <a:pt x="31" y="18"/>
                  </a:lnTo>
                  <a:lnTo>
                    <a:pt x="28" y="19"/>
                  </a:lnTo>
                  <a:lnTo>
                    <a:pt x="20" y="19"/>
                  </a:lnTo>
                  <a:lnTo>
                    <a:pt x="19" y="24"/>
                  </a:lnTo>
                  <a:lnTo>
                    <a:pt x="19" y="35"/>
                  </a:lnTo>
                  <a:lnTo>
                    <a:pt x="23" y="37"/>
                  </a:lnTo>
                  <a:lnTo>
                    <a:pt x="24" y="41"/>
                  </a:lnTo>
                  <a:lnTo>
                    <a:pt x="30" y="41"/>
                  </a:lnTo>
                  <a:lnTo>
                    <a:pt x="31" y="37"/>
                  </a:lnTo>
                  <a:lnTo>
                    <a:pt x="36" y="34"/>
                  </a:lnTo>
                  <a:lnTo>
                    <a:pt x="39" y="35"/>
                  </a:lnTo>
                  <a:lnTo>
                    <a:pt x="43" y="32"/>
                  </a:lnTo>
                  <a:lnTo>
                    <a:pt x="48" y="34"/>
                  </a:lnTo>
                  <a:lnTo>
                    <a:pt x="51" y="31"/>
                  </a:lnTo>
                  <a:lnTo>
                    <a:pt x="57" y="32"/>
                  </a:lnTo>
                  <a:lnTo>
                    <a:pt x="59" y="34"/>
                  </a:lnTo>
                  <a:lnTo>
                    <a:pt x="56" y="37"/>
                  </a:lnTo>
                  <a:lnTo>
                    <a:pt x="51" y="35"/>
                  </a:lnTo>
                  <a:lnTo>
                    <a:pt x="44" y="44"/>
                  </a:lnTo>
                  <a:lnTo>
                    <a:pt x="40" y="47"/>
                  </a:lnTo>
                  <a:lnTo>
                    <a:pt x="38" y="50"/>
                  </a:lnTo>
                  <a:lnTo>
                    <a:pt x="32" y="49"/>
                  </a:lnTo>
                  <a:lnTo>
                    <a:pt x="32" y="50"/>
                  </a:lnTo>
                  <a:lnTo>
                    <a:pt x="38" y="53"/>
                  </a:lnTo>
                  <a:lnTo>
                    <a:pt x="45" y="67"/>
                  </a:lnTo>
                  <a:lnTo>
                    <a:pt x="44" y="73"/>
                  </a:lnTo>
                  <a:lnTo>
                    <a:pt x="47" y="76"/>
                  </a:lnTo>
                  <a:lnTo>
                    <a:pt x="48" y="78"/>
                  </a:lnTo>
                  <a:lnTo>
                    <a:pt x="52" y="78"/>
                  </a:lnTo>
                  <a:lnTo>
                    <a:pt x="51" y="83"/>
                  </a:lnTo>
                  <a:lnTo>
                    <a:pt x="43" y="83"/>
                  </a:lnTo>
                  <a:lnTo>
                    <a:pt x="42" y="86"/>
                  </a:lnTo>
                  <a:lnTo>
                    <a:pt x="42" y="89"/>
                  </a:lnTo>
                  <a:lnTo>
                    <a:pt x="36" y="89"/>
                  </a:lnTo>
                  <a:lnTo>
                    <a:pt x="35" y="83"/>
                  </a:lnTo>
                  <a:lnTo>
                    <a:pt x="36" y="80"/>
                  </a:lnTo>
                  <a:lnTo>
                    <a:pt x="34" y="77"/>
                  </a:lnTo>
                  <a:lnTo>
                    <a:pt x="31" y="76"/>
                  </a:lnTo>
                  <a:lnTo>
                    <a:pt x="28" y="70"/>
                  </a:lnTo>
                  <a:lnTo>
                    <a:pt x="31" y="67"/>
                  </a:lnTo>
                  <a:lnTo>
                    <a:pt x="30" y="59"/>
                  </a:lnTo>
                  <a:lnTo>
                    <a:pt x="24" y="59"/>
                  </a:lnTo>
                  <a:lnTo>
                    <a:pt x="20" y="64"/>
                  </a:lnTo>
                  <a:lnTo>
                    <a:pt x="22" y="70"/>
                  </a:lnTo>
                  <a:lnTo>
                    <a:pt x="22" y="87"/>
                  </a:lnTo>
                  <a:lnTo>
                    <a:pt x="20" y="92"/>
                  </a:lnTo>
                  <a:lnTo>
                    <a:pt x="23" y="99"/>
                  </a:lnTo>
                  <a:lnTo>
                    <a:pt x="16" y="99"/>
                  </a:lnTo>
                  <a:lnTo>
                    <a:pt x="15" y="101"/>
                  </a:lnTo>
                  <a:lnTo>
                    <a:pt x="8" y="96"/>
                  </a:lnTo>
                  <a:lnTo>
                    <a:pt x="10" y="87"/>
                  </a:lnTo>
                  <a:lnTo>
                    <a:pt x="12" y="77"/>
                  </a:lnTo>
                  <a:lnTo>
                    <a:pt x="10" y="71"/>
                  </a:lnTo>
                  <a:lnTo>
                    <a:pt x="4" y="71"/>
                  </a:lnTo>
                  <a:lnTo>
                    <a:pt x="2" y="67"/>
                  </a:lnTo>
                  <a:lnTo>
                    <a:pt x="2" y="65"/>
                  </a:lnTo>
                  <a:lnTo>
                    <a:pt x="0" y="61"/>
                  </a:lnTo>
                  <a:lnTo>
                    <a:pt x="7" y="55"/>
                  </a:lnTo>
                  <a:lnTo>
                    <a:pt x="7" y="50"/>
                  </a:lnTo>
                  <a:lnTo>
                    <a:pt x="8" y="46"/>
                  </a:lnTo>
                  <a:lnTo>
                    <a:pt x="8" y="41"/>
                  </a:lnTo>
                  <a:lnTo>
                    <a:pt x="14" y="31"/>
                  </a:lnTo>
                  <a:lnTo>
                    <a:pt x="15" y="21"/>
                  </a:lnTo>
                  <a:lnTo>
                    <a:pt x="20" y="12"/>
                  </a:lnTo>
                  <a:lnTo>
                    <a:pt x="24" y="12"/>
                  </a:lnTo>
                  <a:lnTo>
                    <a:pt x="26" y="7"/>
                  </a:lnTo>
                  <a:lnTo>
                    <a:pt x="35" y="7"/>
                  </a:lnTo>
                  <a:lnTo>
                    <a:pt x="38" y="10"/>
                  </a:lnTo>
                  <a:lnTo>
                    <a:pt x="45" y="9"/>
                  </a:lnTo>
                  <a:lnTo>
                    <a:pt x="51" y="13"/>
                  </a:lnTo>
                  <a:lnTo>
                    <a:pt x="53" y="12"/>
                  </a:lnTo>
                  <a:lnTo>
                    <a:pt x="60" y="12"/>
                  </a:lnTo>
                  <a:lnTo>
                    <a:pt x="64" y="13"/>
                  </a:lnTo>
                  <a:lnTo>
                    <a:pt x="69" y="10"/>
                  </a:lnTo>
                  <a:lnTo>
                    <a:pt x="71" y="9"/>
                  </a:lnTo>
                  <a:lnTo>
                    <a:pt x="7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5" name="Freeform 396"/>
            <p:cNvSpPr>
              <a:spLocks/>
            </p:cNvSpPr>
            <p:nvPr/>
          </p:nvSpPr>
          <p:spPr bwMode="auto">
            <a:xfrm>
              <a:off x="6575425" y="4516438"/>
              <a:ext cx="7938" cy="7937"/>
            </a:xfrm>
            <a:custGeom>
              <a:avLst/>
              <a:gdLst>
                <a:gd name="T0" fmla="*/ 6350 w 5"/>
                <a:gd name="T1" fmla="*/ 0 h 5"/>
                <a:gd name="T2" fmla="*/ 7938 w 5"/>
                <a:gd name="T3" fmla="*/ 1587 h 5"/>
                <a:gd name="T4" fmla="*/ 6350 w 5"/>
                <a:gd name="T5" fmla="*/ 6350 h 5"/>
                <a:gd name="T6" fmla="*/ 0 w 5"/>
                <a:gd name="T7" fmla="*/ 7937 h 5"/>
                <a:gd name="T8" fmla="*/ 0 w 5"/>
                <a:gd name="T9" fmla="*/ 6350 h 5"/>
                <a:gd name="T10" fmla="*/ 6350 w 5"/>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4" y="0"/>
                  </a:moveTo>
                  <a:lnTo>
                    <a:pt x="5" y="1"/>
                  </a:lnTo>
                  <a:lnTo>
                    <a:pt x="4" y="4"/>
                  </a:lnTo>
                  <a:lnTo>
                    <a:pt x="0" y="5"/>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6" name="Freeform 397"/>
            <p:cNvSpPr>
              <a:spLocks/>
            </p:cNvSpPr>
            <p:nvPr/>
          </p:nvSpPr>
          <p:spPr bwMode="auto">
            <a:xfrm>
              <a:off x="6623050" y="4551363"/>
              <a:ext cx="17463" cy="6350"/>
            </a:xfrm>
            <a:custGeom>
              <a:avLst/>
              <a:gdLst>
                <a:gd name="T0" fmla="*/ 1588 w 11"/>
                <a:gd name="T1" fmla="*/ 0 h 4"/>
                <a:gd name="T2" fmla="*/ 17463 w 11"/>
                <a:gd name="T3" fmla="*/ 0 h 4"/>
                <a:gd name="T4" fmla="*/ 17463 w 11"/>
                <a:gd name="T5" fmla="*/ 4763 h 4"/>
                <a:gd name="T6" fmla="*/ 6350 w 11"/>
                <a:gd name="T7" fmla="*/ 6350 h 4"/>
                <a:gd name="T8" fmla="*/ 0 w 11"/>
                <a:gd name="T9" fmla="*/ 6350 h 4"/>
                <a:gd name="T10" fmla="*/ 1588 w 11"/>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
                  <a:moveTo>
                    <a:pt x="1" y="0"/>
                  </a:moveTo>
                  <a:lnTo>
                    <a:pt x="11" y="0"/>
                  </a:lnTo>
                  <a:lnTo>
                    <a:pt x="11" y="3"/>
                  </a:lnTo>
                  <a:lnTo>
                    <a:pt x="4" y="4"/>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7" name="Freeform 398"/>
            <p:cNvSpPr>
              <a:spLocks/>
            </p:cNvSpPr>
            <p:nvPr/>
          </p:nvSpPr>
          <p:spPr bwMode="auto">
            <a:xfrm>
              <a:off x="6599238" y="4541838"/>
              <a:ext cx="9525" cy="6350"/>
            </a:xfrm>
            <a:custGeom>
              <a:avLst/>
              <a:gdLst>
                <a:gd name="T0" fmla="*/ 6350 w 6"/>
                <a:gd name="T1" fmla="*/ 0 h 4"/>
                <a:gd name="T2" fmla="*/ 9525 w 6"/>
                <a:gd name="T3" fmla="*/ 4763 h 4"/>
                <a:gd name="T4" fmla="*/ 6350 w 6"/>
                <a:gd name="T5" fmla="*/ 6350 h 4"/>
                <a:gd name="T6" fmla="*/ 0 w 6"/>
                <a:gd name="T7" fmla="*/ 6350 h 4"/>
                <a:gd name="T8" fmla="*/ 3175 w 6"/>
                <a:gd name="T9" fmla="*/ 1588 h 4"/>
                <a:gd name="T10" fmla="*/ 6350 w 6"/>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4">
                  <a:moveTo>
                    <a:pt x="4" y="0"/>
                  </a:moveTo>
                  <a:lnTo>
                    <a:pt x="6" y="3"/>
                  </a:lnTo>
                  <a:lnTo>
                    <a:pt x="4" y="4"/>
                  </a:lnTo>
                  <a:lnTo>
                    <a:pt x="0" y="4"/>
                  </a:lnTo>
                  <a:lnTo>
                    <a:pt x="2"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8" name="Freeform 399"/>
            <p:cNvSpPr>
              <a:spLocks/>
            </p:cNvSpPr>
            <p:nvPr/>
          </p:nvSpPr>
          <p:spPr bwMode="auto">
            <a:xfrm>
              <a:off x="6596063" y="4541838"/>
              <a:ext cx="3175" cy="6350"/>
            </a:xfrm>
            <a:custGeom>
              <a:avLst/>
              <a:gdLst>
                <a:gd name="T0" fmla="*/ 0 w 2"/>
                <a:gd name="T1" fmla="*/ 0 h 4"/>
                <a:gd name="T2" fmla="*/ 3175 w 2"/>
                <a:gd name="T3" fmla="*/ 0 h 4"/>
                <a:gd name="T4" fmla="*/ 3175 w 2"/>
                <a:gd name="T5" fmla="*/ 4763 h 4"/>
                <a:gd name="T6" fmla="*/ 0 w 2"/>
                <a:gd name="T7" fmla="*/ 6350 h 4"/>
                <a:gd name="T8" fmla="*/ 0 w 2"/>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0"/>
                  </a:moveTo>
                  <a:lnTo>
                    <a:pt x="2" y="0"/>
                  </a:lnTo>
                  <a:lnTo>
                    <a:pt x="2" y="3"/>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19" name="Freeform 400"/>
            <p:cNvSpPr>
              <a:spLocks/>
            </p:cNvSpPr>
            <p:nvPr/>
          </p:nvSpPr>
          <p:spPr bwMode="auto">
            <a:xfrm>
              <a:off x="6643688" y="4552950"/>
              <a:ext cx="17462" cy="4763"/>
            </a:xfrm>
            <a:custGeom>
              <a:avLst/>
              <a:gdLst>
                <a:gd name="T0" fmla="*/ 0 w 11"/>
                <a:gd name="T1" fmla="*/ 0 h 3"/>
                <a:gd name="T2" fmla="*/ 17462 w 11"/>
                <a:gd name="T3" fmla="*/ 0 h 3"/>
                <a:gd name="T4" fmla="*/ 15875 w 11"/>
                <a:gd name="T5" fmla="*/ 3175 h 3"/>
                <a:gd name="T6" fmla="*/ 0 w 11"/>
                <a:gd name="T7" fmla="*/ 4763 h 3"/>
                <a:gd name="T8" fmla="*/ 0 w 1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
                  <a:moveTo>
                    <a:pt x="0" y="0"/>
                  </a:moveTo>
                  <a:lnTo>
                    <a:pt x="11" y="0"/>
                  </a:lnTo>
                  <a:lnTo>
                    <a:pt x="10" y="2"/>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0" name="Freeform 401"/>
            <p:cNvSpPr>
              <a:spLocks/>
            </p:cNvSpPr>
            <p:nvPr/>
          </p:nvSpPr>
          <p:spPr bwMode="auto">
            <a:xfrm>
              <a:off x="6656388" y="4579938"/>
              <a:ext cx="22225" cy="19050"/>
            </a:xfrm>
            <a:custGeom>
              <a:avLst/>
              <a:gdLst>
                <a:gd name="T0" fmla="*/ 12700 w 14"/>
                <a:gd name="T1" fmla="*/ 0 h 12"/>
                <a:gd name="T2" fmla="*/ 22225 w 14"/>
                <a:gd name="T3" fmla="*/ 4763 h 12"/>
                <a:gd name="T4" fmla="*/ 22225 w 14"/>
                <a:gd name="T5" fmla="*/ 11113 h 12"/>
                <a:gd name="T6" fmla="*/ 17463 w 14"/>
                <a:gd name="T7" fmla="*/ 19050 h 12"/>
                <a:gd name="T8" fmla="*/ 11113 w 14"/>
                <a:gd name="T9" fmla="*/ 19050 h 12"/>
                <a:gd name="T10" fmla="*/ 0 w 14"/>
                <a:gd name="T11" fmla="*/ 9525 h 12"/>
                <a:gd name="T12" fmla="*/ 0 w 14"/>
                <a:gd name="T13" fmla="*/ 4763 h 12"/>
                <a:gd name="T14" fmla="*/ 3175 w 14"/>
                <a:gd name="T15" fmla="*/ 4763 h 12"/>
                <a:gd name="T16" fmla="*/ 12700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2">
                  <a:moveTo>
                    <a:pt x="8" y="0"/>
                  </a:moveTo>
                  <a:lnTo>
                    <a:pt x="14" y="3"/>
                  </a:lnTo>
                  <a:lnTo>
                    <a:pt x="14" y="7"/>
                  </a:lnTo>
                  <a:lnTo>
                    <a:pt x="11" y="12"/>
                  </a:lnTo>
                  <a:lnTo>
                    <a:pt x="7" y="12"/>
                  </a:lnTo>
                  <a:lnTo>
                    <a:pt x="0" y="6"/>
                  </a:lnTo>
                  <a:lnTo>
                    <a:pt x="0" y="3"/>
                  </a:lnTo>
                  <a:lnTo>
                    <a:pt x="2" y="3"/>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1" name="Freeform 402"/>
            <p:cNvSpPr>
              <a:spLocks/>
            </p:cNvSpPr>
            <p:nvPr/>
          </p:nvSpPr>
          <p:spPr bwMode="auto">
            <a:xfrm>
              <a:off x="6694488" y="4575175"/>
              <a:ext cx="55562" cy="23813"/>
            </a:xfrm>
            <a:custGeom>
              <a:avLst/>
              <a:gdLst>
                <a:gd name="T0" fmla="*/ 19050 w 35"/>
                <a:gd name="T1" fmla="*/ 0 h 15"/>
                <a:gd name="T2" fmla="*/ 23812 w 35"/>
                <a:gd name="T3" fmla="*/ 1588 h 15"/>
                <a:gd name="T4" fmla="*/ 30162 w 35"/>
                <a:gd name="T5" fmla="*/ 0 h 15"/>
                <a:gd name="T6" fmla="*/ 46037 w 35"/>
                <a:gd name="T7" fmla="*/ 4763 h 15"/>
                <a:gd name="T8" fmla="*/ 50800 w 35"/>
                <a:gd name="T9" fmla="*/ 11113 h 15"/>
                <a:gd name="T10" fmla="*/ 55562 w 35"/>
                <a:gd name="T11" fmla="*/ 14288 h 15"/>
                <a:gd name="T12" fmla="*/ 55562 w 35"/>
                <a:gd name="T13" fmla="*/ 23813 h 15"/>
                <a:gd name="T14" fmla="*/ 42862 w 35"/>
                <a:gd name="T15" fmla="*/ 14288 h 15"/>
                <a:gd name="T16" fmla="*/ 38100 w 35"/>
                <a:gd name="T17" fmla="*/ 11113 h 15"/>
                <a:gd name="T18" fmla="*/ 30162 w 35"/>
                <a:gd name="T19" fmla="*/ 14288 h 15"/>
                <a:gd name="T20" fmla="*/ 20637 w 35"/>
                <a:gd name="T21" fmla="*/ 14288 h 15"/>
                <a:gd name="T22" fmla="*/ 17462 w 35"/>
                <a:gd name="T23" fmla="*/ 9525 h 15"/>
                <a:gd name="T24" fmla="*/ 12700 w 35"/>
                <a:gd name="T25" fmla="*/ 11113 h 15"/>
                <a:gd name="T26" fmla="*/ 6350 w 35"/>
                <a:gd name="T27" fmla="*/ 9525 h 15"/>
                <a:gd name="T28" fmla="*/ 3175 w 35"/>
                <a:gd name="T29" fmla="*/ 11113 h 15"/>
                <a:gd name="T30" fmla="*/ 0 w 35"/>
                <a:gd name="T31" fmla="*/ 6350 h 15"/>
                <a:gd name="T32" fmla="*/ 4762 w 35"/>
                <a:gd name="T33" fmla="*/ 1588 h 15"/>
                <a:gd name="T34" fmla="*/ 19050 w 35"/>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15">
                  <a:moveTo>
                    <a:pt x="12" y="0"/>
                  </a:moveTo>
                  <a:lnTo>
                    <a:pt x="15" y="1"/>
                  </a:lnTo>
                  <a:lnTo>
                    <a:pt x="19" y="0"/>
                  </a:lnTo>
                  <a:lnTo>
                    <a:pt x="29" y="3"/>
                  </a:lnTo>
                  <a:lnTo>
                    <a:pt x="32" y="7"/>
                  </a:lnTo>
                  <a:lnTo>
                    <a:pt x="35" y="9"/>
                  </a:lnTo>
                  <a:lnTo>
                    <a:pt x="35" y="15"/>
                  </a:lnTo>
                  <a:lnTo>
                    <a:pt x="27" y="9"/>
                  </a:lnTo>
                  <a:lnTo>
                    <a:pt x="24" y="7"/>
                  </a:lnTo>
                  <a:lnTo>
                    <a:pt x="19" y="9"/>
                  </a:lnTo>
                  <a:lnTo>
                    <a:pt x="13" y="9"/>
                  </a:lnTo>
                  <a:lnTo>
                    <a:pt x="11" y="6"/>
                  </a:lnTo>
                  <a:lnTo>
                    <a:pt x="8" y="7"/>
                  </a:lnTo>
                  <a:lnTo>
                    <a:pt x="4" y="6"/>
                  </a:lnTo>
                  <a:lnTo>
                    <a:pt x="2" y="7"/>
                  </a:lnTo>
                  <a:lnTo>
                    <a:pt x="0" y="4"/>
                  </a:lnTo>
                  <a:lnTo>
                    <a:pt x="3" y="1"/>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2" name="Freeform 403"/>
            <p:cNvSpPr>
              <a:spLocks/>
            </p:cNvSpPr>
            <p:nvPr/>
          </p:nvSpPr>
          <p:spPr bwMode="auto">
            <a:xfrm>
              <a:off x="6694488" y="4591050"/>
              <a:ext cx="6350" cy="4763"/>
            </a:xfrm>
            <a:custGeom>
              <a:avLst/>
              <a:gdLst>
                <a:gd name="T0" fmla="*/ 6350 w 4"/>
                <a:gd name="T1" fmla="*/ 0 h 3"/>
                <a:gd name="T2" fmla="*/ 6350 w 4"/>
                <a:gd name="T3" fmla="*/ 4763 h 3"/>
                <a:gd name="T4" fmla="*/ 0 w 4"/>
                <a:gd name="T5" fmla="*/ 4763 h 3"/>
                <a:gd name="T6" fmla="*/ 0 w 4"/>
                <a:gd name="T7" fmla="*/ 3175 h 3"/>
                <a:gd name="T8" fmla="*/ 635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0"/>
                  </a:moveTo>
                  <a:lnTo>
                    <a:pt x="4" y="3"/>
                  </a:lnTo>
                  <a:lnTo>
                    <a:pt x="0" y="3"/>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3" name="Freeform 404"/>
            <p:cNvSpPr>
              <a:spLocks/>
            </p:cNvSpPr>
            <p:nvPr/>
          </p:nvSpPr>
          <p:spPr bwMode="auto">
            <a:xfrm>
              <a:off x="6727825" y="4551363"/>
              <a:ext cx="12700" cy="6350"/>
            </a:xfrm>
            <a:custGeom>
              <a:avLst/>
              <a:gdLst>
                <a:gd name="T0" fmla="*/ 6350 w 8"/>
                <a:gd name="T1" fmla="*/ 0 h 4"/>
                <a:gd name="T2" fmla="*/ 12700 w 8"/>
                <a:gd name="T3" fmla="*/ 0 h 4"/>
                <a:gd name="T4" fmla="*/ 12700 w 8"/>
                <a:gd name="T5" fmla="*/ 4763 h 4"/>
                <a:gd name="T6" fmla="*/ 9525 w 8"/>
                <a:gd name="T7" fmla="*/ 6350 h 4"/>
                <a:gd name="T8" fmla="*/ 0 w 8"/>
                <a:gd name="T9" fmla="*/ 4763 h 4"/>
                <a:gd name="T10" fmla="*/ 6350 w 8"/>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
                  <a:moveTo>
                    <a:pt x="4" y="0"/>
                  </a:moveTo>
                  <a:lnTo>
                    <a:pt x="8" y="0"/>
                  </a:lnTo>
                  <a:lnTo>
                    <a:pt x="8" y="3"/>
                  </a:lnTo>
                  <a:lnTo>
                    <a:pt x="6" y="4"/>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4" name="Freeform 405"/>
            <p:cNvSpPr>
              <a:spLocks/>
            </p:cNvSpPr>
            <p:nvPr/>
          </p:nvSpPr>
          <p:spPr bwMode="auto">
            <a:xfrm>
              <a:off x="6684963" y="4546600"/>
              <a:ext cx="12700" cy="6350"/>
            </a:xfrm>
            <a:custGeom>
              <a:avLst/>
              <a:gdLst>
                <a:gd name="T0" fmla="*/ 0 w 8"/>
                <a:gd name="T1" fmla="*/ 0 h 4"/>
                <a:gd name="T2" fmla="*/ 3175 w 8"/>
                <a:gd name="T3" fmla="*/ 0 h 4"/>
                <a:gd name="T4" fmla="*/ 9525 w 8"/>
                <a:gd name="T5" fmla="*/ 1588 h 4"/>
                <a:gd name="T6" fmla="*/ 12700 w 8"/>
                <a:gd name="T7" fmla="*/ 4763 h 4"/>
                <a:gd name="T8" fmla="*/ 6350 w 8"/>
                <a:gd name="T9" fmla="*/ 4763 h 4"/>
                <a:gd name="T10" fmla="*/ 1588 w 8"/>
                <a:gd name="T11" fmla="*/ 6350 h 4"/>
                <a:gd name="T12" fmla="*/ 0 w 8"/>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
                  <a:moveTo>
                    <a:pt x="0" y="0"/>
                  </a:moveTo>
                  <a:lnTo>
                    <a:pt x="2" y="0"/>
                  </a:lnTo>
                  <a:lnTo>
                    <a:pt x="6" y="1"/>
                  </a:lnTo>
                  <a:lnTo>
                    <a:pt x="8" y="3"/>
                  </a:lnTo>
                  <a:lnTo>
                    <a:pt x="4" y="3"/>
                  </a:lnTo>
                  <a:lnTo>
                    <a:pt x="1"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5" name="Freeform 406"/>
            <p:cNvSpPr>
              <a:spLocks/>
            </p:cNvSpPr>
            <p:nvPr/>
          </p:nvSpPr>
          <p:spPr bwMode="auto">
            <a:xfrm>
              <a:off x="6684963" y="4518025"/>
              <a:ext cx="6350" cy="15875"/>
            </a:xfrm>
            <a:custGeom>
              <a:avLst/>
              <a:gdLst>
                <a:gd name="T0" fmla="*/ 1588 w 4"/>
                <a:gd name="T1" fmla="*/ 0 h 10"/>
                <a:gd name="T2" fmla="*/ 6350 w 4"/>
                <a:gd name="T3" fmla="*/ 15875 h 10"/>
                <a:gd name="T4" fmla="*/ 1588 w 4"/>
                <a:gd name="T5" fmla="*/ 15875 h 10"/>
                <a:gd name="T6" fmla="*/ 0 w 4"/>
                <a:gd name="T7" fmla="*/ 9525 h 10"/>
                <a:gd name="T8" fmla="*/ 0 w 4"/>
                <a:gd name="T9" fmla="*/ 6350 h 10"/>
                <a:gd name="T10" fmla="*/ 1588 w 4"/>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10">
                  <a:moveTo>
                    <a:pt x="1" y="0"/>
                  </a:moveTo>
                  <a:lnTo>
                    <a:pt x="4" y="10"/>
                  </a:lnTo>
                  <a:lnTo>
                    <a:pt x="1" y="10"/>
                  </a:lnTo>
                  <a:lnTo>
                    <a:pt x="0" y="6"/>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6" name="Freeform 407"/>
            <p:cNvSpPr>
              <a:spLocks/>
            </p:cNvSpPr>
            <p:nvPr/>
          </p:nvSpPr>
          <p:spPr bwMode="auto">
            <a:xfrm>
              <a:off x="6684963" y="4470400"/>
              <a:ext cx="23812" cy="61913"/>
            </a:xfrm>
            <a:custGeom>
              <a:avLst/>
              <a:gdLst>
                <a:gd name="T0" fmla="*/ 7937 w 15"/>
                <a:gd name="T1" fmla="*/ 0 h 39"/>
                <a:gd name="T2" fmla="*/ 12700 w 15"/>
                <a:gd name="T3" fmla="*/ 0 h 39"/>
                <a:gd name="T4" fmla="*/ 9525 w 15"/>
                <a:gd name="T5" fmla="*/ 9525 h 39"/>
                <a:gd name="T6" fmla="*/ 12700 w 15"/>
                <a:gd name="T7" fmla="*/ 17463 h 39"/>
                <a:gd name="T8" fmla="*/ 6350 w 15"/>
                <a:gd name="T9" fmla="*/ 22225 h 39"/>
                <a:gd name="T10" fmla="*/ 6350 w 15"/>
                <a:gd name="T11" fmla="*/ 28575 h 39"/>
                <a:gd name="T12" fmla="*/ 12700 w 15"/>
                <a:gd name="T13" fmla="*/ 22225 h 39"/>
                <a:gd name="T14" fmla="*/ 14287 w 15"/>
                <a:gd name="T15" fmla="*/ 14288 h 39"/>
                <a:gd name="T16" fmla="*/ 20637 w 15"/>
                <a:gd name="T17" fmla="*/ 9525 h 39"/>
                <a:gd name="T18" fmla="*/ 23812 w 15"/>
                <a:gd name="T19" fmla="*/ 17463 h 39"/>
                <a:gd name="T20" fmla="*/ 20637 w 15"/>
                <a:gd name="T21" fmla="*/ 26988 h 39"/>
                <a:gd name="T22" fmla="*/ 14287 w 15"/>
                <a:gd name="T23" fmla="*/ 31750 h 39"/>
                <a:gd name="T24" fmla="*/ 22225 w 15"/>
                <a:gd name="T25" fmla="*/ 33338 h 39"/>
                <a:gd name="T26" fmla="*/ 23812 w 15"/>
                <a:gd name="T27" fmla="*/ 41275 h 39"/>
                <a:gd name="T28" fmla="*/ 12700 w 15"/>
                <a:gd name="T29" fmla="*/ 38100 h 39"/>
                <a:gd name="T30" fmla="*/ 12700 w 15"/>
                <a:gd name="T31" fmla="*/ 52388 h 39"/>
                <a:gd name="T32" fmla="*/ 14287 w 15"/>
                <a:gd name="T33" fmla="*/ 61913 h 39"/>
                <a:gd name="T34" fmla="*/ 9525 w 15"/>
                <a:gd name="T35" fmla="*/ 61913 h 39"/>
                <a:gd name="T36" fmla="*/ 9525 w 15"/>
                <a:gd name="T37" fmla="*/ 58738 h 39"/>
                <a:gd name="T38" fmla="*/ 7937 w 15"/>
                <a:gd name="T39" fmla="*/ 57150 h 39"/>
                <a:gd name="T40" fmla="*/ 6350 w 15"/>
                <a:gd name="T41" fmla="*/ 52388 h 39"/>
                <a:gd name="T42" fmla="*/ 3175 w 15"/>
                <a:gd name="T43" fmla="*/ 49213 h 39"/>
                <a:gd name="T44" fmla="*/ 3175 w 15"/>
                <a:gd name="T45" fmla="*/ 38100 h 39"/>
                <a:gd name="T46" fmla="*/ 1587 w 15"/>
                <a:gd name="T47" fmla="*/ 31750 h 39"/>
                <a:gd name="T48" fmla="*/ 0 w 15"/>
                <a:gd name="T49" fmla="*/ 17463 h 39"/>
                <a:gd name="T50" fmla="*/ 3175 w 15"/>
                <a:gd name="T51" fmla="*/ 3175 h 39"/>
                <a:gd name="T52" fmla="*/ 7937 w 15"/>
                <a:gd name="T53" fmla="*/ 0 h 3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 h="39">
                  <a:moveTo>
                    <a:pt x="5" y="0"/>
                  </a:moveTo>
                  <a:lnTo>
                    <a:pt x="8" y="0"/>
                  </a:lnTo>
                  <a:lnTo>
                    <a:pt x="6" y="6"/>
                  </a:lnTo>
                  <a:lnTo>
                    <a:pt x="8" y="11"/>
                  </a:lnTo>
                  <a:lnTo>
                    <a:pt x="4" y="14"/>
                  </a:lnTo>
                  <a:lnTo>
                    <a:pt x="4" y="18"/>
                  </a:lnTo>
                  <a:lnTo>
                    <a:pt x="8" y="14"/>
                  </a:lnTo>
                  <a:lnTo>
                    <a:pt x="9" y="9"/>
                  </a:lnTo>
                  <a:lnTo>
                    <a:pt x="13" y="6"/>
                  </a:lnTo>
                  <a:lnTo>
                    <a:pt x="15" y="11"/>
                  </a:lnTo>
                  <a:lnTo>
                    <a:pt x="13" y="17"/>
                  </a:lnTo>
                  <a:lnTo>
                    <a:pt x="9" y="20"/>
                  </a:lnTo>
                  <a:lnTo>
                    <a:pt x="14" y="21"/>
                  </a:lnTo>
                  <a:lnTo>
                    <a:pt x="15" y="26"/>
                  </a:lnTo>
                  <a:lnTo>
                    <a:pt x="8" y="24"/>
                  </a:lnTo>
                  <a:lnTo>
                    <a:pt x="8" y="33"/>
                  </a:lnTo>
                  <a:lnTo>
                    <a:pt x="9" y="39"/>
                  </a:lnTo>
                  <a:lnTo>
                    <a:pt x="6" y="39"/>
                  </a:lnTo>
                  <a:lnTo>
                    <a:pt x="6" y="37"/>
                  </a:lnTo>
                  <a:lnTo>
                    <a:pt x="5" y="36"/>
                  </a:lnTo>
                  <a:lnTo>
                    <a:pt x="4" y="33"/>
                  </a:lnTo>
                  <a:lnTo>
                    <a:pt x="2" y="31"/>
                  </a:lnTo>
                  <a:lnTo>
                    <a:pt x="2" y="24"/>
                  </a:lnTo>
                  <a:lnTo>
                    <a:pt x="1" y="20"/>
                  </a:lnTo>
                  <a:lnTo>
                    <a:pt x="0" y="11"/>
                  </a:lnTo>
                  <a:lnTo>
                    <a:pt x="2" y="2"/>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7" name="Freeform 408"/>
            <p:cNvSpPr>
              <a:spLocks/>
            </p:cNvSpPr>
            <p:nvPr/>
          </p:nvSpPr>
          <p:spPr bwMode="auto">
            <a:xfrm>
              <a:off x="6700838" y="4460875"/>
              <a:ext cx="6350" cy="12700"/>
            </a:xfrm>
            <a:custGeom>
              <a:avLst/>
              <a:gdLst>
                <a:gd name="T0" fmla="*/ 1588 w 4"/>
                <a:gd name="T1" fmla="*/ 0 h 8"/>
                <a:gd name="T2" fmla="*/ 6350 w 4"/>
                <a:gd name="T3" fmla="*/ 4763 h 8"/>
                <a:gd name="T4" fmla="*/ 4763 w 4"/>
                <a:gd name="T5" fmla="*/ 9525 h 8"/>
                <a:gd name="T6" fmla="*/ 0 w 4"/>
                <a:gd name="T7" fmla="*/ 12700 h 8"/>
                <a:gd name="T8" fmla="*/ 0 w 4"/>
                <a:gd name="T9" fmla="*/ 4763 h 8"/>
                <a:gd name="T10" fmla="*/ 1588 w 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8">
                  <a:moveTo>
                    <a:pt x="1" y="0"/>
                  </a:moveTo>
                  <a:lnTo>
                    <a:pt x="4" y="3"/>
                  </a:lnTo>
                  <a:lnTo>
                    <a:pt x="3" y="6"/>
                  </a:lnTo>
                  <a:lnTo>
                    <a:pt x="0" y="8"/>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8" name="Freeform 409"/>
            <p:cNvSpPr>
              <a:spLocks/>
            </p:cNvSpPr>
            <p:nvPr/>
          </p:nvSpPr>
          <p:spPr bwMode="auto">
            <a:xfrm>
              <a:off x="6719888" y="4516438"/>
              <a:ext cx="7937" cy="6350"/>
            </a:xfrm>
            <a:custGeom>
              <a:avLst/>
              <a:gdLst>
                <a:gd name="T0" fmla="*/ 0 w 5"/>
                <a:gd name="T1" fmla="*/ 0 h 4"/>
                <a:gd name="T2" fmla="*/ 6350 w 5"/>
                <a:gd name="T3" fmla="*/ 3175 h 4"/>
                <a:gd name="T4" fmla="*/ 7937 w 5"/>
                <a:gd name="T5" fmla="*/ 6350 h 4"/>
                <a:gd name="T6" fmla="*/ 0 w 5"/>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0" y="0"/>
                  </a:moveTo>
                  <a:lnTo>
                    <a:pt x="4" y="2"/>
                  </a:lnTo>
                  <a:lnTo>
                    <a:pt x="5"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29" name="Freeform 410"/>
            <p:cNvSpPr>
              <a:spLocks/>
            </p:cNvSpPr>
            <p:nvPr/>
          </p:nvSpPr>
          <p:spPr bwMode="auto">
            <a:xfrm>
              <a:off x="6738938" y="4519613"/>
              <a:ext cx="7937" cy="3175"/>
            </a:xfrm>
            <a:custGeom>
              <a:avLst/>
              <a:gdLst>
                <a:gd name="T0" fmla="*/ 0 w 5"/>
                <a:gd name="T1" fmla="*/ 0 h 2"/>
                <a:gd name="T2" fmla="*/ 6350 w 5"/>
                <a:gd name="T3" fmla="*/ 0 h 2"/>
                <a:gd name="T4" fmla="*/ 7937 w 5"/>
                <a:gd name="T5" fmla="*/ 3175 h 2"/>
                <a:gd name="T6" fmla="*/ 1587 w 5"/>
                <a:gd name="T7" fmla="*/ 3175 h 2"/>
                <a:gd name="T8" fmla="*/ 0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0" y="0"/>
                  </a:moveTo>
                  <a:lnTo>
                    <a:pt x="4" y="0"/>
                  </a:lnTo>
                  <a:lnTo>
                    <a:pt x="5" y="2"/>
                  </a:lnTo>
                  <a:lnTo>
                    <a:pt x="1"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0" name="Freeform 411"/>
            <p:cNvSpPr>
              <a:spLocks/>
            </p:cNvSpPr>
            <p:nvPr/>
          </p:nvSpPr>
          <p:spPr bwMode="auto">
            <a:xfrm>
              <a:off x="6746875" y="4518025"/>
              <a:ext cx="9525" cy="6350"/>
            </a:xfrm>
            <a:custGeom>
              <a:avLst/>
              <a:gdLst>
                <a:gd name="T0" fmla="*/ 0 w 6"/>
                <a:gd name="T1" fmla="*/ 0 h 4"/>
                <a:gd name="T2" fmla="*/ 9525 w 6"/>
                <a:gd name="T3" fmla="*/ 1588 h 4"/>
                <a:gd name="T4" fmla="*/ 9525 w 6"/>
                <a:gd name="T5" fmla="*/ 6350 h 4"/>
                <a:gd name="T6" fmla="*/ 3175 w 6"/>
                <a:gd name="T7" fmla="*/ 4763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6" y="1"/>
                  </a:lnTo>
                  <a:lnTo>
                    <a:pt x="6" y="4"/>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1" name="Freeform 412"/>
            <p:cNvSpPr>
              <a:spLocks/>
            </p:cNvSpPr>
            <p:nvPr/>
          </p:nvSpPr>
          <p:spPr bwMode="auto">
            <a:xfrm>
              <a:off x="6835775" y="4527550"/>
              <a:ext cx="17463" cy="15875"/>
            </a:xfrm>
            <a:custGeom>
              <a:avLst/>
              <a:gdLst>
                <a:gd name="T0" fmla="*/ 1588 w 11"/>
                <a:gd name="T1" fmla="*/ 0 h 10"/>
                <a:gd name="T2" fmla="*/ 17463 w 11"/>
                <a:gd name="T3" fmla="*/ 9525 h 10"/>
                <a:gd name="T4" fmla="*/ 14288 w 11"/>
                <a:gd name="T5" fmla="*/ 15875 h 10"/>
                <a:gd name="T6" fmla="*/ 7938 w 11"/>
                <a:gd name="T7" fmla="*/ 14288 h 10"/>
                <a:gd name="T8" fmla="*/ 6350 w 11"/>
                <a:gd name="T9" fmla="*/ 6350 h 10"/>
                <a:gd name="T10" fmla="*/ 0 w 11"/>
                <a:gd name="T11" fmla="*/ 4763 h 10"/>
                <a:gd name="T12" fmla="*/ 1588 w 11"/>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0">
                  <a:moveTo>
                    <a:pt x="1" y="0"/>
                  </a:moveTo>
                  <a:lnTo>
                    <a:pt x="11" y="6"/>
                  </a:lnTo>
                  <a:lnTo>
                    <a:pt x="9" y="10"/>
                  </a:lnTo>
                  <a:lnTo>
                    <a:pt x="5" y="9"/>
                  </a:lnTo>
                  <a:lnTo>
                    <a:pt x="4" y="4"/>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2" name="Freeform 413"/>
            <p:cNvSpPr>
              <a:spLocks/>
            </p:cNvSpPr>
            <p:nvPr/>
          </p:nvSpPr>
          <p:spPr bwMode="auto">
            <a:xfrm>
              <a:off x="6835775" y="4548188"/>
              <a:ext cx="25400" cy="7937"/>
            </a:xfrm>
            <a:custGeom>
              <a:avLst/>
              <a:gdLst>
                <a:gd name="T0" fmla="*/ 0 w 16"/>
                <a:gd name="T1" fmla="*/ 0 h 5"/>
                <a:gd name="T2" fmla="*/ 11113 w 16"/>
                <a:gd name="T3" fmla="*/ 0 h 5"/>
                <a:gd name="T4" fmla="*/ 25400 w 16"/>
                <a:gd name="T5" fmla="*/ 4762 h 5"/>
                <a:gd name="T6" fmla="*/ 17463 w 16"/>
                <a:gd name="T7" fmla="*/ 7937 h 5"/>
                <a:gd name="T8" fmla="*/ 0 w 16"/>
                <a:gd name="T9" fmla="*/ 3175 h 5"/>
                <a:gd name="T10" fmla="*/ 0 w 16"/>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5">
                  <a:moveTo>
                    <a:pt x="0" y="0"/>
                  </a:moveTo>
                  <a:lnTo>
                    <a:pt x="7" y="0"/>
                  </a:lnTo>
                  <a:lnTo>
                    <a:pt x="16" y="3"/>
                  </a:lnTo>
                  <a:lnTo>
                    <a:pt x="11" y="5"/>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3" name="Freeform 414"/>
            <p:cNvSpPr>
              <a:spLocks/>
            </p:cNvSpPr>
            <p:nvPr/>
          </p:nvSpPr>
          <p:spPr bwMode="auto">
            <a:xfrm>
              <a:off x="6823075" y="4537075"/>
              <a:ext cx="4763" cy="4763"/>
            </a:xfrm>
            <a:custGeom>
              <a:avLst/>
              <a:gdLst>
                <a:gd name="T0" fmla="*/ 1588 w 3"/>
                <a:gd name="T1" fmla="*/ 0 h 3"/>
                <a:gd name="T2" fmla="*/ 4763 w 3"/>
                <a:gd name="T3" fmla="*/ 1588 h 3"/>
                <a:gd name="T4" fmla="*/ 1588 w 3"/>
                <a:gd name="T5" fmla="*/ 4763 h 3"/>
                <a:gd name="T6" fmla="*/ 0 w 3"/>
                <a:gd name="T7" fmla="*/ 1588 h 3"/>
                <a:gd name="T8" fmla="*/ 1588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0"/>
                  </a:moveTo>
                  <a:lnTo>
                    <a:pt x="3" y="1"/>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4" name="Freeform 415"/>
            <p:cNvSpPr>
              <a:spLocks/>
            </p:cNvSpPr>
            <p:nvPr/>
          </p:nvSpPr>
          <p:spPr bwMode="auto">
            <a:xfrm>
              <a:off x="6878638" y="4673600"/>
              <a:ext cx="25400" cy="19050"/>
            </a:xfrm>
            <a:custGeom>
              <a:avLst/>
              <a:gdLst>
                <a:gd name="T0" fmla="*/ 7938 w 16"/>
                <a:gd name="T1" fmla="*/ 0 h 12"/>
                <a:gd name="T2" fmla="*/ 22225 w 16"/>
                <a:gd name="T3" fmla="*/ 0 h 12"/>
                <a:gd name="T4" fmla="*/ 25400 w 16"/>
                <a:gd name="T5" fmla="*/ 4763 h 12"/>
                <a:gd name="T6" fmla="*/ 22225 w 16"/>
                <a:gd name="T7" fmla="*/ 11113 h 12"/>
                <a:gd name="T8" fmla="*/ 14288 w 16"/>
                <a:gd name="T9" fmla="*/ 19050 h 12"/>
                <a:gd name="T10" fmla="*/ 0 w 16"/>
                <a:gd name="T11" fmla="*/ 19050 h 12"/>
                <a:gd name="T12" fmla="*/ 7938 w 1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2">
                  <a:moveTo>
                    <a:pt x="5" y="0"/>
                  </a:moveTo>
                  <a:lnTo>
                    <a:pt x="14" y="0"/>
                  </a:lnTo>
                  <a:lnTo>
                    <a:pt x="16" y="3"/>
                  </a:lnTo>
                  <a:lnTo>
                    <a:pt x="14" y="7"/>
                  </a:lnTo>
                  <a:lnTo>
                    <a:pt x="9" y="12"/>
                  </a:lnTo>
                  <a:lnTo>
                    <a:pt x="0" y="12"/>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5" name="Freeform 416"/>
            <p:cNvSpPr>
              <a:spLocks/>
            </p:cNvSpPr>
            <p:nvPr/>
          </p:nvSpPr>
          <p:spPr bwMode="auto">
            <a:xfrm>
              <a:off x="6897688" y="4687888"/>
              <a:ext cx="6350" cy="6350"/>
            </a:xfrm>
            <a:custGeom>
              <a:avLst/>
              <a:gdLst>
                <a:gd name="T0" fmla="*/ 1588 w 4"/>
                <a:gd name="T1" fmla="*/ 0 h 4"/>
                <a:gd name="T2" fmla="*/ 6350 w 4"/>
                <a:gd name="T3" fmla="*/ 4763 h 4"/>
                <a:gd name="T4" fmla="*/ 1588 w 4"/>
                <a:gd name="T5" fmla="*/ 6350 h 4"/>
                <a:gd name="T6" fmla="*/ 0 w 4"/>
                <a:gd name="T7" fmla="*/ 4763 h 4"/>
                <a:gd name="T8" fmla="*/ 1588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1" y="0"/>
                  </a:moveTo>
                  <a:lnTo>
                    <a:pt x="4" y="3"/>
                  </a:lnTo>
                  <a:lnTo>
                    <a:pt x="1" y="4"/>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6" name="Freeform 417"/>
            <p:cNvSpPr>
              <a:spLocks/>
            </p:cNvSpPr>
            <p:nvPr/>
          </p:nvSpPr>
          <p:spPr bwMode="auto">
            <a:xfrm>
              <a:off x="6465888" y="4586288"/>
              <a:ext cx="4762" cy="15875"/>
            </a:xfrm>
            <a:custGeom>
              <a:avLst/>
              <a:gdLst>
                <a:gd name="T0" fmla="*/ 3175 w 3"/>
                <a:gd name="T1" fmla="*/ 0 h 10"/>
                <a:gd name="T2" fmla="*/ 4762 w 3"/>
                <a:gd name="T3" fmla="*/ 4763 h 10"/>
                <a:gd name="T4" fmla="*/ 3175 w 3"/>
                <a:gd name="T5" fmla="*/ 15875 h 10"/>
                <a:gd name="T6" fmla="*/ 0 w 3"/>
                <a:gd name="T7" fmla="*/ 14288 h 10"/>
                <a:gd name="T8" fmla="*/ 1587 w 3"/>
                <a:gd name="T9" fmla="*/ 4763 h 10"/>
                <a:gd name="T10" fmla="*/ 3175 w 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0">
                  <a:moveTo>
                    <a:pt x="2" y="0"/>
                  </a:moveTo>
                  <a:lnTo>
                    <a:pt x="3" y="3"/>
                  </a:lnTo>
                  <a:lnTo>
                    <a:pt x="2" y="10"/>
                  </a:lnTo>
                  <a:lnTo>
                    <a:pt x="0" y="9"/>
                  </a:lnTo>
                  <a:lnTo>
                    <a:pt x="1"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7" name="Freeform 418"/>
            <p:cNvSpPr>
              <a:spLocks/>
            </p:cNvSpPr>
            <p:nvPr/>
          </p:nvSpPr>
          <p:spPr bwMode="auto">
            <a:xfrm>
              <a:off x="6616700" y="4711700"/>
              <a:ext cx="6350" cy="9525"/>
            </a:xfrm>
            <a:custGeom>
              <a:avLst/>
              <a:gdLst>
                <a:gd name="T0" fmla="*/ 4763 w 4"/>
                <a:gd name="T1" fmla="*/ 0 h 6"/>
                <a:gd name="T2" fmla="*/ 6350 w 4"/>
                <a:gd name="T3" fmla="*/ 9525 h 6"/>
                <a:gd name="T4" fmla="*/ 0 w 4"/>
                <a:gd name="T5" fmla="*/ 4763 h 6"/>
                <a:gd name="T6" fmla="*/ 4763 w 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3" y="0"/>
                  </a:moveTo>
                  <a:lnTo>
                    <a:pt x="4" y="6"/>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8" name="Freeform 419"/>
            <p:cNvSpPr>
              <a:spLocks/>
            </p:cNvSpPr>
            <p:nvPr/>
          </p:nvSpPr>
          <p:spPr bwMode="auto">
            <a:xfrm>
              <a:off x="6634163" y="4692650"/>
              <a:ext cx="47625" cy="25400"/>
            </a:xfrm>
            <a:custGeom>
              <a:avLst/>
              <a:gdLst>
                <a:gd name="T0" fmla="*/ 38100 w 30"/>
                <a:gd name="T1" fmla="*/ 0 h 16"/>
                <a:gd name="T2" fmla="*/ 47625 w 30"/>
                <a:gd name="T3" fmla="*/ 1588 h 16"/>
                <a:gd name="T4" fmla="*/ 47625 w 30"/>
                <a:gd name="T5" fmla="*/ 4763 h 16"/>
                <a:gd name="T6" fmla="*/ 41275 w 30"/>
                <a:gd name="T7" fmla="*/ 9525 h 16"/>
                <a:gd name="T8" fmla="*/ 33338 w 30"/>
                <a:gd name="T9" fmla="*/ 11113 h 16"/>
                <a:gd name="T10" fmla="*/ 31750 w 30"/>
                <a:gd name="T11" fmla="*/ 14288 h 16"/>
                <a:gd name="T12" fmla="*/ 19050 w 30"/>
                <a:gd name="T13" fmla="*/ 20638 h 16"/>
                <a:gd name="T14" fmla="*/ 3175 w 30"/>
                <a:gd name="T15" fmla="*/ 25400 h 16"/>
                <a:gd name="T16" fmla="*/ 3175 w 30"/>
                <a:gd name="T17" fmla="*/ 19050 h 16"/>
                <a:gd name="T18" fmla="*/ 0 w 30"/>
                <a:gd name="T19" fmla="*/ 15875 h 16"/>
                <a:gd name="T20" fmla="*/ 3175 w 30"/>
                <a:gd name="T21" fmla="*/ 9525 h 16"/>
                <a:gd name="T22" fmla="*/ 19050 w 30"/>
                <a:gd name="T23" fmla="*/ 4763 h 16"/>
                <a:gd name="T24" fmla="*/ 28575 w 30"/>
                <a:gd name="T25" fmla="*/ 4763 h 16"/>
                <a:gd name="T26" fmla="*/ 38100 w 30"/>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16">
                  <a:moveTo>
                    <a:pt x="24" y="0"/>
                  </a:moveTo>
                  <a:lnTo>
                    <a:pt x="30" y="1"/>
                  </a:lnTo>
                  <a:lnTo>
                    <a:pt x="30" y="3"/>
                  </a:lnTo>
                  <a:lnTo>
                    <a:pt x="26" y="6"/>
                  </a:lnTo>
                  <a:lnTo>
                    <a:pt x="21" y="7"/>
                  </a:lnTo>
                  <a:lnTo>
                    <a:pt x="20" y="9"/>
                  </a:lnTo>
                  <a:lnTo>
                    <a:pt x="12" y="13"/>
                  </a:lnTo>
                  <a:lnTo>
                    <a:pt x="2" y="16"/>
                  </a:lnTo>
                  <a:lnTo>
                    <a:pt x="2" y="12"/>
                  </a:lnTo>
                  <a:lnTo>
                    <a:pt x="0" y="10"/>
                  </a:lnTo>
                  <a:lnTo>
                    <a:pt x="2" y="6"/>
                  </a:lnTo>
                  <a:lnTo>
                    <a:pt x="12" y="3"/>
                  </a:lnTo>
                  <a:lnTo>
                    <a:pt x="18" y="3"/>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39" name="Freeform 420"/>
            <p:cNvSpPr>
              <a:spLocks/>
            </p:cNvSpPr>
            <p:nvPr/>
          </p:nvSpPr>
          <p:spPr bwMode="auto">
            <a:xfrm>
              <a:off x="6608763" y="4708525"/>
              <a:ext cx="28575" cy="31750"/>
            </a:xfrm>
            <a:custGeom>
              <a:avLst/>
              <a:gdLst>
                <a:gd name="T0" fmla="*/ 25400 w 18"/>
                <a:gd name="T1" fmla="*/ 0 h 20"/>
                <a:gd name="T2" fmla="*/ 28575 w 18"/>
                <a:gd name="T3" fmla="*/ 3175 h 20"/>
                <a:gd name="T4" fmla="*/ 28575 w 18"/>
                <a:gd name="T5" fmla="*/ 9525 h 20"/>
                <a:gd name="T6" fmla="*/ 25400 w 18"/>
                <a:gd name="T7" fmla="*/ 17463 h 20"/>
                <a:gd name="T8" fmla="*/ 22225 w 18"/>
                <a:gd name="T9" fmla="*/ 23813 h 20"/>
                <a:gd name="T10" fmla="*/ 12700 w 18"/>
                <a:gd name="T11" fmla="*/ 26988 h 20"/>
                <a:gd name="T12" fmla="*/ 7938 w 18"/>
                <a:gd name="T13" fmla="*/ 31750 h 20"/>
                <a:gd name="T14" fmla="*/ 0 w 18"/>
                <a:gd name="T15" fmla="*/ 31750 h 20"/>
                <a:gd name="T16" fmla="*/ 0 w 18"/>
                <a:gd name="T17" fmla="*/ 28575 h 20"/>
                <a:gd name="T18" fmla="*/ 3175 w 18"/>
                <a:gd name="T19" fmla="*/ 23813 h 20"/>
                <a:gd name="T20" fmla="*/ 1588 w 18"/>
                <a:gd name="T21" fmla="*/ 19050 h 20"/>
                <a:gd name="T22" fmla="*/ 3175 w 18"/>
                <a:gd name="T23" fmla="*/ 9525 h 20"/>
                <a:gd name="T24" fmla="*/ 7938 w 18"/>
                <a:gd name="T25" fmla="*/ 7938 h 20"/>
                <a:gd name="T26" fmla="*/ 14288 w 18"/>
                <a:gd name="T27" fmla="*/ 12700 h 20"/>
                <a:gd name="T28" fmla="*/ 12700 w 18"/>
                <a:gd name="T29" fmla="*/ 3175 h 20"/>
                <a:gd name="T30" fmla="*/ 25400 w 18"/>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0">
                  <a:moveTo>
                    <a:pt x="16" y="0"/>
                  </a:moveTo>
                  <a:lnTo>
                    <a:pt x="18" y="2"/>
                  </a:lnTo>
                  <a:lnTo>
                    <a:pt x="18" y="6"/>
                  </a:lnTo>
                  <a:lnTo>
                    <a:pt x="16" y="11"/>
                  </a:lnTo>
                  <a:lnTo>
                    <a:pt x="14" y="15"/>
                  </a:lnTo>
                  <a:lnTo>
                    <a:pt x="8" y="17"/>
                  </a:lnTo>
                  <a:lnTo>
                    <a:pt x="5" y="20"/>
                  </a:lnTo>
                  <a:lnTo>
                    <a:pt x="0" y="20"/>
                  </a:lnTo>
                  <a:lnTo>
                    <a:pt x="0" y="18"/>
                  </a:lnTo>
                  <a:lnTo>
                    <a:pt x="2" y="15"/>
                  </a:lnTo>
                  <a:lnTo>
                    <a:pt x="1" y="12"/>
                  </a:lnTo>
                  <a:lnTo>
                    <a:pt x="2" y="6"/>
                  </a:lnTo>
                  <a:lnTo>
                    <a:pt x="5" y="5"/>
                  </a:lnTo>
                  <a:lnTo>
                    <a:pt x="9" y="8"/>
                  </a:lnTo>
                  <a:lnTo>
                    <a:pt x="8" y="2"/>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0" name="Freeform 421"/>
            <p:cNvSpPr>
              <a:spLocks/>
            </p:cNvSpPr>
            <p:nvPr/>
          </p:nvSpPr>
          <p:spPr bwMode="auto">
            <a:xfrm>
              <a:off x="6327775" y="4424363"/>
              <a:ext cx="193675" cy="180975"/>
            </a:xfrm>
            <a:custGeom>
              <a:avLst/>
              <a:gdLst>
                <a:gd name="T0" fmla="*/ 166688 w 122"/>
                <a:gd name="T1" fmla="*/ 4763 h 114"/>
                <a:gd name="T2" fmla="*/ 171450 w 122"/>
                <a:gd name="T3" fmla="*/ 17463 h 114"/>
                <a:gd name="T4" fmla="*/ 166688 w 122"/>
                <a:gd name="T5" fmla="*/ 22225 h 114"/>
                <a:gd name="T6" fmla="*/ 177800 w 122"/>
                <a:gd name="T7" fmla="*/ 41275 h 114"/>
                <a:gd name="T8" fmla="*/ 171450 w 122"/>
                <a:gd name="T9" fmla="*/ 46038 h 114"/>
                <a:gd name="T10" fmla="*/ 192088 w 122"/>
                <a:gd name="T11" fmla="*/ 74613 h 114"/>
                <a:gd name="T12" fmla="*/ 174625 w 122"/>
                <a:gd name="T13" fmla="*/ 69850 h 114"/>
                <a:gd name="T14" fmla="*/ 168275 w 122"/>
                <a:gd name="T15" fmla="*/ 74613 h 114"/>
                <a:gd name="T16" fmla="*/ 165100 w 122"/>
                <a:gd name="T17" fmla="*/ 98425 h 114"/>
                <a:gd name="T18" fmla="*/ 152400 w 122"/>
                <a:gd name="T19" fmla="*/ 117475 h 114"/>
                <a:gd name="T20" fmla="*/ 142875 w 122"/>
                <a:gd name="T21" fmla="*/ 133350 h 114"/>
                <a:gd name="T22" fmla="*/ 147638 w 122"/>
                <a:gd name="T23" fmla="*/ 142875 h 114"/>
                <a:gd name="T24" fmla="*/ 146050 w 122"/>
                <a:gd name="T25" fmla="*/ 152400 h 114"/>
                <a:gd name="T26" fmla="*/ 138113 w 122"/>
                <a:gd name="T27" fmla="*/ 166688 h 114"/>
                <a:gd name="T28" fmla="*/ 112713 w 122"/>
                <a:gd name="T29" fmla="*/ 180975 h 114"/>
                <a:gd name="T30" fmla="*/ 106363 w 122"/>
                <a:gd name="T31" fmla="*/ 165100 h 114"/>
                <a:gd name="T32" fmla="*/ 90488 w 122"/>
                <a:gd name="T33" fmla="*/ 161925 h 114"/>
                <a:gd name="T34" fmla="*/ 80963 w 122"/>
                <a:gd name="T35" fmla="*/ 155575 h 114"/>
                <a:gd name="T36" fmla="*/ 57150 w 122"/>
                <a:gd name="T37" fmla="*/ 166688 h 114"/>
                <a:gd name="T38" fmla="*/ 36513 w 122"/>
                <a:gd name="T39" fmla="*/ 155575 h 114"/>
                <a:gd name="T40" fmla="*/ 25400 w 122"/>
                <a:gd name="T41" fmla="*/ 138113 h 114"/>
                <a:gd name="T42" fmla="*/ 23813 w 122"/>
                <a:gd name="T43" fmla="*/ 122238 h 114"/>
                <a:gd name="T44" fmla="*/ 12700 w 122"/>
                <a:gd name="T45" fmla="*/ 117475 h 114"/>
                <a:gd name="T46" fmla="*/ 11113 w 122"/>
                <a:gd name="T47" fmla="*/ 112713 h 114"/>
                <a:gd name="T48" fmla="*/ 6350 w 122"/>
                <a:gd name="T49" fmla="*/ 92075 h 114"/>
                <a:gd name="T50" fmla="*/ 0 w 122"/>
                <a:gd name="T51" fmla="*/ 74613 h 114"/>
                <a:gd name="T52" fmla="*/ 12700 w 122"/>
                <a:gd name="T53" fmla="*/ 49213 h 114"/>
                <a:gd name="T54" fmla="*/ 30163 w 122"/>
                <a:gd name="T55" fmla="*/ 77788 h 114"/>
                <a:gd name="T56" fmla="*/ 77788 w 122"/>
                <a:gd name="T57" fmla="*/ 58738 h 114"/>
                <a:gd name="T58" fmla="*/ 112713 w 122"/>
                <a:gd name="T59" fmla="*/ 55563 h 114"/>
                <a:gd name="T60" fmla="*/ 127000 w 122"/>
                <a:gd name="T61" fmla="*/ 17463 h 114"/>
                <a:gd name="T62" fmla="*/ 158750 w 122"/>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2" h="114">
                  <a:moveTo>
                    <a:pt x="100" y="0"/>
                  </a:moveTo>
                  <a:lnTo>
                    <a:pt x="105" y="3"/>
                  </a:lnTo>
                  <a:lnTo>
                    <a:pt x="108" y="7"/>
                  </a:lnTo>
                  <a:lnTo>
                    <a:pt x="108" y="11"/>
                  </a:lnTo>
                  <a:lnTo>
                    <a:pt x="104" y="11"/>
                  </a:lnTo>
                  <a:lnTo>
                    <a:pt x="105" y="14"/>
                  </a:lnTo>
                  <a:lnTo>
                    <a:pt x="105" y="19"/>
                  </a:lnTo>
                  <a:lnTo>
                    <a:pt x="112" y="26"/>
                  </a:lnTo>
                  <a:lnTo>
                    <a:pt x="112" y="28"/>
                  </a:lnTo>
                  <a:lnTo>
                    <a:pt x="108" y="29"/>
                  </a:lnTo>
                  <a:lnTo>
                    <a:pt x="122" y="44"/>
                  </a:lnTo>
                  <a:lnTo>
                    <a:pt x="121" y="47"/>
                  </a:lnTo>
                  <a:lnTo>
                    <a:pt x="114" y="47"/>
                  </a:lnTo>
                  <a:lnTo>
                    <a:pt x="110" y="44"/>
                  </a:lnTo>
                  <a:lnTo>
                    <a:pt x="110" y="47"/>
                  </a:lnTo>
                  <a:lnTo>
                    <a:pt x="106" y="47"/>
                  </a:lnTo>
                  <a:lnTo>
                    <a:pt x="104" y="59"/>
                  </a:lnTo>
                  <a:lnTo>
                    <a:pt x="104" y="62"/>
                  </a:lnTo>
                  <a:lnTo>
                    <a:pt x="98" y="74"/>
                  </a:lnTo>
                  <a:lnTo>
                    <a:pt x="96" y="74"/>
                  </a:lnTo>
                  <a:lnTo>
                    <a:pt x="90" y="80"/>
                  </a:lnTo>
                  <a:lnTo>
                    <a:pt x="90" y="84"/>
                  </a:lnTo>
                  <a:lnTo>
                    <a:pt x="94" y="87"/>
                  </a:lnTo>
                  <a:lnTo>
                    <a:pt x="93" y="90"/>
                  </a:lnTo>
                  <a:lnTo>
                    <a:pt x="90" y="92"/>
                  </a:lnTo>
                  <a:lnTo>
                    <a:pt x="92" y="96"/>
                  </a:lnTo>
                  <a:lnTo>
                    <a:pt x="88" y="98"/>
                  </a:lnTo>
                  <a:lnTo>
                    <a:pt x="87" y="105"/>
                  </a:lnTo>
                  <a:lnTo>
                    <a:pt x="80" y="107"/>
                  </a:lnTo>
                  <a:lnTo>
                    <a:pt x="71" y="114"/>
                  </a:lnTo>
                  <a:lnTo>
                    <a:pt x="69" y="108"/>
                  </a:lnTo>
                  <a:lnTo>
                    <a:pt x="67" y="104"/>
                  </a:lnTo>
                  <a:lnTo>
                    <a:pt x="59" y="105"/>
                  </a:lnTo>
                  <a:lnTo>
                    <a:pt x="57" y="102"/>
                  </a:lnTo>
                  <a:lnTo>
                    <a:pt x="53" y="101"/>
                  </a:lnTo>
                  <a:lnTo>
                    <a:pt x="51" y="98"/>
                  </a:lnTo>
                  <a:lnTo>
                    <a:pt x="48" y="102"/>
                  </a:lnTo>
                  <a:lnTo>
                    <a:pt x="36" y="105"/>
                  </a:lnTo>
                  <a:lnTo>
                    <a:pt x="36" y="96"/>
                  </a:lnTo>
                  <a:lnTo>
                    <a:pt x="23" y="98"/>
                  </a:lnTo>
                  <a:lnTo>
                    <a:pt x="17" y="98"/>
                  </a:lnTo>
                  <a:lnTo>
                    <a:pt x="16" y="87"/>
                  </a:lnTo>
                  <a:lnTo>
                    <a:pt x="14" y="83"/>
                  </a:lnTo>
                  <a:lnTo>
                    <a:pt x="15" y="77"/>
                  </a:lnTo>
                  <a:lnTo>
                    <a:pt x="12" y="72"/>
                  </a:lnTo>
                  <a:lnTo>
                    <a:pt x="8" y="74"/>
                  </a:lnTo>
                  <a:lnTo>
                    <a:pt x="8" y="71"/>
                  </a:lnTo>
                  <a:lnTo>
                    <a:pt x="7" y="71"/>
                  </a:lnTo>
                  <a:lnTo>
                    <a:pt x="4" y="65"/>
                  </a:lnTo>
                  <a:lnTo>
                    <a:pt x="4" y="58"/>
                  </a:lnTo>
                  <a:lnTo>
                    <a:pt x="0" y="53"/>
                  </a:lnTo>
                  <a:lnTo>
                    <a:pt x="0" y="47"/>
                  </a:lnTo>
                  <a:lnTo>
                    <a:pt x="3" y="40"/>
                  </a:lnTo>
                  <a:lnTo>
                    <a:pt x="8" y="31"/>
                  </a:lnTo>
                  <a:lnTo>
                    <a:pt x="8" y="40"/>
                  </a:lnTo>
                  <a:lnTo>
                    <a:pt x="19" y="49"/>
                  </a:lnTo>
                  <a:lnTo>
                    <a:pt x="35" y="47"/>
                  </a:lnTo>
                  <a:lnTo>
                    <a:pt x="49" y="37"/>
                  </a:lnTo>
                  <a:lnTo>
                    <a:pt x="61" y="40"/>
                  </a:lnTo>
                  <a:lnTo>
                    <a:pt x="71" y="35"/>
                  </a:lnTo>
                  <a:lnTo>
                    <a:pt x="80" y="17"/>
                  </a:lnTo>
                  <a:lnTo>
                    <a:pt x="80" y="11"/>
                  </a:lnTo>
                  <a:lnTo>
                    <a:pt x="87" y="3"/>
                  </a:lnTo>
                  <a:lnTo>
                    <a:pt x="10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1" name="Freeform 422"/>
            <p:cNvSpPr>
              <a:spLocks/>
            </p:cNvSpPr>
            <p:nvPr/>
          </p:nvSpPr>
          <p:spPr bwMode="auto">
            <a:xfrm>
              <a:off x="6745288" y="4519613"/>
              <a:ext cx="198437" cy="192087"/>
            </a:xfrm>
            <a:custGeom>
              <a:avLst/>
              <a:gdLst>
                <a:gd name="T0" fmla="*/ 52387 w 125"/>
                <a:gd name="T1" fmla="*/ 12700 h 121"/>
                <a:gd name="T2" fmla="*/ 63500 w 125"/>
                <a:gd name="T3" fmla="*/ 17462 h 121"/>
                <a:gd name="T4" fmla="*/ 68262 w 125"/>
                <a:gd name="T5" fmla="*/ 31750 h 121"/>
                <a:gd name="T6" fmla="*/ 71437 w 125"/>
                <a:gd name="T7" fmla="*/ 55562 h 121"/>
                <a:gd name="T8" fmla="*/ 76200 w 125"/>
                <a:gd name="T9" fmla="*/ 50800 h 121"/>
                <a:gd name="T10" fmla="*/ 90487 w 125"/>
                <a:gd name="T11" fmla="*/ 69850 h 121"/>
                <a:gd name="T12" fmla="*/ 107950 w 125"/>
                <a:gd name="T13" fmla="*/ 47625 h 121"/>
                <a:gd name="T14" fmla="*/ 122237 w 125"/>
                <a:gd name="T15" fmla="*/ 41275 h 121"/>
                <a:gd name="T16" fmla="*/ 134937 w 125"/>
                <a:gd name="T17" fmla="*/ 26987 h 121"/>
                <a:gd name="T18" fmla="*/ 149225 w 125"/>
                <a:gd name="T19" fmla="*/ 31750 h 121"/>
                <a:gd name="T20" fmla="*/ 188912 w 125"/>
                <a:gd name="T21" fmla="*/ 46037 h 121"/>
                <a:gd name="T22" fmla="*/ 198437 w 125"/>
                <a:gd name="T23" fmla="*/ 50800 h 121"/>
                <a:gd name="T24" fmla="*/ 193675 w 125"/>
                <a:gd name="T25" fmla="*/ 139700 h 121"/>
                <a:gd name="T26" fmla="*/ 198437 w 125"/>
                <a:gd name="T27" fmla="*/ 192087 h 121"/>
                <a:gd name="T28" fmla="*/ 180975 w 125"/>
                <a:gd name="T29" fmla="*/ 165100 h 121"/>
                <a:gd name="T30" fmla="*/ 165100 w 125"/>
                <a:gd name="T31" fmla="*/ 165100 h 121"/>
                <a:gd name="T32" fmla="*/ 158750 w 125"/>
                <a:gd name="T33" fmla="*/ 168275 h 121"/>
                <a:gd name="T34" fmla="*/ 155575 w 125"/>
                <a:gd name="T35" fmla="*/ 168275 h 121"/>
                <a:gd name="T36" fmla="*/ 153987 w 125"/>
                <a:gd name="T37" fmla="*/ 144462 h 121"/>
                <a:gd name="T38" fmla="*/ 153987 w 125"/>
                <a:gd name="T39" fmla="*/ 130175 h 121"/>
                <a:gd name="T40" fmla="*/ 142875 w 125"/>
                <a:gd name="T41" fmla="*/ 119062 h 121"/>
                <a:gd name="T42" fmla="*/ 123825 w 125"/>
                <a:gd name="T43" fmla="*/ 101600 h 121"/>
                <a:gd name="T44" fmla="*/ 77787 w 125"/>
                <a:gd name="T45" fmla="*/ 87312 h 121"/>
                <a:gd name="T46" fmla="*/ 68262 w 125"/>
                <a:gd name="T47" fmla="*/ 80962 h 121"/>
                <a:gd name="T48" fmla="*/ 58737 w 125"/>
                <a:gd name="T49" fmla="*/ 76200 h 121"/>
                <a:gd name="T50" fmla="*/ 58737 w 125"/>
                <a:gd name="T51" fmla="*/ 65087 h 121"/>
                <a:gd name="T52" fmla="*/ 57150 w 125"/>
                <a:gd name="T53" fmla="*/ 61912 h 121"/>
                <a:gd name="T54" fmla="*/ 50800 w 125"/>
                <a:gd name="T55" fmla="*/ 80962 h 121"/>
                <a:gd name="T56" fmla="*/ 38100 w 125"/>
                <a:gd name="T57" fmla="*/ 74612 h 121"/>
                <a:gd name="T58" fmla="*/ 36512 w 125"/>
                <a:gd name="T59" fmla="*/ 66675 h 121"/>
                <a:gd name="T60" fmla="*/ 23812 w 125"/>
                <a:gd name="T61" fmla="*/ 60325 h 121"/>
                <a:gd name="T62" fmla="*/ 39687 w 125"/>
                <a:gd name="T63" fmla="*/ 52387 h 121"/>
                <a:gd name="T64" fmla="*/ 49212 w 125"/>
                <a:gd name="T65" fmla="*/ 47625 h 121"/>
                <a:gd name="T66" fmla="*/ 61912 w 125"/>
                <a:gd name="T67" fmla="*/ 47625 h 121"/>
                <a:gd name="T68" fmla="*/ 44450 w 125"/>
                <a:gd name="T69" fmla="*/ 42862 h 121"/>
                <a:gd name="T70" fmla="*/ 25400 w 125"/>
                <a:gd name="T71" fmla="*/ 38100 h 121"/>
                <a:gd name="T72" fmla="*/ 14287 w 125"/>
                <a:gd name="T73" fmla="*/ 26987 h 121"/>
                <a:gd name="T74" fmla="*/ 1587 w 125"/>
                <a:gd name="T75" fmla="*/ 22225 h 121"/>
                <a:gd name="T76" fmla="*/ 6350 w 125"/>
                <a:gd name="T77" fmla="*/ 14287 h 121"/>
                <a:gd name="T78" fmla="*/ 12700 w 125"/>
                <a:gd name="T79" fmla="*/ 22225 h 121"/>
                <a:gd name="T80" fmla="*/ 23812 w 125"/>
                <a:gd name="T81" fmla="*/ 12700 h 121"/>
                <a:gd name="T82" fmla="*/ 36512 w 125"/>
                <a:gd name="T83" fmla="*/ 0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5" h="121">
                  <a:moveTo>
                    <a:pt x="23" y="0"/>
                  </a:moveTo>
                  <a:lnTo>
                    <a:pt x="33" y="8"/>
                  </a:lnTo>
                  <a:lnTo>
                    <a:pt x="40" y="8"/>
                  </a:lnTo>
                  <a:lnTo>
                    <a:pt x="40" y="11"/>
                  </a:lnTo>
                  <a:lnTo>
                    <a:pt x="44" y="17"/>
                  </a:lnTo>
                  <a:lnTo>
                    <a:pt x="43" y="20"/>
                  </a:lnTo>
                  <a:lnTo>
                    <a:pt x="41" y="29"/>
                  </a:lnTo>
                  <a:lnTo>
                    <a:pt x="45" y="35"/>
                  </a:lnTo>
                  <a:lnTo>
                    <a:pt x="46" y="30"/>
                  </a:lnTo>
                  <a:lnTo>
                    <a:pt x="48" y="32"/>
                  </a:lnTo>
                  <a:lnTo>
                    <a:pt x="49" y="39"/>
                  </a:lnTo>
                  <a:lnTo>
                    <a:pt x="57" y="44"/>
                  </a:lnTo>
                  <a:lnTo>
                    <a:pt x="64" y="32"/>
                  </a:lnTo>
                  <a:lnTo>
                    <a:pt x="68" y="30"/>
                  </a:lnTo>
                  <a:lnTo>
                    <a:pt x="69" y="26"/>
                  </a:lnTo>
                  <a:lnTo>
                    <a:pt x="77" y="26"/>
                  </a:lnTo>
                  <a:lnTo>
                    <a:pt x="77" y="21"/>
                  </a:lnTo>
                  <a:lnTo>
                    <a:pt x="85" y="17"/>
                  </a:lnTo>
                  <a:lnTo>
                    <a:pt x="90" y="18"/>
                  </a:lnTo>
                  <a:lnTo>
                    <a:pt x="94" y="20"/>
                  </a:lnTo>
                  <a:lnTo>
                    <a:pt x="108" y="29"/>
                  </a:lnTo>
                  <a:lnTo>
                    <a:pt x="119" y="29"/>
                  </a:lnTo>
                  <a:lnTo>
                    <a:pt x="121" y="32"/>
                  </a:lnTo>
                  <a:lnTo>
                    <a:pt x="125" y="32"/>
                  </a:lnTo>
                  <a:lnTo>
                    <a:pt x="125" y="79"/>
                  </a:lnTo>
                  <a:lnTo>
                    <a:pt x="122" y="88"/>
                  </a:lnTo>
                  <a:lnTo>
                    <a:pt x="125" y="94"/>
                  </a:lnTo>
                  <a:lnTo>
                    <a:pt x="125" y="121"/>
                  </a:lnTo>
                  <a:lnTo>
                    <a:pt x="114" y="109"/>
                  </a:lnTo>
                  <a:lnTo>
                    <a:pt x="114" y="104"/>
                  </a:lnTo>
                  <a:lnTo>
                    <a:pt x="108" y="106"/>
                  </a:lnTo>
                  <a:lnTo>
                    <a:pt x="104" y="104"/>
                  </a:lnTo>
                  <a:lnTo>
                    <a:pt x="102" y="106"/>
                  </a:lnTo>
                  <a:lnTo>
                    <a:pt x="100" y="106"/>
                  </a:lnTo>
                  <a:lnTo>
                    <a:pt x="100" y="107"/>
                  </a:lnTo>
                  <a:lnTo>
                    <a:pt x="98" y="106"/>
                  </a:lnTo>
                  <a:lnTo>
                    <a:pt x="101" y="100"/>
                  </a:lnTo>
                  <a:lnTo>
                    <a:pt x="97" y="91"/>
                  </a:lnTo>
                  <a:lnTo>
                    <a:pt x="102" y="90"/>
                  </a:lnTo>
                  <a:lnTo>
                    <a:pt x="97" y="82"/>
                  </a:lnTo>
                  <a:lnTo>
                    <a:pt x="93" y="81"/>
                  </a:lnTo>
                  <a:lnTo>
                    <a:pt x="90" y="75"/>
                  </a:lnTo>
                  <a:lnTo>
                    <a:pt x="85" y="69"/>
                  </a:lnTo>
                  <a:lnTo>
                    <a:pt x="78" y="64"/>
                  </a:lnTo>
                  <a:lnTo>
                    <a:pt x="64" y="58"/>
                  </a:lnTo>
                  <a:lnTo>
                    <a:pt x="49" y="55"/>
                  </a:lnTo>
                  <a:lnTo>
                    <a:pt x="48" y="52"/>
                  </a:lnTo>
                  <a:lnTo>
                    <a:pt x="43" y="51"/>
                  </a:lnTo>
                  <a:lnTo>
                    <a:pt x="43" y="50"/>
                  </a:lnTo>
                  <a:lnTo>
                    <a:pt x="37" y="48"/>
                  </a:lnTo>
                  <a:lnTo>
                    <a:pt x="36" y="45"/>
                  </a:lnTo>
                  <a:lnTo>
                    <a:pt x="37" y="41"/>
                  </a:lnTo>
                  <a:lnTo>
                    <a:pt x="39" y="38"/>
                  </a:lnTo>
                  <a:lnTo>
                    <a:pt x="36" y="39"/>
                  </a:lnTo>
                  <a:lnTo>
                    <a:pt x="32" y="48"/>
                  </a:lnTo>
                  <a:lnTo>
                    <a:pt x="32" y="51"/>
                  </a:lnTo>
                  <a:lnTo>
                    <a:pt x="28" y="52"/>
                  </a:lnTo>
                  <a:lnTo>
                    <a:pt x="24" y="47"/>
                  </a:lnTo>
                  <a:lnTo>
                    <a:pt x="25" y="44"/>
                  </a:lnTo>
                  <a:lnTo>
                    <a:pt x="23" y="42"/>
                  </a:lnTo>
                  <a:lnTo>
                    <a:pt x="21" y="38"/>
                  </a:lnTo>
                  <a:lnTo>
                    <a:pt x="15" y="38"/>
                  </a:lnTo>
                  <a:lnTo>
                    <a:pt x="16" y="35"/>
                  </a:lnTo>
                  <a:lnTo>
                    <a:pt x="25" y="33"/>
                  </a:lnTo>
                  <a:lnTo>
                    <a:pt x="28" y="30"/>
                  </a:lnTo>
                  <a:lnTo>
                    <a:pt x="31" y="30"/>
                  </a:lnTo>
                  <a:lnTo>
                    <a:pt x="32" y="32"/>
                  </a:lnTo>
                  <a:lnTo>
                    <a:pt x="39" y="30"/>
                  </a:lnTo>
                  <a:lnTo>
                    <a:pt x="39" y="26"/>
                  </a:lnTo>
                  <a:lnTo>
                    <a:pt x="28" y="27"/>
                  </a:lnTo>
                  <a:lnTo>
                    <a:pt x="19" y="27"/>
                  </a:lnTo>
                  <a:lnTo>
                    <a:pt x="16" y="24"/>
                  </a:lnTo>
                  <a:lnTo>
                    <a:pt x="15" y="18"/>
                  </a:lnTo>
                  <a:lnTo>
                    <a:pt x="9" y="17"/>
                  </a:lnTo>
                  <a:lnTo>
                    <a:pt x="5" y="17"/>
                  </a:lnTo>
                  <a:lnTo>
                    <a:pt x="1" y="14"/>
                  </a:lnTo>
                  <a:lnTo>
                    <a:pt x="0" y="9"/>
                  </a:lnTo>
                  <a:lnTo>
                    <a:pt x="4" y="9"/>
                  </a:lnTo>
                  <a:lnTo>
                    <a:pt x="5" y="14"/>
                  </a:lnTo>
                  <a:lnTo>
                    <a:pt x="8" y="14"/>
                  </a:lnTo>
                  <a:lnTo>
                    <a:pt x="8" y="8"/>
                  </a:lnTo>
                  <a:lnTo>
                    <a:pt x="15" y="8"/>
                  </a:lnTo>
                  <a:lnTo>
                    <a:pt x="17" y="2"/>
                  </a:lnTo>
                  <a:lnTo>
                    <a:pt x="2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2" name="Freeform 423"/>
            <p:cNvSpPr>
              <a:spLocks/>
            </p:cNvSpPr>
            <p:nvPr/>
          </p:nvSpPr>
          <p:spPr bwMode="auto">
            <a:xfrm>
              <a:off x="6234113" y="4294188"/>
              <a:ext cx="3175" cy="1587"/>
            </a:xfrm>
            <a:custGeom>
              <a:avLst/>
              <a:gdLst>
                <a:gd name="T0" fmla="*/ 3175 w 2"/>
                <a:gd name="T1" fmla="*/ 0 h 1"/>
                <a:gd name="T2" fmla="*/ 3175 w 2"/>
                <a:gd name="T3" fmla="*/ 1587 h 1"/>
                <a:gd name="T4" fmla="*/ 0 w 2"/>
                <a:gd name="T5" fmla="*/ 1587 h 1"/>
                <a:gd name="T6" fmla="*/ 3175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1"/>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3" name="Freeform 424"/>
            <p:cNvSpPr>
              <a:spLocks/>
            </p:cNvSpPr>
            <p:nvPr/>
          </p:nvSpPr>
          <p:spPr bwMode="auto">
            <a:xfrm>
              <a:off x="6157913" y="4381500"/>
              <a:ext cx="1587" cy="4763"/>
            </a:xfrm>
            <a:custGeom>
              <a:avLst/>
              <a:gdLst>
                <a:gd name="T0" fmla="*/ 1587 w 1"/>
                <a:gd name="T1" fmla="*/ 0 h 3"/>
                <a:gd name="T2" fmla="*/ 1587 w 1"/>
                <a:gd name="T3" fmla="*/ 4763 h 3"/>
                <a:gd name="T4" fmla="*/ 0 w 1"/>
                <a:gd name="T5" fmla="*/ 1588 h 3"/>
                <a:gd name="T6" fmla="*/ 1587 w 1"/>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1" y="0"/>
                  </a:move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4" name="Freeform 425"/>
            <p:cNvSpPr>
              <a:spLocks/>
            </p:cNvSpPr>
            <p:nvPr/>
          </p:nvSpPr>
          <p:spPr bwMode="auto">
            <a:xfrm>
              <a:off x="6161088" y="4400550"/>
              <a:ext cx="3175" cy="4763"/>
            </a:xfrm>
            <a:custGeom>
              <a:avLst/>
              <a:gdLst>
                <a:gd name="T0" fmla="*/ 0 w 2"/>
                <a:gd name="T1" fmla="*/ 0 h 3"/>
                <a:gd name="T2" fmla="*/ 3175 w 2"/>
                <a:gd name="T3" fmla="*/ 0 h 3"/>
                <a:gd name="T4" fmla="*/ 3175 w 2"/>
                <a:gd name="T5" fmla="*/ 1588 h 3"/>
                <a:gd name="T6" fmla="*/ 0 w 2"/>
                <a:gd name="T7" fmla="*/ 4763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2" y="0"/>
                  </a:lnTo>
                  <a:lnTo>
                    <a:pt x="2" y="1"/>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5" name="Freeform 426"/>
            <p:cNvSpPr>
              <a:spLocks/>
            </p:cNvSpPr>
            <p:nvPr/>
          </p:nvSpPr>
          <p:spPr bwMode="auto">
            <a:xfrm>
              <a:off x="6126163" y="4346575"/>
              <a:ext cx="1587" cy="6350"/>
            </a:xfrm>
            <a:custGeom>
              <a:avLst/>
              <a:gdLst>
                <a:gd name="T0" fmla="*/ 1587 w 1"/>
                <a:gd name="T1" fmla="*/ 0 h 4"/>
                <a:gd name="T2" fmla="*/ 1587 w 1"/>
                <a:gd name="T3" fmla="*/ 6350 h 4"/>
                <a:gd name="T4" fmla="*/ 0 w 1"/>
                <a:gd name="T5" fmla="*/ 1588 h 4"/>
                <a:gd name="T6" fmla="*/ 1587 w 1"/>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1" y="0"/>
                  </a:moveTo>
                  <a:lnTo>
                    <a:pt x="1" y="4"/>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6" name="Freeform 427"/>
            <p:cNvSpPr>
              <a:spLocks/>
            </p:cNvSpPr>
            <p:nvPr/>
          </p:nvSpPr>
          <p:spPr bwMode="auto">
            <a:xfrm>
              <a:off x="6816725" y="4352925"/>
              <a:ext cx="4763" cy="6350"/>
            </a:xfrm>
            <a:custGeom>
              <a:avLst/>
              <a:gdLst>
                <a:gd name="T0" fmla="*/ 4763 w 3"/>
                <a:gd name="T1" fmla="*/ 0 h 4"/>
                <a:gd name="T2" fmla="*/ 4763 w 3"/>
                <a:gd name="T3" fmla="*/ 4763 h 4"/>
                <a:gd name="T4" fmla="*/ 0 w 3"/>
                <a:gd name="T5" fmla="*/ 6350 h 4"/>
                <a:gd name="T6" fmla="*/ 0 w 3"/>
                <a:gd name="T7" fmla="*/ 3175 h 4"/>
                <a:gd name="T8" fmla="*/ 4763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0"/>
                  </a:moveTo>
                  <a:lnTo>
                    <a:pt x="3" y="3"/>
                  </a:lnTo>
                  <a:lnTo>
                    <a:pt x="0" y="4"/>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7" name="Freeform 428"/>
            <p:cNvSpPr>
              <a:spLocks/>
            </p:cNvSpPr>
            <p:nvPr/>
          </p:nvSpPr>
          <p:spPr bwMode="auto">
            <a:xfrm>
              <a:off x="6543675" y="3968750"/>
              <a:ext cx="38100" cy="77788"/>
            </a:xfrm>
            <a:custGeom>
              <a:avLst/>
              <a:gdLst>
                <a:gd name="T0" fmla="*/ 26988 w 24"/>
                <a:gd name="T1" fmla="*/ 0 h 49"/>
                <a:gd name="T2" fmla="*/ 38100 w 24"/>
                <a:gd name="T3" fmla="*/ 4763 h 49"/>
                <a:gd name="T4" fmla="*/ 33338 w 24"/>
                <a:gd name="T5" fmla="*/ 14288 h 49"/>
                <a:gd name="T6" fmla="*/ 33338 w 24"/>
                <a:gd name="T7" fmla="*/ 20638 h 49"/>
                <a:gd name="T8" fmla="*/ 28575 w 24"/>
                <a:gd name="T9" fmla="*/ 28575 h 49"/>
                <a:gd name="T10" fmla="*/ 25400 w 24"/>
                <a:gd name="T11" fmla="*/ 44450 h 49"/>
                <a:gd name="T12" fmla="*/ 15875 w 24"/>
                <a:gd name="T13" fmla="*/ 66675 h 49"/>
                <a:gd name="T14" fmla="*/ 15875 w 24"/>
                <a:gd name="T15" fmla="*/ 77788 h 49"/>
                <a:gd name="T16" fmla="*/ 12700 w 24"/>
                <a:gd name="T17" fmla="*/ 77788 h 49"/>
                <a:gd name="T18" fmla="*/ 9525 w 24"/>
                <a:gd name="T19" fmla="*/ 66675 h 49"/>
                <a:gd name="T20" fmla="*/ 6350 w 24"/>
                <a:gd name="T21" fmla="*/ 63500 h 49"/>
                <a:gd name="T22" fmla="*/ 0 w 24"/>
                <a:gd name="T23" fmla="*/ 52388 h 49"/>
                <a:gd name="T24" fmla="*/ 1588 w 24"/>
                <a:gd name="T25" fmla="*/ 34925 h 49"/>
                <a:gd name="T26" fmla="*/ 19050 w 24"/>
                <a:gd name="T27" fmla="*/ 6350 h 49"/>
                <a:gd name="T28" fmla="*/ 26988 w 24"/>
                <a:gd name="T29" fmla="*/ 0 h 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49">
                  <a:moveTo>
                    <a:pt x="17" y="0"/>
                  </a:moveTo>
                  <a:lnTo>
                    <a:pt x="24" y="3"/>
                  </a:lnTo>
                  <a:lnTo>
                    <a:pt x="21" y="9"/>
                  </a:lnTo>
                  <a:lnTo>
                    <a:pt x="21" y="13"/>
                  </a:lnTo>
                  <a:lnTo>
                    <a:pt x="18" y="18"/>
                  </a:lnTo>
                  <a:lnTo>
                    <a:pt x="16" y="28"/>
                  </a:lnTo>
                  <a:lnTo>
                    <a:pt x="10" y="42"/>
                  </a:lnTo>
                  <a:lnTo>
                    <a:pt x="10" y="49"/>
                  </a:lnTo>
                  <a:lnTo>
                    <a:pt x="8" y="49"/>
                  </a:lnTo>
                  <a:lnTo>
                    <a:pt x="6" y="42"/>
                  </a:lnTo>
                  <a:lnTo>
                    <a:pt x="4" y="40"/>
                  </a:lnTo>
                  <a:lnTo>
                    <a:pt x="0" y="33"/>
                  </a:lnTo>
                  <a:lnTo>
                    <a:pt x="1" y="22"/>
                  </a:lnTo>
                  <a:lnTo>
                    <a:pt x="12" y="4"/>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8" name="Freeform 429"/>
            <p:cNvSpPr>
              <a:spLocks/>
            </p:cNvSpPr>
            <p:nvPr/>
          </p:nvSpPr>
          <p:spPr bwMode="auto">
            <a:xfrm>
              <a:off x="6659563" y="3760788"/>
              <a:ext cx="14287" cy="7937"/>
            </a:xfrm>
            <a:custGeom>
              <a:avLst/>
              <a:gdLst>
                <a:gd name="T0" fmla="*/ 6350 w 9"/>
                <a:gd name="T1" fmla="*/ 0 h 5"/>
                <a:gd name="T2" fmla="*/ 12700 w 9"/>
                <a:gd name="T3" fmla="*/ 0 h 5"/>
                <a:gd name="T4" fmla="*/ 14287 w 9"/>
                <a:gd name="T5" fmla="*/ 4762 h 5"/>
                <a:gd name="T6" fmla="*/ 12700 w 9"/>
                <a:gd name="T7" fmla="*/ 7937 h 5"/>
                <a:gd name="T8" fmla="*/ 0 w 9"/>
                <a:gd name="T9" fmla="*/ 7937 h 5"/>
                <a:gd name="T10" fmla="*/ 6350 w 9"/>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5">
                  <a:moveTo>
                    <a:pt x="4" y="0"/>
                  </a:moveTo>
                  <a:lnTo>
                    <a:pt x="8" y="0"/>
                  </a:lnTo>
                  <a:lnTo>
                    <a:pt x="9" y="3"/>
                  </a:lnTo>
                  <a:lnTo>
                    <a:pt x="8" y="5"/>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49" name="Freeform 430"/>
            <p:cNvSpPr>
              <a:spLocks/>
            </p:cNvSpPr>
            <p:nvPr/>
          </p:nvSpPr>
          <p:spPr bwMode="auto">
            <a:xfrm>
              <a:off x="6705600" y="3722688"/>
              <a:ext cx="6350" cy="4762"/>
            </a:xfrm>
            <a:custGeom>
              <a:avLst/>
              <a:gdLst>
                <a:gd name="T0" fmla="*/ 1588 w 4"/>
                <a:gd name="T1" fmla="*/ 0 h 3"/>
                <a:gd name="T2" fmla="*/ 6350 w 4"/>
                <a:gd name="T3" fmla="*/ 3175 h 3"/>
                <a:gd name="T4" fmla="*/ 1588 w 4"/>
                <a:gd name="T5" fmla="*/ 4762 h 3"/>
                <a:gd name="T6" fmla="*/ 0 w 4"/>
                <a:gd name="T7" fmla="*/ 4762 h 3"/>
                <a:gd name="T8" fmla="*/ 1588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0"/>
                  </a:moveTo>
                  <a:lnTo>
                    <a:pt x="4" y="2"/>
                  </a:lnTo>
                  <a:lnTo>
                    <a:pt x="1" y="3"/>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0" name="Freeform 431"/>
            <p:cNvSpPr>
              <a:spLocks/>
            </p:cNvSpPr>
            <p:nvPr/>
          </p:nvSpPr>
          <p:spPr bwMode="auto">
            <a:xfrm>
              <a:off x="6718300" y="3727450"/>
              <a:ext cx="6350" cy="19050"/>
            </a:xfrm>
            <a:custGeom>
              <a:avLst/>
              <a:gdLst>
                <a:gd name="T0" fmla="*/ 3175 w 4"/>
                <a:gd name="T1" fmla="*/ 0 h 12"/>
                <a:gd name="T2" fmla="*/ 6350 w 4"/>
                <a:gd name="T3" fmla="*/ 3175 h 12"/>
                <a:gd name="T4" fmla="*/ 3175 w 4"/>
                <a:gd name="T5" fmla="*/ 9525 h 12"/>
                <a:gd name="T6" fmla="*/ 1588 w 4"/>
                <a:gd name="T7" fmla="*/ 19050 h 12"/>
                <a:gd name="T8" fmla="*/ 0 w 4"/>
                <a:gd name="T9" fmla="*/ 17463 h 12"/>
                <a:gd name="T10" fmla="*/ 0 w 4"/>
                <a:gd name="T11" fmla="*/ 12700 h 12"/>
                <a:gd name="T12" fmla="*/ 3175 w 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12">
                  <a:moveTo>
                    <a:pt x="2" y="0"/>
                  </a:moveTo>
                  <a:lnTo>
                    <a:pt x="4" y="2"/>
                  </a:lnTo>
                  <a:lnTo>
                    <a:pt x="2" y="6"/>
                  </a:lnTo>
                  <a:lnTo>
                    <a:pt x="1" y="12"/>
                  </a:lnTo>
                  <a:lnTo>
                    <a:pt x="0" y="11"/>
                  </a:lnTo>
                  <a:lnTo>
                    <a:pt x="0" y="8"/>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1" name="Freeform 432"/>
            <p:cNvSpPr>
              <a:spLocks/>
            </p:cNvSpPr>
            <p:nvPr/>
          </p:nvSpPr>
          <p:spPr bwMode="auto">
            <a:xfrm>
              <a:off x="6661150" y="3627438"/>
              <a:ext cx="63500" cy="114300"/>
            </a:xfrm>
            <a:custGeom>
              <a:avLst/>
              <a:gdLst>
                <a:gd name="T0" fmla="*/ 41275 w 40"/>
                <a:gd name="T1" fmla="*/ 0 h 72"/>
                <a:gd name="T2" fmla="*/ 44450 w 40"/>
                <a:gd name="T3" fmla="*/ 4763 h 72"/>
                <a:gd name="T4" fmla="*/ 60325 w 40"/>
                <a:gd name="T5" fmla="*/ 46038 h 72"/>
                <a:gd name="T6" fmla="*/ 60325 w 40"/>
                <a:gd name="T7" fmla="*/ 63500 h 72"/>
                <a:gd name="T8" fmla="*/ 63500 w 40"/>
                <a:gd name="T9" fmla="*/ 69850 h 72"/>
                <a:gd name="T10" fmla="*/ 63500 w 40"/>
                <a:gd name="T11" fmla="*/ 82550 h 72"/>
                <a:gd name="T12" fmla="*/ 53975 w 40"/>
                <a:gd name="T13" fmla="*/ 93663 h 72"/>
                <a:gd name="T14" fmla="*/ 46038 w 40"/>
                <a:gd name="T15" fmla="*/ 93663 h 72"/>
                <a:gd name="T16" fmla="*/ 39688 w 40"/>
                <a:gd name="T17" fmla="*/ 98425 h 72"/>
                <a:gd name="T18" fmla="*/ 31750 w 40"/>
                <a:gd name="T19" fmla="*/ 95250 h 72"/>
                <a:gd name="T20" fmla="*/ 25400 w 40"/>
                <a:gd name="T21" fmla="*/ 103188 h 72"/>
                <a:gd name="T22" fmla="*/ 17463 w 40"/>
                <a:gd name="T23" fmla="*/ 103188 h 72"/>
                <a:gd name="T24" fmla="*/ 6350 w 40"/>
                <a:gd name="T25" fmla="*/ 114300 h 72"/>
                <a:gd name="T26" fmla="*/ 0 w 40"/>
                <a:gd name="T27" fmla="*/ 109538 h 72"/>
                <a:gd name="T28" fmla="*/ 4763 w 40"/>
                <a:gd name="T29" fmla="*/ 103188 h 72"/>
                <a:gd name="T30" fmla="*/ 1588 w 40"/>
                <a:gd name="T31" fmla="*/ 93663 h 72"/>
                <a:gd name="T32" fmla="*/ 6350 w 40"/>
                <a:gd name="T33" fmla="*/ 74613 h 72"/>
                <a:gd name="T34" fmla="*/ 0 w 40"/>
                <a:gd name="T35" fmla="*/ 49213 h 72"/>
                <a:gd name="T36" fmla="*/ 6350 w 40"/>
                <a:gd name="T37" fmla="*/ 44450 h 72"/>
                <a:gd name="T38" fmla="*/ 12700 w 40"/>
                <a:gd name="T39" fmla="*/ 44450 h 72"/>
                <a:gd name="T40" fmla="*/ 11113 w 40"/>
                <a:gd name="T41" fmla="*/ 39688 h 72"/>
                <a:gd name="T42" fmla="*/ 11113 w 40"/>
                <a:gd name="T43" fmla="*/ 34925 h 72"/>
                <a:gd name="T44" fmla="*/ 6350 w 40"/>
                <a:gd name="T45" fmla="*/ 25400 h 72"/>
                <a:gd name="T46" fmla="*/ 20638 w 40"/>
                <a:gd name="T47" fmla="*/ 6350 h 72"/>
                <a:gd name="T48" fmla="*/ 31750 w 40"/>
                <a:gd name="T49" fmla="*/ 6350 h 72"/>
                <a:gd name="T50" fmla="*/ 41275 w 40"/>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 h="72">
                  <a:moveTo>
                    <a:pt x="26" y="0"/>
                  </a:moveTo>
                  <a:lnTo>
                    <a:pt x="28" y="3"/>
                  </a:lnTo>
                  <a:lnTo>
                    <a:pt x="38" y="29"/>
                  </a:lnTo>
                  <a:lnTo>
                    <a:pt x="38" y="40"/>
                  </a:lnTo>
                  <a:lnTo>
                    <a:pt x="40" y="44"/>
                  </a:lnTo>
                  <a:lnTo>
                    <a:pt x="40" y="52"/>
                  </a:lnTo>
                  <a:lnTo>
                    <a:pt x="34" y="59"/>
                  </a:lnTo>
                  <a:lnTo>
                    <a:pt x="29" y="59"/>
                  </a:lnTo>
                  <a:lnTo>
                    <a:pt x="25" y="62"/>
                  </a:lnTo>
                  <a:lnTo>
                    <a:pt x="20" y="60"/>
                  </a:lnTo>
                  <a:lnTo>
                    <a:pt x="16" y="65"/>
                  </a:lnTo>
                  <a:lnTo>
                    <a:pt x="11" y="65"/>
                  </a:lnTo>
                  <a:lnTo>
                    <a:pt x="4" y="72"/>
                  </a:lnTo>
                  <a:lnTo>
                    <a:pt x="0" y="69"/>
                  </a:lnTo>
                  <a:lnTo>
                    <a:pt x="3" y="65"/>
                  </a:lnTo>
                  <a:lnTo>
                    <a:pt x="1" y="59"/>
                  </a:lnTo>
                  <a:lnTo>
                    <a:pt x="4" y="47"/>
                  </a:lnTo>
                  <a:lnTo>
                    <a:pt x="0" y="31"/>
                  </a:lnTo>
                  <a:lnTo>
                    <a:pt x="4" y="28"/>
                  </a:lnTo>
                  <a:lnTo>
                    <a:pt x="8" y="28"/>
                  </a:lnTo>
                  <a:lnTo>
                    <a:pt x="7" y="25"/>
                  </a:lnTo>
                  <a:lnTo>
                    <a:pt x="7" y="22"/>
                  </a:lnTo>
                  <a:lnTo>
                    <a:pt x="4" y="16"/>
                  </a:lnTo>
                  <a:lnTo>
                    <a:pt x="13" y="4"/>
                  </a:lnTo>
                  <a:lnTo>
                    <a:pt x="20" y="4"/>
                  </a:lnTo>
                  <a:lnTo>
                    <a:pt x="2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2" name="Freeform 433"/>
            <p:cNvSpPr>
              <a:spLocks/>
            </p:cNvSpPr>
            <p:nvPr/>
          </p:nvSpPr>
          <p:spPr bwMode="auto">
            <a:xfrm>
              <a:off x="6713538" y="3773488"/>
              <a:ext cx="4762" cy="6350"/>
            </a:xfrm>
            <a:custGeom>
              <a:avLst/>
              <a:gdLst>
                <a:gd name="T0" fmla="*/ 1587 w 3"/>
                <a:gd name="T1" fmla="*/ 0 h 4"/>
                <a:gd name="T2" fmla="*/ 4762 w 3"/>
                <a:gd name="T3" fmla="*/ 1588 h 4"/>
                <a:gd name="T4" fmla="*/ 0 w 3"/>
                <a:gd name="T5" fmla="*/ 6350 h 4"/>
                <a:gd name="T6" fmla="*/ 1587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1" y="0"/>
                  </a:moveTo>
                  <a:lnTo>
                    <a:pt x="3" y="1"/>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3" name="Freeform 434"/>
            <p:cNvSpPr>
              <a:spLocks/>
            </p:cNvSpPr>
            <p:nvPr/>
          </p:nvSpPr>
          <p:spPr bwMode="auto">
            <a:xfrm>
              <a:off x="6707188" y="3779838"/>
              <a:ext cx="4762" cy="4762"/>
            </a:xfrm>
            <a:custGeom>
              <a:avLst/>
              <a:gdLst>
                <a:gd name="T0" fmla="*/ 4762 w 3"/>
                <a:gd name="T1" fmla="*/ 0 h 3"/>
                <a:gd name="T2" fmla="*/ 4762 w 3"/>
                <a:gd name="T3" fmla="*/ 4762 h 3"/>
                <a:gd name="T4" fmla="*/ 0 w 3"/>
                <a:gd name="T5" fmla="*/ 4762 h 3"/>
                <a:gd name="T6" fmla="*/ 0 w 3"/>
                <a:gd name="T7" fmla="*/ 3175 h 3"/>
                <a:gd name="T8" fmla="*/ 4762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0"/>
                  </a:moveTo>
                  <a:lnTo>
                    <a:pt x="3" y="3"/>
                  </a:lnTo>
                  <a:lnTo>
                    <a:pt x="0" y="3"/>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4" name="Freeform 435"/>
            <p:cNvSpPr>
              <a:spLocks/>
            </p:cNvSpPr>
            <p:nvPr/>
          </p:nvSpPr>
          <p:spPr bwMode="auto">
            <a:xfrm>
              <a:off x="6715125" y="3886200"/>
              <a:ext cx="11113" cy="11113"/>
            </a:xfrm>
            <a:custGeom>
              <a:avLst/>
              <a:gdLst>
                <a:gd name="T0" fmla="*/ 11113 w 7"/>
                <a:gd name="T1" fmla="*/ 0 h 7"/>
                <a:gd name="T2" fmla="*/ 4763 w 7"/>
                <a:gd name="T3" fmla="*/ 11113 h 7"/>
                <a:gd name="T4" fmla="*/ 0 w 7"/>
                <a:gd name="T5" fmla="*/ 11113 h 7"/>
                <a:gd name="T6" fmla="*/ 3175 w 7"/>
                <a:gd name="T7" fmla="*/ 4763 h 7"/>
                <a:gd name="T8" fmla="*/ 11113 w 7"/>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0"/>
                  </a:moveTo>
                  <a:lnTo>
                    <a:pt x="3" y="7"/>
                  </a:lnTo>
                  <a:lnTo>
                    <a:pt x="0" y="7"/>
                  </a:lnTo>
                  <a:lnTo>
                    <a:pt x="2" y="3"/>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5" name="Freeform 436"/>
            <p:cNvSpPr>
              <a:spLocks/>
            </p:cNvSpPr>
            <p:nvPr/>
          </p:nvSpPr>
          <p:spPr bwMode="auto">
            <a:xfrm>
              <a:off x="6721475" y="3749675"/>
              <a:ext cx="50800" cy="73025"/>
            </a:xfrm>
            <a:custGeom>
              <a:avLst/>
              <a:gdLst>
                <a:gd name="T0" fmla="*/ 30163 w 32"/>
                <a:gd name="T1" fmla="*/ 0 h 46"/>
                <a:gd name="T2" fmla="*/ 34925 w 32"/>
                <a:gd name="T3" fmla="*/ 11113 h 46"/>
                <a:gd name="T4" fmla="*/ 42863 w 32"/>
                <a:gd name="T5" fmla="*/ 6350 h 46"/>
                <a:gd name="T6" fmla="*/ 47625 w 32"/>
                <a:gd name="T7" fmla="*/ 11113 h 46"/>
                <a:gd name="T8" fmla="*/ 42863 w 32"/>
                <a:gd name="T9" fmla="*/ 19050 h 46"/>
                <a:gd name="T10" fmla="*/ 50800 w 32"/>
                <a:gd name="T11" fmla="*/ 30163 h 46"/>
                <a:gd name="T12" fmla="*/ 44450 w 32"/>
                <a:gd name="T13" fmla="*/ 38100 h 46"/>
                <a:gd name="T14" fmla="*/ 34925 w 32"/>
                <a:gd name="T15" fmla="*/ 68263 h 46"/>
                <a:gd name="T16" fmla="*/ 30163 w 32"/>
                <a:gd name="T17" fmla="*/ 73025 h 46"/>
                <a:gd name="T18" fmla="*/ 25400 w 32"/>
                <a:gd name="T19" fmla="*/ 63500 h 46"/>
                <a:gd name="T20" fmla="*/ 22225 w 32"/>
                <a:gd name="T21" fmla="*/ 69850 h 46"/>
                <a:gd name="T22" fmla="*/ 17463 w 32"/>
                <a:gd name="T23" fmla="*/ 63500 h 46"/>
                <a:gd name="T24" fmla="*/ 15875 w 32"/>
                <a:gd name="T25" fmla="*/ 47625 h 46"/>
                <a:gd name="T26" fmla="*/ 23813 w 32"/>
                <a:gd name="T27" fmla="*/ 39688 h 46"/>
                <a:gd name="T28" fmla="*/ 23813 w 32"/>
                <a:gd name="T29" fmla="*/ 33338 h 46"/>
                <a:gd name="T30" fmla="*/ 17463 w 32"/>
                <a:gd name="T31" fmla="*/ 20638 h 46"/>
                <a:gd name="T32" fmla="*/ 15875 w 32"/>
                <a:gd name="T33" fmla="*/ 20638 h 46"/>
                <a:gd name="T34" fmla="*/ 17463 w 32"/>
                <a:gd name="T35" fmla="*/ 30163 h 46"/>
                <a:gd name="T36" fmla="*/ 12700 w 32"/>
                <a:gd name="T37" fmla="*/ 39688 h 46"/>
                <a:gd name="T38" fmla="*/ 12700 w 32"/>
                <a:gd name="T39" fmla="*/ 33338 h 46"/>
                <a:gd name="T40" fmla="*/ 6350 w 32"/>
                <a:gd name="T41" fmla="*/ 23813 h 46"/>
                <a:gd name="T42" fmla="*/ 9525 w 32"/>
                <a:gd name="T43" fmla="*/ 23813 h 46"/>
                <a:gd name="T44" fmla="*/ 0 w 32"/>
                <a:gd name="T45" fmla="*/ 15875 h 46"/>
                <a:gd name="T46" fmla="*/ 11113 w 32"/>
                <a:gd name="T47" fmla="*/ 14288 h 46"/>
                <a:gd name="T48" fmla="*/ 30163 w 32"/>
                <a:gd name="T49" fmla="*/ 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 h="46">
                  <a:moveTo>
                    <a:pt x="19" y="0"/>
                  </a:moveTo>
                  <a:lnTo>
                    <a:pt x="22" y="7"/>
                  </a:lnTo>
                  <a:lnTo>
                    <a:pt x="27" y="4"/>
                  </a:lnTo>
                  <a:lnTo>
                    <a:pt x="30" y="7"/>
                  </a:lnTo>
                  <a:lnTo>
                    <a:pt x="27" y="12"/>
                  </a:lnTo>
                  <a:lnTo>
                    <a:pt x="32" y="19"/>
                  </a:lnTo>
                  <a:lnTo>
                    <a:pt x="28" y="24"/>
                  </a:lnTo>
                  <a:lnTo>
                    <a:pt x="22" y="43"/>
                  </a:lnTo>
                  <a:lnTo>
                    <a:pt x="19" y="46"/>
                  </a:lnTo>
                  <a:lnTo>
                    <a:pt x="16" y="40"/>
                  </a:lnTo>
                  <a:lnTo>
                    <a:pt x="14" y="44"/>
                  </a:lnTo>
                  <a:lnTo>
                    <a:pt x="11" y="40"/>
                  </a:lnTo>
                  <a:lnTo>
                    <a:pt x="10" y="30"/>
                  </a:lnTo>
                  <a:lnTo>
                    <a:pt x="15" y="25"/>
                  </a:lnTo>
                  <a:lnTo>
                    <a:pt x="15" y="21"/>
                  </a:lnTo>
                  <a:lnTo>
                    <a:pt x="11" y="13"/>
                  </a:lnTo>
                  <a:lnTo>
                    <a:pt x="10" y="13"/>
                  </a:lnTo>
                  <a:lnTo>
                    <a:pt x="11" y="19"/>
                  </a:lnTo>
                  <a:lnTo>
                    <a:pt x="8" y="25"/>
                  </a:lnTo>
                  <a:lnTo>
                    <a:pt x="8" y="21"/>
                  </a:lnTo>
                  <a:lnTo>
                    <a:pt x="4" y="15"/>
                  </a:lnTo>
                  <a:lnTo>
                    <a:pt x="6" y="15"/>
                  </a:lnTo>
                  <a:lnTo>
                    <a:pt x="0" y="10"/>
                  </a:lnTo>
                  <a:lnTo>
                    <a:pt x="7" y="9"/>
                  </a:lnTo>
                  <a:lnTo>
                    <a:pt x="1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6" name="Freeform 437"/>
            <p:cNvSpPr>
              <a:spLocks/>
            </p:cNvSpPr>
            <p:nvPr/>
          </p:nvSpPr>
          <p:spPr bwMode="auto">
            <a:xfrm>
              <a:off x="6727825" y="3803650"/>
              <a:ext cx="6350" cy="6350"/>
            </a:xfrm>
            <a:custGeom>
              <a:avLst/>
              <a:gdLst>
                <a:gd name="T0" fmla="*/ 6350 w 4"/>
                <a:gd name="T1" fmla="*/ 0 h 4"/>
                <a:gd name="T2" fmla="*/ 3175 w 4"/>
                <a:gd name="T3" fmla="*/ 6350 h 4"/>
                <a:gd name="T4" fmla="*/ 0 w 4"/>
                <a:gd name="T5" fmla="*/ 6350 h 4"/>
                <a:gd name="T6" fmla="*/ 635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0"/>
                  </a:moveTo>
                  <a:lnTo>
                    <a:pt x="2" y="4"/>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7" name="Freeform 438"/>
            <p:cNvSpPr>
              <a:spLocks/>
            </p:cNvSpPr>
            <p:nvPr/>
          </p:nvSpPr>
          <p:spPr bwMode="auto">
            <a:xfrm>
              <a:off x="6777038" y="3740150"/>
              <a:ext cx="47625" cy="42863"/>
            </a:xfrm>
            <a:custGeom>
              <a:avLst/>
              <a:gdLst>
                <a:gd name="T0" fmla="*/ 36513 w 30"/>
                <a:gd name="T1" fmla="*/ 0 h 27"/>
                <a:gd name="T2" fmla="*/ 44450 w 30"/>
                <a:gd name="T3" fmla="*/ 1588 h 27"/>
                <a:gd name="T4" fmla="*/ 47625 w 30"/>
                <a:gd name="T5" fmla="*/ 15875 h 27"/>
                <a:gd name="T6" fmla="*/ 39688 w 30"/>
                <a:gd name="T7" fmla="*/ 20638 h 27"/>
                <a:gd name="T8" fmla="*/ 38100 w 30"/>
                <a:gd name="T9" fmla="*/ 25400 h 27"/>
                <a:gd name="T10" fmla="*/ 25400 w 30"/>
                <a:gd name="T11" fmla="*/ 23813 h 27"/>
                <a:gd name="T12" fmla="*/ 17463 w 30"/>
                <a:gd name="T13" fmla="*/ 30163 h 27"/>
                <a:gd name="T14" fmla="*/ 14288 w 30"/>
                <a:gd name="T15" fmla="*/ 42863 h 27"/>
                <a:gd name="T16" fmla="*/ 7938 w 30"/>
                <a:gd name="T17" fmla="*/ 39688 h 27"/>
                <a:gd name="T18" fmla="*/ 4763 w 30"/>
                <a:gd name="T19" fmla="*/ 34925 h 27"/>
                <a:gd name="T20" fmla="*/ 4763 w 30"/>
                <a:gd name="T21" fmla="*/ 25400 h 27"/>
                <a:gd name="T22" fmla="*/ 0 w 30"/>
                <a:gd name="T23" fmla="*/ 23813 h 27"/>
                <a:gd name="T24" fmla="*/ 7938 w 30"/>
                <a:gd name="T25" fmla="*/ 15875 h 27"/>
                <a:gd name="T26" fmla="*/ 11113 w 30"/>
                <a:gd name="T27" fmla="*/ 11113 h 27"/>
                <a:gd name="T28" fmla="*/ 25400 w 30"/>
                <a:gd name="T29" fmla="*/ 9525 h 27"/>
                <a:gd name="T30" fmla="*/ 26988 w 30"/>
                <a:gd name="T31" fmla="*/ 4763 h 27"/>
                <a:gd name="T32" fmla="*/ 36513 w 30"/>
                <a:gd name="T33" fmla="*/ 0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27">
                  <a:moveTo>
                    <a:pt x="23" y="0"/>
                  </a:moveTo>
                  <a:lnTo>
                    <a:pt x="28" y="1"/>
                  </a:lnTo>
                  <a:lnTo>
                    <a:pt x="30" y="10"/>
                  </a:lnTo>
                  <a:lnTo>
                    <a:pt x="25" y="13"/>
                  </a:lnTo>
                  <a:lnTo>
                    <a:pt x="24" y="16"/>
                  </a:lnTo>
                  <a:lnTo>
                    <a:pt x="16" y="15"/>
                  </a:lnTo>
                  <a:lnTo>
                    <a:pt x="11" y="19"/>
                  </a:lnTo>
                  <a:lnTo>
                    <a:pt x="9" y="27"/>
                  </a:lnTo>
                  <a:lnTo>
                    <a:pt x="5" y="25"/>
                  </a:lnTo>
                  <a:lnTo>
                    <a:pt x="3" y="22"/>
                  </a:lnTo>
                  <a:lnTo>
                    <a:pt x="3" y="16"/>
                  </a:lnTo>
                  <a:lnTo>
                    <a:pt x="0" y="15"/>
                  </a:lnTo>
                  <a:lnTo>
                    <a:pt x="5" y="10"/>
                  </a:lnTo>
                  <a:lnTo>
                    <a:pt x="7" y="7"/>
                  </a:lnTo>
                  <a:lnTo>
                    <a:pt x="16" y="6"/>
                  </a:lnTo>
                  <a:lnTo>
                    <a:pt x="17" y="3"/>
                  </a:lnTo>
                  <a:lnTo>
                    <a:pt x="2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8" name="Freeform 439"/>
            <p:cNvSpPr>
              <a:spLocks/>
            </p:cNvSpPr>
            <p:nvPr/>
          </p:nvSpPr>
          <p:spPr bwMode="auto">
            <a:xfrm>
              <a:off x="6823075" y="3735388"/>
              <a:ext cx="6350" cy="9525"/>
            </a:xfrm>
            <a:custGeom>
              <a:avLst/>
              <a:gdLst>
                <a:gd name="T0" fmla="*/ 6350 w 4"/>
                <a:gd name="T1" fmla="*/ 0 h 6"/>
                <a:gd name="T2" fmla="*/ 1588 w 4"/>
                <a:gd name="T3" fmla="*/ 9525 h 6"/>
                <a:gd name="T4" fmla="*/ 0 w 4"/>
                <a:gd name="T5" fmla="*/ 6350 h 6"/>
                <a:gd name="T6" fmla="*/ 6350 w 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4" y="0"/>
                  </a:moveTo>
                  <a:lnTo>
                    <a:pt x="1" y="6"/>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59" name="Freeform 440"/>
            <p:cNvSpPr>
              <a:spLocks/>
            </p:cNvSpPr>
            <p:nvPr/>
          </p:nvSpPr>
          <p:spPr bwMode="auto">
            <a:xfrm>
              <a:off x="6753225" y="3549650"/>
              <a:ext cx="209550" cy="214313"/>
            </a:xfrm>
            <a:custGeom>
              <a:avLst/>
              <a:gdLst>
                <a:gd name="T0" fmla="*/ 198438 w 132"/>
                <a:gd name="T1" fmla="*/ 1588 h 135"/>
                <a:gd name="T2" fmla="*/ 209550 w 132"/>
                <a:gd name="T3" fmla="*/ 39688 h 135"/>
                <a:gd name="T4" fmla="*/ 200025 w 132"/>
                <a:gd name="T5" fmla="*/ 74613 h 135"/>
                <a:gd name="T6" fmla="*/ 196850 w 132"/>
                <a:gd name="T7" fmla="*/ 87313 h 135"/>
                <a:gd name="T8" fmla="*/ 190500 w 132"/>
                <a:gd name="T9" fmla="*/ 98425 h 135"/>
                <a:gd name="T10" fmla="*/ 190500 w 132"/>
                <a:gd name="T11" fmla="*/ 119063 h 135"/>
                <a:gd name="T12" fmla="*/ 184150 w 132"/>
                <a:gd name="T13" fmla="*/ 147638 h 135"/>
                <a:gd name="T14" fmla="*/ 179388 w 132"/>
                <a:gd name="T15" fmla="*/ 161925 h 135"/>
                <a:gd name="T16" fmla="*/ 166688 w 132"/>
                <a:gd name="T17" fmla="*/ 177800 h 135"/>
                <a:gd name="T18" fmla="*/ 171450 w 132"/>
                <a:gd name="T19" fmla="*/ 160338 h 135"/>
                <a:gd name="T20" fmla="*/ 163513 w 132"/>
                <a:gd name="T21" fmla="*/ 168275 h 135"/>
                <a:gd name="T22" fmla="*/ 152400 w 132"/>
                <a:gd name="T23" fmla="*/ 176213 h 135"/>
                <a:gd name="T24" fmla="*/ 147638 w 132"/>
                <a:gd name="T25" fmla="*/ 185738 h 135"/>
                <a:gd name="T26" fmla="*/ 139700 w 132"/>
                <a:gd name="T27" fmla="*/ 177800 h 135"/>
                <a:gd name="T28" fmla="*/ 131763 w 132"/>
                <a:gd name="T29" fmla="*/ 182563 h 135"/>
                <a:gd name="T30" fmla="*/ 120650 w 132"/>
                <a:gd name="T31" fmla="*/ 180975 h 135"/>
                <a:gd name="T32" fmla="*/ 106363 w 132"/>
                <a:gd name="T33" fmla="*/ 182563 h 135"/>
                <a:gd name="T34" fmla="*/ 106363 w 132"/>
                <a:gd name="T35" fmla="*/ 195263 h 135"/>
                <a:gd name="T36" fmla="*/ 87313 w 132"/>
                <a:gd name="T37" fmla="*/ 214313 h 135"/>
                <a:gd name="T38" fmla="*/ 77788 w 132"/>
                <a:gd name="T39" fmla="*/ 192088 h 135"/>
                <a:gd name="T40" fmla="*/ 80963 w 132"/>
                <a:gd name="T41" fmla="*/ 180975 h 135"/>
                <a:gd name="T42" fmla="*/ 50800 w 132"/>
                <a:gd name="T43" fmla="*/ 190500 h 135"/>
                <a:gd name="T44" fmla="*/ 22225 w 132"/>
                <a:gd name="T45" fmla="*/ 196850 h 135"/>
                <a:gd name="T46" fmla="*/ 0 w 132"/>
                <a:gd name="T47" fmla="*/ 200025 h 135"/>
                <a:gd name="T48" fmla="*/ 6350 w 132"/>
                <a:gd name="T49" fmla="*/ 187325 h 135"/>
                <a:gd name="T50" fmla="*/ 28575 w 132"/>
                <a:gd name="T51" fmla="*/ 168275 h 135"/>
                <a:gd name="T52" fmla="*/ 42863 w 132"/>
                <a:gd name="T53" fmla="*/ 157163 h 135"/>
                <a:gd name="T54" fmla="*/ 65088 w 132"/>
                <a:gd name="T55" fmla="*/ 160338 h 135"/>
                <a:gd name="T56" fmla="*/ 87313 w 132"/>
                <a:gd name="T57" fmla="*/ 160338 h 135"/>
                <a:gd name="T58" fmla="*/ 93663 w 132"/>
                <a:gd name="T59" fmla="*/ 147638 h 135"/>
                <a:gd name="T60" fmla="*/ 107950 w 132"/>
                <a:gd name="T61" fmla="*/ 122238 h 135"/>
                <a:gd name="T62" fmla="*/ 120650 w 132"/>
                <a:gd name="T63" fmla="*/ 107950 h 135"/>
                <a:gd name="T64" fmla="*/ 115888 w 132"/>
                <a:gd name="T65" fmla="*/ 117475 h 135"/>
                <a:gd name="T66" fmla="*/ 114300 w 132"/>
                <a:gd name="T67" fmla="*/ 127000 h 135"/>
                <a:gd name="T68" fmla="*/ 122238 w 132"/>
                <a:gd name="T69" fmla="*/ 123825 h 135"/>
                <a:gd name="T70" fmla="*/ 152400 w 132"/>
                <a:gd name="T71" fmla="*/ 100013 h 135"/>
                <a:gd name="T72" fmla="*/ 165100 w 132"/>
                <a:gd name="T73" fmla="*/ 77788 h 135"/>
                <a:gd name="T74" fmla="*/ 171450 w 132"/>
                <a:gd name="T75" fmla="*/ 46038 h 135"/>
                <a:gd name="T76" fmla="*/ 171450 w 132"/>
                <a:gd name="T77" fmla="*/ 34925 h 135"/>
                <a:gd name="T78" fmla="*/ 177800 w 132"/>
                <a:gd name="T79" fmla="*/ 17463 h 135"/>
                <a:gd name="T80" fmla="*/ 180975 w 132"/>
                <a:gd name="T81" fmla="*/ 6350 h 135"/>
                <a:gd name="T82" fmla="*/ 193675 w 132"/>
                <a:gd name="T83" fmla="*/ 15875 h 135"/>
                <a:gd name="T84" fmla="*/ 185738 w 132"/>
                <a:gd name="T85" fmla="*/ 7938 h 1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2" h="135">
                  <a:moveTo>
                    <a:pt x="120" y="0"/>
                  </a:moveTo>
                  <a:lnTo>
                    <a:pt x="125" y="1"/>
                  </a:lnTo>
                  <a:lnTo>
                    <a:pt x="126" y="16"/>
                  </a:lnTo>
                  <a:lnTo>
                    <a:pt x="132" y="25"/>
                  </a:lnTo>
                  <a:lnTo>
                    <a:pt x="132" y="43"/>
                  </a:lnTo>
                  <a:lnTo>
                    <a:pt x="126" y="47"/>
                  </a:lnTo>
                  <a:lnTo>
                    <a:pt x="128" y="57"/>
                  </a:lnTo>
                  <a:lnTo>
                    <a:pt x="124" y="55"/>
                  </a:lnTo>
                  <a:lnTo>
                    <a:pt x="121" y="56"/>
                  </a:lnTo>
                  <a:lnTo>
                    <a:pt x="120" y="62"/>
                  </a:lnTo>
                  <a:lnTo>
                    <a:pt x="121" y="66"/>
                  </a:lnTo>
                  <a:lnTo>
                    <a:pt x="120" y="75"/>
                  </a:lnTo>
                  <a:lnTo>
                    <a:pt x="118" y="75"/>
                  </a:lnTo>
                  <a:lnTo>
                    <a:pt x="116" y="93"/>
                  </a:lnTo>
                  <a:lnTo>
                    <a:pt x="117" y="98"/>
                  </a:lnTo>
                  <a:lnTo>
                    <a:pt x="113" y="102"/>
                  </a:lnTo>
                  <a:lnTo>
                    <a:pt x="112" y="108"/>
                  </a:lnTo>
                  <a:lnTo>
                    <a:pt x="105" y="112"/>
                  </a:lnTo>
                  <a:lnTo>
                    <a:pt x="107" y="105"/>
                  </a:lnTo>
                  <a:lnTo>
                    <a:pt x="108" y="101"/>
                  </a:lnTo>
                  <a:lnTo>
                    <a:pt x="107" y="99"/>
                  </a:lnTo>
                  <a:lnTo>
                    <a:pt x="103" y="106"/>
                  </a:lnTo>
                  <a:lnTo>
                    <a:pt x="100" y="105"/>
                  </a:lnTo>
                  <a:lnTo>
                    <a:pt x="96" y="111"/>
                  </a:lnTo>
                  <a:lnTo>
                    <a:pt x="96" y="115"/>
                  </a:lnTo>
                  <a:lnTo>
                    <a:pt x="93" y="117"/>
                  </a:lnTo>
                  <a:lnTo>
                    <a:pt x="93" y="108"/>
                  </a:lnTo>
                  <a:lnTo>
                    <a:pt x="88" y="112"/>
                  </a:lnTo>
                  <a:lnTo>
                    <a:pt x="88" y="115"/>
                  </a:lnTo>
                  <a:lnTo>
                    <a:pt x="83" y="115"/>
                  </a:lnTo>
                  <a:lnTo>
                    <a:pt x="73" y="117"/>
                  </a:lnTo>
                  <a:lnTo>
                    <a:pt x="76" y="114"/>
                  </a:lnTo>
                  <a:lnTo>
                    <a:pt x="69" y="111"/>
                  </a:lnTo>
                  <a:lnTo>
                    <a:pt x="67" y="115"/>
                  </a:lnTo>
                  <a:lnTo>
                    <a:pt x="71" y="121"/>
                  </a:lnTo>
                  <a:lnTo>
                    <a:pt x="67" y="123"/>
                  </a:lnTo>
                  <a:lnTo>
                    <a:pt x="59" y="133"/>
                  </a:lnTo>
                  <a:lnTo>
                    <a:pt x="55" y="135"/>
                  </a:lnTo>
                  <a:lnTo>
                    <a:pt x="51" y="129"/>
                  </a:lnTo>
                  <a:lnTo>
                    <a:pt x="49" y="121"/>
                  </a:lnTo>
                  <a:lnTo>
                    <a:pt x="52" y="118"/>
                  </a:lnTo>
                  <a:lnTo>
                    <a:pt x="51" y="114"/>
                  </a:lnTo>
                  <a:lnTo>
                    <a:pt x="40" y="114"/>
                  </a:lnTo>
                  <a:lnTo>
                    <a:pt x="32" y="120"/>
                  </a:lnTo>
                  <a:lnTo>
                    <a:pt x="18" y="120"/>
                  </a:lnTo>
                  <a:lnTo>
                    <a:pt x="14" y="124"/>
                  </a:lnTo>
                  <a:lnTo>
                    <a:pt x="12" y="127"/>
                  </a:lnTo>
                  <a:lnTo>
                    <a:pt x="0" y="126"/>
                  </a:lnTo>
                  <a:lnTo>
                    <a:pt x="0" y="120"/>
                  </a:lnTo>
                  <a:lnTo>
                    <a:pt x="4" y="118"/>
                  </a:lnTo>
                  <a:lnTo>
                    <a:pt x="14" y="109"/>
                  </a:lnTo>
                  <a:lnTo>
                    <a:pt x="18" y="106"/>
                  </a:lnTo>
                  <a:lnTo>
                    <a:pt x="20" y="101"/>
                  </a:lnTo>
                  <a:lnTo>
                    <a:pt x="27" y="99"/>
                  </a:lnTo>
                  <a:lnTo>
                    <a:pt x="28" y="101"/>
                  </a:lnTo>
                  <a:lnTo>
                    <a:pt x="41" y="101"/>
                  </a:lnTo>
                  <a:lnTo>
                    <a:pt x="51" y="99"/>
                  </a:lnTo>
                  <a:lnTo>
                    <a:pt x="55" y="101"/>
                  </a:lnTo>
                  <a:lnTo>
                    <a:pt x="61" y="98"/>
                  </a:lnTo>
                  <a:lnTo>
                    <a:pt x="59" y="93"/>
                  </a:lnTo>
                  <a:lnTo>
                    <a:pt x="67" y="83"/>
                  </a:lnTo>
                  <a:lnTo>
                    <a:pt x="68" y="77"/>
                  </a:lnTo>
                  <a:lnTo>
                    <a:pt x="69" y="72"/>
                  </a:lnTo>
                  <a:lnTo>
                    <a:pt x="76" y="68"/>
                  </a:lnTo>
                  <a:lnTo>
                    <a:pt x="76" y="72"/>
                  </a:lnTo>
                  <a:lnTo>
                    <a:pt x="73" y="74"/>
                  </a:lnTo>
                  <a:lnTo>
                    <a:pt x="72" y="75"/>
                  </a:lnTo>
                  <a:lnTo>
                    <a:pt x="72" y="80"/>
                  </a:lnTo>
                  <a:lnTo>
                    <a:pt x="75" y="81"/>
                  </a:lnTo>
                  <a:lnTo>
                    <a:pt x="77" y="78"/>
                  </a:lnTo>
                  <a:lnTo>
                    <a:pt x="89" y="72"/>
                  </a:lnTo>
                  <a:lnTo>
                    <a:pt x="96" y="63"/>
                  </a:lnTo>
                  <a:lnTo>
                    <a:pt x="101" y="59"/>
                  </a:lnTo>
                  <a:lnTo>
                    <a:pt x="104" y="49"/>
                  </a:lnTo>
                  <a:lnTo>
                    <a:pt x="108" y="37"/>
                  </a:lnTo>
                  <a:lnTo>
                    <a:pt x="108" y="29"/>
                  </a:lnTo>
                  <a:lnTo>
                    <a:pt x="104" y="26"/>
                  </a:lnTo>
                  <a:lnTo>
                    <a:pt x="108" y="22"/>
                  </a:lnTo>
                  <a:lnTo>
                    <a:pt x="108" y="14"/>
                  </a:lnTo>
                  <a:lnTo>
                    <a:pt x="112" y="11"/>
                  </a:lnTo>
                  <a:lnTo>
                    <a:pt x="112" y="5"/>
                  </a:lnTo>
                  <a:lnTo>
                    <a:pt x="114" y="4"/>
                  </a:lnTo>
                  <a:lnTo>
                    <a:pt x="117" y="10"/>
                  </a:lnTo>
                  <a:lnTo>
                    <a:pt x="122" y="10"/>
                  </a:lnTo>
                  <a:lnTo>
                    <a:pt x="122" y="5"/>
                  </a:lnTo>
                  <a:lnTo>
                    <a:pt x="117" y="5"/>
                  </a:lnTo>
                  <a:lnTo>
                    <a:pt x="12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0" name="Freeform 441"/>
            <p:cNvSpPr>
              <a:spLocks/>
            </p:cNvSpPr>
            <p:nvPr/>
          </p:nvSpPr>
          <p:spPr bwMode="auto">
            <a:xfrm>
              <a:off x="6891338" y="3633788"/>
              <a:ext cx="7937" cy="15875"/>
            </a:xfrm>
            <a:custGeom>
              <a:avLst/>
              <a:gdLst>
                <a:gd name="T0" fmla="*/ 7937 w 5"/>
                <a:gd name="T1" fmla="*/ 0 h 10"/>
                <a:gd name="T2" fmla="*/ 6350 w 5"/>
                <a:gd name="T3" fmla="*/ 6350 h 10"/>
                <a:gd name="T4" fmla="*/ 6350 w 5"/>
                <a:gd name="T5" fmla="*/ 11113 h 10"/>
                <a:gd name="T6" fmla="*/ 0 w 5"/>
                <a:gd name="T7" fmla="*/ 15875 h 10"/>
                <a:gd name="T8" fmla="*/ 1587 w 5"/>
                <a:gd name="T9" fmla="*/ 9525 h 10"/>
                <a:gd name="T10" fmla="*/ 1587 w 5"/>
                <a:gd name="T11" fmla="*/ 4763 h 10"/>
                <a:gd name="T12" fmla="*/ 7937 w 5"/>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0">
                  <a:moveTo>
                    <a:pt x="5" y="0"/>
                  </a:moveTo>
                  <a:lnTo>
                    <a:pt x="4" y="4"/>
                  </a:lnTo>
                  <a:lnTo>
                    <a:pt x="4" y="7"/>
                  </a:lnTo>
                  <a:lnTo>
                    <a:pt x="0" y="10"/>
                  </a:lnTo>
                  <a:lnTo>
                    <a:pt x="1" y="6"/>
                  </a:lnTo>
                  <a:lnTo>
                    <a:pt x="1" y="3"/>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1" name="Freeform 442"/>
            <p:cNvSpPr>
              <a:spLocks/>
            </p:cNvSpPr>
            <p:nvPr/>
          </p:nvSpPr>
          <p:spPr bwMode="auto">
            <a:xfrm>
              <a:off x="6923088" y="3430588"/>
              <a:ext cx="111125" cy="120650"/>
            </a:xfrm>
            <a:custGeom>
              <a:avLst/>
              <a:gdLst>
                <a:gd name="T0" fmla="*/ 39688 w 70"/>
                <a:gd name="T1" fmla="*/ 0 h 76"/>
                <a:gd name="T2" fmla="*/ 58738 w 70"/>
                <a:gd name="T3" fmla="*/ 26988 h 76"/>
                <a:gd name="T4" fmla="*/ 77788 w 70"/>
                <a:gd name="T5" fmla="*/ 42863 h 76"/>
                <a:gd name="T6" fmla="*/ 93663 w 70"/>
                <a:gd name="T7" fmla="*/ 46038 h 76"/>
                <a:gd name="T8" fmla="*/ 104775 w 70"/>
                <a:gd name="T9" fmla="*/ 38100 h 76"/>
                <a:gd name="T10" fmla="*/ 100013 w 70"/>
                <a:gd name="T11" fmla="*/ 49213 h 76"/>
                <a:gd name="T12" fmla="*/ 104775 w 70"/>
                <a:gd name="T13" fmla="*/ 63500 h 76"/>
                <a:gd name="T14" fmla="*/ 111125 w 70"/>
                <a:gd name="T15" fmla="*/ 66675 h 76"/>
                <a:gd name="T16" fmla="*/ 109538 w 70"/>
                <a:gd name="T17" fmla="*/ 71438 h 76"/>
                <a:gd name="T18" fmla="*/ 100013 w 70"/>
                <a:gd name="T19" fmla="*/ 73025 h 76"/>
                <a:gd name="T20" fmla="*/ 80963 w 70"/>
                <a:gd name="T21" fmla="*/ 77788 h 76"/>
                <a:gd name="T22" fmla="*/ 71438 w 70"/>
                <a:gd name="T23" fmla="*/ 87313 h 76"/>
                <a:gd name="T24" fmla="*/ 66675 w 70"/>
                <a:gd name="T25" fmla="*/ 101600 h 76"/>
                <a:gd name="T26" fmla="*/ 65088 w 70"/>
                <a:gd name="T27" fmla="*/ 106363 h 76"/>
                <a:gd name="T28" fmla="*/ 46038 w 70"/>
                <a:gd name="T29" fmla="*/ 95250 h 76"/>
                <a:gd name="T30" fmla="*/ 41275 w 70"/>
                <a:gd name="T31" fmla="*/ 90488 h 76"/>
                <a:gd name="T32" fmla="*/ 28575 w 70"/>
                <a:gd name="T33" fmla="*/ 87313 h 76"/>
                <a:gd name="T34" fmla="*/ 20638 w 70"/>
                <a:gd name="T35" fmla="*/ 95250 h 76"/>
                <a:gd name="T36" fmla="*/ 14288 w 70"/>
                <a:gd name="T37" fmla="*/ 90488 h 76"/>
                <a:gd name="T38" fmla="*/ 7938 w 70"/>
                <a:gd name="T39" fmla="*/ 96838 h 76"/>
                <a:gd name="T40" fmla="*/ 17463 w 70"/>
                <a:gd name="T41" fmla="*/ 101600 h 76"/>
                <a:gd name="T42" fmla="*/ 22225 w 70"/>
                <a:gd name="T43" fmla="*/ 111125 h 76"/>
                <a:gd name="T44" fmla="*/ 14288 w 70"/>
                <a:gd name="T45" fmla="*/ 111125 h 76"/>
                <a:gd name="T46" fmla="*/ 6350 w 70"/>
                <a:gd name="T47" fmla="*/ 120650 h 76"/>
                <a:gd name="T48" fmla="*/ 6350 w 70"/>
                <a:gd name="T49" fmla="*/ 106363 h 76"/>
                <a:gd name="T50" fmla="*/ 0 w 70"/>
                <a:gd name="T51" fmla="*/ 96838 h 76"/>
                <a:gd name="T52" fmla="*/ 0 w 70"/>
                <a:gd name="T53" fmla="*/ 87313 h 76"/>
                <a:gd name="T54" fmla="*/ 9525 w 70"/>
                <a:gd name="T55" fmla="*/ 77788 h 76"/>
                <a:gd name="T56" fmla="*/ 9525 w 70"/>
                <a:gd name="T57" fmla="*/ 66675 h 76"/>
                <a:gd name="T58" fmla="*/ 20638 w 70"/>
                <a:gd name="T59" fmla="*/ 68263 h 76"/>
                <a:gd name="T60" fmla="*/ 28575 w 70"/>
                <a:gd name="T61" fmla="*/ 66675 h 76"/>
                <a:gd name="T62" fmla="*/ 28575 w 70"/>
                <a:gd name="T63" fmla="*/ 49213 h 76"/>
                <a:gd name="T64" fmla="*/ 36513 w 70"/>
                <a:gd name="T65" fmla="*/ 46038 h 76"/>
                <a:gd name="T66" fmla="*/ 33338 w 70"/>
                <a:gd name="T67" fmla="*/ 4763 h 76"/>
                <a:gd name="T68" fmla="*/ 39688 w 70"/>
                <a:gd name="T69" fmla="*/ 0 h 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76">
                  <a:moveTo>
                    <a:pt x="25" y="0"/>
                  </a:moveTo>
                  <a:lnTo>
                    <a:pt x="37" y="17"/>
                  </a:lnTo>
                  <a:lnTo>
                    <a:pt x="49" y="27"/>
                  </a:lnTo>
                  <a:lnTo>
                    <a:pt x="59" y="29"/>
                  </a:lnTo>
                  <a:lnTo>
                    <a:pt x="66" y="24"/>
                  </a:lnTo>
                  <a:lnTo>
                    <a:pt x="63" y="31"/>
                  </a:lnTo>
                  <a:lnTo>
                    <a:pt x="66" y="40"/>
                  </a:lnTo>
                  <a:lnTo>
                    <a:pt x="70" y="42"/>
                  </a:lnTo>
                  <a:lnTo>
                    <a:pt x="69" y="45"/>
                  </a:lnTo>
                  <a:lnTo>
                    <a:pt x="63" y="46"/>
                  </a:lnTo>
                  <a:lnTo>
                    <a:pt x="51" y="49"/>
                  </a:lnTo>
                  <a:lnTo>
                    <a:pt x="45" y="55"/>
                  </a:lnTo>
                  <a:lnTo>
                    <a:pt x="42" y="64"/>
                  </a:lnTo>
                  <a:lnTo>
                    <a:pt x="41" y="67"/>
                  </a:lnTo>
                  <a:lnTo>
                    <a:pt x="29" y="60"/>
                  </a:lnTo>
                  <a:lnTo>
                    <a:pt x="26" y="57"/>
                  </a:lnTo>
                  <a:lnTo>
                    <a:pt x="18" y="55"/>
                  </a:lnTo>
                  <a:lnTo>
                    <a:pt x="13" y="60"/>
                  </a:lnTo>
                  <a:lnTo>
                    <a:pt x="9" y="57"/>
                  </a:lnTo>
                  <a:lnTo>
                    <a:pt x="5" y="61"/>
                  </a:lnTo>
                  <a:lnTo>
                    <a:pt x="11" y="64"/>
                  </a:lnTo>
                  <a:lnTo>
                    <a:pt x="14" y="70"/>
                  </a:lnTo>
                  <a:lnTo>
                    <a:pt x="9" y="70"/>
                  </a:lnTo>
                  <a:lnTo>
                    <a:pt x="4" y="76"/>
                  </a:lnTo>
                  <a:lnTo>
                    <a:pt x="4" y="67"/>
                  </a:lnTo>
                  <a:lnTo>
                    <a:pt x="0" y="61"/>
                  </a:lnTo>
                  <a:lnTo>
                    <a:pt x="0" y="55"/>
                  </a:lnTo>
                  <a:lnTo>
                    <a:pt x="6" y="49"/>
                  </a:lnTo>
                  <a:lnTo>
                    <a:pt x="6" y="42"/>
                  </a:lnTo>
                  <a:lnTo>
                    <a:pt x="13" y="43"/>
                  </a:lnTo>
                  <a:lnTo>
                    <a:pt x="18" y="42"/>
                  </a:lnTo>
                  <a:lnTo>
                    <a:pt x="18" y="31"/>
                  </a:lnTo>
                  <a:lnTo>
                    <a:pt x="23" y="29"/>
                  </a:lnTo>
                  <a:lnTo>
                    <a:pt x="21" y="3"/>
                  </a:lnTo>
                  <a:lnTo>
                    <a:pt x="2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2" name="Freeform 443"/>
            <p:cNvSpPr>
              <a:spLocks/>
            </p:cNvSpPr>
            <p:nvPr/>
          </p:nvSpPr>
          <p:spPr bwMode="auto">
            <a:xfrm>
              <a:off x="6684963" y="3924300"/>
              <a:ext cx="17462" cy="20638"/>
            </a:xfrm>
            <a:custGeom>
              <a:avLst/>
              <a:gdLst>
                <a:gd name="T0" fmla="*/ 15875 w 11"/>
                <a:gd name="T1" fmla="*/ 0 h 13"/>
                <a:gd name="T2" fmla="*/ 17462 w 11"/>
                <a:gd name="T3" fmla="*/ 4763 h 13"/>
                <a:gd name="T4" fmla="*/ 1587 w 11"/>
                <a:gd name="T5" fmla="*/ 20638 h 13"/>
                <a:gd name="T6" fmla="*/ 0 w 11"/>
                <a:gd name="T7" fmla="*/ 15875 h 13"/>
                <a:gd name="T8" fmla="*/ 7937 w 11"/>
                <a:gd name="T9" fmla="*/ 9525 h 13"/>
                <a:gd name="T10" fmla="*/ 6350 w 11"/>
                <a:gd name="T11" fmla="*/ 4763 h 13"/>
                <a:gd name="T12" fmla="*/ 9525 w 11"/>
                <a:gd name="T13" fmla="*/ 4763 h 13"/>
                <a:gd name="T14" fmla="*/ 15875 w 11"/>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3">
                  <a:moveTo>
                    <a:pt x="10" y="0"/>
                  </a:moveTo>
                  <a:lnTo>
                    <a:pt x="11" y="3"/>
                  </a:lnTo>
                  <a:lnTo>
                    <a:pt x="1" y="13"/>
                  </a:lnTo>
                  <a:lnTo>
                    <a:pt x="0" y="10"/>
                  </a:lnTo>
                  <a:lnTo>
                    <a:pt x="5" y="6"/>
                  </a:lnTo>
                  <a:lnTo>
                    <a:pt x="4" y="3"/>
                  </a:lnTo>
                  <a:lnTo>
                    <a:pt x="6" y="3"/>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3" name="Freeform 444"/>
            <p:cNvSpPr>
              <a:spLocks/>
            </p:cNvSpPr>
            <p:nvPr/>
          </p:nvSpPr>
          <p:spPr bwMode="auto">
            <a:xfrm>
              <a:off x="7847013" y="2754313"/>
              <a:ext cx="58737" cy="34925"/>
            </a:xfrm>
            <a:custGeom>
              <a:avLst/>
              <a:gdLst>
                <a:gd name="T0" fmla="*/ 3175 w 37"/>
                <a:gd name="T1" fmla="*/ 0 h 22"/>
                <a:gd name="T2" fmla="*/ 4762 w 37"/>
                <a:gd name="T3" fmla="*/ 1588 h 22"/>
                <a:gd name="T4" fmla="*/ 20637 w 37"/>
                <a:gd name="T5" fmla="*/ 1588 h 22"/>
                <a:gd name="T6" fmla="*/ 23812 w 37"/>
                <a:gd name="T7" fmla="*/ 0 h 22"/>
                <a:gd name="T8" fmla="*/ 31750 w 37"/>
                <a:gd name="T9" fmla="*/ 1588 h 22"/>
                <a:gd name="T10" fmla="*/ 31750 w 37"/>
                <a:gd name="T11" fmla="*/ 9525 h 22"/>
                <a:gd name="T12" fmla="*/ 42862 w 37"/>
                <a:gd name="T13" fmla="*/ 14288 h 22"/>
                <a:gd name="T14" fmla="*/ 58737 w 37"/>
                <a:gd name="T15" fmla="*/ 19050 h 22"/>
                <a:gd name="T16" fmla="*/ 57150 w 37"/>
                <a:gd name="T17" fmla="*/ 25400 h 22"/>
                <a:gd name="T18" fmla="*/ 46037 w 37"/>
                <a:gd name="T19" fmla="*/ 28575 h 22"/>
                <a:gd name="T20" fmla="*/ 42862 w 37"/>
                <a:gd name="T21" fmla="*/ 34925 h 22"/>
                <a:gd name="T22" fmla="*/ 36512 w 37"/>
                <a:gd name="T23" fmla="*/ 23813 h 22"/>
                <a:gd name="T24" fmla="*/ 26987 w 37"/>
                <a:gd name="T25" fmla="*/ 20638 h 22"/>
                <a:gd name="T26" fmla="*/ 20637 w 37"/>
                <a:gd name="T27" fmla="*/ 14288 h 22"/>
                <a:gd name="T28" fmla="*/ 11112 w 37"/>
                <a:gd name="T29" fmla="*/ 14288 h 22"/>
                <a:gd name="T30" fmla="*/ 6350 w 37"/>
                <a:gd name="T31" fmla="*/ 20638 h 22"/>
                <a:gd name="T32" fmla="*/ 3175 w 37"/>
                <a:gd name="T33" fmla="*/ 19050 h 22"/>
                <a:gd name="T34" fmla="*/ 0 w 37"/>
                <a:gd name="T35" fmla="*/ 11113 h 22"/>
                <a:gd name="T36" fmla="*/ 3175 w 37"/>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2" y="0"/>
                  </a:moveTo>
                  <a:lnTo>
                    <a:pt x="3" y="1"/>
                  </a:lnTo>
                  <a:lnTo>
                    <a:pt x="13" y="1"/>
                  </a:lnTo>
                  <a:lnTo>
                    <a:pt x="15" y="0"/>
                  </a:lnTo>
                  <a:lnTo>
                    <a:pt x="20" y="1"/>
                  </a:lnTo>
                  <a:lnTo>
                    <a:pt x="20" y="6"/>
                  </a:lnTo>
                  <a:lnTo>
                    <a:pt x="27" y="9"/>
                  </a:lnTo>
                  <a:lnTo>
                    <a:pt x="37" y="12"/>
                  </a:lnTo>
                  <a:lnTo>
                    <a:pt x="36" y="16"/>
                  </a:lnTo>
                  <a:lnTo>
                    <a:pt x="29" y="18"/>
                  </a:lnTo>
                  <a:lnTo>
                    <a:pt x="27" y="22"/>
                  </a:lnTo>
                  <a:lnTo>
                    <a:pt x="23" y="15"/>
                  </a:lnTo>
                  <a:lnTo>
                    <a:pt x="17" y="13"/>
                  </a:lnTo>
                  <a:lnTo>
                    <a:pt x="13" y="9"/>
                  </a:lnTo>
                  <a:lnTo>
                    <a:pt x="7" y="9"/>
                  </a:lnTo>
                  <a:lnTo>
                    <a:pt x="4" y="13"/>
                  </a:lnTo>
                  <a:lnTo>
                    <a:pt x="2" y="12"/>
                  </a:lnTo>
                  <a:lnTo>
                    <a:pt x="0" y="7"/>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4" name="Freeform 445"/>
            <p:cNvSpPr>
              <a:spLocks/>
            </p:cNvSpPr>
            <p:nvPr/>
          </p:nvSpPr>
          <p:spPr bwMode="auto">
            <a:xfrm>
              <a:off x="5695950" y="1606550"/>
              <a:ext cx="30163" cy="23813"/>
            </a:xfrm>
            <a:custGeom>
              <a:avLst/>
              <a:gdLst>
                <a:gd name="T0" fmla="*/ 7938 w 19"/>
                <a:gd name="T1" fmla="*/ 0 h 15"/>
                <a:gd name="T2" fmla="*/ 30163 w 19"/>
                <a:gd name="T3" fmla="*/ 19050 h 15"/>
                <a:gd name="T4" fmla="*/ 17463 w 19"/>
                <a:gd name="T5" fmla="*/ 23813 h 15"/>
                <a:gd name="T6" fmla="*/ 0 w 19"/>
                <a:gd name="T7" fmla="*/ 6350 h 15"/>
                <a:gd name="T8" fmla="*/ 7938 w 1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5" y="0"/>
                  </a:moveTo>
                  <a:lnTo>
                    <a:pt x="19" y="12"/>
                  </a:lnTo>
                  <a:lnTo>
                    <a:pt x="11" y="15"/>
                  </a:lnTo>
                  <a:lnTo>
                    <a:pt x="0" y="4"/>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5" name="Freeform 446"/>
            <p:cNvSpPr>
              <a:spLocks/>
            </p:cNvSpPr>
            <p:nvPr/>
          </p:nvSpPr>
          <p:spPr bwMode="auto">
            <a:xfrm>
              <a:off x="5773738" y="1441450"/>
              <a:ext cx="30162" cy="23813"/>
            </a:xfrm>
            <a:custGeom>
              <a:avLst/>
              <a:gdLst>
                <a:gd name="T0" fmla="*/ 11112 w 19"/>
                <a:gd name="T1" fmla="*/ 0 h 15"/>
                <a:gd name="T2" fmla="*/ 30162 w 19"/>
                <a:gd name="T3" fmla="*/ 11113 h 15"/>
                <a:gd name="T4" fmla="*/ 25400 w 19"/>
                <a:gd name="T5" fmla="*/ 23813 h 15"/>
                <a:gd name="T6" fmla="*/ 11112 w 19"/>
                <a:gd name="T7" fmla="*/ 23813 h 15"/>
                <a:gd name="T8" fmla="*/ 0 w 19"/>
                <a:gd name="T9" fmla="*/ 11113 h 15"/>
                <a:gd name="T10" fmla="*/ 11112 w 19"/>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5">
                  <a:moveTo>
                    <a:pt x="7" y="0"/>
                  </a:moveTo>
                  <a:lnTo>
                    <a:pt x="19" y="7"/>
                  </a:lnTo>
                  <a:lnTo>
                    <a:pt x="16" y="15"/>
                  </a:lnTo>
                  <a:lnTo>
                    <a:pt x="7" y="15"/>
                  </a:lnTo>
                  <a:lnTo>
                    <a:pt x="0" y="7"/>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6" name="Freeform 447"/>
            <p:cNvSpPr>
              <a:spLocks/>
            </p:cNvSpPr>
            <p:nvPr/>
          </p:nvSpPr>
          <p:spPr bwMode="auto">
            <a:xfrm>
              <a:off x="5973763" y="1398588"/>
              <a:ext cx="36512" cy="23812"/>
            </a:xfrm>
            <a:custGeom>
              <a:avLst/>
              <a:gdLst>
                <a:gd name="T0" fmla="*/ 19050 w 23"/>
                <a:gd name="T1" fmla="*/ 0 h 15"/>
                <a:gd name="T2" fmla="*/ 36512 w 23"/>
                <a:gd name="T3" fmla="*/ 9525 h 15"/>
                <a:gd name="T4" fmla="*/ 19050 w 23"/>
                <a:gd name="T5" fmla="*/ 23812 h 15"/>
                <a:gd name="T6" fmla="*/ 9525 w 23"/>
                <a:gd name="T7" fmla="*/ 19050 h 15"/>
                <a:gd name="T8" fmla="*/ 0 w 23"/>
                <a:gd name="T9" fmla="*/ 14287 h 15"/>
                <a:gd name="T10" fmla="*/ 4762 w 23"/>
                <a:gd name="T11" fmla="*/ 1587 h 15"/>
                <a:gd name="T12" fmla="*/ 19050 w 23"/>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5">
                  <a:moveTo>
                    <a:pt x="12" y="0"/>
                  </a:moveTo>
                  <a:lnTo>
                    <a:pt x="23" y="6"/>
                  </a:lnTo>
                  <a:lnTo>
                    <a:pt x="12" y="15"/>
                  </a:lnTo>
                  <a:lnTo>
                    <a:pt x="6" y="12"/>
                  </a:lnTo>
                  <a:lnTo>
                    <a:pt x="0" y="9"/>
                  </a:lnTo>
                  <a:lnTo>
                    <a:pt x="3" y="1"/>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7" name="Freeform 448"/>
            <p:cNvSpPr>
              <a:spLocks/>
            </p:cNvSpPr>
            <p:nvPr/>
          </p:nvSpPr>
          <p:spPr bwMode="auto">
            <a:xfrm>
              <a:off x="6005513" y="1395413"/>
              <a:ext cx="114300" cy="158750"/>
            </a:xfrm>
            <a:custGeom>
              <a:avLst/>
              <a:gdLst>
                <a:gd name="T0" fmla="*/ 80963 w 72"/>
                <a:gd name="T1" fmla="*/ 0 h 100"/>
                <a:gd name="T2" fmla="*/ 93663 w 72"/>
                <a:gd name="T3" fmla="*/ 38100 h 100"/>
                <a:gd name="T4" fmla="*/ 114300 w 72"/>
                <a:gd name="T5" fmla="*/ 66675 h 100"/>
                <a:gd name="T6" fmla="*/ 106363 w 72"/>
                <a:gd name="T7" fmla="*/ 95250 h 100"/>
                <a:gd name="T8" fmla="*/ 112713 w 72"/>
                <a:gd name="T9" fmla="*/ 115888 h 100"/>
                <a:gd name="T10" fmla="*/ 106363 w 72"/>
                <a:gd name="T11" fmla="*/ 130175 h 100"/>
                <a:gd name="T12" fmla="*/ 76200 w 72"/>
                <a:gd name="T13" fmla="*/ 134938 h 100"/>
                <a:gd name="T14" fmla="*/ 42863 w 72"/>
                <a:gd name="T15" fmla="*/ 158750 h 100"/>
                <a:gd name="T16" fmla="*/ 17463 w 72"/>
                <a:gd name="T17" fmla="*/ 142875 h 100"/>
                <a:gd name="T18" fmla="*/ 0 w 72"/>
                <a:gd name="T19" fmla="*/ 128588 h 100"/>
                <a:gd name="T20" fmla="*/ 20638 w 72"/>
                <a:gd name="T21" fmla="*/ 96838 h 100"/>
                <a:gd name="T22" fmla="*/ 14288 w 72"/>
                <a:gd name="T23" fmla="*/ 74613 h 100"/>
                <a:gd name="T24" fmla="*/ 25400 w 72"/>
                <a:gd name="T25" fmla="*/ 50800 h 100"/>
                <a:gd name="T26" fmla="*/ 58738 w 72"/>
                <a:gd name="T27" fmla="*/ 31750 h 100"/>
                <a:gd name="T28" fmla="*/ 68263 w 72"/>
                <a:gd name="T29" fmla="*/ 3175 h 100"/>
                <a:gd name="T30" fmla="*/ 80963 w 72"/>
                <a:gd name="T31" fmla="*/ 0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100">
                  <a:moveTo>
                    <a:pt x="51" y="0"/>
                  </a:moveTo>
                  <a:lnTo>
                    <a:pt x="59" y="24"/>
                  </a:lnTo>
                  <a:lnTo>
                    <a:pt x="72" y="42"/>
                  </a:lnTo>
                  <a:lnTo>
                    <a:pt x="67" y="60"/>
                  </a:lnTo>
                  <a:lnTo>
                    <a:pt x="71" y="73"/>
                  </a:lnTo>
                  <a:lnTo>
                    <a:pt x="67" y="82"/>
                  </a:lnTo>
                  <a:lnTo>
                    <a:pt x="48" y="85"/>
                  </a:lnTo>
                  <a:lnTo>
                    <a:pt x="27" y="100"/>
                  </a:lnTo>
                  <a:lnTo>
                    <a:pt x="11" y="90"/>
                  </a:lnTo>
                  <a:lnTo>
                    <a:pt x="0" y="81"/>
                  </a:lnTo>
                  <a:lnTo>
                    <a:pt x="13" y="61"/>
                  </a:lnTo>
                  <a:lnTo>
                    <a:pt x="9" y="47"/>
                  </a:lnTo>
                  <a:lnTo>
                    <a:pt x="16" y="32"/>
                  </a:lnTo>
                  <a:lnTo>
                    <a:pt x="37" y="20"/>
                  </a:lnTo>
                  <a:lnTo>
                    <a:pt x="43" y="2"/>
                  </a:lnTo>
                  <a:lnTo>
                    <a:pt x="5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8" name="Freeform 449"/>
            <p:cNvSpPr>
              <a:spLocks/>
            </p:cNvSpPr>
            <p:nvPr/>
          </p:nvSpPr>
          <p:spPr bwMode="auto">
            <a:xfrm>
              <a:off x="5992813" y="1547813"/>
              <a:ext cx="55562" cy="46037"/>
            </a:xfrm>
            <a:custGeom>
              <a:avLst/>
              <a:gdLst>
                <a:gd name="T0" fmla="*/ 0 w 35"/>
                <a:gd name="T1" fmla="*/ 0 h 29"/>
                <a:gd name="T2" fmla="*/ 14287 w 35"/>
                <a:gd name="T3" fmla="*/ 1587 h 29"/>
                <a:gd name="T4" fmla="*/ 55562 w 35"/>
                <a:gd name="T5" fmla="*/ 20637 h 29"/>
                <a:gd name="T6" fmla="*/ 33337 w 35"/>
                <a:gd name="T7" fmla="*/ 46037 h 29"/>
                <a:gd name="T8" fmla="*/ 14287 w 35"/>
                <a:gd name="T9" fmla="*/ 46037 h 29"/>
                <a:gd name="T10" fmla="*/ 19050 w 35"/>
                <a:gd name="T11" fmla="*/ 36512 h 29"/>
                <a:gd name="T12" fmla="*/ 9525 w 35"/>
                <a:gd name="T13" fmla="*/ 25400 h 29"/>
                <a:gd name="T14" fmla="*/ 0 w 35"/>
                <a:gd name="T15" fmla="*/ 0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29">
                  <a:moveTo>
                    <a:pt x="0" y="0"/>
                  </a:moveTo>
                  <a:lnTo>
                    <a:pt x="9" y="1"/>
                  </a:lnTo>
                  <a:lnTo>
                    <a:pt x="35" y="13"/>
                  </a:lnTo>
                  <a:lnTo>
                    <a:pt x="21" y="29"/>
                  </a:lnTo>
                  <a:lnTo>
                    <a:pt x="9" y="29"/>
                  </a:lnTo>
                  <a:lnTo>
                    <a:pt x="12" y="23"/>
                  </a:lnTo>
                  <a:lnTo>
                    <a:pt x="6" y="1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69" name="Freeform 450"/>
            <p:cNvSpPr>
              <a:spLocks/>
            </p:cNvSpPr>
            <p:nvPr/>
          </p:nvSpPr>
          <p:spPr bwMode="auto">
            <a:xfrm>
              <a:off x="6037263" y="1535113"/>
              <a:ext cx="128587" cy="168275"/>
            </a:xfrm>
            <a:custGeom>
              <a:avLst/>
              <a:gdLst>
                <a:gd name="T0" fmla="*/ 71437 w 81"/>
                <a:gd name="T1" fmla="*/ 0 h 106"/>
                <a:gd name="T2" fmla="*/ 90487 w 81"/>
                <a:gd name="T3" fmla="*/ 17463 h 106"/>
                <a:gd name="T4" fmla="*/ 77787 w 81"/>
                <a:gd name="T5" fmla="*/ 49213 h 106"/>
                <a:gd name="T6" fmla="*/ 103187 w 81"/>
                <a:gd name="T7" fmla="*/ 19050 h 106"/>
                <a:gd name="T8" fmla="*/ 128587 w 81"/>
                <a:gd name="T9" fmla="*/ 34925 h 106"/>
                <a:gd name="T10" fmla="*/ 122237 w 81"/>
                <a:gd name="T11" fmla="*/ 96838 h 106"/>
                <a:gd name="T12" fmla="*/ 111125 w 81"/>
                <a:gd name="T13" fmla="*/ 112713 h 106"/>
                <a:gd name="T14" fmla="*/ 122237 w 81"/>
                <a:gd name="T15" fmla="*/ 155575 h 106"/>
                <a:gd name="T16" fmla="*/ 85725 w 81"/>
                <a:gd name="T17" fmla="*/ 168275 h 106"/>
                <a:gd name="T18" fmla="*/ 44450 w 81"/>
                <a:gd name="T19" fmla="*/ 130175 h 106"/>
                <a:gd name="T20" fmla="*/ 31750 w 81"/>
                <a:gd name="T21" fmla="*/ 136525 h 106"/>
                <a:gd name="T22" fmla="*/ 17462 w 81"/>
                <a:gd name="T23" fmla="*/ 112713 h 106"/>
                <a:gd name="T24" fmla="*/ 14287 w 81"/>
                <a:gd name="T25" fmla="*/ 85725 h 106"/>
                <a:gd name="T26" fmla="*/ 0 w 81"/>
                <a:gd name="T27" fmla="*/ 77788 h 106"/>
                <a:gd name="T28" fmla="*/ 20637 w 81"/>
                <a:gd name="T29" fmla="*/ 47625 h 106"/>
                <a:gd name="T30" fmla="*/ 42862 w 81"/>
                <a:gd name="T31" fmla="*/ 7938 h 106"/>
                <a:gd name="T32" fmla="*/ 71437 w 81"/>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106">
                  <a:moveTo>
                    <a:pt x="45" y="0"/>
                  </a:moveTo>
                  <a:lnTo>
                    <a:pt x="57" y="11"/>
                  </a:lnTo>
                  <a:lnTo>
                    <a:pt x="49" y="31"/>
                  </a:lnTo>
                  <a:lnTo>
                    <a:pt x="65" y="12"/>
                  </a:lnTo>
                  <a:lnTo>
                    <a:pt x="81" y="22"/>
                  </a:lnTo>
                  <a:lnTo>
                    <a:pt x="77" y="61"/>
                  </a:lnTo>
                  <a:lnTo>
                    <a:pt x="70" y="71"/>
                  </a:lnTo>
                  <a:lnTo>
                    <a:pt x="77" y="98"/>
                  </a:lnTo>
                  <a:lnTo>
                    <a:pt x="54" y="106"/>
                  </a:lnTo>
                  <a:lnTo>
                    <a:pt x="28" y="82"/>
                  </a:lnTo>
                  <a:lnTo>
                    <a:pt x="20" y="86"/>
                  </a:lnTo>
                  <a:lnTo>
                    <a:pt x="11" y="71"/>
                  </a:lnTo>
                  <a:lnTo>
                    <a:pt x="9" y="54"/>
                  </a:lnTo>
                  <a:lnTo>
                    <a:pt x="0" y="49"/>
                  </a:lnTo>
                  <a:lnTo>
                    <a:pt x="13" y="30"/>
                  </a:lnTo>
                  <a:lnTo>
                    <a:pt x="27" y="5"/>
                  </a:lnTo>
                  <a:lnTo>
                    <a:pt x="4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0" name="Freeform 451"/>
            <p:cNvSpPr>
              <a:spLocks/>
            </p:cNvSpPr>
            <p:nvPr/>
          </p:nvSpPr>
          <p:spPr bwMode="auto">
            <a:xfrm>
              <a:off x="6148388" y="1631950"/>
              <a:ext cx="122237" cy="153988"/>
            </a:xfrm>
            <a:custGeom>
              <a:avLst/>
              <a:gdLst>
                <a:gd name="T0" fmla="*/ 61912 w 77"/>
                <a:gd name="T1" fmla="*/ 0 h 97"/>
                <a:gd name="T2" fmla="*/ 74612 w 77"/>
                <a:gd name="T3" fmla="*/ 1588 h 97"/>
                <a:gd name="T4" fmla="*/ 69850 w 77"/>
                <a:gd name="T5" fmla="*/ 30163 h 97"/>
                <a:gd name="T6" fmla="*/ 85725 w 77"/>
                <a:gd name="T7" fmla="*/ 19050 h 97"/>
                <a:gd name="T8" fmla="*/ 101600 w 77"/>
                <a:gd name="T9" fmla="*/ 49213 h 97"/>
                <a:gd name="T10" fmla="*/ 122237 w 77"/>
                <a:gd name="T11" fmla="*/ 87313 h 97"/>
                <a:gd name="T12" fmla="*/ 109537 w 77"/>
                <a:gd name="T13" fmla="*/ 115888 h 97"/>
                <a:gd name="T14" fmla="*/ 80962 w 77"/>
                <a:gd name="T15" fmla="*/ 127000 h 97"/>
                <a:gd name="T16" fmla="*/ 50800 w 77"/>
                <a:gd name="T17" fmla="*/ 130175 h 97"/>
                <a:gd name="T18" fmla="*/ 11112 w 77"/>
                <a:gd name="T19" fmla="*/ 153988 h 97"/>
                <a:gd name="T20" fmla="*/ 0 w 77"/>
                <a:gd name="T21" fmla="*/ 144463 h 97"/>
                <a:gd name="T22" fmla="*/ 31750 w 77"/>
                <a:gd name="T23" fmla="*/ 71438 h 97"/>
                <a:gd name="T24" fmla="*/ 42862 w 77"/>
                <a:gd name="T25" fmla="*/ 15875 h 97"/>
                <a:gd name="T26" fmla="*/ 61912 w 77"/>
                <a:gd name="T27" fmla="*/ 0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7" h="97">
                  <a:moveTo>
                    <a:pt x="39" y="0"/>
                  </a:moveTo>
                  <a:lnTo>
                    <a:pt x="47" y="1"/>
                  </a:lnTo>
                  <a:lnTo>
                    <a:pt x="44" y="19"/>
                  </a:lnTo>
                  <a:lnTo>
                    <a:pt x="54" y="12"/>
                  </a:lnTo>
                  <a:lnTo>
                    <a:pt x="64" y="31"/>
                  </a:lnTo>
                  <a:lnTo>
                    <a:pt x="77" y="55"/>
                  </a:lnTo>
                  <a:lnTo>
                    <a:pt x="69" y="73"/>
                  </a:lnTo>
                  <a:lnTo>
                    <a:pt x="51" y="80"/>
                  </a:lnTo>
                  <a:lnTo>
                    <a:pt x="32" y="82"/>
                  </a:lnTo>
                  <a:lnTo>
                    <a:pt x="7" y="97"/>
                  </a:lnTo>
                  <a:lnTo>
                    <a:pt x="0" y="91"/>
                  </a:lnTo>
                  <a:lnTo>
                    <a:pt x="20" y="45"/>
                  </a:lnTo>
                  <a:lnTo>
                    <a:pt x="27" y="10"/>
                  </a:lnTo>
                  <a:lnTo>
                    <a:pt x="3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1" name="Freeform 452"/>
            <p:cNvSpPr>
              <a:spLocks/>
            </p:cNvSpPr>
            <p:nvPr/>
          </p:nvSpPr>
          <p:spPr bwMode="auto">
            <a:xfrm>
              <a:off x="6280150" y="1744663"/>
              <a:ext cx="14288" cy="22225"/>
            </a:xfrm>
            <a:custGeom>
              <a:avLst/>
              <a:gdLst>
                <a:gd name="T0" fmla="*/ 7938 w 9"/>
                <a:gd name="T1" fmla="*/ 0 h 14"/>
                <a:gd name="T2" fmla="*/ 14288 w 9"/>
                <a:gd name="T3" fmla="*/ 7938 h 14"/>
                <a:gd name="T4" fmla="*/ 0 w 9"/>
                <a:gd name="T5" fmla="*/ 22225 h 14"/>
                <a:gd name="T6" fmla="*/ 7938 w 9"/>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5" y="0"/>
                  </a:moveTo>
                  <a:lnTo>
                    <a:pt x="9" y="5"/>
                  </a:lnTo>
                  <a:lnTo>
                    <a:pt x="0" y="14"/>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2" name="Freeform 453"/>
            <p:cNvSpPr>
              <a:spLocks/>
            </p:cNvSpPr>
            <p:nvPr/>
          </p:nvSpPr>
          <p:spPr bwMode="auto">
            <a:xfrm>
              <a:off x="6294438" y="1768475"/>
              <a:ext cx="14287" cy="9525"/>
            </a:xfrm>
            <a:custGeom>
              <a:avLst/>
              <a:gdLst>
                <a:gd name="T0" fmla="*/ 0 w 9"/>
                <a:gd name="T1" fmla="*/ 0 h 6"/>
                <a:gd name="T2" fmla="*/ 14287 w 9"/>
                <a:gd name="T3" fmla="*/ 0 h 6"/>
                <a:gd name="T4" fmla="*/ 12700 w 9"/>
                <a:gd name="T5" fmla="*/ 9525 h 6"/>
                <a:gd name="T6" fmla="*/ 0 w 9"/>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6">
                  <a:moveTo>
                    <a:pt x="0" y="0"/>
                  </a:moveTo>
                  <a:lnTo>
                    <a:pt x="9" y="0"/>
                  </a:lnTo>
                  <a:lnTo>
                    <a:pt x="8"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3" name="Freeform 454"/>
            <p:cNvSpPr>
              <a:spLocks/>
            </p:cNvSpPr>
            <p:nvPr/>
          </p:nvSpPr>
          <p:spPr bwMode="auto">
            <a:xfrm>
              <a:off x="6073775" y="1946275"/>
              <a:ext cx="20638" cy="12700"/>
            </a:xfrm>
            <a:custGeom>
              <a:avLst/>
              <a:gdLst>
                <a:gd name="T0" fmla="*/ 6350 w 13"/>
                <a:gd name="T1" fmla="*/ 0 h 8"/>
                <a:gd name="T2" fmla="*/ 20638 w 13"/>
                <a:gd name="T3" fmla="*/ 1588 h 8"/>
                <a:gd name="T4" fmla="*/ 19050 w 13"/>
                <a:gd name="T5" fmla="*/ 12700 h 8"/>
                <a:gd name="T6" fmla="*/ 0 w 13"/>
                <a:gd name="T7" fmla="*/ 7938 h 8"/>
                <a:gd name="T8" fmla="*/ 6350 w 1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8">
                  <a:moveTo>
                    <a:pt x="4" y="0"/>
                  </a:moveTo>
                  <a:lnTo>
                    <a:pt x="13" y="1"/>
                  </a:lnTo>
                  <a:lnTo>
                    <a:pt x="12" y="8"/>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4" name="Freeform 455"/>
            <p:cNvSpPr>
              <a:spLocks/>
            </p:cNvSpPr>
            <p:nvPr/>
          </p:nvSpPr>
          <p:spPr bwMode="auto">
            <a:xfrm>
              <a:off x="6073775" y="1865313"/>
              <a:ext cx="22225" cy="23812"/>
            </a:xfrm>
            <a:custGeom>
              <a:avLst/>
              <a:gdLst>
                <a:gd name="T0" fmla="*/ 19050 w 14"/>
                <a:gd name="T1" fmla="*/ 0 h 15"/>
                <a:gd name="T2" fmla="*/ 22225 w 14"/>
                <a:gd name="T3" fmla="*/ 7937 h 15"/>
                <a:gd name="T4" fmla="*/ 12700 w 14"/>
                <a:gd name="T5" fmla="*/ 23812 h 15"/>
                <a:gd name="T6" fmla="*/ 0 w 14"/>
                <a:gd name="T7" fmla="*/ 23812 h 15"/>
                <a:gd name="T8" fmla="*/ 19050 w 14"/>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5">
                  <a:moveTo>
                    <a:pt x="12" y="0"/>
                  </a:moveTo>
                  <a:lnTo>
                    <a:pt x="14" y="5"/>
                  </a:lnTo>
                  <a:lnTo>
                    <a:pt x="8" y="15"/>
                  </a:lnTo>
                  <a:lnTo>
                    <a:pt x="0" y="15"/>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5" name="Freeform 456"/>
            <p:cNvSpPr>
              <a:spLocks/>
            </p:cNvSpPr>
            <p:nvPr/>
          </p:nvSpPr>
          <p:spPr bwMode="auto">
            <a:xfrm>
              <a:off x="5954713" y="1851025"/>
              <a:ext cx="9525" cy="14288"/>
            </a:xfrm>
            <a:custGeom>
              <a:avLst/>
              <a:gdLst>
                <a:gd name="T0" fmla="*/ 3175 w 6"/>
                <a:gd name="T1" fmla="*/ 0 h 9"/>
                <a:gd name="T2" fmla="*/ 9525 w 6"/>
                <a:gd name="T3" fmla="*/ 0 h 9"/>
                <a:gd name="T4" fmla="*/ 9525 w 6"/>
                <a:gd name="T5" fmla="*/ 14288 h 9"/>
                <a:gd name="T6" fmla="*/ 0 w 6"/>
                <a:gd name="T7" fmla="*/ 9525 h 9"/>
                <a:gd name="T8" fmla="*/ 3175 w 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2" y="0"/>
                  </a:moveTo>
                  <a:lnTo>
                    <a:pt x="6" y="0"/>
                  </a:lnTo>
                  <a:lnTo>
                    <a:pt x="6" y="9"/>
                  </a:lnTo>
                  <a:lnTo>
                    <a:pt x="0" y="6"/>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6" name="Freeform 457"/>
            <p:cNvSpPr>
              <a:spLocks/>
            </p:cNvSpPr>
            <p:nvPr/>
          </p:nvSpPr>
          <p:spPr bwMode="auto">
            <a:xfrm>
              <a:off x="5811838" y="2014538"/>
              <a:ext cx="14287" cy="15875"/>
            </a:xfrm>
            <a:custGeom>
              <a:avLst/>
              <a:gdLst>
                <a:gd name="T0" fmla="*/ 14287 w 9"/>
                <a:gd name="T1" fmla="*/ 0 h 10"/>
                <a:gd name="T2" fmla="*/ 12700 w 9"/>
                <a:gd name="T3" fmla="*/ 11113 h 10"/>
                <a:gd name="T4" fmla="*/ 0 w 9"/>
                <a:gd name="T5" fmla="*/ 15875 h 10"/>
                <a:gd name="T6" fmla="*/ 0 w 9"/>
                <a:gd name="T7" fmla="*/ 1588 h 10"/>
                <a:gd name="T8" fmla="*/ 14287 w 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0"/>
                  </a:moveTo>
                  <a:lnTo>
                    <a:pt x="8" y="7"/>
                  </a:lnTo>
                  <a:lnTo>
                    <a:pt x="0" y="10"/>
                  </a:lnTo>
                  <a:lnTo>
                    <a:pt x="0" y="1"/>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7" name="Freeform 458"/>
            <p:cNvSpPr>
              <a:spLocks/>
            </p:cNvSpPr>
            <p:nvPr/>
          </p:nvSpPr>
          <p:spPr bwMode="auto">
            <a:xfrm>
              <a:off x="5665788" y="2200275"/>
              <a:ext cx="12700" cy="14288"/>
            </a:xfrm>
            <a:custGeom>
              <a:avLst/>
              <a:gdLst>
                <a:gd name="T0" fmla="*/ 4763 w 8"/>
                <a:gd name="T1" fmla="*/ 0 h 9"/>
                <a:gd name="T2" fmla="*/ 12700 w 8"/>
                <a:gd name="T3" fmla="*/ 4763 h 9"/>
                <a:gd name="T4" fmla="*/ 11113 w 8"/>
                <a:gd name="T5" fmla="*/ 14288 h 9"/>
                <a:gd name="T6" fmla="*/ 0 w 8"/>
                <a:gd name="T7" fmla="*/ 6350 h 9"/>
                <a:gd name="T8" fmla="*/ 4763 w 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3" y="0"/>
                  </a:moveTo>
                  <a:lnTo>
                    <a:pt x="8" y="3"/>
                  </a:lnTo>
                  <a:lnTo>
                    <a:pt x="7" y="9"/>
                  </a:lnTo>
                  <a:lnTo>
                    <a:pt x="0" y="4"/>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8" name="Freeform 459"/>
            <p:cNvSpPr>
              <a:spLocks/>
            </p:cNvSpPr>
            <p:nvPr/>
          </p:nvSpPr>
          <p:spPr bwMode="auto">
            <a:xfrm>
              <a:off x="5592763" y="2174875"/>
              <a:ext cx="26987" cy="30163"/>
            </a:xfrm>
            <a:custGeom>
              <a:avLst/>
              <a:gdLst>
                <a:gd name="T0" fmla="*/ 12700 w 17"/>
                <a:gd name="T1" fmla="*/ 0 h 19"/>
                <a:gd name="T2" fmla="*/ 19050 w 17"/>
                <a:gd name="T3" fmla="*/ 4763 h 19"/>
                <a:gd name="T4" fmla="*/ 26987 w 17"/>
                <a:gd name="T5" fmla="*/ 20638 h 19"/>
                <a:gd name="T6" fmla="*/ 4762 w 17"/>
                <a:gd name="T7" fmla="*/ 30163 h 19"/>
                <a:gd name="T8" fmla="*/ 0 w 17"/>
                <a:gd name="T9" fmla="*/ 15875 h 19"/>
                <a:gd name="T10" fmla="*/ 12700 w 1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9">
                  <a:moveTo>
                    <a:pt x="8" y="0"/>
                  </a:moveTo>
                  <a:lnTo>
                    <a:pt x="12" y="3"/>
                  </a:lnTo>
                  <a:lnTo>
                    <a:pt x="17" y="13"/>
                  </a:lnTo>
                  <a:lnTo>
                    <a:pt x="3" y="19"/>
                  </a:lnTo>
                  <a:lnTo>
                    <a:pt x="0" y="10"/>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79" name="Freeform 460"/>
            <p:cNvSpPr>
              <a:spLocks/>
            </p:cNvSpPr>
            <p:nvPr/>
          </p:nvSpPr>
          <p:spPr bwMode="auto">
            <a:xfrm>
              <a:off x="5721350" y="2235200"/>
              <a:ext cx="26988" cy="26988"/>
            </a:xfrm>
            <a:custGeom>
              <a:avLst/>
              <a:gdLst>
                <a:gd name="T0" fmla="*/ 12700 w 17"/>
                <a:gd name="T1" fmla="*/ 0 h 17"/>
                <a:gd name="T2" fmla="*/ 26988 w 17"/>
                <a:gd name="T3" fmla="*/ 7938 h 17"/>
                <a:gd name="T4" fmla="*/ 11113 w 17"/>
                <a:gd name="T5" fmla="*/ 26988 h 17"/>
                <a:gd name="T6" fmla="*/ 0 w 17"/>
                <a:gd name="T7" fmla="*/ 23813 h 17"/>
                <a:gd name="T8" fmla="*/ 12700 w 17"/>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8" y="0"/>
                  </a:moveTo>
                  <a:lnTo>
                    <a:pt x="17" y="5"/>
                  </a:lnTo>
                  <a:lnTo>
                    <a:pt x="7" y="17"/>
                  </a:lnTo>
                  <a:lnTo>
                    <a:pt x="0" y="15"/>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0" name="Freeform 461"/>
            <p:cNvSpPr>
              <a:spLocks/>
            </p:cNvSpPr>
            <p:nvPr/>
          </p:nvSpPr>
          <p:spPr bwMode="auto">
            <a:xfrm>
              <a:off x="5757863" y="2201863"/>
              <a:ext cx="12700" cy="26987"/>
            </a:xfrm>
            <a:custGeom>
              <a:avLst/>
              <a:gdLst>
                <a:gd name="T0" fmla="*/ 7938 w 8"/>
                <a:gd name="T1" fmla="*/ 0 h 17"/>
                <a:gd name="T2" fmla="*/ 12700 w 8"/>
                <a:gd name="T3" fmla="*/ 7937 h 17"/>
                <a:gd name="T4" fmla="*/ 12700 w 8"/>
                <a:gd name="T5" fmla="*/ 26987 h 17"/>
                <a:gd name="T6" fmla="*/ 1588 w 8"/>
                <a:gd name="T7" fmla="*/ 26987 h 17"/>
                <a:gd name="T8" fmla="*/ 0 w 8"/>
                <a:gd name="T9" fmla="*/ 17462 h 17"/>
                <a:gd name="T10" fmla="*/ 7938 w 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7">
                  <a:moveTo>
                    <a:pt x="5" y="0"/>
                  </a:moveTo>
                  <a:lnTo>
                    <a:pt x="8" y="5"/>
                  </a:lnTo>
                  <a:lnTo>
                    <a:pt x="8" y="17"/>
                  </a:lnTo>
                  <a:lnTo>
                    <a:pt x="1" y="17"/>
                  </a:lnTo>
                  <a:lnTo>
                    <a:pt x="0" y="1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1" name="Freeform 462"/>
            <p:cNvSpPr>
              <a:spLocks/>
            </p:cNvSpPr>
            <p:nvPr/>
          </p:nvSpPr>
          <p:spPr bwMode="auto">
            <a:xfrm>
              <a:off x="5597525" y="2593975"/>
              <a:ext cx="22225" cy="14288"/>
            </a:xfrm>
            <a:custGeom>
              <a:avLst/>
              <a:gdLst>
                <a:gd name="T0" fmla="*/ 20638 w 14"/>
                <a:gd name="T1" fmla="*/ 0 h 9"/>
                <a:gd name="T2" fmla="*/ 22225 w 14"/>
                <a:gd name="T3" fmla="*/ 4763 h 9"/>
                <a:gd name="T4" fmla="*/ 12700 w 14"/>
                <a:gd name="T5" fmla="*/ 14288 h 9"/>
                <a:gd name="T6" fmla="*/ 0 w 14"/>
                <a:gd name="T7" fmla="*/ 9525 h 9"/>
                <a:gd name="T8" fmla="*/ 20638 w 1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3" y="0"/>
                  </a:moveTo>
                  <a:lnTo>
                    <a:pt x="14" y="3"/>
                  </a:lnTo>
                  <a:lnTo>
                    <a:pt x="8" y="9"/>
                  </a:lnTo>
                  <a:lnTo>
                    <a:pt x="0" y="6"/>
                  </a:lnTo>
                  <a:lnTo>
                    <a:pt x="1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2" name="Freeform 463"/>
            <p:cNvSpPr>
              <a:spLocks/>
            </p:cNvSpPr>
            <p:nvPr/>
          </p:nvSpPr>
          <p:spPr bwMode="auto">
            <a:xfrm>
              <a:off x="6611938" y="2216150"/>
              <a:ext cx="28575" cy="17463"/>
            </a:xfrm>
            <a:custGeom>
              <a:avLst/>
              <a:gdLst>
                <a:gd name="T0" fmla="*/ 0 w 18"/>
                <a:gd name="T1" fmla="*/ 0 h 11"/>
                <a:gd name="T2" fmla="*/ 25400 w 18"/>
                <a:gd name="T3" fmla="*/ 0 h 11"/>
                <a:gd name="T4" fmla="*/ 28575 w 18"/>
                <a:gd name="T5" fmla="*/ 17463 h 11"/>
                <a:gd name="T6" fmla="*/ 4763 w 18"/>
                <a:gd name="T7" fmla="*/ 9525 h 11"/>
                <a:gd name="T8" fmla="*/ 0 w 18"/>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0" y="0"/>
                  </a:moveTo>
                  <a:lnTo>
                    <a:pt x="16" y="0"/>
                  </a:lnTo>
                  <a:lnTo>
                    <a:pt x="18" y="11"/>
                  </a:lnTo>
                  <a:lnTo>
                    <a:pt x="3"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3" name="Freeform 464"/>
            <p:cNvSpPr>
              <a:spLocks/>
            </p:cNvSpPr>
            <p:nvPr/>
          </p:nvSpPr>
          <p:spPr bwMode="auto">
            <a:xfrm>
              <a:off x="6383338" y="2092325"/>
              <a:ext cx="34925" cy="34925"/>
            </a:xfrm>
            <a:custGeom>
              <a:avLst/>
              <a:gdLst>
                <a:gd name="T0" fmla="*/ 6350 w 22"/>
                <a:gd name="T1" fmla="*/ 0 h 22"/>
                <a:gd name="T2" fmla="*/ 15875 w 22"/>
                <a:gd name="T3" fmla="*/ 4763 h 22"/>
                <a:gd name="T4" fmla="*/ 34925 w 22"/>
                <a:gd name="T5" fmla="*/ 6350 h 22"/>
                <a:gd name="T6" fmla="*/ 25400 w 22"/>
                <a:gd name="T7" fmla="*/ 34925 h 22"/>
                <a:gd name="T8" fmla="*/ 6350 w 22"/>
                <a:gd name="T9" fmla="*/ 26988 h 22"/>
                <a:gd name="T10" fmla="*/ 0 w 22"/>
                <a:gd name="T11" fmla="*/ 19050 h 22"/>
                <a:gd name="T12" fmla="*/ 6350 w 22"/>
                <a:gd name="T13" fmla="*/ 11113 h 22"/>
                <a:gd name="T14" fmla="*/ 6350 w 22"/>
                <a:gd name="T15" fmla="*/ 0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2">
                  <a:moveTo>
                    <a:pt x="4" y="0"/>
                  </a:moveTo>
                  <a:lnTo>
                    <a:pt x="10" y="3"/>
                  </a:lnTo>
                  <a:lnTo>
                    <a:pt x="22" y="4"/>
                  </a:lnTo>
                  <a:lnTo>
                    <a:pt x="16" y="22"/>
                  </a:lnTo>
                  <a:lnTo>
                    <a:pt x="4" y="17"/>
                  </a:lnTo>
                  <a:lnTo>
                    <a:pt x="0" y="12"/>
                  </a:lnTo>
                  <a:lnTo>
                    <a:pt x="4" y="7"/>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4" name="Freeform 465"/>
            <p:cNvSpPr>
              <a:spLocks/>
            </p:cNvSpPr>
            <p:nvPr/>
          </p:nvSpPr>
          <p:spPr bwMode="auto">
            <a:xfrm>
              <a:off x="6865938" y="1954213"/>
              <a:ext cx="163512" cy="123825"/>
            </a:xfrm>
            <a:custGeom>
              <a:avLst/>
              <a:gdLst>
                <a:gd name="T0" fmla="*/ 41275 w 103"/>
                <a:gd name="T1" fmla="*/ 0 h 78"/>
                <a:gd name="T2" fmla="*/ 57150 w 103"/>
                <a:gd name="T3" fmla="*/ 26988 h 78"/>
                <a:gd name="T4" fmla="*/ 73025 w 103"/>
                <a:gd name="T5" fmla="*/ 42863 h 78"/>
                <a:gd name="T6" fmla="*/ 84137 w 103"/>
                <a:gd name="T7" fmla="*/ 42863 h 78"/>
                <a:gd name="T8" fmla="*/ 79375 w 103"/>
                <a:gd name="T9" fmla="*/ 14288 h 78"/>
                <a:gd name="T10" fmla="*/ 92075 w 103"/>
                <a:gd name="T11" fmla="*/ 7938 h 78"/>
                <a:gd name="T12" fmla="*/ 106362 w 103"/>
                <a:gd name="T13" fmla="*/ 26988 h 78"/>
                <a:gd name="T14" fmla="*/ 134937 w 103"/>
                <a:gd name="T15" fmla="*/ 28575 h 78"/>
                <a:gd name="T16" fmla="*/ 163512 w 103"/>
                <a:gd name="T17" fmla="*/ 55563 h 78"/>
                <a:gd name="T18" fmla="*/ 155575 w 103"/>
                <a:gd name="T19" fmla="*/ 60325 h 78"/>
                <a:gd name="T20" fmla="*/ 155575 w 103"/>
                <a:gd name="T21" fmla="*/ 74613 h 78"/>
                <a:gd name="T22" fmla="*/ 141287 w 103"/>
                <a:gd name="T23" fmla="*/ 95250 h 78"/>
                <a:gd name="T24" fmla="*/ 117475 w 103"/>
                <a:gd name="T25" fmla="*/ 85725 h 78"/>
                <a:gd name="T26" fmla="*/ 112712 w 103"/>
                <a:gd name="T27" fmla="*/ 57150 h 78"/>
                <a:gd name="T28" fmla="*/ 117475 w 103"/>
                <a:gd name="T29" fmla="*/ 42863 h 78"/>
                <a:gd name="T30" fmla="*/ 109537 w 103"/>
                <a:gd name="T31" fmla="*/ 36513 h 78"/>
                <a:gd name="T32" fmla="*/ 100012 w 103"/>
                <a:gd name="T33" fmla="*/ 46038 h 78"/>
                <a:gd name="T34" fmla="*/ 112712 w 103"/>
                <a:gd name="T35" fmla="*/ 90488 h 78"/>
                <a:gd name="T36" fmla="*/ 130175 w 103"/>
                <a:gd name="T37" fmla="*/ 101600 h 78"/>
                <a:gd name="T38" fmla="*/ 106362 w 103"/>
                <a:gd name="T39" fmla="*/ 111125 h 78"/>
                <a:gd name="T40" fmla="*/ 98425 w 103"/>
                <a:gd name="T41" fmla="*/ 106363 h 78"/>
                <a:gd name="T42" fmla="*/ 96837 w 103"/>
                <a:gd name="T43" fmla="*/ 100013 h 78"/>
                <a:gd name="T44" fmla="*/ 60325 w 103"/>
                <a:gd name="T45" fmla="*/ 109538 h 78"/>
                <a:gd name="T46" fmla="*/ 60325 w 103"/>
                <a:gd name="T47" fmla="*/ 96838 h 78"/>
                <a:gd name="T48" fmla="*/ 50800 w 103"/>
                <a:gd name="T49" fmla="*/ 96838 h 78"/>
                <a:gd name="T50" fmla="*/ 41275 w 103"/>
                <a:gd name="T51" fmla="*/ 123825 h 78"/>
                <a:gd name="T52" fmla="*/ 15875 w 103"/>
                <a:gd name="T53" fmla="*/ 114300 h 78"/>
                <a:gd name="T54" fmla="*/ 15875 w 103"/>
                <a:gd name="T55" fmla="*/ 101600 h 78"/>
                <a:gd name="T56" fmla="*/ 0 w 103"/>
                <a:gd name="T57" fmla="*/ 79375 h 78"/>
                <a:gd name="T58" fmla="*/ 6350 w 103"/>
                <a:gd name="T59" fmla="*/ 66675 h 78"/>
                <a:gd name="T60" fmla="*/ 3175 w 103"/>
                <a:gd name="T61" fmla="*/ 47625 h 78"/>
                <a:gd name="T62" fmla="*/ 14287 w 103"/>
                <a:gd name="T63" fmla="*/ 9525 h 78"/>
                <a:gd name="T64" fmla="*/ 41275 w 103"/>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3" h="78">
                  <a:moveTo>
                    <a:pt x="26" y="0"/>
                  </a:moveTo>
                  <a:lnTo>
                    <a:pt x="36" y="17"/>
                  </a:lnTo>
                  <a:lnTo>
                    <a:pt x="46" y="27"/>
                  </a:lnTo>
                  <a:lnTo>
                    <a:pt x="53" y="27"/>
                  </a:lnTo>
                  <a:lnTo>
                    <a:pt x="50" y="9"/>
                  </a:lnTo>
                  <a:lnTo>
                    <a:pt x="58" y="5"/>
                  </a:lnTo>
                  <a:lnTo>
                    <a:pt x="67" y="17"/>
                  </a:lnTo>
                  <a:lnTo>
                    <a:pt x="85" y="18"/>
                  </a:lnTo>
                  <a:lnTo>
                    <a:pt x="103" y="35"/>
                  </a:lnTo>
                  <a:lnTo>
                    <a:pt x="98" y="38"/>
                  </a:lnTo>
                  <a:lnTo>
                    <a:pt x="98" y="47"/>
                  </a:lnTo>
                  <a:lnTo>
                    <a:pt x="89" y="60"/>
                  </a:lnTo>
                  <a:lnTo>
                    <a:pt x="74" y="54"/>
                  </a:lnTo>
                  <a:lnTo>
                    <a:pt x="71" y="36"/>
                  </a:lnTo>
                  <a:lnTo>
                    <a:pt x="74" y="27"/>
                  </a:lnTo>
                  <a:lnTo>
                    <a:pt x="69" y="23"/>
                  </a:lnTo>
                  <a:lnTo>
                    <a:pt x="63" y="29"/>
                  </a:lnTo>
                  <a:lnTo>
                    <a:pt x="71" y="57"/>
                  </a:lnTo>
                  <a:lnTo>
                    <a:pt x="82" y="64"/>
                  </a:lnTo>
                  <a:lnTo>
                    <a:pt x="67" y="70"/>
                  </a:lnTo>
                  <a:lnTo>
                    <a:pt x="62" y="67"/>
                  </a:lnTo>
                  <a:lnTo>
                    <a:pt x="61" y="63"/>
                  </a:lnTo>
                  <a:lnTo>
                    <a:pt x="38" y="69"/>
                  </a:lnTo>
                  <a:lnTo>
                    <a:pt x="38" y="61"/>
                  </a:lnTo>
                  <a:lnTo>
                    <a:pt x="32" y="61"/>
                  </a:lnTo>
                  <a:lnTo>
                    <a:pt x="26" y="78"/>
                  </a:lnTo>
                  <a:lnTo>
                    <a:pt x="10" y="72"/>
                  </a:lnTo>
                  <a:lnTo>
                    <a:pt x="10" y="64"/>
                  </a:lnTo>
                  <a:lnTo>
                    <a:pt x="0" y="50"/>
                  </a:lnTo>
                  <a:lnTo>
                    <a:pt x="4" y="42"/>
                  </a:lnTo>
                  <a:lnTo>
                    <a:pt x="2" y="30"/>
                  </a:lnTo>
                  <a:lnTo>
                    <a:pt x="9" y="6"/>
                  </a:lnTo>
                  <a:lnTo>
                    <a:pt x="2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5" name="Freeform 466"/>
            <p:cNvSpPr>
              <a:spLocks/>
            </p:cNvSpPr>
            <p:nvPr/>
          </p:nvSpPr>
          <p:spPr bwMode="auto">
            <a:xfrm>
              <a:off x="6837363" y="1982788"/>
              <a:ext cx="15875" cy="46037"/>
            </a:xfrm>
            <a:custGeom>
              <a:avLst/>
              <a:gdLst>
                <a:gd name="T0" fmla="*/ 4763 w 10"/>
                <a:gd name="T1" fmla="*/ 0 h 29"/>
                <a:gd name="T2" fmla="*/ 15875 w 10"/>
                <a:gd name="T3" fmla="*/ 19050 h 29"/>
                <a:gd name="T4" fmla="*/ 9525 w 10"/>
                <a:gd name="T5" fmla="*/ 42862 h 29"/>
                <a:gd name="T6" fmla="*/ 0 w 10"/>
                <a:gd name="T7" fmla="*/ 46037 h 29"/>
                <a:gd name="T8" fmla="*/ 4763 w 10"/>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9">
                  <a:moveTo>
                    <a:pt x="3" y="0"/>
                  </a:moveTo>
                  <a:lnTo>
                    <a:pt x="10" y="12"/>
                  </a:lnTo>
                  <a:lnTo>
                    <a:pt x="6" y="27"/>
                  </a:lnTo>
                  <a:lnTo>
                    <a:pt x="0" y="29"/>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6" name="Freeform 467"/>
            <p:cNvSpPr>
              <a:spLocks/>
            </p:cNvSpPr>
            <p:nvPr/>
          </p:nvSpPr>
          <p:spPr bwMode="auto">
            <a:xfrm>
              <a:off x="6835775" y="2111375"/>
              <a:ext cx="17463" cy="34925"/>
            </a:xfrm>
            <a:custGeom>
              <a:avLst/>
              <a:gdLst>
                <a:gd name="T0" fmla="*/ 0 w 11"/>
                <a:gd name="T1" fmla="*/ 0 h 22"/>
                <a:gd name="T2" fmla="*/ 17463 w 11"/>
                <a:gd name="T3" fmla="*/ 20638 h 22"/>
                <a:gd name="T4" fmla="*/ 17463 w 11"/>
                <a:gd name="T5" fmla="*/ 34925 h 22"/>
                <a:gd name="T6" fmla="*/ 0 w 11"/>
                <a:gd name="T7" fmla="*/ 7938 h 22"/>
                <a:gd name="T8" fmla="*/ 0 w 11"/>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2">
                  <a:moveTo>
                    <a:pt x="0" y="0"/>
                  </a:moveTo>
                  <a:lnTo>
                    <a:pt x="11" y="13"/>
                  </a:lnTo>
                  <a:lnTo>
                    <a:pt x="11" y="22"/>
                  </a:lnTo>
                  <a:lnTo>
                    <a:pt x="0"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7" name="Freeform 468"/>
            <p:cNvSpPr>
              <a:spLocks/>
            </p:cNvSpPr>
            <p:nvPr/>
          </p:nvSpPr>
          <p:spPr bwMode="auto">
            <a:xfrm>
              <a:off x="6926263" y="2111375"/>
              <a:ext cx="19050" cy="31750"/>
            </a:xfrm>
            <a:custGeom>
              <a:avLst/>
              <a:gdLst>
                <a:gd name="T0" fmla="*/ 6350 w 12"/>
                <a:gd name="T1" fmla="*/ 0 h 20"/>
                <a:gd name="T2" fmla="*/ 19050 w 12"/>
                <a:gd name="T3" fmla="*/ 1588 h 20"/>
                <a:gd name="T4" fmla="*/ 19050 w 12"/>
                <a:gd name="T5" fmla="*/ 20638 h 20"/>
                <a:gd name="T6" fmla="*/ 6350 w 12"/>
                <a:gd name="T7" fmla="*/ 31750 h 20"/>
                <a:gd name="T8" fmla="*/ 0 w 12"/>
                <a:gd name="T9" fmla="*/ 7938 h 20"/>
                <a:gd name="T10" fmla="*/ 6350 w 12"/>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0">
                  <a:moveTo>
                    <a:pt x="4" y="0"/>
                  </a:moveTo>
                  <a:lnTo>
                    <a:pt x="12" y="1"/>
                  </a:lnTo>
                  <a:lnTo>
                    <a:pt x="12" y="13"/>
                  </a:lnTo>
                  <a:lnTo>
                    <a:pt x="4" y="20"/>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8" name="Freeform 469"/>
            <p:cNvSpPr>
              <a:spLocks/>
            </p:cNvSpPr>
            <p:nvPr/>
          </p:nvSpPr>
          <p:spPr bwMode="auto">
            <a:xfrm>
              <a:off x="6919913" y="2141538"/>
              <a:ext cx="74612" cy="49212"/>
            </a:xfrm>
            <a:custGeom>
              <a:avLst/>
              <a:gdLst>
                <a:gd name="T0" fmla="*/ 49212 w 47"/>
                <a:gd name="T1" fmla="*/ 0 h 31"/>
                <a:gd name="T2" fmla="*/ 69850 w 47"/>
                <a:gd name="T3" fmla="*/ 28575 h 31"/>
                <a:gd name="T4" fmla="*/ 74612 w 47"/>
                <a:gd name="T5" fmla="*/ 49212 h 31"/>
                <a:gd name="T6" fmla="*/ 20637 w 47"/>
                <a:gd name="T7" fmla="*/ 38100 h 31"/>
                <a:gd name="T8" fmla="*/ 3175 w 47"/>
                <a:gd name="T9" fmla="*/ 39687 h 31"/>
                <a:gd name="T10" fmla="*/ 0 w 47"/>
                <a:gd name="T11" fmla="*/ 34925 h 31"/>
                <a:gd name="T12" fmla="*/ 14287 w 47"/>
                <a:gd name="T13" fmla="*/ 28575 h 31"/>
                <a:gd name="T14" fmla="*/ 20637 w 47"/>
                <a:gd name="T15" fmla="*/ 1587 h 31"/>
                <a:gd name="T16" fmla="*/ 49212 w 4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31">
                  <a:moveTo>
                    <a:pt x="31" y="0"/>
                  </a:moveTo>
                  <a:lnTo>
                    <a:pt x="44" y="18"/>
                  </a:lnTo>
                  <a:lnTo>
                    <a:pt x="47" y="31"/>
                  </a:lnTo>
                  <a:lnTo>
                    <a:pt x="13" y="24"/>
                  </a:lnTo>
                  <a:lnTo>
                    <a:pt x="2" y="25"/>
                  </a:lnTo>
                  <a:lnTo>
                    <a:pt x="0" y="22"/>
                  </a:lnTo>
                  <a:lnTo>
                    <a:pt x="9" y="18"/>
                  </a:lnTo>
                  <a:lnTo>
                    <a:pt x="13" y="1"/>
                  </a:lnTo>
                  <a:lnTo>
                    <a:pt x="3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89" name="Freeform 470"/>
            <p:cNvSpPr>
              <a:spLocks/>
            </p:cNvSpPr>
            <p:nvPr/>
          </p:nvSpPr>
          <p:spPr bwMode="auto">
            <a:xfrm>
              <a:off x="7092950" y="1903413"/>
              <a:ext cx="12700" cy="11112"/>
            </a:xfrm>
            <a:custGeom>
              <a:avLst/>
              <a:gdLst>
                <a:gd name="T0" fmla="*/ 12700 w 8"/>
                <a:gd name="T1" fmla="*/ 0 h 7"/>
                <a:gd name="T2" fmla="*/ 7938 w 8"/>
                <a:gd name="T3" fmla="*/ 9525 h 7"/>
                <a:gd name="T4" fmla="*/ 0 w 8"/>
                <a:gd name="T5" fmla="*/ 11112 h 7"/>
                <a:gd name="T6" fmla="*/ 0 w 8"/>
                <a:gd name="T7" fmla="*/ 6350 h 7"/>
                <a:gd name="T8" fmla="*/ 12700 w 8"/>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8" y="0"/>
                  </a:moveTo>
                  <a:lnTo>
                    <a:pt x="5" y="6"/>
                  </a:lnTo>
                  <a:lnTo>
                    <a:pt x="0" y="7"/>
                  </a:lnTo>
                  <a:lnTo>
                    <a:pt x="0" y="4"/>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0" name="Freeform 471"/>
            <p:cNvSpPr>
              <a:spLocks/>
            </p:cNvSpPr>
            <p:nvPr/>
          </p:nvSpPr>
          <p:spPr bwMode="auto">
            <a:xfrm>
              <a:off x="7046913" y="2011363"/>
              <a:ext cx="90487" cy="63500"/>
            </a:xfrm>
            <a:custGeom>
              <a:avLst/>
              <a:gdLst>
                <a:gd name="T0" fmla="*/ 0 w 57"/>
                <a:gd name="T1" fmla="*/ 0 h 40"/>
                <a:gd name="T2" fmla="*/ 14287 w 57"/>
                <a:gd name="T3" fmla="*/ 12700 h 40"/>
                <a:gd name="T4" fmla="*/ 39687 w 57"/>
                <a:gd name="T5" fmla="*/ 12700 h 40"/>
                <a:gd name="T6" fmla="*/ 44450 w 57"/>
                <a:gd name="T7" fmla="*/ 22225 h 40"/>
                <a:gd name="T8" fmla="*/ 57150 w 57"/>
                <a:gd name="T9" fmla="*/ 22225 h 40"/>
                <a:gd name="T10" fmla="*/ 90487 w 57"/>
                <a:gd name="T11" fmla="*/ 38100 h 40"/>
                <a:gd name="T12" fmla="*/ 85725 w 57"/>
                <a:gd name="T13" fmla="*/ 53975 h 40"/>
                <a:gd name="T14" fmla="*/ 60325 w 57"/>
                <a:gd name="T15" fmla="*/ 63500 h 40"/>
                <a:gd name="T16" fmla="*/ 28575 w 57"/>
                <a:gd name="T17" fmla="*/ 52388 h 40"/>
                <a:gd name="T18" fmla="*/ 19050 w 57"/>
                <a:gd name="T19" fmla="*/ 38100 h 40"/>
                <a:gd name="T20" fmla="*/ 0 w 57"/>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40">
                  <a:moveTo>
                    <a:pt x="0" y="0"/>
                  </a:moveTo>
                  <a:lnTo>
                    <a:pt x="9" y="8"/>
                  </a:lnTo>
                  <a:lnTo>
                    <a:pt x="25" y="8"/>
                  </a:lnTo>
                  <a:lnTo>
                    <a:pt x="28" y="14"/>
                  </a:lnTo>
                  <a:lnTo>
                    <a:pt x="36" y="14"/>
                  </a:lnTo>
                  <a:lnTo>
                    <a:pt x="57" y="24"/>
                  </a:lnTo>
                  <a:lnTo>
                    <a:pt x="54" y="34"/>
                  </a:lnTo>
                  <a:lnTo>
                    <a:pt x="38" y="40"/>
                  </a:lnTo>
                  <a:lnTo>
                    <a:pt x="18" y="33"/>
                  </a:lnTo>
                  <a:lnTo>
                    <a:pt x="12" y="2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1" name="Freeform 472"/>
            <p:cNvSpPr>
              <a:spLocks/>
            </p:cNvSpPr>
            <p:nvPr/>
          </p:nvSpPr>
          <p:spPr bwMode="auto">
            <a:xfrm>
              <a:off x="6886575" y="2303463"/>
              <a:ext cx="19050" cy="22225"/>
            </a:xfrm>
            <a:custGeom>
              <a:avLst/>
              <a:gdLst>
                <a:gd name="T0" fmla="*/ 7938 w 12"/>
                <a:gd name="T1" fmla="*/ 0 h 14"/>
                <a:gd name="T2" fmla="*/ 19050 w 12"/>
                <a:gd name="T3" fmla="*/ 0 h 14"/>
                <a:gd name="T4" fmla="*/ 19050 w 12"/>
                <a:gd name="T5" fmla="*/ 9525 h 14"/>
                <a:gd name="T6" fmla="*/ 4763 w 12"/>
                <a:gd name="T7" fmla="*/ 22225 h 14"/>
                <a:gd name="T8" fmla="*/ 0 w 12"/>
                <a:gd name="T9" fmla="*/ 17463 h 14"/>
                <a:gd name="T10" fmla="*/ 7938 w 12"/>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4">
                  <a:moveTo>
                    <a:pt x="5" y="0"/>
                  </a:moveTo>
                  <a:lnTo>
                    <a:pt x="12" y="0"/>
                  </a:lnTo>
                  <a:lnTo>
                    <a:pt x="12" y="6"/>
                  </a:lnTo>
                  <a:lnTo>
                    <a:pt x="3" y="14"/>
                  </a:lnTo>
                  <a:lnTo>
                    <a:pt x="0" y="1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2" name="Freeform 473"/>
            <p:cNvSpPr>
              <a:spLocks/>
            </p:cNvSpPr>
            <p:nvPr/>
          </p:nvSpPr>
          <p:spPr bwMode="auto">
            <a:xfrm>
              <a:off x="6862763" y="2303463"/>
              <a:ext cx="25400" cy="12700"/>
            </a:xfrm>
            <a:custGeom>
              <a:avLst/>
              <a:gdLst>
                <a:gd name="T0" fmla="*/ 3175 w 16"/>
                <a:gd name="T1" fmla="*/ 0 h 8"/>
                <a:gd name="T2" fmla="*/ 25400 w 16"/>
                <a:gd name="T3" fmla="*/ 4763 h 8"/>
                <a:gd name="T4" fmla="*/ 19050 w 16"/>
                <a:gd name="T5" fmla="*/ 12700 h 8"/>
                <a:gd name="T6" fmla="*/ 0 w 16"/>
                <a:gd name="T7" fmla="*/ 7938 h 8"/>
                <a:gd name="T8" fmla="*/ 3175 w 1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2" y="0"/>
                  </a:moveTo>
                  <a:lnTo>
                    <a:pt x="16" y="3"/>
                  </a:lnTo>
                  <a:lnTo>
                    <a:pt x="12" y="8"/>
                  </a:lnTo>
                  <a:lnTo>
                    <a:pt x="0" y="5"/>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3" name="Freeform 474"/>
            <p:cNvSpPr>
              <a:spLocks/>
            </p:cNvSpPr>
            <p:nvPr/>
          </p:nvSpPr>
          <p:spPr bwMode="auto">
            <a:xfrm>
              <a:off x="6911975" y="2244725"/>
              <a:ext cx="28575" cy="23813"/>
            </a:xfrm>
            <a:custGeom>
              <a:avLst/>
              <a:gdLst>
                <a:gd name="T0" fmla="*/ 7938 w 18"/>
                <a:gd name="T1" fmla="*/ 0 h 15"/>
                <a:gd name="T2" fmla="*/ 28575 w 18"/>
                <a:gd name="T3" fmla="*/ 0 h 15"/>
                <a:gd name="T4" fmla="*/ 22225 w 18"/>
                <a:gd name="T5" fmla="*/ 14288 h 15"/>
                <a:gd name="T6" fmla="*/ 11113 w 18"/>
                <a:gd name="T7" fmla="*/ 17463 h 15"/>
                <a:gd name="T8" fmla="*/ 4763 w 18"/>
                <a:gd name="T9" fmla="*/ 23813 h 15"/>
                <a:gd name="T10" fmla="*/ 0 w 18"/>
                <a:gd name="T11" fmla="*/ 19050 h 15"/>
                <a:gd name="T12" fmla="*/ 7938 w 18"/>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5">
                  <a:moveTo>
                    <a:pt x="5" y="0"/>
                  </a:moveTo>
                  <a:lnTo>
                    <a:pt x="18" y="0"/>
                  </a:lnTo>
                  <a:lnTo>
                    <a:pt x="14" y="9"/>
                  </a:lnTo>
                  <a:lnTo>
                    <a:pt x="7" y="11"/>
                  </a:lnTo>
                  <a:lnTo>
                    <a:pt x="3" y="15"/>
                  </a:lnTo>
                  <a:lnTo>
                    <a:pt x="0" y="12"/>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4" name="Freeform 475"/>
            <p:cNvSpPr>
              <a:spLocks/>
            </p:cNvSpPr>
            <p:nvPr/>
          </p:nvSpPr>
          <p:spPr bwMode="auto">
            <a:xfrm>
              <a:off x="7310438" y="2349500"/>
              <a:ext cx="7937" cy="11113"/>
            </a:xfrm>
            <a:custGeom>
              <a:avLst/>
              <a:gdLst>
                <a:gd name="T0" fmla="*/ 1587 w 5"/>
                <a:gd name="T1" fmla="*/ 0 h 7"/>
                <a:gd name="T2" fmla="*/ 7937 w 5"/>
                <a:gd name="T3" fmla="*/ 6350 h 7"/>
                <a:gd name="T4" fmla="*/ 7937 w 5"/>
                <a:gd name="T5" fmla="*/ 11113 h 7"/>
                <a:gd name="T6" fmla="*/ 0 w 5"/>
                <a:gd name="T7" fmla="*/ 4763 h 7"/>
                <a:gd name="T8" fmla="*/ 1587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1" y="0"/>
                  </a:moveTo>
                  <a:lnTo>
                    <a:pt x="5" y="4"/>
                  </a:lnTo>
                  <a:lnTo>
                    <a:pt x="5" y="7"/>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5" name="Freeform 476"/>
            <p:cNvSpPr>
              <a:spLocks/>
            </p:cNvSpPr>
            <p:nvPr/>
          </p:nvSpPr>
          <p:spPr bwMode="auto">
            <a:xfrm>
              <a:off x="7313613" y="2427288"/>
              <a:ext cx="11112" cy="34925"/>
            </a:xfrm>
            <a:custGeom>
              <a:avLst/>
              <a:gdLst>
                <a:gd name="T0" fmla="*/ 0 w 7"/>
                <a:gd name="T1" fmla="*/ 0 h 22"/>
                <a:gd name="T2" fmla="*/ 11112 w 7"/>
                <a:gd name="T3" fmla="*/ 6350 h 22"/>
                <a:gd name="T4" fmla="*/ 11112 w 7"/>
                <a:gd name="T5" fmla="*/ 34925 h 22"/>
                <a:gd name="T6" fmla="*/ 3175 w 7"/>
                <a:gd name="T7" fmla="*/ 22225 h 22"/>
                <a:gd name="T8" fmla="*/ 0 w 7"/>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2">
                  <a:moveTo>
                    <a:pt x="0" y="0"/>
                  </a:moveTo>
                  <a:lnTo>
                    <a:pt x="7" y="4"/>
                  </a:lnTo>
                  <a:lnTo>
                    <a:pt x="7" y="22"/>
                  </a:lnTo>
                  <a:lnTo>
                    <a:pt x="2" y="1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6" name="Freeform 477"/>
            <p:cNvSpPr>
              <a:spLocks/>
            </p:cNvSpPr>
            <p:nvPr/>
          </p:nvSpPr>
          <p:spPr bwMode="auto">
            <a:xfrm>
              <a:off x="7458075" y="2408238"/>
              <a:ext cx="31750" cy="31750"/>
            </a:xfrm>
            <a:custGeom>
              <a:avLst/>
              <a:gdLst>
                <a:gd name="T0" fmla="*/ 9525 w 20"/>
                <a:gd name="T1" fmla="*/ 0 h 20"/>
                <a:gd name="T2" fmla="*/ 31750 w 20"/>
                <a:gd name="T3" fmla="*/ 19050 h 20"/>
                <a:gd name="T4" fmla="*/ 25400 w 20"/>
                <a:gd name="T5" fmla="*/ 31750 h 20"/>
                <a:gd name="T6" fmla="*/ 7938 w 20"/>
                <a:gd name="T7" fmla="*/ 23813 h 20"/>
                <a:gd name="T8" fmla="*/ 0 w 20"/>
                <a:gd name="T9" fmla="*/ 14288 h 20"/>
                <a:gd name="T10" fmla="*/ 0 w 20"/>
                <a:gd name="T11" fmla="*/ 6350 h 20"/>
                <a:gd name="T12" fmla="*/ 9525 w 20"/>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0">
                  <a:moveTo>
                    <a:pt x="6" y="0"/>
                  </a:moveTo>
                  <a:lnTo>
                    <a:pt x="20" y="12"/>
                  </a:lnTo>
                  <a:lnTo>
                    <a:pt x="16" y="20"/>
                  </a:lnTo>
                  <a:lnTo>
                    <a:pt x="5" y="15"/>
                  </a:lnTo>
                  <a:lnTo>
                    <a:pt x="0" y="9"/>
                  </a:lnTo>
                  <a:lnTo>
                    <a:pt x="0" y="4"/>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7" name="Freeform 478"/>
            <p:cNvSpPr>
              <a:spLocks/>
            </p:cNvSpPr>
            <p:nvPr/>
          </p:nvSpPr>
          <p:spPr bwMode="auto">
            <a:xfrm>
              <a:off x="7659688" y="2311400"/>
              <a:ext cx="76200" cy="46038"/>
            </a:xfrm>
            <a:custGeom>
              <a:avLst/>
              <a:gdLst>
                <a:gd name="T0" fmla="*/ 50800 w 48"/>
                <a:gd name="T1" fmla="*/ 0 h 29"/>
                <a:gd name="T2" fmla="*/ 69850 w 48"/>
                <a:gd name="T3" fmla="*/ 9525 h 29"/>
                <a:gd name="T4" fmla="*/ 76200 w 48"/>
                <a:gd name="T5" fmla="*/ 25400 h 29"/>
                <a:gd name="T6" fmla="*/ 57150 w 48"/>
                <a:gd name="T7" fmla="*/ 39688 h 29"/>
                <a:gd name="T8" fmla="*/ 25400 w 48"/>
                <a:gd name="T9" fmla="*/ 38100 h 29"/>
                <a:gd name="T10" fmla="*/ 20638 w 48"/>
                <a:gd name="T11" fmla="*/ 46038 h 29"/>
                <a:gd name="T12" fmla="*/ 6350 w 48"/>
                <a:gd name="T13" fmla="*/ 46038 h 29"/>
                <a:gd name="T14" fmla="*/ 0 w 48"/>
                <a:gd name="T15" fmla="*/ 33338 h 29"/>
                <a:gd name="T16" fmla="*/ 23813 w 48"/>
                <a:gd name="T17" fmla="*/ 4763 h 29"/>
                <a:gd name="T18" fmla="*/ 50800 w 48"/>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9">
                  <a:moveTo>
                    <a:pt x="32" y="0"/>
                  </a:moveTo>
                  <a:lnTo>
                    <a:pt x="44" y="6"/>
                  </a:lnTo>
                  <a:lnTo>
                    <a:pt x="48" y="16"/>
                  </a:lnTo>
                  <a:lnTo>
                    <a:pt x="36" y="25"/>
                  </a:lnTo>
                  <a:lnTo>
                    <a:pt x="16" y="24"/>
                  </a:lnTo>
                  <a:lnTo>
                    <a:pt x="13" y="29"/>
                  </a:lnTo>
                  <a:lnTo>
                    <a:pt x="4" y="29"/>
                  </a:lnTo>
                  <a:lnTo>
                    <a:pt x="0" y="21"/>
                  </a:lnTo>
                  <a:lnTo>
                    <a:pt x="15" y="3"/>
                  </a:lnTo>
                  <a:lnTo>
                    <a:pt x="3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8" name="Freeform 479"/>
            <p:cNvSpPr>
              <a:spLocks/>
            </p:cNvSpPr>
            <p:nvPr/>
          </p:nvSpPr>
          <p:spPr bwMode="auto">
            <a:xfrm>
              <a:off x="7370763" y="2952750"/>
              <a:ext cx="25400" cy="28575"/>
            </a:xfrm>
            <a:custGeom>
              <a:avLst/>
              <a:gdLst>
                <a:gd name="T0" fmla="*/ 22225 w 16"/>
                <a:gd name="T1" fmla="*/ 0 h 18"/>
                <a:gd name="T2" fmla="*/ 25400 w 16"/>
                <a:gd name="T3" fmla="*/ 4763 h 18"/>
                <a:gd name="T4" fmla="*/ 25400 w 16"/>
                <a:gd name="T5" fmla="*/ 11113 h 18"/>
                <a:gd name="T6" fmla="*/ 15875 w 16"/>
                <a:gd name="T7" fmla="*/ 14288 h 18"/>
                <a:gd name="T8" fmla="*/ 0 w 16"/>
                <a:gd name="T9" fmla="*/ 28575 h 18"/>
                <a:gd name="T10" fmla="*/ 9525 w 16"/>
                <a:gd name="T11" fmla="*/ 9525 h 18"/>
                <a:gd name="T12" fmla="*/ 22225 w 1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
                  <a:moveTo>
                    <a:pt x="14" y="0"/>
                  </a:moveTo>
                  <a:lnTo>
                    <a:pt x="16" y="3"/>
                  </a:lnTo>
                  <a:lnTo>
                    <a:pt x="16" y="7"/>
                  </a:lnTo>
                  <a:lnTo>
                    <a:pt x="10" y="9"/>
                  </a:lnTo>
                  <a:lnTo>
                    <a:pt x="0" y="18"/>
                  </a:lnTo>
                  <a:lnTo>
                    <a:pt x="6" y="6"/>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399" name="Freeform 480"/>
            <p:cNvSpPr>
              <a:spLocks/>
            </p:cNvSpPr>
            <p:nvPr/>
          </p:nvSpPr>
          <p:spPr bwMode="auto">
            <a:xfrm>
              <a:off x="7358063" y="3065463"/>
              <a:ext cx="12700" cy="14287"/>
            </a:xfrm>
            <a:custGeom>
              <a:avLst/>
              <a:gdLst>
                <a:gd name="T0" fmla="*/ 9525 w 8"/>
                <a:gd name="T1" fmla="*/ 0 h 9"/>
                <a:gd name="T2" fmla="*/ 12700 w 8"/>
                <a:gd name="T3" fmla="*/ 7937 h 9"/>
                <a:gd name="T4" fmla="*/ 4763 w 8"/>
                <a:gd name="T5" fmla="*/ 14287 h 9"/>
                <a:gd name="T6" fmla="*/ 0 w 8"/>
                <a:gd name="T7" fmla="*/ 4762 h 9"/>
                <a:gd name="T8" fmla="*/ 9525 w 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6" y="0"/>
                  </a:moveTo>
                  <a:lnTo>
                    <a:pt x="8" y="5"/>
                  </a:lnTo>
                  <a:lnTo>
                    <a:pt x="3" y="9"/>
                  </a:lnTo>
                  <a:lnTo>
                    <a:pt x="0" y="3"/>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0" name="Freeform 481"/>
            <p:cNvSpPr>
              <a:spLocks/>
            </p:cNvSpPr>
            <p:nvPr/>
          </p:nvSpPr>
          <p:spPr bwMode="auto">
            <a:xfrm>
              <a:off x="6869113" y="3138488"/>
              <a:ext cx="12700" cy="7937"/>
            </a:xfrm>
            <a:custGeom>
              <a:avLst/>
              <a:gdLst>
                <a:gd name="T0" fmla="*/ 12700 w 8"/>
                <a:gd name="T1" fmla="*/ 0 h 5"/>
                <a:gd name="T2" fmla="*/ 11113 w 8"/>
                <a:gd name="T3" fmla="*/ 7937 h 5"/>
                <a:gd name="T4" fmla="*/ 0 w 8"/>
                <a:gd name="T5" fmla="*/ 7937 h 5"/>
                <a:gd name="T6" fmla="*/ 3175 w 8"/>
                <a:gd name="T7" fmla="*/ 3175 h 5"/>
                <a:gd name="T8" fmla="*/ 12700 w 8"/>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8" y="0"/>
                  </a:moveTo>
                  <a:lnTo>
                    <a:pt x="7" y="5"/>
                  </a:lnTo>
                  <a:lnTo>
                    <a:pt x="0" y="5"/>
                  </a:lnTo>
                  <a:lnTo>
                    <a:pt x="2" y="2"/>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1" name="Freeform 482"/>
            <p:cNvSpPr>
              <a:spLocks/>
            </p:cNvSpPr>
            <p:nvPr/>
          </p:nvSpPr>
          <p:spPr bwMode="auto">
            <a:xfrm>
              <a:off x="6862763" y="3109913"/>
              <a:ext cx="9525" cy="7937"/>
            </a:xfrm>
            <a:custGeom>
              <a:avLst/>
              <a:gdLst>
                <a:gd name="T0" fmla="*/ 0 w 6"/>
                <a:gd name="T1" fmla="*/ 0 h 5"/>
                <a:gd name="T2" fmla="*/ 9525 w 6"/>
                <a:gd name="T3" fmla="*/ 0 h 5"/>
                <a:gd name="T4" fmla="*/ 6350 w 6"/>
                <a:gd name="T5" fmla="*/ 7937 h 5"/>
                <a:gd name="T6" fmla="*/ 0 w 6"/>
                <a:gd name="T7" fmla="*/ 7937 h 5"/>
                <a:gd name="T8" fmla="*/ 0 w 6"/>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0" y="0"/>
                  </a:moveTo>
                  <a:lnTo>
                    <a:pt x="6" y="0"/>
                  </a:lnTo>
                  <a:lnTo>
                    <a:pt x="4" y="5"/>
                  </a:lnTo>
                  <a:lnTo>
                    <a:pt x="0"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2" name="Freeform 483"/>
            <p:cNvSpPr>
              <a:spLocks/>
            </p:cNvSpPr>
            <p:nvPr/>
          </p:nvSpPr>
          <p:spPr bwMode="auto">
            <a:xfrm>
              <a:off x="6873875" y="3108325"/>
              <a:ext cx="19050" cy="19050"/>
            </a:xfrm>
            <a:custGeom>
              <a:avLst/>
              <a:gdLst>
                <a:gd name="T0" fmla="*/ 6350 w 12"/>
                <a:gd name="T1" fmla="*/ 0 h 12"/>
                <a:gd name="T2" fmla="*/ 19050 w 12"/>
                <a:gd name="T3" fmla="*/ 4763 h 12"/>
                <a:gd name="T4" fmla="*/ 12700 w 12"/>
                <a:gd name="T5" fmla="*/ 11113 h 12"/>
                <a:gd name="T6" fmla="*/ 11113 w 12"/>
                <a:gd name="T7" fmla="*/ 19050 h 12"/>
                <a:gd name="T8" fmla="*/ 6350 w 12"/>
                <a:gd name="T9" fmla="*/ 15875 h 12"/>
                <a:gd name="T10" fmla="*/ 0 w 12"/>
                <a:gd name="T11" fmla="*/ 14288 h 12"/>
                <a:gd name="T12" fmla="*/ 6350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4" y="0"/>
                  </a:moveTo>
                  <a:lnTo>
                    <a:pt x="12" y="3"/>
                  </a:lnTo>
                  <a:lnTo>
                    <a:pt x="8" y="7"/>
                  </a:lnTo>
                  <a:lnTo>
                    <a:pt x="7" y="12"/>
                  </a:lnTo>
                  <a:lnTo>
                    <a:pt x="4" y="10"/>
                  </a:lnTo>
                  <a:lnTo>
                    <a:pt x="0" y="9"/>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3" name="Freeform 484"/>
            <p:cNvSpPr>
              <a:spLocks/>
            </p:cNvSpPr>
            <p:nvPr/>
          </p:nvSpPr>
          <p:spPr bwMode="auto">
            <a:xfrm>
              <a:off x="6956425" y="3136900"/>
              <a:ext cx="63500" cy="284163"/>
            </a:xfrm>
            <a:custGeom>
              <a:avLst/>
              <a:gdLst>
                <a:gd name="T0" fmla="*/ 22225 w 40"/>
                <a:gd name="T1" fmla="*/ 0 h 179"/>
                <a:gd name="T2" fmla="*/ 25400 w 40"/>
                <a:gd name="T3" fmla="*/ 19050 h 179"/>
                <a:gd name="T4" fmla="*/ 33338 w 40"/>
                <a:gd name="T5" fmla="*/ 49213 h 179"/>
                <a:gd name="T6" fmla="*/ 28575 w 40"/>
                <a:gd name="T7" fmla="*/ 77788 h 179"/>
                <a:gd name="T8" fmla="*/ 38100 w 40"/>
                <a:gd name="T9" fmla="*/ 112713 h 179"/>
                <a:gd name="T10" fmla="*/ 52388 w 40"/>
                <a:gd name="T11" fmla="*/ 176213 h 179"/>
                <a:gd name="T12" fmla="*/ 63500 w 40"/>
                <a:gd name="T13" fmla="*/ 195263 h 179"/>
                <a:gd name="T14" fmla="*/ 58738 w 40"/>
                <a:gd name="T15" fmla="*/ 196850 h 179"/>
                <a:gd name="T16" fmla="*/ 47625 w 40"/>
                <a:gd name="T17" fmla="*/ 179388 h 179"/>
                <a:gd name="T18" fmla="*/ 34925 w 40"/>
                <a:gd name="T19" fmla="*/ 174625 h 179"/>
                <a:gd name="T20" fmla="*/ 26988 w 40"/>
                <a:gd name="T21" fmla="*/ 182563 h 179"/>
                <a:gd name="T22" fmla="*/ 15875 w 40"/>
                <a:gd name="T23" fmla="*/ 225425 h 179"/>
                <a:gd name="T24" fmla="*/ 26988 w 40"/>
                <a:gd name="T25" fmla="*/ 242888 h 179"/>
                <a:gd name="T26" fmla="*/ 28575 w 40"/>
                <a:gd name="T27" fmla="*/ 252413 h 179"/>
                <a:gd name="T28" fmla="*/ 38100 w 40"/>
                <a:gd name="T29" fmla="*/ 254000 h 179"/>
                <a:gd name="T30" fmla="*/ 39688 w 40"/>
                <a:gd name="T31" fmla="*/ 268288 h 179"/>
                <a:gd name="T32" fmla="*/ 34925 w 40"/>
                <a:gd name="T33" fmla="*/ 277813 h 179"/>
                <a:gd name="T34" fmla="*/ 33338 w 40"/>
                <a:gd name="T35" fmla="*/ 263525 h 179"/>
                <a:gd name="T36" fmla="*/ 19050 w 40"/>
                <a:gd name="T37" fmla="*/ 258763 h 179"/>
                <a:gd name="T38" fmla="*/ 14288 w 40"/>
                <a:gd name="T39" fmla="*/ 274638 h 179"/>
                <a:gd name="T40" fmla="*/ 7938 w 40"/>
                <a:gd name="T41" fmla="*/ 284163 h 179"/>
                <a:gd name="T42" fmla="*/ 3175 w 40"/>
                <a:gd name="T43" fmla="*/ 257175 h 179"/>
                <a:gd name="T44" fmla="*/ 7938 w 40"/>
                <a:gd name="T45" fmla="*/ 247650 h 179"/>
                <a:gd name="T46" fmla="*/ 6350 w 40"/>
                <a:gd name="T47" fmla="*/ 230188 h 179"/>
                <a:gd name="T48" fmla="*/ 12700 w 40"/>
                <a:gd name="T49" fmla="*/ 214313 h 179"/>
                <a:gd name="T50" fmla="*/ 6350 w 40"/>
                <a:gd name="T51" fmla="*/ 192088 h 179"/>
                <a:gd name="T52" fmla="*/ 9525 w 40"/>
                <a:gd name="T53" fmla="*/ 185738 h 179"/>
                <a:gd name="T54" fmla="*/ 12700 w 40"/>
                <a:gd name="T55" fmla="*/ 127000 h 179"/>
                <a:gd name="T56" fmla="*/ 15875 w 40"/>
                <a:gd name="T57" fmla="*/ 117475 h 179"/>
                <a:gd name="T58" fmla="*/ 6350 w 40"/>
                <a:gd name="T59" fmla="*/ 96838 h 179"/>
                <a:gd name="T60" fmla="*/ 0 w 40"/>
                <a:gd name="T61" fmla="*/ 74613 h 179"/>
                <a:gd name="T62" fmla="*/ 7938 w 40"/>
                <a:gd name="T63" fmla="*/ 49213 h 179"/>
                <a:gd name="T64" fmla="*/ 3175 w 40"/>
                <a:gd name="T65" fmla="*/ 36513 h 179"/>
                <a:gd name="T66" fmla="*/ 9525 w 40"/>
                <a:gd name="T67" fmla="*/ 31750 h 179"/>
                <a:gd name="T68" fmla="*/ 14288 w 40"/>
                <a:gd name="T69" fmla="*/ 36513 h 179"/>
                <a:gd name="T70" fmla="*/ 19050 w 40"/>
                <a:gd name="T71" fmla="*/ 30163 h 179"/>
                <a:gd name="T72" fmla="*/ 19050 w 40"/>
                <a:gd name="T73" fmla="*/ 20638 h 179"/>
                <a:gd name="T74" fmla="*/ 14288 w 40"/>
                <a:gd name="T75" fmla="*/ 4763 h 179"/>
                <a:gd name="T76" fmla="*/ 22225 w 40"/>
                <a:gd name="T77" fmla="*/ 0 h 1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 h="179">
                  <a:moveTo>
                    <a:pt x="14" y="0"/>
                  </a:moveTo>
                  <a:lnTo>
                    <a:pt x="16" y="12"/>
                  </a:lnTo>
                  <a:lnTo>
                    <a:pt x="21" y="31"/>
                  </a:lnTo>
                  <a:lnTo>
                    <a:pt x="18" y="49"/>
                  </a:lnTo>
                  <a:lnTo>
                    <a:pt x="24" y="71"/>
                  </a:lnTo>
                  <a:lnTo>
                    <a:pt x="33" y="111"/>
                  </a:lnTo>
                  <a:lnTo>
                    <a:pt x="40" y="123"/>
                  </a:lnTo>
                  <a:lnTo>
                    <a:pt x="37" y="124"/>
                  </a:lnTo>
                  <a:lnTo>
                    <a:pt x="30" y="113"/>
                  </a:lnTo>
                  <a:lnTo>
                    <a:pt x="22" y="110"/>
                  </a:lnTo>
                  <a:lnTo>
                    <a:pt x="17" y="115"/>
                  </a:lnTo>
                  <a:lnTo>
                    <a:pt x="10" y="142"/>
                  </a:lnTo>
                  <a:lnTo>
                    <a:pt x="17" y="153"/>
                  </a:lnTo>
                  <a:lnTo>
                    <a:pt x="18" y="159"/>
                  </a:lnTo>
                  <a:lnTo>
                    <a:pt x="24" y="160"/>
                  </a:lnTo>
                  <a:lnTo>
                    <a:pt x="25" y="169"/>
                  </a:lnTo>
                  <a:lnTo>
                    <a:pt x="22" y="175"/>
                  </a:lnTo>
                  <a:lnTo>
                    <a:pt x="21" y="166"/>
                  </a:lnTo>
                  <a:lnTo>
                    <a:pt x="12" y="163"/>
                  </a:lnTo>
                  <a:lnTo>
                    <a:pt x="9" y="173"/>
                  </a:lnTo>
                  <a:lnTo>
                    <a:pt x="5" y="179"/>
                  </a:lnTo>
                  <a:lnTo>
                    <a:pt x="2" y="162"/>
                  </a:lnTo>
                  <a:lnTo>
                    <a:pt x="5" y="156"/>
                  </a:lnTo>
                  <a:lnTo>
                    <a:pt x="4" y="145"/>
                  </a:lnTo>
                  <a:lnTo>
                    <a:pt x="8" y="135"/>
                  </a:lnTo>
                  <a:lnTo>
                    <a:pt x="4" y="121"/>
                  </a:lnTo>
                  <a:lnTo>
                    <a:pt x="6" y="117"/>
                  </a:lnTo>
                  <a:lnTo>
                    <a:pt x="8" y="80"/>
                  </a:lnTo>
                  <a:lnTo>
                    <a:pt x="10" y="74"/>
                  </a:lnTo>
                  <a:lnTo>
                    <a:pt x="4" y="61"/>
                  </a:lnTo>
                  <a:lnTo>
                    <a:pt x="0" y="47"/>
                  </a:lnTo>
                  <a:lnTo>
                    <a:pt x="5" y="31"/>
                  </a:lnTo>
                  <a:lnTo>
                    <a:pt x="2" y="23"/>
                  </a:lnTo>
                  <a:lnTo>
                    <a:pt x="6" y="20"/>
                  </a:lnTo>
                  <a:lnTo>
                    <a:pt x="9" y="23"/>
                  </a:lnTo>
                  <a:lnTo>
                    <a:pt x="12" y="19"/>
                  </a:lnTo>
                  <a:lnTo>
                    <a:pt x="12" y="13"/>
                  </a:lnTo>
                  <a:lnTo>
                    <a:pt x="9" y="3"/>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4" name="Freeform 485"/>
            <p:cNvSpPr>
              <a:spLocks/>
            </p:cNvSpPr>
            <p:nvPr/>
          </p:nvSpPr>
          <p:spPr bwMode="auto">
            <a:xfrm>
              <a:off x="7029450" y="3462338"/>
              <a:ext cx="20638" cy="25400"/>
            </a:xfrm>
            <a:custGeom>
              <a:avLst/>
              <a:gdLst>
                <a:gd name="T0" fmla="*/ 20638 w 13"/>
                <a:gd name="T1" fmla="*/ 0 h 16"/>
                <a:gd name="T2" fmla="*/ 19050 w 13"/>
                <a:gd name="T3" fmla="*/ 6350 h 16"/>
                <a:gd name="T4" fmla="*/ 11113 w 13"/>
                <a:gd name="T5" fmla="*/ 11113 h 16"/>
                <a:gd name="T6" fmla="*/ 3175 w 13"/>
                <a:gd name="T7" fmla="*/ 25400 h 16"/>
                <a:gd name="T8" fmla="*/ 0 w 13"/>
                <a:gd name="T9" fmla="*/ 22225 h 16"/>
                <a:gd name="T10" fmla="*/ 11113 w 13"/>
                <a:gd name="T11" fmla="*/ 1588 h 16"/>
                <a:gd name="T12" fmla="*/ 20638 w 13"/>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6">
                  <a:moveTo>
                    <a:pt x="13" y="0"/>
                  </a:moveTo>
                  <a:lnTo>
                    <a:pt x="12" y="4"/>
                  </a:lnTo>
                  <a:lnTo>
                    <a:pt x="7" y="7"/>
                  </a:lnTo>
                  <a:lnTo>
                    <a:pt x="2" y="16"/>
                  </a:lnTo>
                  <a:lnTo>
                    <a:pt x="0" y="14"/>
                  </a:lnTo>
                  <a:lnTo>
                    <a:pt x="7" y="1"/>
                  </a:lnTo>
                  <a:lnTo>
                    <a:pt x="1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5" name="Freeform 486"/>
            <p:cNvSpPr>
              <a:spLocks/>
            </p:cNvSpPr>
            <p:nvPr/>
          </p:nvSpPr>
          <p:spPr bwMode="auto">
            <a:xfrm>
              <a:off x="7054850" y="3473450"/>
              <a:ext cx="7938" cy="6350"/>
            </a:xfrm>
            <a:custGeom>
              <a:avLst/>
              <a:gdLst>
                <a:gd name="T0" fmla="*/ 4763 w 5"/>
                <a:gd name="T1" fmla="*/ 0 h 4"/>
                <a:gd name="T2" fmla="*/ 7938 w 5"/>
                <a:gd name="T3" fmla="*/ 0 h 4"/>
                <a:gd name="T4" fmla="*/ 6350 w 5"/>
                <a:gd name="T5" fmla="*/ 6350 h 4"/>
                <a:gd name="T6" fmla="*/ 0 w 5"/>
                <a:gd name="T7" fmla="*/ 6350 h 4"/>
                <a:gd name="T8" fmla="*/ 4763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3" y="0"/>
                  </a:moveTo>
                  <a:lnTo>
                    <a:pt x="5" y="0"/>
                  </a:lnTo>
                  <a:lnTo>
                    <a:pt x="4" y="4"/>
                  </a:lnTo>
                  <a:lnTo>
                    <a:pt x="0" y="4"/>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6" name="Freeform 487"/>
            <p:cNvSpPr>
              <a:spLocks/>
            </p:cNvSpPr>
            <p:nvPr/>
          </p:nvSpPr>
          <p:spPr bwMode="auto">
            <a:xfrm>
              <a:off x="7059613" y="3429000"/>
              <a:ext cx="34925" cy="33338"/>
            </a:xfrm>
            <a:custGeom>
              <a:avLst/>
              <a:gdLst>
                <a:gd name="T0" fmla="*/ 34925 w 22"/>
                <a:gd name="T1" fmla="*/ 0 h 21"/>
                <a:gd name="T2" fmla="*/ 34925 w 22"/>
                <a:gd name="T3" fmla="*/ 6350 h 21"/>
                <a:gd name="T4" fmla="*/ 25400 w 22"/>
                <a:gd name="T5" fmla="*/ 14288 h 21"/>
                <a:gd name="T6" fmla="*/ 1588 w 22"/>
                <a:gd name="T7" fmla="*/ 33338 h 21"/>
                <a:gd name="T8" fmla="*/ 0 w 22"/>
                <a:gd name="T9" fmla="*/ 33338 h 21"/>
                <a:gd name="T10" fmla="*/ 1588 w 22"/>
                <a:gd name="T11" fmla="*/ 23813 h 21"/>
                <a:gd name="T12" fmla="*/ 19050 w 22"/>
                <a:gd name="T13" fmla="*/ 6350 h 21"/>
                <a:gd name="T14" fmla="*/ 34925 w 22"/>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1">
                  <a:moveTo>
                    <a:pt x="22" y="0"/>
                  </a:moveTo>
                  <a:lnTo>
                    <a:pt x="22" y="4"/>
                  </a:lnTo>
                  <a:lnTo>
                    <a:pt x="16" y="9"/>
                  </a:lnTo>
                  <a:lnTo>
                    <a:pt x="1" y="21"/>
                  </a:lnTo>
                  <a:lnTo>
                    <a:pt x="0" y="21"/>
                  </a:lnTo>
                  <a:lnTo>
                    <a:pt x="1" y="15"/>
                  </a:lnTo>
                  <a:lnTo>
                    <a:pt x="12" y="4"/>
                  </a:lnTo>
                  <a:lnTo>
                    <a:pt x="2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7" name="Freeform 488"/>
            <p:cNvSpPr>
              <a:spLocks/>
            </p:cNvSpPr>
            <p:nvPr/>
          </p:nvSpPr>
          <p:spPr bwMode="auto">
            <a:xfrm>
              <a:off x="7104063" y="3406775"/>
              <a:ext cx="25400" cy="23813"/>
            </a:xfrm>
            <a:custGeom>
              <a:avLst/>
              <a:gdLst>
                <a:gd name="T0" fmla="*/ 25400 w 16"/>
                <a:gd name="T1" fmla="*/ 0 h 15"/>
                <a:gd name="T2" fmla="*/ 22225 w 16"/>
                <a:gd name="T3" fmla="*/ 4763 h 15"/>
                <a:gd name="T4" fmla="*/ 14288 w 16"/>
                <a:gd name="T5" fmla="*/ 17463 h 15"/>
                <a:gd name="T6" fmla="*/ 0 w 16"/>
                <a:gd name="T7" fmla="*/ 23813 h 15"/>
                <a:gd name="T8" fmla="*/ 15875 w 16"/>
                <a:gd name="T9" fmla="*/ 3175 h 15"/>
                <a:gd name="T10" fmla="*/ 25400 w 16"/>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5">
                  <a:moveTo>
                    <a:pt x="16" y="0"/>
                  </a:moveTo>
                  <a:lnTo>
                    <a:pt x="14" y="3"/>
                  </a:lnTo>
                  <a:lnTo>
                    <a:pt x="9" y="11"/>
                  </a:lnTo>
                  <a:lnTo>
                    <a:pt x="0" y="15"/>
                  </a:lnTo>
                  <a:lnTo>
                    <a:pt x="10" y="2"/>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8" name="Freeform 489"/>
            <p:cNvSpPr>
              <a:spLocks/>
            </p:cNvSpPr>
            <p:nvPr/>
          </p:nvSpPr>
          <p:spPr bwMode="auto">
            <a:xfrm>
              <a:off x="7235825" y="3263900"/>
              <a:ext cx="6350" cy="4763"/>
            </a:xfrm>
            <a:custGeom>
              <a:avLst/>
              <a:gdLst>
                <a:gd name="T0" fmla="*/ 0 w 4"/>
                <a:gd name="T1" fmla="*/ 0 h 3"/>
                <a:gd name="T2" fmla="*/ 4763 w 4"/>
                <a:gd name="T3" fmla="*/ 0 h 3"/>
                <a:gd name="T4" fmla="*/ 6350 w 4"/>
                <a:gd name="T5" fmla="*/ 4763 h 3"/>
                <a:gd name="T6" fmla="*/ 0 w 4"/>
                <a:gd name="T7" fmla="*/ 4763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3" y="0"/>
                  </a:lnTo>
                  <a:lnTo>
                    <a:pt x="4"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09" name="Freeform 490"/>
            <p:cNvSpPr>
              <a:spLocks/>
            </p:cNvSpPr>
            <p:nvPr/>
          </p:nvSpPr>
          <p:spPr bwMode="auto">
            <a:xfrm>
              <a:off x="7216775" y="3265488"/>
              <a:ext cx="15875" cy="23812"/>
            </a:xfrm>
            <a:custGeom>
              <a:avLst/>
              <a:gdLst>
                <a:gd name="T0" fmla="*/ 15875 w 10"/>
                <a:gd name="T1" fmla="*/ 0 h 15"/>
                <a:gd name="T2" fmla="*/ 12700 w 10"/>
                <a:gd name="T3" fmla="*/ 19050 h 15"/>
                <a:gd name="T4" fmla="*/ 4763 w 10"/>
                <a:gd name="T5" fmla="*/ 23812 h 15"/>
                <a:gd name="T6" fmla="*/ 0 w 10"/>
                <a:gd name="T7" fmla="*/ 22225 h 15"/>
                <a:gd name="T8" fmla="*/ 3175 w 10"/>
                <a:gd name="T9" fmla="*/ 17462 h 15"/>
                <a:gd name="T10" fmla="*/ 11113 w 10"/>
                <a:gd name="T11" fmla="*/ 12700 h 15"/>
                <a:gd name="T12" fmla="*/ 15875 w 10"/>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5">
                  <a:moveTo>
                    <a:pt x="10" y="0"/>
                  </a:moveTo>
                  <a:lnTo>
                    <a:pt x="8" y="12"/>
                  </a:lnTo>
                  <a:lnTo>
                    <a:pt x="3" y="15"/>
                  </a:lnTo>
                  <a:lnTo>
                    <a:pt x="0" y="14"/>
                  </a:lnTo>
                  <a:lnTo>
                    <a:pt x="2" y="11"/>
                  </a:lnTo>
                  <a:lnTo>
                    <a:pt x="7" y="8"/>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0" name="Freeform 491"/>
            <p:cNvSpPr>
              <a:spLocks/>
            </p:cNvSpPr>
            <p:nvPr/>
          </p:nvSpPr>
          <p:spPr bwMode="auto">
            <a:xfrm>
              <a:off x="7204075" y="3303588"/>
              <a:ext cx="6350" cy="14287"/>
            </a:xfrm>
            <a:custGeom>
              <a:avLst/>
              <a:gdLst>
                <a:gd name="T0" fmla="*/ 4763 w 4"/>
                <a:gd name="T1" fmla="*/ 0 h 9"/>
                <a:gd name="T2" fmla="*/ 6350 w 4"/>
                <a:gd name="T3" fmla="*/ 3175 h 9"/>
                <a:gd name="T4" fmla="*/ 3175 w 4"/>
                <a:gd name="T5" fmla="*/ 14287 h 9"/>
                <a:gd name="T6" fmla="*/ 0 w 4"/>
                <a:gd name="T7" fmla="*/ 12700 h 9"/>
                <a:gd name="T8" fmla="*/ 4763 w 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3" y="0"/>
                  </a:moveTo>
                  <a:lnTo>
                    <a:pt x="4" y="2"/>
                  </a:lnTo>
                  <a:lnTo>
                    <a:pt x="2" y="9"/>
                  </a:lnTo>
                  <a:lnTo>
                    <a:pt x="0" y="8"/>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1" name="Freeform 492"/>
            <p:cNvSpPr>
              <a:spLocks/>
            </p:cNvSpPr>
            <p:nvPr/>
          </p:nvSpPr>
          <p:spPr bwMode="auto">
            <a:xfrm>
              <a:off x="7191375" y="3324225"/>
              <a:ext cx="6350" cy="9525"/>
            </a:xfrm>
            <a:custGeom>
              <a:avLst/>
              <a:gdLst>
                <a:gd name="T0" fmla="*/ 3175 w 4"/>
                <a:gd name="T1" fmla="*/ 0 h 6"/>
                <a:gd name="T2" fmla="*/ 6350 w 4"/>
                <a:gd name="T3" fmla="*/ 3175 h 6"/>
                <a:gd name="T4" fmla="*/ 3175 w 4"/>
                <a:gd name="T5" fmla="*/ 9525 h 6"/>
                <a:gd name="T6" fmla="*/ 0 w 4"/>
                <a:gd name="T7" fmla="*/ 7938 h 6"/>
                <a:gd name="T8" fmla="*/ 3175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2" y="0"/>
                  </a:moveTo>
                  <a:lnTo>
                    <a:pt x="4" y="2"/>
                  </a:lnTo>
                  <a:lnTo>
                    <a:pt x="2" y="6"/>
                  </a:lnTo>
                  <a:lnTo>
                    <a:pt x="0" y="5"/>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2" name="Freeform 493"/>
            <p:cNvSpPr>
              <a:spLocks/>
            </p:cNvSpPr>
            <p:nvPr/>
          </p:nvSpPr>
          <p:spPr bwMode="auto">
            <a:xfrm>
              <a:off x="7150100" y="3381375"/>
              <a:ext cx="11113" cy="14288"/>
            </a:xfrm>
            <a:custGeom>
              <a:avLst/>
              <a:gdLst>
                <a:gd name="T0" fmla="*/ 7938 w 7"/>
                <a:gd name="T1" fmla="*/ 0 h 9"/>
                <a:gd name="T2" fmla="*/ 11113 w 7"/>
                <a:gd name="T3" fmla="*/ 4763 h 9"/>
                <a:gd name="T4" fmla="*/ 1588 w 7"/>
                <a:gd name="T5" fmla="*/ 14288 h 9"/>
                <a:gd name="T6" fmla="*/ 0 w 7"/>
                <a:gd name="T7" fmla="*/ 9525 h 9"/>
                <a:gd name="T8" fmla="*/ 7938 w 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9">
                  <a:moveTo>
                    <a:pt x="5" y="0"/>
                  </a:moveTo>
                  <a:lnTo>
                    <a:pt x="7" y="3"/>
                  </a:lnTo>
                  <a:lnTo>
                    <a:pt x="1" y="9"/>
                  </a:lnTo>
                  <a:lnTo>
                    <a:pt x="0" y="6"/>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3" name="Freeform 494"/>
            <p:cNvSpPr>
              <a:spLocks/>
            </p:cNvSpPr>
            <p:nvPr/>
          </p:nvSpPr>
          <p:spPr bwMode="auto">
            <a:xfrm>
              <a:off x="7170738" y="3362325"/>
              <a:ext cx="6350" cy="4763"/>
            </a:xfrm>
            <a:custGeom>
              <a:avLst/>
              <a:gdLst>
                <a:gd name="T0" fmla="*/ 4763 w 4"/>
                <a:gd name="T1" fmla="*/ 0 h 3"/>
                <a:gd name="T2" fmla="*/ 6350 w 4"/>
                <a:gd name="T3" fmla="*/ 0 h 3"/>
                <a:gd name="T4" fmla="*/ 1588 w 4"/>
                <a:gd name="T5" fmla="*/ 4763 h 3"/>
                <a:gd name="T6" fmla="*/ 0 w 4"/>
                <a:gd name="T7" fmla="*/ 3175 h 3"/>
                <a:gd name="T8" fmla="*/ 4763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3" y="0"/>
                  </a:moveTo>
                  <a:lnTo>
                    <a:pt x="4" y="0"/>
                  </a:lnTo>
                  <a:lnTo>
                    <a:pt x="1" y="3"/>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4" name="Freeform 495"/>
            <p:cNvSpPr>
              <a:spLocks/>
            </p:cNvSpPr>
            <p:nvPr/>
          </p:nvSpPr>
          <p:spPr bwMode="auto">
            <a:xfrm>
              <a:off x="7177088" y="3351213"/>
              <a:ext cx="4762" cy="6350"/>
            </a:xfrm>
            <a:custGeom>
              <a:avLst/>
              <a:gdLst>
                <a:gd name="T0" fmla="*/ 0 w 3"/>
                <a:gd name="T1" fmla="*/ 0 h 4"/>
                <a:gd name="T2" fmla="*/ 4762 w 3"/>
                <a:gd name="T3" fmla="*/ 1588 h 4"/>
                <a:gd name="T4" fmla="*/ 1587 w 3"/>
                <a:gd name="T5" fmla="*/ 6350 h 4"/>
                <a:gd name="T6" fmla="*/ 0 w 3"/>
                <a:gd name="T7" fmla="*/ 476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3" y="1"/>
                  </a:lnTo>
                  <a:lnTo>
                    <a:pt x="1"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5" name="Freeform 496"/>
            <p:cNvSpPr>
              <a:spLocks/>
            </p:cNvSpPr>
            <p:nvPr/>
          </p:nvSpPr>
          <p:spPr bwMode="auto">
            <a:xfrm>
              <a:off x="5349875" y="1812925"/>
              <a:ext cx="2536825" cy="1712913"/>
            </a:xfrm>
            <a:custGeom>
              <a:avLst/>
              <a:gdLst>
                <a:gd name="T0" fmla="*/ 1042988 w 1598"/>
                <a:gd name="T1" fmla="*/ 114300 h 1079"/>
                <a:gd name="T2" fmla="*/ 996950 w 1598"/>
                <a:gd name="T3" fmla="*/ 311150 h 1079"/>
                <a:gd name="T4" fmla="*/ 957263 w 1598"/>
                <a:gd name="T5" fmla="*/ 382588 h 1079"/>
                <a:gd name="T6" fmla="*/ 1068388 w 1598"/>
                <a:gd name="T7" fmla="*/ 357188 h 1079"/>
                <a:gd name="T8" fmla="*/ 1195388 w 1598"/>
                <a:gd name="T9" fmla="*/ 396875 h 1079"/>
                <a:gd name="T10" fmla="*/ 1296988 w 1598"/>
                <a:gd name="T11" fmla="*/ 352425 h 1079"/>
                <a:gd name="T12" fmla="*/ 1344613 w 1598"/>
                <a:gd name="T13" fmla="*/ 444500 h 1079"/>
                <a:gd name="T14" fmla="*/ 1438275 w 1598"/>
                <a:gd name="T15" fmla="*/ 471488 h 1079"/>
                <a:gd name="T16" fmla="*/ 1589088 w 1598"/>
                <a:gd name="T17" fmla="*/ 449263 h 1079"/>
                <a:gd name="T18" fmla="*/ 1700213 w 1598"/>
                <a:gd name="T19" fmla="*/ 454025 h 1079"/>
                <a:gd name="T20" fmla="*/ 1781175 w 1598"/>
                <a:gd name="T21" fmla="*/ 512763 h 1079"/>
                <a:gd name="T22" fmla="*/ 1957388 w 1598"/>
                <a:gd name="T23" fmla="*/ 620713 h 1079"/>
                <a:gd name="T24" fmla="*/ 2117725 w 1598"/>
                <a:gd name="T25" fmla="*/ 649288 h 1079"/>
                <a:gd name="T26" fmla="*/ 2322513 w 1598"/>
                <a:gd name="T27" fmla="*/ 639763 h 1079"/>
                <a:gd name="T28" fmla="*/ 2451100 w 1598"/>
                <a:gd name="T29" fmla="*/ 769938 h 1079"/>
                <a:gd name="T30" fmla="*/ 2487613 w 1598"/>
                <a:gd name="T31" fmla="*/ 847725 h 1079"/>
                <a:gd name="T32" fmla="*/ 2390775 w 1598"/>
                <a:gd name="T33" fmla="*/ 854075 h 1079"/>
                <a:gd name="T34" fmla="*/ 2330450 w 1598"/>
                <a:gd name="T35" fmla="*/ 882650 h 1079"/>
                <a:gd name="T36" fmla="*/ 2317750 w 1598"/>
                <a:gd name="T37" fmla="*/ 1009650 h 1079"/>
                <a:gd name="T38" fmla="*/ 2122488 w 1598"/>
                <a:gd name="T39" fmla="*/ 1082675 h 1079"/>
                <a:gd name="T40" fmla="*/ 1995488 w 1598"/>
                <a:gd name="T41" fmla="*/ 1193800 h 1079"/>
                <a:gd name="T42" fmla="*/ 2000250 w 1598"/>
                <a:gd name="T43" fmla="*/ 1311275 h 1079"/>
                <a:gd name="T44" fmla="*/ 1878013 w 1598"/>
                <a:gd name="T45" fmla="*/ 1335088 h 1079"/>
                <a:gd name="T46" fmla="*/ 1995488 w 1598"/>
                <a:gd name="T47" fmla="*/ 1100138 h 1079"/>
                <a:gd name="T48" fmla="*/ 2024063 w 1598"/>
                <a:gd name="T49" fmla="*/ 995363 h 1079"/>
                <a:gd name="T50" fmla="*/ 1963738 w 1598"/>
                <a:gd name="T51" fmla="*/ 1038225 h 1079"/>
                <a:gd name="T52" fmla="*/ 1846263 w 1598"/>
                <a:gd name="T53" fmla="*/ 1127125 h 1079"/>
                <a:gd name="T54" fmla="*/ 1812925 w 1598"/>
                <a:gd name="T55" fmla="*/ 1139825 h 1079"/>
                <a:gd name="T56" fmla="*/ 1689100 w 1598"/>
                <a:gd name="T57" fmla="*/ 1130300 h 1079"/>
                <a:gd name="T58" fmla="*/ 1504950 w 1598"/>
                <a:gd name="T59" fmla="*/ 1290638 h 1079"/>
                <a:gd name="T60" fmla="*/ 1547813 w 1598"/>
                <a:gd name="T61" fmla="*/ 1339850 h 1079"/>
                <a:gd name="T62" fmla="*/ 1603375 w 1598"/>
                <a:gd name="T63" fmla="*/ 1406525 h 1079"/>
                <a:gd name="T64" fmla="*/ 1504950 w 1598"/>
                <a:gd name="T65" fmla="*/ 1646238 h 1079"/>
                <a:gd name="T66" fmla="*/ 1408113 w 1598"/>
                <a:gd name="T67" fmla="*/ 1649413 h 1079"/>
                <a:gd name="T68" fmla="*/ 1400175 w 1598"/>
                <a:gd name="T69" fmla="*/ 1547813 h 1079"/>
                <a:gd name="T70" fmla="*/ 1195388 w 1598"/>
                <a:gd name="T71" fmla="*/ 1379538 h 1079"/>
                <a:gd name="T72" fmla="*/ 1054100 w 1598"/>
                <a:gd name="T73" fmla="*/ 1485900 h 1079"/>
                <a:gd name="T74" fmla="*/ 839788 w 1598"/>
                <a:gd name="T75" fmla="*/ 1422400 h 1079"/>
                <a:gd name="T76" fmla="*/ 701675 w 1598"/>
                <a:gd name="T77" fmla="*/ 1460500 h 1079"/>
                <a:gd name="T78" fmla="*/ 550863 w 1598"/>
                <a:gd name="T79" fmla="*/ 1484313 h 1079"/>
                <a:gd name="T80" fmla="*/ 401638 w 1598"/>
                <a:gd name="T81" fmla="*/ 1373188 h 1079"/>
                <a:gd name="T82" fmla="*/ 260350 w 1598"/>
                <a:gd name="T83" fmla="*/ 1295400 h 1079"/>
                <a:gd name="T84" fmla="*/ 63500 w 1598"/>
                <a:gd name="T85" fmla="*/ 1406525 h 1079"/>
                <a:gd name="T86" fmla="*/ 31750 w 1598"/>
                <a:gd name="T87" fmla="*/ 1309688 h 1079"/>
                <a:gd name="T88" fmla="*/ 184150 w 1598"/>
                <a:gd name="T89" fmla="*/ 668338 h 1079"/>
                <a:gd name="T90" fmla="*/ 190500 w 1598"/>
                <a:gd name="T91" fmla="*/ 571500 h 1079"/>
                <a:gd name="T92" fmla="*/ 276225 w 1598"/>
                <a:gd name="T93" fmla="*/ 411163 h 1079"/>
                <a:gd name="T94" fmla="*/ 300038 w 1598"/>
                <a:gd name="T95" fmla="*/ 704850 h 1079"/>
                <a:gd name="T96" fmla="*/ 287338 w 1598"/>
                <a:gd name="T97" fmla="*/ 792163 h 1079"/>
                <a:gd name="T98" fmla="*/ 385763 w 1598"/>
                <a:gd name="T99" fmla="*/ 665163 h 1079"/>
                <a:gd name="T100" fmla="*/ 338138 w 1598"/>
                <a:gd name="T101" fmla="*/ 406400 h 1079"/>
                <a:gd name="T102" fmla="*/ 382588 w 1598"/>
                <a:gd name="T103" fmla="*/ 458788 h 1079"/>
                <a:gd name="T104" fmla="*/ 476250 w 1598"/>
                <a:gd name="T105" fmla="*/ 571500 h 1079"/>
                <a:gd name="T106" fmla="*/ 495300 w 1598"/>
                <a:gd name="T107" fmla="*/ 500063 h 1079"/>
                <a:gd name="T108" fmla="*/ 485775 w 1598"/>
                <a:gd name="T109" fmla="*/ 347663 h 1079"/>
                <a:gd name="T110" fmla="*/ 546100 w 1598"/>
                <a:gd name="T111" fmla="*/ 290513 h 1079"/>
                <a:gd name="T112" fmla="*/ 663575 w 1598"/>
                <a:gd name="T113" fmla="*/ 179388 h 1079"/>
                <a:gd name="T114" fmla="*/ 815975 w 1598"/>
                <a:gd name="T115" fmla="*/ 220663 h 1079"/>
                <a:gd name="T116" fmla="*/ 889000 w 1598"/>
                <a:gd name="T117" fmla="*/ 231775 h 1079"/>
                <a:gd name="T118" fmla="*/ 828675 w 1598"/>
                <a:gd name="T119" fmla="*/ 114300 h 10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98" h="1079">
                  <a:moveTo>
                    <a:pt x="564" y="0"/>
                  </a:moveTo>
                  <a:lnTo>
                    <a:pt x="580" y="9"/>
                  </a:lnTo>
                  <a:lnTo>
                    <a:pt x="584" y="20"/>
                  </a:lnTo>
                  <a:lnTo>
                    <a:pt x="566" y="42"/>
                  </a:lnTo>
                  <a:lnTo>
                    <a:pt x="580" y="38"/>
                  </a:lnTo>
                  <a:lnTo>
                    <a:pt x="598" y="43"/>
                  </a:lnTo>
                  <a:lnTo>
                    <a:pt x="600" y="54"/>
                  </a:lnTo>
                  <a:lnTo>
                    <a:pt x="587" y="72"/>
                  </a:lnTo>
                  <a:lnTo>
                    <a:pt x="603" y="72"/>
                  </a:lnTo>
                  <a:lnTo>
                    <a:pt x="610" y="58"/>
                  </a:lnTo>
                  <a:lnTo>
                    <a:pt x="639" y="57"/>
                  </a:lnTo>
                  <a:lnTo>
                    <a:pt x="657" y="72"/>
                  </a:lnTo>
                  <a:lnTo>
                    <a:pt x="664" y="88"/>
                  </a:lnTo>
                  <a:lnTo>
                    <a:pt x="671" y="91"/>
                  </a:lnTo>
                  <a:lnTo>
                    <a:pt x="677" y="106"/>
                  </a:lnTo>
                  <a:lnTo>
                    <a:pt x="675" y="118"/>
                  </a:lnTo>
                  <a:lnTo>
                    <a:pt x="663" y="110"/>
                  </a:lnTo>
                  <a:lnTo>
                    <a:pt x="676" y="128"/>
                  </a:lnTo>
                  <a:lnTo>
                    <a:pt x="677" y="137"/>
                  </a:lnTo>
                  <a:lnTo>
                    <a:pt x="675" y="140"/>
                  </a:lnTo>
                  <a:lnTo>
                    <a:pt x="661" y="161"/>
                  </a:lnTo>
                  <a:lnTo>
                    <a:pt x="637" y="182"/>
                  </a:lnTo>
                  <a:lnTo>
                    <a:pt x="628" y="186"/>
                  </a:lnTo>
                  <a:lnTo>
                    <a:pt x="628" y="196"/>
                  </a:lnTo>
                  <a:lnTo>
                    <a:pt x="618" y="205"/>
                  </a:lnTo>
                  <a:lnTo>
                    <a:pt x="611" y="219"/>
                  </a:lnTo>
                  <a:lnTo>
                    <a:pt x="598" y="225"/>
                  </a:lnTo>
                  <a:lnTo>
                    <a:pt x="592" y="234"/>
                  </a:lnTo>
                  <a:lnTo>
                    <a:pt x="586" y="240"/>
                  </a:lnTo>
                  <a:lnTo>
                    <a:pt x="578" y="256"/>
                  </a:lnTo>
                  <a:lnTo>
                    <a:pt x="551" y="277"/>
                  </a:lnTo>
                  <a:lnTo>
                    <a:pt x="584" y="256"/>
                  </a:lnTo>
                  <a:lnTo>
                    <a:pt x="591" y="254"/>
                  </a:lnTo>
                  <a:lnTo>
                    <a:pt x="587" y="247"/>
                  </a:lnTo>
                  <a:lnTo>
                    <a:pt x="590" y="242"/>
                  </a:lnTo>
                  <a:lnTo>
                    <a:pt x="603" y="241"/>
                  </a:lnTo>
                  <a:lnTo>
                    <a:pt x="624" y="231"/>
                  </a:lnTo>
                  <a:lnTo>
                    <a:pt x="643" y="219"/>
                  </a:lnTo>
                  <a:lnTo>
                    <a:pt x="640" y="214"/>
                  </a:lnTo>
                  <a:lnTo>
                    <a:pt x="626" y="220"/>
                  </a:lnTo>
                  <a:lnTo>
                    <a:pt x="626" y="213"/>
                  </a:lnTo>
                  <a:lnTo>
                    <a:pt x="630" y="202"/>
                  </a:lnTo>
                  <a:lnTo>
                    <a:pt x="641" y="202"/>
                  </a:lnTo>
                  <a:lnTo>
                    <a:pt x="648" y="199"/>
                  </a:lnTo>
                  <a:lnTo>
                    <a:pt x="647" y="210"/>
                  </a:lnTo>
                  <a:lnTo>
                    <a:pt x="652" y="216"/>
                  </a:lnTo>
                  <a:lnTo>
                    <a:pt x="669" y="213"/>
                  </a:lnTo>
                  <a:lnTo>
                    <a:pt x="673" y="225"/>
                  </a:lnTo>
                  <a:lnTo>
                    <a:pt x="671" y="235"/>
                  </a:lnTo>
                  <a:lnTo>
                    <a:pt x="675" y="253"/>
                  </a:lnTo>
                  <a:lnTo>
                    <a:pt x="677" y="232"/>
                  </a:lnTo>
                  <a:lnTo>
                    <a:pt x="677" y="225"/>
                  </a:lnTo>
                  <a:lnTo>
                    <a:pt x="703" y="216"/>
                  </a:lnTo>
                  <a:lnTo>
                    <a:pt x="722" y="223"/>
                  </a:lnTo>
                  <a:lnTo>
                    <a:pt x="738" y="226"/>
                  </a:lnTo>
                  <a:lnTo>
                    <a:pt x="734" y="232"/>
                  </a:lnTo>
                  <a:lnTo>
                    <a:pt x="736" y="242"/>
                  </a:lnTo>
                  <a:lnTo>
                    <a:pt x="766" y="262"/>
                  </a:lnTo>
                  <a:lnTo>
                    <a:pt x="770" y="260"/>
                  </a:lnTo>
                  <a:lnTo>
                    <a:pt x="753" y="250"/>
                  </a:lnTo>
                  <a:lnTo>
                    <a:pt x="774" y="251"/>
                  </a:lnTo>
                  <a:lnTo>
                    <a:pt x="789" y="256"/>
                  </a:lnTo>
                  <a:lnTo>
                    <a:pt x="793" y="262"/>
                  </a:lnTo>
                  <a:lnTo>
                    <a:pt x="810" y="268"/>
                  </a:lnTo>
                  <a:lnTo>
                    <a:pt x="825" y="284"/>
                  </a:lnTo>
                  <a:lnTo>
                    <a:pt x="814" y="265"/>
                  </a:lnTo>
                  <a:lnTo>
                    <a:pt x="814" y="251"/>
                  </a:lnTo>
                  <a:lnTo>
                    <a:pt x="798" y="248"/>
                  </a:lnTo>
                  <a:lnTo>
                    <a:pt x="793" y="231"/>
                  </a:lnTo>
                  <a:lnTo>
                    <a:pt x="793" y="216"/>
                  </a:lnTo>
                  <a:lnTo>
                    <a:pt x="799" y="211"/>
                  </a:lnTo>
                  <a:lnTo>
                    <a:pt x="817" y="222"/>
                  </a:lnTo>
                  <a:lnTo>
                    <a:pt x="829" y="225"/>
                  </a:lnTo>
                  <a:lnTo>
                    <a:pt x="830" y="237"/>
                  </a:lnTo>
                  <a:lnTo>
                    <a:pt x="838" y="225"/>
                  </a:lnTo>
                  <a:lnTo>
                    <a:pt x="846" y="228"/>
                  </a:lnTo>
                  <a:lnTo>
                    <a:pt x="858" y="242"/>
                  </a:lnTo>
                  <a:lnTo>
                    <a:pt x="845" y="253"/>
                  </a:lnTo>
                  <a:lnTo>
                    <a:pt x="862" y="248"/>
                  </a:lnTo>
                  <a:lnTo>
                    <a:pt x="863" y="268"/>
                  </a:lnTo>
                  <a:lnTo>
                    <a:pt x="847" y="268"/>
                  </a:lnTo>
                  <a:lnTo>
                    <a:pt x="866" y="277"/>
                  </a:lnTo>
                  <a:lnTo>
                    <a:pt x="863" y="283"/>
                  </a:lnTo>
                  <a:lnTo>
                    <a:pt x="847" y="280"/>
                  </a:lnTo>
                  <a:lnTo>
                    <a:pt x="866" y="286"/>
                  </a:lnTo>
                  <a:lnTo>
                    <a:pt x="859" y="297"/>
                  </a:lnTo>
                  <a:lnTo>
                    <a:pt x="851" y="287"/>
                  </a:lnTo>
                  <a:lnTo>
                    <a:pt x="859" y="308"/>
                  </a:lnTo>
                  <a:lnTo>
                    <a:pt x="863" y="314"/>
                  </a:lnTo>
                  <a:lnTo>
                    <a:pt x="871" y="332"/>
                  </a:lnTo>
                  <a:lnTo>
                    <a:pt x="886" y="345"/>
                  </a:lnTo>
                  <a:lnTo>
                    <a:pt x="895" y="330"/>
                  </a:lnTo>
                  <a:lnTo>
                    <a:pt x="902" y="329"/>
                  </a:lnTo>
                  <a:lnTo>
                    <a:pt x="896" y="321"/>
                  </a:lnTo>
                  <a:lnTo>
                    <a:pt x="903" y="297"/>
                  </a:lnTo>
                  <a:lnTo>
                    <a:pt x="906" y="297"/>
                  </a:lnTo>
                  <a:lnTo>
                    <a:pt x="916" y="317"/>
                  </a:lnTo>
                  <a:lnTo>
                    <a:pt x="929" y="318"/>
                  </a:lnTo>
                  <a:lnTo>
                    <a:pt x="932" y="311"/>
                  </a:lnTo>
                  <a:lnTo>
                    <a:pt x="944" y="311"/>
                  </a:lnTo>
                  <a:lnTo>
                    <a:pt x="951" y="315"/>
                  </a:lnTo>
                  <a:lnTo>
                    <a:pt x="961" y="321"/>
                  </a:lnTo>
                  <a:lnTo>
                    <a:pt x="968" y="327"/>
                  </a:lnTo>
                  <a:lnTo>
                    <a:pt x="977" y="323"/>
                  </a:lnTo>
                  <a:lnTo>
                    <a:pt x="988" y="315"/>
                  </a:lnTo>
                  <a:lnTo>
                    <a:pt x="993" y="315"/>
                  </a:lnTo>
                  <a:lnTo>
                    <a:pt x="991" y="289"/>
                  </a:lnTo>
                  <a:lnTo>
                    <a:pt x="1001" y="283"/>
                  </a:lnTo>
                  <a:lnTo>
                    <a:pt x="1005" y="269"/>
                  </a:lnTo>
                  <a:lnTo>
                    <a:pt x="1004" y="259"/>
                  </a:lnTo>
                  <a:lnTo>
                    <a:pt x="1012" y="259"/>
                  </a:lnTo>
                  <a:lnTo>
                    <a:pt x="1016" y="262"/>
                  </a:lnTo>
                  <a:lnTo>
                    <a:pt x="1049" y="266"/>
                  </a:lnTo>
                  <a:lnTo>
                    <a:pt x="1066" y="272"/>
                  </a:lnTo>
                  <a:lnTo>
                    <a:pt x="1069" y="277"/>
                  </a:lnTo>
                  <a:lnTo>
                    <a:pt x="1048" y="277"/>
                  </a:lnTo>
                  <a:lnTo>
                    <a:pt x="1044" y="287"/>
                  </a:lnTo>
                  <a:lnTo>
                    <a:pt x="1060" y="286"/>
                  </a:lnTo>
                  <a:lnTo>
                    <a:pt x="1071" y="281"/>
                  </a:lnTo>
                  <a:lnTo>
                    <a:pt x="1071" y="286"/>
                  </a:lnTo>
                  <a:lnTo>
                    <a:pt x="1062" y="296"/>
                  </a:lnTo>
                  <a:lnTo>
                    <a:pt x="1052" y="305"/>
                  </a:lnTo>
                  <a:lnTo>
                    <a:pt x="1058" y="311"/>
                  </a:lnTo>
                  <a:lnTo>
                    <a:pt x="1073" y="294"/>
                  </a:lnTo>
                  <a:lnTo>
                    <a:pt x="1079" y="280"/>
                  </a:lnTo>
                  <a:lnTo>
                    <a:pt x="1091" y="277"/>
                  </a:lnTo>
                  <a:lnTo>
                    <a:pt x="1105" y="289"/>
                  </a:lnTo>
                  <a:lnTo>
                    <a:pt x="1110" y="289"/>
                  </a:lnTo>
                  <a:lnTo>
                    <a:pt x="1114" y="297"/>
                  </a:lnTo>
                  <a:lnTo>
                    <a:pt x="1106" y="305"/>
                  </a:lnTo>
                  <a:lnTo>
                    <a:pt x="1114" y="311"/>
                  </a:lnTo>
                  <a:lnTo>
                    <a:pt x="1122" y="323"/>
                  </a:lnTo>
                  <a:lnTo>
                    <a:pt x="1133" y="321"/>
                  </a:lnTo>
                  <a:lnTo>
                    <a:pt x="1141" y="329"/>
                  </a:lnTo>
                  <a:lnTo>
                    <a:pt x="1139" y="338"/>
                  </a:lnTo>
                  <a:lnTo>
                    <a:pt x="1147" y="342"/>
                  </a:lnTo>
                  <a:lnTo>
                    <a:pt x="1166" y="341"/>
                  </a:lnTo>
                  <a:lnTo>
                    <a:pt x="1184" y="338"/>
                  </a:lnTo>
                  <a:lnTo>
                    <a:pt x="1200" y="335"/>
                  </a:lnTo>
                  <a:lnTo>
                    <a:pt x="1219" y="339"/>
                  </a:lnTo>
                  <a:lnTo>
                    <a:pt x="1229" y="352"/>
                  </a:lnTo>
                  <a:lnTo>
                    <a:pt x="1231" y="369"/>
                  </a:lnTo>
                  <a:lnTo>
                    <a:pt x="1228" y="382"/>
                  </a:lnTo>
                  <a:lnTo>
                    <a:pt x="1233" y="391"/>
                  </a:lnTo>
                  <a:lnTo>
                    <a:pt x="1236" y="404"/>
                  </a:lnTo>
                  <a:lnTo>
                    <a:pt x="1244" y="416"/>
                  </a:lnTo>
                  <a:lnTo>
                    <a:pt x="1243" y="430"/>
                  </a:lnTo>
                  <a:lnTo>
                    <a:pt x="1252" y="419"/>
                  </a:lnTo>
                  <a:lnTo>
                    <a:pt x="1251" y="401"/>
                  </a:lnTo>
                  <a:lnTo>
                    <a:pt x="1260" y="390"/>
                  </a:lnTo>
                  <a:lnTo>
                    <a:pt x="1280" y="388"/>
                  </a:lnTo>
                  <a:lnTo>
                    <a:pt x="1287" y="394"/>
                  </a:lnTo>
                  <a:lnTo>
                    <a:pt x="1314" y="395"/>
                  </a:lnTo>
                  <a:lnTo>
                    <a:pt x="1328" y="388"/>
                  </a:lnTo>
                  <a:lnTo>
                    <a:pt x="1332" y="397"/>
                  </a:lnTo>
                  <a:lnTo>
                    <a:pt x="1334" y="409"/>
                  </a:lnTo>
                  <a:lnTo>
                    <a:pt x="1346" y="415"/>
                  </a:lnTo>
                  <a:lnTo>
                    <a:pt x="1350" y="422"/>
                  </a:lnTo>
                  <a:lnTo>
                    <a:pt x="1360" y="421"/>
                  </a:lnTo>
                  <a:lnTo>
                    <a:pt x="1366" y="410"/>
                  </a:lnTo>
                  <a:lnTo>
                    <a:pt x="1357" y="391"/>
                  </a:lnTo>
                  <a:lnTo>
                    <a:pt x="1358" y="385"/>
                  </a:lnTo>
                  <a:lnTo>
                    <a:pt x="1360" y="373"/>
                  </a:lnTo>
                  <a:lnTo>
                    <a:pt x="1391" y="381"/>
                  </a:lnTo>
                  <a:lnTo>
                    <a:pt x="1426" y="382"/>
                  </a:lnTo>
                  <a:lnTo>
                    <a:pt x="1434" y="388"/>
                  </a:lnTo>
                  <a:lnTo>
                    <a:pt x="1448" y="398"/>
                  </a:lnTo>
                  <a:lnTo>
                    <a:pt x="1463" y="403"/>
                  </a:lnTo>
                  <a:lnTo>
                    <a:pt x="1471" y="412"/>
                  </a:lnTo>
                  <a:lnTo>
                    <a:pt x="1491" y="427"/>
                  </a:lnTo>
                  <a:lnTo>
                    <a:pt x="1503" y="440"/>
                  </a:lnTo>
                  <a:lnTo>
                    <a:pt x="1516" y="456"/>
                  </a:lnTo>
                  <a:lnTo>
                    <a:pt x="1523" y="462"/>
                  </a:lnTo>
                  <a:lnTo>
                    <a:pt x="1523" y="456"/>
                  </a:lnTo>
                  <a:lnTo>
                    <a:pt x="1532" y="465"/>
                  </a:lnTo>
                  <a:lnTo>
                    <a:pt x="1539" y="480"/>
                  </a:lnTo>
                  <a:lnTo>
                    <a:pt x="1537" y="493"/>
                  </a:lnTo>
                  <a:lnTo>
                    <a:pt x="1547" y="508"/>
                  </a:lnTo>
                  <a:lnTo>
                    <a:pt x="1548" y="505"/>
                  </a:lnTo>
                  <a:lnTo>
                    <a:pt x="1544" y="485"/>
                  </a:lnTo>
                  <a:lnTo>
                    <a:pt x="1555" y="485"/>
                  </a:lnTo>
                  <a:lnTo>
                    <a:pt x="1561" y="488"/>
                  </a:lnTo>
                  <a:lnTo>
                    <a:pt x="1575" y="491"/>
                  </a:lnTo>
                  <a:lnTo>
                    <a:pt x="1577" y="496"/>
                  </a:lnTo>
                  <a:lnTo>
                    <a:pt x="1589" y="510"/>
                  </a:lnTo>
                  <a:lnTo>
                    <a:pt x="1598" y="517"/>
                  </a:lnTo>
                  <a:lnTo>
                    <a:pt x="1590" y="523"/>
                  </a:lnTo>
                  <a:lnTo>
                    <a:pt x="1586" y="532"/>
                  </a:lnTo>
                  <a:lnTo>
                    <a:pt x="1579" y="525"/>
                  </a:lnTo>
                  <a:lnTo>
                    <a:pt x="1582" y="537"/>
                  </a:lnTo>
                  <a:lnTo>
                    <a:pt x="1573" y="535"/>
                  </a:lnTo>
                  <a:lnTo>
                    <a:pt x="1567" y="534"/>
                  </a:lnTo>
                  <a:lnTo>
                    <a:pt x="1569" y="550"/>
                  </a:lnTo>
                  <a:lnTo>
                    <a:pt x="1563" y="559"/>
                  </a:lnTo>
                  <a:lnTo>
                    <a:pt x="1568" y="560"/>
                  </a:lnTo>
                  <a:lnTo>
                    <a:pt x="1568" y="571"/>
                  </a:lnTo>
                  <a:lnTo>
                    <a:pt x="1559" y="575"/>
                  </a:lnTo>
                  <a:lnTo>
                    <a:pt x="1547" y="569"/>
                  </a:lnTo>
                  <a:lnTo>
                    <a:pt x="1539" y="557"/>
                  </a:lnTo>
                  <a:lnTo>
                    <a:pt x="1532" y="559"/>
                  </a:lnTo>
                  <a:lnTo>
                    <a:pt x="1524" y="551"/>
                  </a:lnTo>
                  <a:lnTo>
                    <a:pt x="1524" y="537"/>
                  </a:lnTo>
                  <a:lnTo>
                    <a:pt x="1509" y="532"/>
                  </a:lnTo>
                  <a:lnTo>
                    <a:pt x="1506" y="538"/>
                  </a:lnTo>
                  <a:lnTo>
                    <a:pt x="1494" y="535"/>
                  </a:lnTo>
                  <a:lnTo>
                    <a:pt x="1495" y="528"/>
                  </a:lnTo>
                  <a:lnTo>
                    <a:pt x="1492" y="526"/>
                  </a:lnTo>
                  <a:lnTo>
                    <a:pt x="1490" y="517"/>
                  </a:lnTo>
                  <a:lnTo>
                    <a:pt x="1495" y="514"/>
                  </a:lnTo>
                  <a:lnTo>
                    <a:pt x="1494" y="508"/>
                  </a:lnTo>
                  <a:lnTo>
                    <a:pt x="1487" y="514"/>
                  </a:lnTo>
                  <a:lnTo>
                    <a:pt x="1479" y="517"/>
                  </a:lnTo>
                  <a:lnTo>
                    <a:pt x="1479" y="525"/>
                  </a:lnTo>
                  <a:lnTo>
                    <a:pt x="1486" y="532"/>
                  </a:lnTo>
                  <a:lnTo>
                    <a:pt x="1483" y="543"/>
                  </a:lnTo>
                  <a:lnTo>
                    <a:pt x="1468" y="556"/>
                  </a:lnTo>
                  <a:lnTo>
                    <a:pt x="1467" y="562"/>
                  </a:lnTo>
                  <a:lnTo>
                    <a:pt x="1452" y="563"/>
                  </a:lnTo>
                  <a:lnTo>
                    <a:pt x="1444" y="559"/>
                  </a:lnTo>
                  <a:lnTo>
                    <a:pt x="1442" y="563"/>
                  </a:lnTo>
                  <a:lnTo>
                    <a:pt x="1444" y="571"/>
                  </a:lnTo>
                  <a:lnTo>
                    <a:pt x="1452" y="574"/>
                  </a:lnTo>
                  <a:lnTo>
                    <a:pt x="1458" y="584"/>
                  </a:lnTo>
                  <a:lnTo>
                    <a:pt x="1458" y="599"/>
                  </a:lnTo>
                  <a:lnTo>
                    <a:pt x="1467" y="614"/>
                  </a:lnTo>
                  <a:lnTo>
                    <a:pt x="1470" y="621"/>
                  </a:lnTo>
                  <a:lnTo>
                    <a:pt x="1463" y="632"/>
                  </a:lnTo>
                  <a:lnTo>
                    <a:pt x="1460" y="636"/>
                  </a:lnTo>
                  <a:lnTo>
                    <a:pt x="1459" y="630"/>
                  </a:lnTo>
                  <a:lnTo>
                    <a:pt x="1439" y="627"/>
                  </a:lnTo>
                  <a:lnTo>
                    <a:pt x="1411" y="645"/>
                  </a:lnTo>
                  <a:lnTo>
                    <a:pt x="1409" y="648"/>
                  </a:lnTo>
                  <a:lnTo>
                    <a:pt x="1397" y="655"/>
                  </a:lnTo>
                  <a:lnTo>
                    <a:pt x="1381" y="672"/>
                  </a:lnTo>
                  <a:lnTo>
                    <a:pt x="1375" y="678"/>
                  </a:lnTo>
                  <a:lnTo>
                    <a:pt x="1361" y="687"/>
                  </a:lnTo>
                  <a:lnTo>
                    <a:pt x="1360" y="700"/>
                  </a:lnTo>
                  <a:lnTo>
                    <a:pt x="1353" y="697"/>
                  </a:lnTo>
                  <a:lnTo>
                    <a:pt x="1349" y="685"/>
                  </a:lnTo>
                  <a:lnTo>
                    <a:pt x="1337" y="682"/>
                  </a:lnTo>
                  <a:lnTo>
                    <a:pt x="1318" y="688"/>
                  </a:lnTo>
                  <a:lnTo>
                    <a:pt x="1309" y="700"/>
                  </a:lnTo>
                  <a:lnTo>
                    <a:pt x="1309" y="688"/>
                  </a:lnTo>
                  <a:lnTo>
                    <a:pt x="1297" y="694"/>
                  </a:lnTo>
                  <a:lnTo>
                    <a:pt x="1297" y="700"/>
                  </a:lnTo>
                  <a:lnTo>
                    <a:pt x="1292" y="703"/>
                  </a:lnTo>
                  <a:lnTo>
                    <a:pt x="1287" y="697"/>
                  </a:lnTo>
                  <a:lnTo>
                    <a:pt x="1277" y="701"/>
                  </a:lnTo>
                  <a:lnTo>
                    <a:pt x="1271" y="719"/>
                  </a:lnTo>
                  <a:lnTo>
                    <a:pt x="1267" y="727"/>
                  </a:lnTo>
                  <a:lnTo>
                    <a:pt x="1260" y="740"/>
                  </a:lnTo>
                  <a:lnTo>
                    <a:pt x="1257" y="752"/>
                  </a:lnTo>
                  <a:lnTo>
                    <a:pt x="1261" y="755"/>
                  </a:lnTo>
                  <a:lnTo>
                    <a:pt x="1265" y="750"/>
                  </a:lnTo>
                  <a:lnTo>
                    <a:pt x="1273" y="755"/>
                  </a:lnTo>
                  <a:lnTo>
                    <a:pt x="1272" y="762"/>
                  </a:lnTo>
                  <a:lnTo>
                    <a:pt x="1267" y="765"/>
                  </a:lnTo>
                  <a:lnTo>
                    <a:pt x="1267" y="780"/>
                  </a:lnTo>
                  <a:lnTo>
                    <a:pt x="1272" y="782"/>
                  </a:lnTo>
                  <a:lnTo>
                    <a:pt x="1271" y="786"/>
                  </a:lnTo>
                  <a:lnTo>
                    <a:pt x="1261" y="789"/>
                  </a:lnTo>
                  <a:lnTo>
                    <a:pt x="1259" y="796"/>
                  </a:lnTo>
                  <a:lnTo>
                    <a:pt x="1256" y="813"/>
                  </a:lnTo>
                  <a:lnTo>
                    <a:pt x="1260" y="826"/>
                  </a:lnTo>
                  <a:lnTo>
                    <a:pt x="1252" y="834"/>
                  </a:lnTo>
                  <a:lnTo>
                    <a:pt x="1241" y="832"/>
                  </a:lnTo>
                  <a:lnTo>
                    <a:pt x="1232" y="848"/>
                  </a:lnTo>
                  <a:lnTo>
                    <a:pt x="1233" y="863"/>
                  </a:lnTo>
                  <a:lnTo>
                    <a:pt x="1220" y="866"/>
                  </a:lnTo>
                  <a:lnTo>
                    <a:pt x="1217" y="865"/>
                  </a:lnTo>
                  <a:lnTo>
                    <a:pt x="1216" y="883"/>
                  </a:lnTo>
                  <a:lnTo>
                    <a:pt x="1204" y="900"/>
                  </a:lnTo>
                  <a:lnTo>
                    <a:pt x="1194" y="912"/>
                  </a:lnTo>
                  <a:lnTo>
                    <a:pt x="1192" y="892"/>
                  </a:lnTo>
                  <a:lnTo>
                    <a:pt x="1190" y="874"/>
                  </a:lnTo>
                  <a:lnTo>
                    <a:pt x="1183" y="841"/>
                  </a:lnTo>
                  <a:lnTo>
                    <a:pt x="1180" y="814"/>
                  </a:lnTo>
                  <a:lnTo>
                    <a:pt x="1184" y="785"/>
                  </a:lnTo>
                  <a:lnTo>
                    <a:pt x="1196" y="770"/>
                  </a:lnTo>
                  <a:lnTo>
                    <a:pt x="1199" y="755"/>
                  </a:lnTo>
                  <a:lnTo>
                    <a:pt x="1206" y="749"/>
                  </a:lnTo>
                  <a:lnTo>
                    <a:pt x="1214" y="747"/>
                  </a:lnTo>
                  <a:lnTo>
                    <a:pt x="1231" y="725"/>
                  </a:lnTo>
                  <a:lnTo>
                    <a:pt x="1235" y="715"/>
                  </a:lnTo>
                  <a:lnTo>
                    <a:pt x="1241" y="707"/>
                  </a:lnTo>
                  <a:lnTo>
                    <a:pt x="1248" y="704"/>
                  </a:lnTo>
                  <a:lnTo>
                    <a:pt x="1253" y="695"/>
                  </a:lnTo>
                  <a:lnTo>
                    <a:pt x="1257" y="693"/>
                  </a:lnTo>
                  <a:lnTo>
                    <a:pt x="1259" y="685"/>
                  </a:lnTo>
                  <a:lnTo>
                    <a:pt x="1271" y="678"/>
                  </a:lnTo>
                  <a:lnTo>
                    <a:pt x="1279" y="673"/>
                  </a:lnTo>
                  <a:lnTo>
                    <a:pt x="1277" y="670"/>
                  </a:lnTo>
                  <a:lnTo>
                    <a:pt x="1281" y="661"/>
                  </a:lnTo>
                  <a:lnTo>
                    <a:pt x="1279" y="657"/>
                  </a:lnTo>
                  <a:lnTo>
                    <a:pt x="1284" y="648"/>
                  </a:lnTo>
                  <a:lnTo>
                    <a:pt x="1285" y="635"/>
                  </a:lnTo>
                  <a:lnTo>
                    <a:pt x="1292" y="630"/>
                  </a:lnTo>
                  <a:lnTo>
                    <a:pt x="1298" y="630"/>
                  </a:lnTo>
                  <a:lnTo>
                    <a:pt x="1290" y="624"/>
                  </a:lnTo>
                  <a:lnTo>
                    <a:pt x="1275" y="627"/>
                  </a:lnTo>
                  <a:lnTo>
                    <a:pt x="1272" y="638"/>
                  </a:lnTo>
                  <a:lnTo>
                    <a:pt x="1271" y="649"/>
                  </a:lnTo>
                  <a:lnTo>
                    <a:pt x="1275" y="651"/>
                  </a:lnTo>
                  <a:lnTo>
                    <a:pt x="1271" y="655"/>
                  </a:lnTo>
                  <a:lnTo>
                    <a:pt x="1263" y="652"/>
                  </a:lnTo>
                  <a:lnTo>
                    <a:pt x="1252" y="664"/>
                  </a:lnTo>
                  <a:lnTo>
                    <a:pt x="1243" y="679"/>
                  </a:lnTo>
                  <a:lnTo>
                    <a:pt x="1237" y="681"/>
                  </a:lnTo>
                  <a:lnTo>
                    <a:pt x="1239" y="670"/>
                  </a:lnTo>
                  <a:lnTo>
                    <a:pt x="1235" y="670"/>
                  </a:lnTo>
                  <a:lnTo>
                    <a:pt x="1233" y="658"/>
                  </a:lnTo>
                  <a:lnTo>
                    <a:pt x="1237" y="654"/>
                  </a:lnTo>
                  <a:lnTo>
                    <a:pt x="1240" y="644"/>
                  </a:lnTo>
                  <a:lnTo>
                    <a:pt x="1229" y="651"/>
                  </a:lnTo>
                  <a:lnTo>
                    <a:pt x="1224" y="645"/>
                  </a:lnTo>
                  <a:lnTo>
                    <a:pt x="1206" y="649"/>
                  </a:lnTo>
                  <a:lnTo>
                    <a:pt x="1195" y="657"/>
                  </a:lnTo>
                  <a:lnTo>
                    <a:pt x="1195" y="663"/>
                  </a:lnTo>
                  <a:lnTo>
                    <a:pt x="1186" y="672"/>
                  </a:lnTo>
                  <a:lnTo>
                    <a:pt x="1186" y="678"/>
                  </a:lnTo>
                  <a:lnTo>
                    <a:pt x="1171" y="691"/>
                  </a:lnTo>
                  <a:lnTo>
                    <a:pt x="1168" y="698"/>
                  </a:lnTo>
                  <a:lnTo>
                    <a:pt x="1164" y="700"/>
                  </a:lnTo>
                  <a:lnTo>
                    <a:pt x="1163" y="710"/>
                  </a:lnTo>
                  <a:lnTo>
                    <a:pt x="1171" y="709"/>
                  </a:lnTo>
                  <a:lnTo>
                    <a:pt x="1176" y="715"/>
                  </a:lnTo>
                  <a:lnTo>
                    <a:pt x="1175" y="718"/>
                  </a:lnTo>
                  <a:lnTo>
                    <a:pt x="1160" y="721"/>
                  </a:lnTo>
                  <a:lnTo>
                    <a:pt x="1159" y="718"/>
                  </a:lnTo>
                  <a:lnTo>
                    <a:pt x="1154" y="719"/>
                  </a:lnTo>
                  <a:lnTo>
                    <a:pt x="1148" y="727"/>
                  </a:lnTo>
                  <a:lnTo>
                    <a:pt x="1141" y="724"/>
                  </a:lnTo>
                  <a:lnTo>
                    <a:pt x="1139" y="725"/>
                  </a:lnTo>
                  <a:lnTo>
                    <a:pt x="1130" y="727"/>
                  </a:lnTo>
                  <a:lnTo>
                    <a:pt x="1127" y="719"/>
                  </a:lnTo>
                  <a:lnTo>
                    <a:pt x="1142" y="718"/>
                  </a:lnTo>
                  <a:lnTo>
                    <a:pt x="1135" y="715"/>
                  </a:lnTo>
                  <a:lnTo>
                    <a:pt x="1127" y="707"/>
                  </a:lnTo>
                  <a:lnTo>
                    <a:pt x="1125" y="709"/>
                  </a:lnTo>
                  <a:lnTo>
                    <a:pt x="1105" y="701"/>
                  </a:lnTo>
                  <a:lnTo>
                    <a:pt x="1101" y="710"/>
                  </a:lnTo>
                  <a:lnTo>
                    <a:pt x="1102" y="716"/>
                  </a:lnTo>
                  <a:lnTo>
                    <a:pt x="1093" y="713"/>
                  </a:lnTo>
                  <a:lnTo>
                    <a:pt x="1085" y="715"/>
                  </a:lnTo>
                  <a:lnTo>
                    <a:pt x="1070" y="710"/>
                  </a:lnTo>
                  <a:lnTo>
                    <a:pt x="1068" y="718"/>
                  </a:lnTo>
                  <a:lnTo>
                    <a:pt x="1064" y="718"/>
                  </a:lnTo>
                  <a:lnTo>
                    <a:pt x="1064" y="712"/>
                  </a:lnTo>
                  <a:lnTo>
                    <a:pt x="1058" y="712"/>
                  </a:lnTo>
                  <a:lnTo>
                    <a:pt x="1026" y="713"/>
                  </a:lnTo>
                  <a:lnTo>
                    <a:pt x="1018" y="721"/>
                  </a:lnTo>
                  <a:lnTo>
                    <a:pt x="1010" y="734"/>
                  </a:lnTo>
                  <a:lnTo>
                    <a:pt x="1002" y="740"/>
                  </a:lnTo>
                  <a:lnTo>
                    <a:pt x="998" y="752"/>
                  </a:lnTo>
                  <a:lnTo>
                    <a:pt x="992" y="753"/>
                  </a:lnTo>
                  <a:lnTo>
                    <a:pt x="979" y="773"/>
                  </a:lnTo>
                  <a:lnTo>
                    <a:pt x="969" y="783"/>
                  </a:lnTo>
                  <a:lnTo>
                    <a:pt x="964" y="796"/>
                  </a:lnTo>
                  <a:lnTo>
                    <a:pt x="949" y="808"/>
                  </a:lnTo>
                  <a:lnTo>
                    <a:pt x="948" y="813"/>
                  </a:lnTo>
                  <a:lnTo>
                    <a:pt x="935" y="823"/>
                  </a:lnTo>
                  <a:lnTo>
                    <a:pt x="935" y="828"/>
                  </a:lnTo>
                  <a:lnTo>
                    <a:pt x="940" y="829"/>
                  </a:lnTo>
                  <a:lnTo>
                    <a:pt x="944" y="831"/>
                  </a:lnTo>
                  <a:lnTo>
                    <a:pt x="953" y="829"/>
                  </a:lnTo>
                  <a:lnTo>
                    <a:pt x="955" y="840"/>
                  </a:lnTo>
                  <a:lnTo>
                    <a:pt x="952" y="847"/>
                  </a:lnTo>
                  <a:lnTo>
                    <a:pt x="960" y="843"/>
                  </a:lnTo>
                  <a:lnTo>
                    <a:pt x="965" y="844"/>
                  </a:lnTo>
                  <a:lnTo>
                    <a:pt x="960" y="851"/>
                  </a:lnTo>
                  <a:lnTo>
                    <a:pt x="971" y="850"/>
                  </a:lnTo>
                  <a:lnTo>
                    <a:pt x="975" y="844"/>
                  </a:lnTo>
                  <a:lnTo>
                    <a:pt x="975" y="851"/>
                  </a:lnTo>
                  <a:lnTo>
                    <a:pt x="980" y="843"/>
                  </a:lnTo>
                  <a:lnTo>
                    <a:pt x="977" y="837"/>
                  </a:lnTo>
                  <a:lnTo>
                    <a:pt x="985" y="838"/>
                  </a:lnTo>
                  <a:lnTo>
                    <a:pt x="991" y="837"/>
                  </a:lnTo>
                  <a:lnTo>
                    <a:pt x="997" y="847"/>
                  </a:lnTo>
                  <a:lnTo>
                    <a:pt x="1009" y="859"/>
                  </a:lnTo>
                  <a:lnTo>
                    <a:pt x="1009" y="865"/>
                  </a:lnTo>
                  <a:lnTo>
                    <a:pt x="1004" y="863"/>
                  </a:lnTo>
                  <a:lnTo>
                    <a:pt x="1009" y="871"/>
                  </a:lnTo>
                  <a:lnTo>
                    <a:pt x="1006" y="878"/>
                  </a:lnTo>
                  <a:lnTo>
                    <a:pt x="1010" y="886"/>
                  </a:lnTo>
                  <a:lnTo>
                    <a:pt x="1008" y="895"/>
                  </a:lnTo>
                  <a:lnTo>
                    <a:pt x="1002" y="897"/>
                  </a:lnTo>
                  <a:lnTo>
                    <a:pt x="998" y="915"/>
                  </a:lnTo>
                  <a:lnTo>
                    <a:pt x="1000" y="929"/>
                  </a:lnTo>
                  <a:lnTo>
                    <a:pt x="1000" y="938"/>
                  </a:lnTo>
                  <a:lnTo>
                    <a:pt x="996" y="945"/>
                  </a:lnTo>
                  <a:lnTo>
                    <a:pt x="995" y="961"/>
                  </a:lnTo>
                  <a:lnTo>
                    <a:pt x="981" y="979"/>
                  </a:lnTo>
                  <a:lnTo>
                    <a:pt x="980" y="984"/>
                  </a:lnTo>
                  <a:lnTo>
                    <a:pt x="965" y="1012"/>
                  </a:lnTo>
                  <a:lnTo>
                    <a:pt x="955" y="1027"/>
                  </a:lnTo>
                  <a:lnTo>
                    <a:pt x="948" y="1037"/>
                  </a:lnTo>
                  <a:lnTo>
                    <a:pt x="933" y="1056"/>
                  </a:lnTo>
                  <a:lnTo>
                    <a:pt x="923" y="1065"/>
                  </a:lnTo>
                  <a:lnTo>
                    <a:pt x="910" y="1071"/>
                  </a:lnTo>
                  <a:lnTo>
                    <a:pt x="902" y="1068"/>
                  </a:lnTo>
                  <a:lnTo>
                    <a:pt x="899" y="1062"/>
                  </a:lnTo>
                  <a:lnTo>
                    <a:pt x="895" y="1062"/>
                  </a:lnTo>
                  <a:lnTo>
                    <a:pt x="886" y="1073"/>
                  </a:lnTo>
                  <a:lnTo>
                    <a:pt x="879" y="1079"/>
                  </a:lnTo>
                  <a:lnTo>
                    <a:pt x="876" y="1074"/>
                  </a:lnTo>
                  <a:lnTo>
                    <a:pt x="878" y="1071"/>
                  </a:lnTo>
                  <a:lnTo>
                    <a:pt x="884" y="1067"/>
                  </a:lnTo>
                  <a:lnTo>
                    <a:pt x="887" y="1039"/>
                  </a:lnTo>
                  <a:lnTo>
                    <a:pt x="882" y="1028"/>
                  </a:lnTo>
                  <a:lnTo>
                    <a:pt x="888" y="1028"/>
                  </a:lnTo>
                  <a:lnTo>
                    <a:pt x="898" y="1024"/>
                  </a:lnTo>
                  <a:lnTo>
                    <a:pt x="903" y="1028"/>
                  </a:lnTo>
                  <a:lnTo>
                    <a:pt x="910" y="1025"/>
                  </a:lnTo>
                  <a:lnTo>
                    <a:pt x="922" y="994"/>
                  </a:lnTo>
                  <a:lnTo>
                    <a:pt x="923" y="987"/>
                  </a:lnTo>
                  <a:lnTo>
                    <a:pt x="929" y="976"/>
                  </a:lnTo>
                  <a:lnTo>
                    <a:pt x="931" y="964"/>
                  </a:lnTo>
                  <a:lnTo>
                    <a:pt x="908" y="970"/>
                  </a:lnTo>
                  <a:lnTo>
                    <a:pt x="902" y="975"/>
                  </a:lnTo>
                  <a:lnTo>
                    <a:pt x="882" y="975"/>
                  </a:lnTo>
                  <a:lnTo>
                    <a:pt x="880" y="960"/>
                  </a:lnTo>
                  <a:lnTo>
                    <a:pt x="864" y="938"/>
                  </a:lnTo>
                  <a:lnTo>
                    <a:pt x="846" y="936"/>
                  </a:lnTo>
                  <a:lnTo>
                    <a:pt x="839" y="920"/>
                  </a:lnTo>
                  <a:lnTo>
                    <a:pt x="830" y="900"/>
                  </a:lnTo>
                  <a:lnTo>
                    <a:pt x="826" y="872"/>
                  </a:lnTo>
                  <a:lnTo>
                    <a:pt x="818" y="860"/>
                  </a:lnTo>
                  <a:lnTo>
                    <a:pt x="809" y="859"/>
                  </a:lnTo>
                  <a:lnTo>
                    <a:pt x="799" y="851"/>
                  </a:lnTo>
                  <a:lnTo>
                    <a:pt x="774" y="856"/>
                  </a:lnTo>
                  <a:lnTo>
                    <a:pt x="762" y="857"/>
                  </a:lnTo>
                  <a:lnTo>
                    <a:pt x="753" y="869"/>
                  </a:lnTo>
                  <a:lnTo>
                    <a:pt x="760" y="875"/>
                  </a:lnTo>
                  <a:lnTo>
                    <a:pt x="758" y="889"/>
                  </a:lnTo>
                  <a:lnTo>
                    <a:pt x="746" y="912"/>
                  </a:lnTo>
                  <a:lnTo>
                    <a:pt x="741" y="927"/>
                  </a:lnTo>
                  <a:lnTo>
                    <a:pt x="726" y="938"/>
                  </a:lnTo>
                  <a:lnTo>
                    <a:pt x="716" y="935"/>
                  </a:lnTo>
                  <a:lnTo>
                    <a:pt x="708" y="927"/>
                  </a:lnTo>
                  <a:lnTo>
                    <a:pt x="699" y="932"/>
                  </a:lnTo>
                  <a:lnTo>
                    <a:pt x="689" y="920"/>
                  </a:lnTo>
                  <a:lnTo>
                    <a:pt x="677" y="926"/>
                  </a:lnTo>
                  <a:lnTo>
                    <a:pt x="668" y="930"/>
                  </a:lnTo>
                  <a:lnTo>
                    <a:pt x="664" y="936"/>
                  </a:lnTo>
                  <a:lnTo>
                    <a:pt x="637" y="942"/>
                  </a:lnTo>
                  <a:lnTo>
                    <a:pt x="630" y="944"/>
                  </a:lnTo>
                  <a:lnTo>
                    <a:pt x="612" y="939"/>
                  </a:lnTo>
                  <a:lnTo>
                    <a:pt x="608" y="932"/>
                  </a:lnTo>
                  <a:lnTo>
                    <a:pt x="596" y="924"/>
                  </a:lnTo>
                  <a:lnTo>
                    <a:pt x="576" y="923"/>
                  </a:lnTo>
                  <a:lnTo>
                    <a:pt x="567" y="921"/>
                  </a:lnTo>
                  <a:lnTo>
                    <a:pt x="562" y="924"/>
                  </a:lnTo>
                  <a:lnTo>
                    <a:pt x="546" y="923"/>
                  </a:lnTo>
                  <a:lnTo>
                    <a:pt x="539" y="914"/>
                  </a:lnTo>
                  <a:lnTo>
                    <a:pt x="537" y="896"/>
                  </a:lnTo>
                  <a:lnTo>
                    <a:pt x="529" y="896"/>
                  </a:lnTo>
                  <a:lnTo>
                    <a:pt x="517" y="890"/>
                  </a:lnTo>
                  <a:lnTo>
                    <a:pt x="499" y="886"/>
                  </a:lnTo>
                  <a:lnTo>
                    <a:pt x="497" y="892"/>
                  </a:lnTo>
                  <a:lnTo>
                    <a:pt x="491" y="892"/>
                  </a:lnTo>
                  <a:lnTo>
                    <a:pt x="485" y="902"/>
                  </a:lnTo>
                  <a:lnTo>
                    <a:pt x="485" y="909"/>
                  </a:lnTo>
                  <a:lnTo>
                    <a:pt x="490" y="915"/>
                  </a:lnTo>
                  <a:lnTo>
                    <a:pt x="491" y="932"/>
                  </a:lnTo>
                  <a:lnTo>
                    <a:pt x="478" y="933"/>
                  </a:lnTo>
                  <a:lnTo>
                    <a:pt x="464" y="929"/>
                  </a:lnTo>
                  <a:lnTo>
                    <a:pt x="456" y="930"/>
                  </a:lnTo>
                  <a:lnTo>
                    <a:pt x="442" y="920"/>
                  </a:lnTo>
                  <a:lnTo>
                    <a:pt x="426" y="918"/>
                  </a:lnTo>
                  <a:lnTo>
                    <a:pt x="414" y="914"/>
                  </a:lnTo>
                  <a:lnTo>
                    <a:pt x="407" y="921"/>
                  </a:lnTo>
                  <a:lnTo>
                    <a:pt x="391" y="929"/>
                  </a:lnTo>
                  <a:lnTo>
                    <a:pt x="385" y="929"/>
                  </a:lnTo>
                  <a:lnTo>
                    <a:pt x="383" y="935"/>
                  </a:lnTo>
                  <a:lnTo>
                    <a:pt x="375" y="936"/>
                  </a:lnTo>
                  <a:lnTo>
                    <a:pt x="364" y="942"/>
                  </a:lnTo>
                  <a:lnTo>
                    <a:pt x="356" y="942"/>
                  </a:lnTo>
                  <a:lnTo>
                    <a:pt x="355" y="938"/>
                  </a:lnTo>
                  <a:lnTo>
                    <a:pt x="355" y="932"/>
                  </a:lnTo>
                  <a:lnTo>
                    <a:pt x="347" y="935"/>
                  </a:lnTo>
                  <a:lnTo>
                    <a:pt x="339" y="935"/>
                  </a:lnTo>
                  <a:lnTo>
                    <a:pt x="324" y="924"/>
                  </a:lnTo>
                  <a:lnTo>
                    <a:pt x="320" y="917"/>
                  </a:lnTo>
                  <a:lnTo>
                    <a:pt x="312" y="906"/>
                  </a:lnTo>
                  <a:lnTo>
                    <a:pt x="306" y="909"/>
                  </a:lnTo>
                  <a:lnTo>
                    <a:pt x="292" y="911"/>
                  </a:lnTo>
                  <a:lnTo>
                    <a:pt x="288" y="906"/>
                  </a:lnTo>
                  <a:lnTo>
                    <a:pt x="284" y="906"/>
                  </a:lnTo>
                  <a:lnTo>
                    <a:pt x="284" y="902"/>
                  </a:lnTo>
                  <a:lnTo>
                    <a:pt x="279" y="900"/>
                  </a:lnTo>
                  <a:lnTo>
                    <a:pt x="272" y="906"/>
                  </a:lnTo>
                  <a:lnTo>
                    <a:pt x="253" y="865"/>
                  </a:lnTo>
                  <a:lnTo>
                    <a:pt x="243" y="853"/>
                  </a:lnTo>
                  <a:lnTo>
                    <a:pt x="227" y="838"/>
                  </a:lnTo>
                  <a:lnTo>
                    <a:pt x="230" y="832"/>
                  </a:lnTo>
                  <a:lnTo>
                    <a:pt x="223" y="832"/>
                  </a:lnTo>
                  <a:lnTo>
                    <a:pt x="215" y="846"/>
                  </a:lnTo>
                  <a:lnTo>
                    <a:pt x="203" y="851"/>
                  </a:lnTo>
                  <a:lnTo>
                    <a:pt x="192" y="851"/>
                  </a:lnTo>
                  <a:lnTo>
                    <a:pt x="193" y="844"/>
                  </a:lnTo>
                  <a:lnTo>
                    <a:pt x="173" y="844"/>
                  </a:lnTo>
                  <a:lnTo>
                    <a:pt x="166" y="841"/>
                  </a:lnTo>
                  <a:lnTo>
                    <a:pt x="169" y="829"/>
                  </a:lnTo>
                  <a:lnTo>
                    <a:pt x="164" y="816"/>
                  </a:lnTo>
                  <a:lnTo>
                    <a:pt x="152" y="810"/>
                  </a:lnTo>
                  <a:lnTo>
                    <a:pt x="134" y="814"/>
                  </a:lnTo>
                  <a:lnTo>
                    <a:pt x="133" y="822"/>
                  </a:lnTo>
                  <a:lnTo>
                    <a:pt x="111" y="829"/>
                  </a:lnTo>
                  <a:lnTo>
                    <a:pt x="104" y="829"/>
                  </a:lnTo>
                  <a:lnTo>
                    <a:pt x="79" y="840"/>
                  </a:lnTo>
                  <a:lnTo>
                    <a:pt x="56" y="844"/>
                  </a:lnTo>
                  <a:lnTo>
                    <a:pt x="47" y="838"/>
                  </a:lnTo>
                  <a:lnTo>
                    <a:pt x="43" y="859"/>
                  </a:lnTo>
                  <a:lnTo>
                    <a:pt x="49" y="865"/>
                  </a:lnTo>
                  <a:lnTo>
                    <a:pt x="40" y="871"/>
                  </a:lnTo>
                  <a:lnTo>
                    <a:pt x="40" y="886"/>
                  </a:lnTo>
                  <a:lnTo>
                    <a:pt x="30" y="900"/>
                  </a:lnTo>
                  <a:lnTo>
                    <a:pt x="47" y="906"/>
                  </a:lnTo>
                  <a:lnTo>
                    <a:pt x="42" y="921"/>
                  </a:lnTo>
                  <a:lnTo>
                    <a:pt x="31" y="923"/>
                  </a:lnTo>
                  <a:lnTo>
                    <a:pt x="28" y="921"/>
                  </a:lnTo>
                  <a:lnTo>
                    <a:pt x="23" y="924"/>
                  </a:lnTo>
                  <a:lnTo>
                    <a:pt x="15" y="920"/>
                  </a:lnTo>
                  <a:lnTo>
                    <a:pt x="10" y="912"/>
                  </a:lnTo>
                  <a:lnTo>
                    <a:pt x="2" y="915"/>
                  </a:lnTo>
                  <a:lnTo>
                    <a:pt x="0" y="915"/>
                  </a:lnTo>
                  <a:lnTo>
                    <a:pt x="0" y="871"/>
                  </a:lnTo>
                  <a:lnTo>
                    <a:pt x="20" y="825"/>
                  </a:lnTo>
                  <a:lnTo>
                    <a:pt x="15" y="761"/>
                  </a:lnTo>
                  <a:lnTo>
                    <a:pt x="18" y="727"/>
                  </a:lnTo>
                  <a:lnTo>
                    <a:pt x="15" y="676"/>
                  </a:lnTo>
                  <a:lnTo>
                    <a:pt x="22" y="657"/>
                  </a:lnTo>
                  <a:lnTo>
                    <a:pt x="15" y="606"/>
                  </a:lnTo>
                  <a:lnTo>
                    <a:pt x="23" y="583"/>
                  </a:lnTo>
                  <a:lnTo>
                    <a:pt x="23" y="547"/>
                  </a:lnTo>
                  <a:lnTo>
                    <a:pt x="39" y="543"/>
                  </a:lnTo>
                  <a:lnTo>
                    <a:pt x="79" y="493"/>
                  </a:lnTo>
                  <a:lnTo>
                    <a:pt x="100" y="488"/>
                  </a:lnTo>
                  <a:lnTo>
                    <a:pt x="101" y="459"/>
                  </a:lnTo>
                  <a:lnTo>
                    <a:pt x="116" y="421"/>
                  </a:lnTo>
                  <a:lnTo>
                    <a:pt x="134" y="442"/>
                  </a:lnTo>
                  <a:lnTo>
                    <a:pt x="136" y="434"/>
                  </a:lnTo>
                  <a:lnTo>
                    <a:pt x="140" y="418"/>
                  </a:lnTo>
                  <a:lnTo>
                    <a:pt x="136" y="416"/>
                  </a:lnTo>
                  <a:lnTo>
                    <a:pt x="129" y="397"/>
                  </a:lnTo>
                  <a:lnTo>
                    <a:pt x="119" y="391"/>
                  </a:lnTo>
                  <a:lnTo>
                    <a:pt x="115" y="392"/>
                  </a:lnTo>
                  <a:lnTo>
                    <a:pt x="113" y="384"/>
                  </a:lnTo>
                  <a:lnTo>
                    <a:pt x="116" y="376"/>
                  </a:lnTo>
                  <a:lnTo>
                    <a:pt x="119" y="373"/>
                  </a:lnTo>
                  <a:lnTo>
                    <a:pt x="119" y="363"/>
                  </a:lnTo>
                  <a:lnTo>
                    <a:pt x="120" y="360"/>
                  </a:lnTo>
                  <a:lnTo>
                    <a:pt x="120" y="348"/>
                  </a:lnTo>
                  <a:lnTo>
                    <a:pt x="112" y="346"/>
                  </a:lnTo>
                  <a:lnTo>
                    <a:pt x="113" y="332"/>
                  </a:lnTo>
                  <a:lnTo>
                    <a:pt x="119" y="321"/>
                  </a:lnTo>
                  <a:lnTo>
                    <a:pt x="129" y="312"/>
                  </a:lnTo>
                  <a:lnTo>
                    <a:pt x="134" y="293"/>
                  </a:lnTo>
                  <a:lnTo>
                    <a:pt x="138" y="271"/>
                  </a:lnTo>
                  <a:lnTo>
                    <a:pt x="138" y="266"/>
                  </a:lnTo>
                  <a:lnTo>
                    <a:pt x="146" y="251"/>
                  </a:lnTo>
                  <a:lnTo>
                    <a:pt x="156" y="256"/>
                  </a:lnTo>
                  <a:lnTo>
                    <a:pt x="172" y="254"/>
                  </a:lnTo>
                  <a:lnTo>
                    <a:pt x="174" y="259"/>
                  </a:lnTo>
                  <a:lnTo>
                    <a:pt x="184" y="265"/>
                  </a:lnTo>
                  <a:lnTo>
                    <a:pt x="185" y="281"/>
                  </a:lnTo>
                  <a:lnTo>
                    <a:pt x="178" y="303"/>
                  </a:lnTo>
                  <a:lnTo>
                    <a:pt x="173" y="312"/>
                  </a:lnTo>
                  <a:lnTo>
                    <a:pt x="181" y="326"/>
                  </a:lnTo>
                  <a:lnTo>
                    <a:pt x="184" y="336"/>
                  </a:lnTo>
                  <a:lnTo>
                    <a:pt x="185" y="360"/>
                  </a:lnTo>
                  <a:lnTo>
                    <a:pt x="182" y="363"/>
                  </a:lnTo>
                  <a:lnTo>
                    <a:pt x="185" y="392"/>
                  </a:lnTo>
                  <a:lnTo>
                    <a:pt x="184" y="415"/>
                  </a:lnTo>
                  <a:lnTo>
                    <a:pt x="194" y="428"/>
                  </a:lnTo>
                  <a:lnTo>
                    <a:pt x="189" y="444"/>
                  </a:lnTo>
                  <a:lnTo>
                    <a:pt x="189" y="461"/>
                  </a:lnTo>
                  <a:lnTo>
                    <a:pt x="185" y="465"/>
                  </a:lnTo>
                  <a:lnTo>
                    <a:pt x="181" y="477"/>
                  </a:lnTo>
                  <a:lnTo>
                    <a:pt x="176" y="485"/>
                  </a:lnTo>
                  <a:lnTo>
                    <a:pt x="157" y="495"/>
                  </a:lnTo>
                  <a:lnTo>
                    <a:pt x="149" y="492"/>
                  </a:lnTo>
                  <a:lnTo>
                    <a:pt x="134" y="493"/>
                  </a:lnTo>
                  <a:lnTo>
                    <a:pt x="125" y="501"/>
                  </a:lnTo>
                  <a:lnTo>
                    <a:pt x="141" y="498"/>
                  </a:lnTo>
                  <a:lnTo>
                    <a:pt x="146" y="502"/>
                  </a:lnTo>
                  <a:lnTo>
                    <a:pt x="180" y="510"/>
                  </a:lnTo>
                  <a:lnTo>
                    <a:pt x="181" y="499"/>
                  </a:lnTo>
                  <a:lnTo>
                    <a:pt x="198" y="488"/>
                  </a:lnTo>
                  <a:lnTo>
                    <a:pt x="199" y="473"/>
                  </a:lnTo>
                  <a:lnTo>
                    <a:pt x="209" y="461"/>
                  </a:lnTo>
                  <a:lnTo>
                    <a:pt x="202" y="439"/>
                  </a:lnTo>
                  <a:lnTo>
                    <a:pt x="205" y="425"/>
                  </a:lnTo>
                  <a:lnTo>
                    <a:pt x="229" y="412"/>
                  </a:lnTo>
                  <a:lnTo>
                    <a:pt x="237" y="431"/>
                  </a:lnTo>
                  <a:lnTo>
                    <a:pt x="241" y="461"/>
                  </a:lnTo>
                  <a:lnTo>
                    <a:pt x="250" y="464"/>
                  </a:lnTo>
                  <a:lnTo>
                    <a:pt x="245" y="459"/>
                  </a:lnTo>
                  <a:lnTo>
                    <a:pt x="247" y="443"/>
                  </a:lnTo>
                  <a:lnTo>
                    <a:pt x="243" y="419"/>
                  </a:lnTo>
                  <a:lnTo>
                    <a:pt x="222" y="404"/>
                  </a:lnTo>
                  <a:lnTo>
                    <a:pt x="205" y="412"/>
                  </a:lnTo>
                  <a:lnTo>
                    <a:pt x="198" y="409"/>
                  </a:lnTo>
                  <a:lnTo>
                    <a:pt x="195" y="373"/>
                  </a:lnTo>
                  <a:lnTo>
                    <a:pt x="202" y="357"/>
                  </a:lnTo>
                  <a:lnTo>
                    <a:pt x="195" y="326"/>
                  </a:lnTo>
                  <a:lnTo>
                    <a:pt x="189" y="314"/>
                  </a:lnTo>
                  <a:lnTo>
                    <a:pt x="192" y="302"/>
                  </a:lnTo>
                  <a:lnTo>
                    <a:pt x="210" y="283"/>
                  </a:lnTo>
                  <a:lnTo>
                    <a:pt x="213" y="271"/>
                  </a:lnTo>
                  <a:lnTo>
                    <a:pt x="210" y="257"/>
                  </a:lnTo>
                  <a:lnTo>
                    <a:pt x="213" y="256"/>
                  </a:lnTo>
                  <a:lnTo>
                    <a:pt x="218" y="280"/>
                  </a:lnTo>
                  <a:lnTo>
                    <a:pt x="215" y="299"/>
                  </a:lnTo>
                  <a:lnTo>
                    <a:pt x="217" y="320"/>
                  </a:lnTo>
                  <a:lnTo>
                    <a:pt x="223" y="324"/>
                  </a:lnTo>
                  <a:lnTo>
                    <a:pt x="250" y="335"/>
                  </a:lnTo>
                  <a:lnTo>
                    <a:pt x="246" y="323"/>
                  </a:lnTo>
                  <a:lnTo>
                    <a:pt x="227" y="314"/>
                  </a:lnTo>
                  <a:lnTo>
                    <a:pt x="223" y="296"/>
                  </a:lnTo>
                  <a:lnTo>
                    <a:pt x="233" y="293"/>
                  </a:lnTo>
                  <a:lnTo>
                    <a:pt x="245" y="300"/>
                  </a:lnTo>
                  <a:lnTo>
                    <a:pt x="247" y="293"/>
                  </a:lnTo>
                  <a:lnTo>
                    <a:pt x="241" y="289"/>
                  </a:lnTo>
                  <a:lnTo>
                    <a:pt x="250" y="278"/>
                  </a:lnTo>
                  <a:lnTo>
                    <a:pt x="265" y="278"/>
                  </a:lnTo>
                  <a:lnTo>
                    <a:pt x="282" y="293"/>
                  </a:lnTo>
                  <a:lnTo>
                    <a:pt x="291" y="305"/>
                  </a:lnTo>
                  <a:lnTo>
                    <a:pt x="307" y="305"/>
                  </a:lnTo>
                  <a:lnTo>
                    <a:pt x="310" y="312"/>
                  </a:lnTo>
                  <a:lnTo>
                    <a:pt x="308" y="320"/>
                  </a:lnTo>
                  <a:lnTo>
                    <a:pt x="302" y="323"/>
                  </a:lnTo>
                  <a:lnTo>
                    <a:pt x="300" y="346"/>
                  </a:lnTo>
                  <a:lnTo>
                    <a:pt x="296" y="357"/>
                  </a:lnTo>
                  <a:lnTo>
                    <a:pt x="299" y="367"/>
                  </a:lnTo>
                  <a:lnTo>
                    <a:pt x="300" y="360"/>
                  </a:lnTo>
                  <a:lnTo>
                    <a:pt x="304" y="361"/>
                  </a:lnTo>
                  <a:lnTo>
                    <a:pt x="304" y="372"/>
                  </a:lnTo>
                  <a:lnTo>
                    <a:pt x="311" y="378"/>
                  </a:lnTo>
                  <a:lnTo>
                    <a:pt x="319" y="394"/>
                  </a:lnTo>
                  <a:lnTo>
                    <a:pt x="323" y="392"/>
                  </a:lnTo>
                  <a:lnTo>
                    <a:pt x="315" y="375"/>
                  </a:lnTo>
                  <a:lnTo>
                    <a:pt x="310" y="372"/>
                  </a:lnTo>
                  <a:lnTo>
                    <a:pt x="310" y="363"/>
                  </a:lnTo>
                  <a:lnTo>
                    <a:pt x="316" y="357"/>
                  </a:lnTo>
                  <a:lnTo>
                    <a:pt x="314" y="338"/>
                  </a:lnTo>
                  <a:lnTo>
                    <a:pt x="310" y="335"/>
                  </a:lnTo>
                  <a:lnTo>
                    <a:pt x="312" y="315"/>
                  </a:lnTo>
                  <a:lnTo>
                    <a:pt x="316" y="312"/>
                  </a:lnTo>
                  <a:lnTo>
                    <a:pt x="311" y="300"/>
                  </a:lnTo>
                  <a:lnTo>
                    <a:pt x="303" y="297"/>
                  </a:lnTo>
                  <a:lnTo>
                    <a:pt x="300" y="289"/>
                  </a:lnTo>
                  <a:lnTo>
                    <a:pt x="298" y="281"/>
                  </a:lnTo>
                  <a:lnTo>
                    <a:pt x="287" y="280"/>
                  </a:lnTo>
                  <a:lnTo>
                    <a:pt x="282" y="266"/>
                  </a:lnTo>
                  <a:lnTo>
                    <a:pt x="284" y="251"/>
                  </a:lnTo>
                  <a:lnTo>
                    <a:pt x="276" y="235"/>
                  </a:lnTo>
                  <a:lnTo>
                    <a:pt x="282" y="223"/>
                  </a:lnTo>
                  <a:lnTo>
                    <a:pt x="295" y="217"/>
                  </a:lnTo>
                  <a:lnTo>
                    <a:pt x="306" y="219"/>
                  </a:lnTo>
                  <a:lnTo>
                    <a:pt x="320" y="217"/>
                  </a:lnTo>
                  <a:lnTo>
                    <a:pt x="332" y="214"/>
                  </a:lnTo>
                  <a:lnTo>
                    <a:pt x="340" y="214"/>
                  </a:lnTo>
                  <a:lnTo>
                    <a:pt x="343" y="210"/>
                  </a:lnTo>
                  <a:lnTo>
                    <a:pt x="355" y="208"/>
                  </a:lnTo>
                  <a:lnTo>
                    <a:pt x="359" y="214"/>
                  </a:lnTo>
                  <a:lnTo>
                    <a:pt x="357" y="205"/>
                  </a:lnTo>
                  <a:lnTo>
                    <a:pt x="352" y="204"/>
                  </a:lnTo>
                  <a:lnTo>
                    <a:pt x="353" y="199"/>
                  </a:lnTo>
                  <a:lnTo>
                    <a:pt x="352" y="190"/>
                  </a:lnTo>
                  <a:lnTo>
                    <a:pt x="345" y="189"/>
                  </a:lnTo>
                  <a:lnTo>
                    <a:pt x="344" y="183"/>
                  </a:lnTo>
                  <a:lnTo>
                    <a:pt x="348" y="180"/>
                  </a:lnTo>
                  <a:lnTo>
                    <a:pt x="352" y="180"/>
                  </a:lnTo>
                  <a:lnTo>
                    <a:pt x="347" y="173"/>
                  </a:lnTo>
                  <a:lnTo>
                    <a:pt x="343" y="170"/>
                  </a:lnTo>
                  <a:lnTo>
                    <a:pt x="345" y="162"/>
                  </a:lnTo>
                  <a:lnTo>
                    <a:pt x="352" y="165"/>
                  </a:lnTo>
                  <a:lnTo>
                    <a:pt x="363" y="153"/>
                  </a:lnTo>
                  <a:lnTo>
                    <a:pt x="357" y="149"/>
                  </a:lnTo>
                  <a:lnTo>
                    <a:pt x="360" y="146"/>
                  </a:lnTo>
                  <a:lnTo>
                    <a:pt x="367" y="147"/>
                  </a:lnTo>
                  <a:lnTo>
                    <a:pt x="385" y="128"/>
                  </a:lnTo>
                  <a:lnTo>
                    <a:pt x="418" y="113"/>
                  </a:lnTo>
                  <a:lnTo>
                    <a:pt x="441" y="103"/>
                  </a:lnTo>
                  <a:lnTo>
                    <a:pt x="429" y="103"/>
                  </a:lnTo>
                  <a:lnTo>
                    <a:pt x="428" y="98"/>
                  </a:lnTo>
                  <a:lnTo>
                    <a:pt x="452" y="92"/>
                  </a:lnTo>
                  <a:lnTo>
                    <a:pt x="465" y="95"/>
                  </a:lnTo>
                  <a:lnTo>
                    <a:pt x="466" y="98"/>
                  </a:lnTo>
                  <a:lnTo>
                    <a:pt x="474" y="98"/>
                  </a:lnTo>
                  <a:lnTo>
                    <a:pt x="489" y="94"/>
                  </a:lnTo>
                  <a:lnTo>
                    <a:pt x="495" y="87"/>
                  </a:lnTo>
                  <a:lnTo>
                    <a:pt x="507" y="97"/>
                  </a:lnTo>
                  <a:lnTo>
                    <a:pt x="502" y="121"/>
                  </a:lnTo>
                  <a:lnTo>
                    <a:pt x="514" y="139"/>
                  </a:lnTo>
                  <a:lnTo>
                    <a:pt x="517" y="173"/>
                  </a:lnTo>
                  <a:lnTo>
                    <a:pt x="511" y="185"/>
                  </a:lnTo>
                  <a:lnTo>
                    <a:pt x="519" y="185"/>
                  </a:lnTo>
                  <a:lnTo>
                    <a:pt x="526" y="201"/>
                  </a:lnTo>
                  <a:lnTo>
                    <a:pt x="526" y="180"/>
                  </a:lnTo>
                  <a:lnTo>
                    <a:pt x="534" y="186"/>
                  </a:lnTo>
                  <a:lnTo>
                    <a:pt x="535" y="177"/>
                  </a:lnTo>
                  <a:lnTo>
                    <a:pt x="560" y="170"/>
                  </a:lnTo>
                  <a:lnTo>
                    <a:pt x="574" y="162"/>
                  </a:lnTo>
                  <a:lnTo>
                    <a:pt x="571" y="155"/>
                  </a:lnTo>
                  <a:lnTo>
                    <a:pt x="570" y="149"/>
                  </a:lnTo>
                  <a:lnTo>
                    <a:pt x="560" y="146"/>
                  </a:lnTo>
                  <a:lnTo>
                    <a:pt x="560" y="153"/>
                  </a:lnTo>
                  <a:lnTo>
                    <a:pt x="564" y="159"/>
                  </a:lnTo>
                  <a:lnTo>
                    <a:pt x="549" y="171"/>
                  </a:lnTo>
                  <a:lnTo>
                    <a:pt x="526" y="171"/>
                  </a:lnTo>
                  <a:lnTo>
                    <a:pt x="519" y="159"/>
                  </a:lnTo>
                  <a:lnTo>
                    <a:pt x="519" y="150"/>
                  </a:lnTo>
                  <a:lnTo>
                    <a:pt x="514" y="134"/>
                  </a:lnTo>
                  <a:lnTo>
                    <a:pt x="506" y="119"/>
                  </a:lnTo>
                  <a:lnTo>
                    <a:pt x="510" y="98"/>
                  </a:lnTo>
                  <a:lnTo>
                    <a:pt x="509" y="85"/>
                  </a:lnTo>
                  <a:lnTo>
                    <a:pt x="499" y="75"/>
                  </a:lnTo>
                  <a:lnTo>
                    <a:pt x="522" y="72"/>
                  </a:lnTo>
                  <a:lnTo>
                    <a:pt x="539" y="81"/>
                  </a:lnTo>
                  <a:lnTo>
                    <a:pt x="526" y="67"/>
                  </a:lnTo>
                  <a:lnTo>
                    <a:pt x="525" y="51"/>
                  </a:lnTo>
                  <a:lnTo>
                    <a:pt x="547" y="6"/>
                  </a:lnTo>
                  <a:lnTo>
                    <a:pt x="564" y="0"/>
                  </a:lnTo>
                  <a:close/>
                </a:path>
              </a:pathLst>
            </a:custGeom>
            <a:solidFill>
              <a:srgbClr val="4390F7"/>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6" name="Freeform 497"/>
            <p:cNvSpPr>
              <a:spLocks/>
            </p:cNvSpPr>
            <p:nvPr/>
          </p:nvSpPr>
          <p:spPr bwMode="auto">
            <a:xfrm>
              <a:off x="5257800" y="2535238"/>
              <a:ext cx="11113" cy="6350"/>
            </a:xfrm>
            <a:custGeom>
              <a:avLst/>
              <a:gdLst>
                <a:gd name="T0" fmla="*/ 11113 w 7"/>
                <a:gd name="T1" fmla="*/ 0 h 4"/>
                <a:gd name="T2" fmla="*/ 6350 w 7"/>
                <a:gd name="T3" fmla="*/ 6350 h 4"/>
                <a:gd name="T4" fmla="*/ 0 w 7"/>
                <a:gd name="T5" fmla="*/ 6350 h 4"/>
                <a:gd name="T6" fmla="*/ 1588 w 7"/>
                <a:gd name="T7" fmla="*/ 1588 h 4"/>
                <a:gd name="T8" fmla="*/ 11113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7" y="0"/>
                  </a:moveTo>
                  <a:lnTo>
                    <a:pt x="4" y="4"/>
                  </a:lnTo>
                  <a:lnTo>
                    <a:pt x="0" y="4"/>
                  </a:lnTo>
                  <a:lnTo>
                    <a:pt x="1" y="1"/>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7" name="Freeform 498"/>
            <p:cNvSpPr>
              <a:spLocks/>
            </p:cNvSpPr>
            <p:nvPr/>
          </p:nvSpPr>
          <p:spPr bwMode="auto">
            <a:xfrm>
              <a:off x="5365750" y="2386013"/>
              <a:ext cx="38100" cy="47625"/>
            </a:xfrm>
            <a:custGeom>
              <a:avLst/>
              <a:gdLst>
                <a:gd name="T0" fmla="*/ 9525 w 24"/>
                <a:gd name="T1" fmla="*/ 0 h 30"/>
                <a:gd name="T2" fmla="*/ 25400 w 24"/>
                <a:gd name="T3" fmla="*/ 22225 h 30"/>
                <a:gd name="T4" fmla="*/ 33338 w 24"/>
                <a:gd name="T5" fmla="*/ 26988 h 30"/>
                <a:gd name="T6" fmla="*/ 34925 w 24"/>
                <a:gd name="T7" fmla="*/ 33338 h 30"/>
                <a:gd name="T8" fmla="*/ 38100 w 24"/>
                <a:gd name="T9" fmla="*/ 42863 h 30"/>
                <a:gd name="T10" fmla="*/ 20638 w 24"/>
                <a:gd name="T11" fmla="*/ 47625 h 30"/>
                <a:gd name="T12" fmla="*/ 14288 w 24"/>
                <a:gd name="T13" fmla="*/ 36513 h 30"/>
                <a:gd name="T14" fmla="*/ 9525 w 24"/>
                <a:gd name="T15" fmla="*/ 38100 h 30"/>
                <a:gd name="T16" fmla="*/ 0 w 24"/>
                <a:gd name="T17" fmla="*/ 14288 h 30"/>
                <a:gd name="T18" fmla="*/ 1588 w 24"/>
                <a:gd name="T19" fmla="*/ 4763 h 30"/>
                <a:gd name="T20" fmla="*/ 9525 w 24"/>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30">
                  <a:moveTo>
                    <a:pt x="6" y="0"/>
                  </a:moveTo>
                  <a:lnTo>
                    <a:pt x="16" y="14"/>
                  </a:lnTo>
                  <a:lnTo>
                    <a:pt x="21" y="17"/>
                  </a:lnTo>
                  <a:lnTo>
                    <a:pt x="22" y="21"/>
                  </a:lnTo>
                  <a:lnTo>
                    <a:pt x="24" y="27"/>
                  </a:lnTo>
                  <a:lnTo>
                    <a:pt x="13" y="30"/>
                  </a:lnTo>
                  <a:lnTo>
                    <a:pt x="9" y="23"/>
                  </a:lnTo>
                  <a:lnTo>
                    <a:pt x="6" y="24"/>
                  </a:lnTo>
                  <a:lnTo>
                    <a:pt x="0" y="9"/>
                  </a:lnTo>
                  <a:lnTo>
                    <a:pt x="1" y="3"/>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8" name="Freeform 499"/>
            <p:cNvSpPr>
              <a:spLocks/>
            </p:cNvSpPr>
            <p:nvPr/>
          </p:nvSpPr>
          <p:spPr bwMode="auto">
            <a:xfrm>
              <a:off x="5367338" y="2447925"/>
              <a:ext cx="12700" cy="19050"/>
            </a:xfrm>
            <a:custGeom>
              <a:avLst/>
              <a:gdLst>
                <a:gd name="T0" fmla="*/ 4763 w 8"/>
                <a:gd name="T1" fmla="*/ 0 h 12"/>
                <a:gd name="T2" fmla="*/ 12700 w 8"/>
                <a:gd name="T3" fmla="*/ 15875 h 12"/>
                <a:gd name="T4" fmla="*/ 7938 w 8"/>
                <a:gd name="T5" fmla="*/ 19050 h 12"/>
                <a:gd name="T6" fmla="*/ 0 w 8"/>
                <a:gd name="T7" fmla="*/ 1588 h 12"/>
                <a:gd name="T8" fmla="*/ 4763 w 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3" y="0"/>
                  </a:moveTo>
                  <a:lnTo>
                    <a:pt x="8" y="10"/>
                  </a:lnTo>
                  <a:lnTo>
                    <a:pt x="5" y="12"/>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19" name="Freeform 500"/>
            <p:cNvSpPr>
              <a:spLocks/>
            </p:cNvSpPr>
            <p:nvPr/>
          </p:nvSpPr>
          <p:spPr bwMode="auto">
            <a:xfrm>
              <a:off x="5237163" y="2184400"/>
              <a:ext cx="115887" cy="192088"/>
            </a:xfrm>
            <a:custGeom>
              <a:avLst/>
              <a:gdLst>
                <a:gd name="T0" fmla="*/ 66675 w 73"/>
                <a:gd name="T1" fmla="*/ 0 h 121"/>
                <a:gd name="T2" fmla="*/ 74612 w 73"/>
                <a:gd name="T3" fmla="*/ 6350 h 121"/>
                <a:gd name="T4" fmla="*/ 84137 w 73"/>
                <a:gd name="T5" fmla="*/ 6350 h 121"/>
                <a:gd name="T6" fmla="*/ 96837 w 73"/>
                <a:gd name="T7" fmla="*/ 17463 h 121"/>
                <a:gd name="T8" fmla="*/ 90487 w 73"/>
                <a:gd name="T9" fmla="*/ 25400 h 121"/>
                <a:gd name="T10" fmla="*/ 87312 w 73"/>
                <a:gd name="T11" fmla="*/ 39688 h 121"/>
                <a:gd name="T12" fmla="*/ 79375 w 73"/>
                <a:gd name="T13" fmla="*/ 50800 h 121"/>
                <a:gd name="T14" fmla="*/ 74612 w 73"/>
                <a:gd name="T15" fmla="*/ 74613 h 121"/>
                <a:gd name="T16" fmla="*/ 77787 w 73"/>
                <a:gd name="T17" fmla="*/ 88900 h 121"/>
                <a:gd name="T18" fmla="*/ 74612 w 73"/>
                <a:gd name="T19" fmla="*/ 100013 h 121"/>
                <a:gd name="T20" fmla="*/ 79375 w 73"/>
                <a:gd name="T21" fmla="*/ 127000 h 121"/>
                <a:gd name="T22" fmla="*/ 87312 w 73"/>
                <a:gd name="T23" fmla="*/ 152400 h 121"/>
                <a:gd name="T24" fmla="*/ 103187 w 73"/>
                <a:gd name="T25" fmla="*/ 169863 h 121"/>
                <a:gd name="T26" fmla="*/ 115887 w 73"/>
                <a:gd name="T27" fmla="*/ 180975 h 121"/>
                <a:gd name="T28" fmla="*/ 109537 w 73"/>
                <a:gd name="T29" fmla="*/ 190500 h 121"/>
                <a:gd name="T30" fmla="*/ 84137 w 73"/>
                <a:gd name="T31" fmla="*/ 192088 h 121"/>
                <a:gd name="T32" fmla="*/ 79375 w 73"/>
                <a:gd name="T33" fmla="*/ 187325 h 121"/>
                <a:gd name="T34" fmla="*/ 66675 w 73"/>
                <a:gd name="T35" fmla="*/ 187325 h 121"/>
                <a:gd name="T36" fmla="*/ 60325 w 73"/>
                <a:gd name="T37" fmla="*/ 180975 h 121"/>
                <a:gd name="T38" fmla="*/ 47625 w 73"/>
                <a:gd name="T39" fmla="*/ 180975 h 121"/>
                <a:gd name="T40" fmla="*/ 41275 w 73"/>
                <a:gd name="T41" fmla="*/ 165100 h 121"/>
                <a:gd name="T42" fmla="*/ 47625 w 73"/>
                <a:gd name="T43" fmla="*/ 157163 h 121"/>
                <a:gd name="T44" fmla="*/ 39687 w 73"/>
                <a:gd name="T45" fmla="*/ 152400 h 121"/>
                <a:gd name="T46" fmla="*/ 47625 w 73"/>
                <a:gd name="T47" fmla="*/ 138113 h 121"/>
                <a:gd name="T48" fmla="*/ 38100 w 73"/>
                <a:gd name="T49" fmla="*/ 142875 h 121"/>
                <a:gd name="T50" fmla="*/ 33337 w 73"/>
                <a:gd name="T51" fmla="*/ 133350 h 121"/>
                <a:gd name="T52" fmla="*/ 25400 w 73"/>
                <a:gd name="T53" fmla="*/ 136525 h 121"/>
                <a:gd name="T54" fmla="*/ 20637 w 73"/>
                <a:gd name="T55" fmla="*/ 127000 h 121"/>
                <a:gd name="T56" fmla="*/ 9525 w 73"/>
                <a:gd name="T57" fmla="*/ 133350 h 121"/>
                <a:gd name="T58" fmla="*/ 0 w 73"/>
                <a:gd name="T59" fmla="*/ 123825 h 121"/>
                <a:gd name="T60" fmla="*/ 6350 w 73"/>
                <a:gd name="T61" fmla="*/ 93663 h 121"/>
                <a:gd name="T62" fmla="*/ 14287 w 73"/>
                <a:gd name="T63" fmla="*/ 90488 h 121"/>
                <a:gd name="T64" fmla="*/ 25400 w 73"/>
                <a:gd name="T65" fmla="*/ 68263 h 121"/>
                <a:gd name="T66" fmla="*/ 26987 w 73"/>
                <a:gd name="T67" fmla="*/ 58738 h 121"/>
                <a:gd name="T68" fmla="*/ 19050 w 73"/>
                <a:gd name="T69" fmla="*/ 50800 h 121"/>
                <a:gd name="T70" fmla="*/ 20637 w 73"/>
                <a:gd name="T71" fmla="*/ 39688 h 121"/>
                <a:gd name="T72" fmla="*/ 31750 w 73"/>
                <a:gd name="T73" fmla="*/ 31750 h 121"/>
                <a:gd name="T74" fmla="*/ 28575 w 73"/>
                <a:gd name="T75" fmla="*/ 17463 h 121"/>
                <a:gd name="T76" fmla="*/ 44450 w 73"/>
                <a:gd name="T77" fmla="*/ 6350 h 121"/>
                <a:gd name="T78" fmla="*/ 52387 w 73"/>
                <a:gd name="T79" fmla="*/ 6350 h 121"/>
                <a:gd name="T80" fmla="*/ 66675 w 73"/>
                <a:gd name="T81" fmla="*/ 0 h 1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121">
                  <a:moveTo>
                    <a:pt x="42" y="0"/>
                  </a:moveTo>
                  <a:lnTo>
                    <a:pt x="47" y="4"/>
                  </a:lnTo>
                  <a:lnTo>
                    <a:pt x="53" y="4"/>
                  </a:lnTo>
                  <a:lnTo>
                    <a:pt x="61" y="11"/>
                  </a:lnTo>
                  <a:lnTo>
                    <a:pt x="57" y="16"/>
                  </a:lnTo>
                  <a:lnTo>
                    <a:pt x="55" y="25"/>
                  </a:lnTo>
                  <a:lnTo>
                    <a:pt x="50" y="32"/>
                  </a:lnTo>
                  <a:lnTo>
                    <a:pt x="47" y="47"/>
                  </a:lnTo>
                  <a:lnTo>
                    <a:pt x="49" y="56"/>
                  </a:lnTo>
                  <a:lnTo>
                    <a:pt x="47" y="63"/>
                  </a:lnTo>
                  <a:lnTo>
                    <a:pt x="50" y="80"/>
                  </a:lnTo>
                  <a:lnTo>
                    <a:pt x="55" y="96"/>
                  </a:lnTo>
                  <a:lnTo>
                    <a:pt x="65" y="107"/>
                  </a:lnTo>
                  <a:lnTo>
                    <a:pt x="73" y="114"/>
                  </a:lnTo>
                  <a:lnTo>
                    <a:pt x="69" y="120"/>
                  </a:lnTo>
                  <a:lnTo>
                    <a:pt x="53" y="121"/>
                  </a:lnTo>
                  <a:lnTo>
                    <a:pt x="50" y="118"/>
                  </a:lnTo>
                  <a:lnTo>
                    <a:pt x="42" y="118"/>
                  </a:lnTo>
                  <a:lnTo>
                    <a:pt x="38" y="114"/>
                  </a:lnTo>
                  <a:lnTo>
                    <a:pt x="30" y="114"/>
                  </a:lnTo>
                  <a:lnTo>
                    <a:pt x="26" y="104"/>
                  </a:lnTo>
                  <a:lnTo>
                    <a:pt x="30" y="99"/>
                  </a:lnTo>
                  <a:lnTo>
                    <a:pt x="25" y="96"/>
                  </a:lnTo>
                  <a:lnTo>
                    <a:pt x="30" y="87"/>
                  </a:lnTo>
                  <a:lnTo>
                    <a:pt x="24" y="90"/>
                  </a:lnTo>
                  <a:lnTo>
                    <a:pt x="21" y="84"/>
                  </a:lnTo>
                  <a:lnTo>
                    <a:pt x="16" y="86"/>
                  </a:lnTo>
                  <a:lnTo>
                    <a:pt x="13" y="80"/>
                  </a:lnTo>
                  <a:lnTo>
                    <a:pt x="6" y="84"/>
                  </a:lnTo>
                  <a:lnTo>
                    <a:pt x="0" y="78"/>
                  </a:lnTo>
                  <a:lnTo>
                    <a:pt x="4" y="59"/>
                  </a:lnTo>
                  <a:lnTo>
                    <a:pt x="9" y="57"/>
                  </a:lnTo>
                  <a:lnTo>
                    <a:pt x="16" y="43"/>
                  </a:lnTo>
                  <a:lnTo>
                    <a:pt x="17" y="37"/>
                  </a:lnTo>
                  <a:lnTo>
                    <a:pt x="12" y="32"/>
                  </a:lnTo>
                  <a:lnTo>
                    <a:pt x="13" y="25"/>
                  </a:lnTo>
                  <a:lnTo>
                    <a:pt x="20" y="20"/>
                  </a:lnTo>
                  <a:lnTo>
                    <a:pt x="18" y="11"/>
                  </a:lnTo>
                  <a:lnTo>
                    <a:pt x="28" y="4"/>
                  </a:lnTo>
                  <a:lnTo>
                    <a:pt x="33" y="4"/>
                  </a:lnTo>
                  <a:lnTo>
                    <a:pt x="4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0" name="Freeform 501"/>
            <p:cNvSpPr>
              <a:spLocks/>
            </p:cNvSpPr>
            <p:nvPr/>
          </p:nvSpPr>
          <p:spPr bwMode="auto">
            <a:xfrm>
              <a:off x="5253038" y="2327275"/>
              <a:ext cx="17462" cy="19050"/>
            </a:xfrm>
            <a:custGeom>
              <a:avLst/>
              <a:gdLst>
                <a:gd name="T0" fmla="*/ 4762 w 11"/>
                <a:gd name="T1" fmla="*/ 0 h 12"/>
                <a:gd name="T2" fmla="*/ 17462 w 11"/>
                <a:gd name="T3" fmla="*/ 9525 h 12"/>
                <a:gd name="T4" fmla="*/ 17462 w 11"/>
                <a:gd name="T5" fmla="*/ 19050 h 12"/>
                <a:gd name="T6" fmla="*/ 12700 w 11"/>
                <a:gd name="T7" fmla="*/ 19050 h 12"/>
                <a:gd name="T8" fmla="*/ 6350 w 11"/>
                <a:gd name="T9" fmla="*/ 9525 h 12"/>
                <a:gd name="T10" fmla="*/ 0 w 11"/>
                <a:gd name="T11" fmla="*/ 4763 h 12"/>
                <a:gd name="T12" fmla="*/ 0 w 11"/>
                <a:gd name="T13" fmla="*/ 3175 h 12"/>
                <a:gd name="T14" fmla="*/ 4762 w 11"/>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12">
                  <a:moveTo>
                    <a:pt x="3" y="0"/>
                  </a:moveTo>
                  <a:lnTo>
                    <a:pt x="11" y="6"/>
                  </a:lnTo>
                  <a:lnTo>
                    <a:pt x="11" y="12"/>
                  </a:lnTo>
                  <a:lnTo>
                    <a:pt x="8" y="12"/>
                  </a:lnTo>
                  <a:lnTo>
                    <a:pt x="4" y="6"/>
                  </a:lnTo>
                  <a:lnTo>
                    <a:pt x="0" y="3"/>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1" name="Freeform 502"/>
            <p:cNvSpPr>
              <a:spLocks/>
            </p:cNvSpPr>
            <p:nvPr/>
          </p:nvSpPr>
          <p:spPr bwMode="auto">
            <a:xfrm>
              <a:off x="5167313" y="2444750"/>
              <a:ext cx="39687" cy="47625"/>
            </a:xfrm>
            <a:custGeom>
              <a:avLst/>
              <a:gdLst>
                <a:gd name="T0" fmla="*/ 17462 w 25"/>
                <a:gd name="T1" fmla="*/ 0 h 30"/>
                <a:gd name="T2" fmla="*/ 38100 w 25"/>
                <a:gd name="T3" fmla="*/ 14288 h 30"/>
                <a:gd name="T4" fmla="*/ 39687 w 25"/>
                <a:gd name="T5" fmla="*/ 23813 h 30"/>
                <a:gd name="T6" fmla="*/ 33337 w 25"/>
                <a:gd name="T7" fmla="*/ 26988 h 30"/>
                <a:gd name="T8" fmla="*/ 31750 w 25"/>
                <a:gd name="T9" fmla="*/ 33338 h 30"/>
                <a:gd name="T10" fmla="*/ 14287 w 25"/>
                <a:gd name="T11" fmla="*/ 47625 h 30"/>
                <a:gd name="T12" fmla="*/ 6350 w 25"/>
                <a:gd name="T13" fmla="*/ 46038 h 30"/>
                <a:gd name="T14" fmla="*/ 0 w 25"/>
                <a:gd name="T15" fmla="*/ 42863 h 30"/>
                <a:gd name="T16" fmla="*/ 4762 w 25"/>
                <a:gd name="T17" fmla="*/ 12700 h 30"/>
                <a:gd name="T18" fmla="*/ 17462 w 25"/>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30">
                  <a:moveTo>
                    <a:pt x="11" y="0"/>
                  </a:moveTo>
                  <a:lnTo>
                    <a:pt x="24" y="9"/>
                  </a:lnTo>
                  <a:lnTo>
                    <a:pt x="25" y="15"/>
                  </a:lnTo>
                  <a:lnTo>
                    <a:pt x="21" y="17"/>
                  </a:lnTo>
                  <a:lnTo>
                    <a:pt x="20" y="21"/>
                  </a:lnTo>
                  <a:lnTo>
                    <a:pt x="9" y="30"/>
                  </a:lnTo>
                  <a:lnTo>
                    <a:pt x="4" y="29"/>
                  </a:lnTo>
                  <a:lnTo>
                    <a:pt x="0" y="27"/>
                  </a:lnTo>
                  <a:lnTo>
                    <a:pt x="3" y="8"/>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2" name="Freeform 503"/>
            <p:cNvSpPr>
              <a:spLocks/>
            </p:cNvSpPr>
            <p:nvPr/>
          </p:nvSpPr>
          <p:spPr bwMode="auto">
            <a:xfrm>
              <a:off x="5281613" y="1881188"/>
              <a:ext cx="290512" cy="314325"/>
            </a:xfrm>
            <a:custGeom>
              <a:avLst/>
              <a:gdLst>
                <a:gd name="T0" fmla="*/ 258762 w 183"/>
                <a:gd name="T1" fmla="*/ 0 h 198"/>
                <a:gd name="T2" fmla="*/ 274637 w 183"/>
                <a:gd name="T3" fmla="*/ 3175 h 198"/>
                <a:gd name="T4" fmla="*/ 290512 w 183"/>
                <a:gd name="T5" fmla="*/ 26988 h 198"/>
                <a:gd name="T6" fmla="*/ 287337 w 183"/>
                <a:gd name="T7" fmla="*/ 50800 h 198"/>
                <a:gd name="T8" fmla="*/ 274637 w 183"/>
                <a:gd name="T9" fmla="*/ 71438 h 198"/>
                <a:gd name="T10" fmla="*/ 265112 w 183"/>
                <a:gd name="T11" fmla="*/ 73025 h 198"/>
                <a:gd name="T12" fmla="*/ 250825 w 183"/>
                <a:gd name="T13" fmla="*/ 90488 h 198"/>
                <a:gd name="T14" fmla="*/ 222250 w 183"/>
                <a:gd name="T15" fmla="*/ 96838 h 198"/>
                <a:gd name="T16" fmla="*/ 195262 w 183"/>
                <a:gd name="T17" fmla="*/ 119063 h 198"/>
                <a:gd name="T18" fmla="*/ 184150 w 183"/>
                <a:gd name="T19" fmla="*/ 123825 h 198"/>
                <a:gd name="T20" fmla="*/ 161925 w 183"/>
                <a:gd name="T21" fmla="*/ 144463 h 198"/>
                <a:gd name="T22" fmla="*/ 141287 w 183"/>
                <a:gd name="T23" fmla="*/ 173038 h 198"/>
                <a:gd name="T24" fmla="*/ 128587 w 183"/>
                <a:gd name="T25" fmla="*/ 174625 h 198"/>
                <a:gd name="T26" fmla="*/ 130175 w 183"/>
                <a:gd name="T27" fmla="*/ 182563 h 198"/>
                <a:gd name="T28" fmla="*/ 117475 w 183"/>
                <a:gd name="T29" fmla="*/ 207963 h 198"/>
                <a:gd name="T30" fmla="*/ 104775 w 183"/>
                <a:gd name="T31" fmla="*/ 211138 h 198"/>
                <a:gd name="T32" fmla="*/ 98425 w 183"/>
                <a:gd name="T33" fmla="*/ 225425 h 198"/>
                <a:gd name="T34" fmla="*/ 96837 w 183"/>
                <a:gd name="T35" fmla="*/ 225425 h 198"/>
                <a:gd name="T36" fmla="*/ 80962 w 183"/>
                <a:gd name="T37" fmla="*/ 255588 h 198"/>
                <a:gd name="T38" fmla="*/ 74612 w 183"/>
                <a:gd name="T39" fmla="*/ 260350 h 198"/>
                <a:gd name="T40" fmla="*/ 73025 w 183"/>
                <a:gd name="T41" fmla="*/ 276225 h 198"/>
                <a:gd name="T42" fmla="*/ 61912 w 183"/>
                <a:gd name="T43" fmla="*/ 298450 h 198"/>
                <a:gd name="T44" fmla="*/ 52387 w 183"/>
                <a:gd name="T45" fmla="*/ 314325 h 198"/>
                <a:gd name="T46" fmla="*/ 39687 w 183"/>
                <a:gd name="T47" fmla="*/ 307975 h 198"/>
                <a:gd name="T48" fmla="*/ 33337 w 183"/>
                <a:gd name="T49" fmla="*/ 304800 h 198"/>
                <a:gd name="T50" fmla="*/ 25400 w 183"/>
                <a:gd name="T51" fmla="*/ 300038 h 198"/>
                <a:gd name="T52" fmla="*/ 6350 w 183"/>
                <a:gd name="T53" fmla="*/ 304800 h 198"/>
                <a:gd name="T54" fmla="*/ 3175 w 183"/>
                <a:gd name="T55" fmla="*/ 298450 h 198"/>
                <a:gd name="T56" fmla="*/ 12700 w 183"/>
                <a:gd name="T57" fmla="*/ 288925 h 198"/>
                <a:gd name="T58" fmla="*/ 20637 w 183"/>
                <a:gd name="T59" fmla="*/ 280988 h 198"/>
                <a:gd name="T60" fmla="*/ 3175 w 183"/>
                <a:gd name="T61" fmla="*/ 285750 h 198"/>
                <a:gd name="T62" fmla="*/ 0 w 183"/>
                <a:gd name="T63" fmla="*/ 271463 h 198"/>
                <a:gd name="T64" fmla="*/ 25400 w 183"/>
                <a:gd name="T65" fmla="*/ 242888 h 198"/>
                <a:gd name="T66" fmla="*/ 25400 w 183"/>
                <a:gd name="T67" fmla="*/ 227013 h 198"/>
                <a:gd name="T68" fmla="*/ 34925 w 183"/>
                <a:gd name="T69" fmla="*/ 222250 h 198"/>
                <a:gd name="T70" fmla="*/ 26987 w 183"/>
                <a:gd name="T71" fmla="*/ 212725 h 198"/>
                <a:gd name="T72" fmla="*/ 28575 w 183"/>
                <a:gd name="T73" fmla="*/ 206375 h 198"/>
                <a:gd name="T74" fmla="*/ 46037 w 183"/>
                <a:gd name="T75" fmla="*/ 201613 h 198"/>
                <a:gd name="T76" fmla="*/ 34925 w 183"/>
                <a:gd name="T77" fmla="*/ 193675 h 198"/>
                <a:gd name="T78" fmla="*/ 34925 w 183"/>
                <a:gd name="T79" fmla="*/ 177800 h 198"/>
                <a:gd name="T80" fmla="*/ 28575 w 183"/>
                <a:gd name="T81" fmla="*/ 169863 h 198"/>
                <a:gd name="T82" fmla="*/ 39687 w 183"/>
                <a:gd name="T83" fmla="*/ 163513 h 198"/>
                <a:gd name="T84" fmla="*/ 42862 w 183"/>
                <a:gd name="T85" fmla="*/ 165100 h 198"/>
                <a:gd name="T86" fmla="*/ 58737 w 183"/>
                <a:gd name="T87" fmla="*/ 153988 h 198"/>
                <a:gd name="T88" fmla="*/ 71437 w 183"/>
                <a:gd name="T89" fmla="*/ 144463 h 198"/>
                <a:gd name="T90" fmla="*/ 73025 w 183"/>
                <a:gd name="T91" fmla="*/ 130175 h 198"/>
                <a:gd name="T92" fmla="*/ 96837 w 183"/>
                <a:gd name="T93" fmla="*/ 106363 h 198"/>
                <a:gd name="T94" fmla="*/ 112712 w 183"/>
                <a:gd name="T95" fmla="*/ 96838 h 198"/>
                <a:gd name="T96" fmla="*/ 128587 w 183"/>
                <a:gd name="T97" fmla="*/ 80963 h 198"/>
                <a:gd name="T98" fmla="*/ 128587 w 183"/>
                <a:gd name="T99" fmla="*/ 87313 h 198"/>
                <a:gd name="T100" fmla="*/ 134937 w 183"/>
                <a:gd name="T101" fmla="*/ 65088 h 198"/>
                <a:gd name="T102" fmla="*/ 158750 w 183"/>
                <a:gd name="T103" fmla="*/ 66675 h 198"/>
                <a:gd name="T104" fmla="*/ 161925 w 183"/>
                <a:gd name="T105" fmla="*/ 73025 h 198"/>
                <a:gd name="T106" fmla="*/ 187325 w 183"/>
                <a:gd name="T107" fmla="*/ 60325 h 198"/>
                <a:gd name="T108" fmla="*/ 203200 w 183"/>
                <a:gd name="T109" fmla="*/ 55563 h 198"/>
                <a:gd name="T110" fmla="*/ 227012 w 183"/>
                <a:gd name="T111" fmla="*/ 38100 h 198"/>
                <a:gd name="T112" fmla="*/ 228600 w 183"/>
                <a:gd name="T113" fmla="*/ 19050 h 198"/>
                <a:gd name="T114" fmla="*/ 258762 w 183"/>
                <a:gd name="T115" fmla="*/ 0 h 1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3" h="198">
                  <a:moveTo>
                    <a:pt x="163" y="0"/>
                  </a:moveTo>
                  <a:lnTo>
                    <a:pt x="173" y="2"/>
                  </a:lnTo>
                  <a:lnTo>
                    <a:pt x="183" y="17"/>
                  </a:lnTo>
                  <a:lnTo>
                    <a:pt x="181" y="32"/>
                  </a:lnTo>
                  <a:lnTo>
                    <a:pt x="173" y="45"/>
                  </a:lnTo>
                  <a:lnTo>
                    <a:pt x="167" y="46"/>
                  </a:lnTo>
                  <a:lnTo>
                    <a:pt x="158" y="57"/>
                  </a:lnTo>
                  <a:lnTo>
                    <a:pt x="140" y="61"/>
                  </a:lnTo>
                  <a:lnTo>
                    <a:pt x="123" y="75"/>
                  </a:lnTo>
                  <a:lnTo>
                    <a:pt x="116" y="78"/>
                  </a:lnTo>
                  <a:lnTo>
                    <a:pt x="102" y="91"/>
                  </a:lnTo>
                  <a:lnTo>
                    <a:pt x="89" y="109"/>
                  </a:lnTo>
                  <a:lnTo>
                    <a:pt x="81" y="110"/>
                  </a:lnTo>
                  <a:lnTo>
                    <a:pt x="82" y="115"/>
                  </a:lnTo>
                  <a:lnTo>
                    <a:pt x="74" y="131"/>
                  </a:lnTo>
                  <a:lnTo>
                    <a:pt x="66" y="133"/>
                  </a:lnTo>
                  <a:lnTo>
                    <a:pt x="62" y="142"/>
                  </a:lnTo>
                  <a:lnTo>
                    <a:pt x="61" y="142"/>
                  </a:lnTo>
                  <a:lnTo>
                    <a:pt x="51" y="161"/>
                  </a:lnTo>
                  <a:lnTo>
                    <a:pt x="47" y="164"/>
                  </a:lnTo>
                  <a:lnTo>
                    <a:pt x="46" y="174"/>
                  </a:lnTo>
                  <a:lnTo>
                    <a:pt x="39" y="188"/>
                  </a:lnTo>
                  <a:lnTo>
                    <a:pt x="33" y="198"/>
                  </a:lnTo>
                  <a:lnTo>
                    <a:pt x="25" y="194"/>
                  </a:lnTo>
                  <a:lnTo>
                    <a:pt x="21" y="192"/>
                  </a:lnTo>
                  <a:lnTo>
                    <a:pt x="16" y="189"/>
                  </a:lnTo>
                  <a:lnTo>
                    <a:pt x="4" y="192"/>
                  </a:lnTo>
                  <a:lnTo>
                    <a:pt x="2" y="188"/>
                  </a:lnTo>
                  <a:lnTo>
                    <a:pt x="8" y="182"/>
                  </a:lnTo>
                  <a:lnTo>
                    <a:pt x="13" y="177"/>
                  </a:lnTo>
                  <a:lnTo>
                    <a:pt x="2" y="180"/>
                  </a:lnTo>
                  <a:lnTo>
                    <a:pt x="0" y="171"/>
                  </a:lnTo>
                  <a:lnTo>
                    <a:pt x="16" y="153"/>
                  </a:lnTo>
                  <a:lnTo>
                    <a:pt x="16" y="143"/>
                  </a:lnTo>
                  <a:lnTo>
                    <a:pt x="22" y="140"/>
                  </a:lnTo>
                  <a:lnTo>
                    <a:pt x="17" y="134"/>
                  </a:lnTo>
                  <a:lnTo>
                    <a:pt x="18" y="130"/>
                  </a:lnTo>
                  <a:lnTo>
                    <a:pt x="29" y="127"/>
                  </a:lnTo>
                  <a:lnTo>
                    <a:pt x="22" y="122"/>
                  </a:lnTo>
                  <a:lnTo>
                    <a:pt x="22" y="112"/>
                  </a:lnTo>
                  <a:lnTo>
                    <a:pt x="18" y="107"/>
                  </a:lnTo>
                  <a:lnTo>
                    <a:pt x="25" y="103"/>
                  </a:lnTo>
                  <a:lnTo>
                    <a:pt x="27" y="104"/>
                  </a:lnTo>
                  <a:lnTo>
                    <a:pt x="37" y="97"/>
                  </a:lnTo>
                  <a:lnTo>
                    <a:pt x="45" y="91"/>
                  </a:lnTo>
                  <a:lnTo>
                    <a:pt x="46" y="82"/>
                  </a:lnTo>
                  <a:lnTo>
                    <a:pt x="61" y="67"/>
                  </a:lnTo>
                  <a:lnTo>
                    <a:pt x="71" y="61"/>
                  </a:lnTo>
                  <a:lnTo>
                    <a:pt x="81" y="51"/>
                  </a:lnTo>
                  <a:lnTo>
                    <a:pt x="81" y="55"/>
                  </a:lnTo>
                  <a:lnTo>
                    <a:pt x="85" y="41"/>
                  </a:lnTo>
                  <a:lnTo>
                    <a:pt x="100" y="42"/>
                  </a:lnTo>
                  <a:lnTo>
                    <a:pt x="102" y="46"/>
                  </a:lnTo>
                  <a:lnTo>
                    <a:pt x="118" y="38"/>
                  </a:lnTo>
                  <a:lnTo>
                    <a:pt x="128" y="35"/>
                  </a:lnTo>
                  <a:lnTo>
                    <a:pt x="143" y="24"/>
                  </a:lnTo>
                  <a:lnTo>
                    <a:pt x="144" y="12"/>
                  </a:lnTo>
                  <a:lnTo>
                    <a:pt x="16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3" name="Freeform 504"/>
            <p:cNvSpPr>
              <a:spLocks/>
            </p:cNvSpPr>
            <p:nvPr/>
          </p:nvSpPr>
          <p:spPr bwMode="auto">
            <a:xfrm>
              <a:off x="5140325" y="1447800"/>
              <a:ext cx="87313" cy="111125"/>
            </a:xfrm>
            <a:custGeom>
              <a:avLst/>
              <a:gdLst>
                <a:gd name="T0" fmla="*/ 58738 w 55"/>
                <a:gd name="T1" fmla="*/ 0 h 70"/>
                <a:gd name="T2" fmla="*/ 79375 w 55"/>
                <a:gd name="T3" fmla="*/ 3175 h 70"/>
                <a:gd name="T4" fmla="*/ 71438 w 55"/>
                <a:gd name="T5" fmla="*/ 22225 h 70"/>
                <a:gd name="T6" fmla="*/ 87313 w 55"/>
                <a:gd name="T7" fmla="*/ 22225 h 70"/>
                <a:gd name="T8" fmla="*/ 87313 w 55"/>
                <a:gd name="T9" fmla="*/ 42863 h 70"/>
                <a:gd name="T10" fmla="*/ 68263 w 55"/>
                <a:gd name="T11" fmla="*/ 47625 h 70"/>
                <a:gd name="T12" fmla="*/ 61913 w 55"/>
                <a:gd name="T13" fmla="*/ 53975 h 70"/>
                <a:gd name="T14" fmla="*/ 68263 w 55"/>
                <a:gd name="T15" fmla="*/ 61913 h 70"/>
                <a:gd name="T16" fmla="*/ 66675 w 55"/>
                <a:gd name="T17" fmla="*/ 71438 h 70"/>
                <a:gd name="T18" fmla="*/ 38100 w 55"/>
                <a:gd name="T19" fmla="*/ 73025 h 70"/>
                <a:gd name="T20" fmla="*/ 41275 w 55"/>
                <a:gd name="T21" fmla="*/ 80963 h 70"/>
                <a:gd name="T22" fmla="*/ 41275 w 55"/>
                <a:gd name="T23" fmla="*/ 100013 h 70"/>
                <a:gd name="T24" fmla="*/ 25400 w 55"/>
                <a:gd name="T25" fmla="*/ 111125 h 70"/>
                <a:gd name="T26" fmla="*/ 14288 w 55"/>
                <a:gd name="T27" fmla="*/ 106363 h 70"/>
                <a:gd name="T28" fmla="*/ 14288 w 55"/>
                <a:gd name="T29" fmla="*/ 95250 h 70"/>
                <a:gd name="T30" fmla="*/ 7938 w 55"/>
                <a:gd name="T31" fmla="*/ 96838 h 70"/>
                <a:gd name="T32" fmla="*/ 0 w 55"/>
                <a:gd name="T33" fmla="*/ 71438 h 70"/>
                <a:gd name="T34" fmla="*/ 14288 w 55"/>
                <a:gd name="T35" fmla="*/ 63500 h 70"/>
                <a:gd name="T36" fmla="*/ 12700 w 55"/>
                <a:gd name="T37" fmla="*/ 52388 h 70"/>
                <a:gd name="T38" fmla="*/ 0 w 55"/>
                <a:gd name="T39" fmla="*/ 47625 h 70"/>
                <a:gd name="T40" fmla="*/ 1588 w 55"/>
                <a:gd name="T41" fmla="*/ 30163 h 70"/>
                <a:gd name="T42" fmla="*/ 39688 w 55"/>
                <a:gd name="T43" fmla="*/ 34925 h 70"/>
                <a:gd name="T44" fmla="*/ 55563 w 55"/>
                <a:gd name="T45" fmla="*/ 17463 h 70"/>
                <a:gd name="T46" fmla="*/ 61913 w 55"/>
                <a:gd name="T47" fmla="*/ 12700 h 70"/>
                <a:gd name="T48" fmla="*/ 58738 w 55"/>
                <a:gd name="T49" fmla="*/ 0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 h="70">
                  <a:moveTo>
                    <a:pt x="37" y="0"/>
                  </a:moveTo>
                  <a:lnTo>
                    <a:pt x="50" y="2"/>
                  </a:lnTo>
                  <a:lnTo>
                    <a:pt x="45" y="14"/>
                  </a:lnTo>
                  <a:lnTo>
                    <a:pt x="55" y="14"/>
                  </a:lnTo>
                  <a:lnTo>
                    <a:pt x="55" y="27"/>
                  </a:lnTo>
                  <a:lnTo>
                    <a:pt x="43" y="30"/>
                  </a:lnTo>
                  <a:lnTo>
                    <a:pt x="39" y="34"/>
                  </a:lnTo>
                  <a:lnTo>
                    <a:pt x="43" y="39"/>
                  </a:lnTo>
                  <a:lnTo>
                    <a:pt x="42" y="45"/>
                  </a:lnTo>
                  <a:lnTo>
                    <a:pt x="24" y="46"/>
                  </a:lnTo>
                  <a:lnTo>
                    <a:pt x="26" y="51"/>
                  </a:lnTo>
                  <a:lnTo>
                    <a:pt x="26" y="63"/>
                  </a:lnTo>
                  <a:lnTo>
                    <a:pt x="16" y="70"/>
                  </a:lnTo>
                  <a:lnTo>
                    <a:pt x="9" y="67"/>
                  </a:lnTo>
                  <a:lnTo>
                    <a:pt x="9" y="60"/>
                  </a:lnTo>
                  <a:lnTo>
                    <a:pt x="5" y="61"/>
                  </a:lnTo>
                  <a:lnTo>
                    <a:pt x="0" y="45"/>
                  </a:lnTo>
                  <a:lnTo>
                    <a:pt x="9" y="40"/>
                  </a:lnTo>
                  <a:lnTo>
                    <a:pt x="8" y="33"/>
                  </a:lnTo>
                  <a:lnTo>
                    <a:pt x="0" y="30"/>
                  </a:lnTo>
                  <a:lnTo>
                    <a:pt x="1" y="19"/>
                  </a:lnTo>
                  <a:lnTo>
                    <a:pt x="25" y="22"/>
                  </a:lnTo>
                  <a:lnTo>
                    <a:pt x="35" y="11"/>
                  </a:lnTo>
                  <a:lnTo>
                    <a:pt x="39" y="8"/>
                  </a:lnTo>
                  <a:lnTo>
                    <a:pt x="3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4" name="Freeform 505"/>
            <p:cNvSpPr>
              <a:spLocks/>
            </p:cNvSpPr>
            <p:nvPr/>
          </p:nvSpPr>
          <p:spPr bwMode="auto">
            <a:xfrm>
              <a:off x="5207000" y="1555750"/>
              <a:ext cx="19050" cy="17463"/>
            </a:xfrm>
            <a:custGeom>
              <a:avLst/>
              <a:gdLst>
                <a:gd name="T0" fmla="*/ 14288 w 12"/>
                <a:gd name="T1" fmla="*/ 0 h 11"/>
                <a:gd name="T2" fmla="*/ 19050 w 12"/>
                <a:gd name="T3" fmla="*/ 0 h 11"/>
                <a:gd name="T4" fmla="*/ 19050 w 12"/>
                <a:gd name="T5" fmla="*/ 17463 h 11"/>
                <a:gd name="T6" fmla="*/ 0 w 12"/>
                <a:gd name="T7" fmla="*/ 14288 h 11"/>
                <a:gd name="T8" fmla="*/ 14288 w 1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9" y="0"/>
                  </a:moveTo>
                  <a:lnTo>
                    <a:pt x="12" y="0"/>
                  </a:lnTo>
                  <a:lnTo>
                    <a:pt x="12" y="11"/>
                  </a:lnTo>
                  <a:lnTo>
                    <a:pt x="0" y="9"/>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5" name="Freeform 506"/>
            <p:cNvSpPr>
              <a:spLocks/>
            </p:cNvSpPr>
            <p:nvPr/>
          </p:nvSpPr>
          <p:spPr bwMode="auto">
            <a:xfrm>
              <a:off x="5095875" y="1450975"/>
              <a:ext cx="84138" cy="53975"/>
            </a:xfrm>
            <a:custGeom>
              <a:avLst/>
              <a:gdLst>
                <a:gd name="T0" fmla="*/ 34925 w 53"/>
                <a:gd name="T1" fmla="*/ 0 h 34"/>
                <a:gd name="T2" fmla="*/ 58738 w 53"/>
                <a:gd name="T3" fmla="*/ 0 h 34"/>
                <a:gd name="T4" fmla="*/ 84138 w 53"/>
                <a:gd name="T5" fmla="*/ 19050 h 34"/>
                <a:gd name="T6" fmla="*/ 84138 w 53"/>
                <a:gd name="T7" fmla="*/ 25400 h 34"/>
                <a:gd name="T8" fmla="*/ 71438 w 53"/>
                <a:gd name="T9" fmla="*/ 25400 h 34"/>
                <a:gd name="T10" fmla="*/ 58738 w 53"/>
                <a:gd name="T11" fmla="*/ 14288 h 34"/>
                <a:gd name="T12" fmla="*/ 44450 w 53"/>
                <a:gd name="T13" fmla="*/ 14288 h 34"/>
                <a:gd name="T14" fmla="*/ 31750 w 53"/>
                <a:gd name="T15" fmla="*/ 26988 h 34"/>
                <a:gd name="T16" fmla="*/ 34925 w 53"/>
                <a:gd name="T17" fmla="*/ 53975 h 34"/>
                <a:gd name="T18" fmla="*/ 0 w 53"/>
                <a:gd name="T19" fmla="*/ 44450 h 34"/>
                <a:gd name="T20" fmla="*/ 0 w 53"/>
                <a:gd name="T21" fmla="*/ 26988 h 34"/>
                <a:gd name="T22" fmla="*/ 34925 w 53"/>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34">
                  <a:moveTo>
                    <a:pt x="22" y="0"/>
                  </a:moveTo>
                  <a:lnTo>
                    <a:pt x="37" y="0"/>
                  </a:lnTo>
                  <a:lnTo>
                    <a:pt x="53" y="12"/>
                  </a:lnTo>
                  <a:lnTo>
                    <a:pt x="53" y="16"/>
                  </a:lnTo>
                  <a:lnTo>
                    <a:pt x="45" y="16"/>
                  </a:lnTo>
                  <a:lnTo>
                    <a:pt x="37" y="9"/>
                  </a:lnTo>
                  <a:lnTo>
                    <a:pt x="28" y="9"/>
                  </a:lnTo>
                  <a:lnTo>
                    <a:pt x="20" y="17"/>
                  </a:lnTo>
                  <a:lnTo>
                    <a:pt x="22" y="34"/>
                  </a:lnTo>
                  <a:lnTo>
                    <a:pt x="0" y="28"/>
                  </a:lnTo>
                  <a:lnTo>
                    <a:pt x="0" y="17"/>
                  </a:lnTo>
                  <a:lnTo>
                    <a:pt x="2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6" name="Freeform 507"/>
            <p:cNvSpPr>
              <a:spLocks/>
            </p:cNvSpPr>
            <p:nvPr/>
          </p:nvSpPr>
          <p:spPr bwMode="auto">
            <a:xfrm>
              <a:off x="5194300" y="1535113"/>
              <a:ext cx="11113" cy="20637"/>
            </a:xfrm>
            <a:custGeom>
              <a:avLst/>
              <a:gdLst>
                <a:gd name="T0" fmla="*/ 4763 w 7"/>
                <a:gd name="T1" fmla="*/ 0 h 13"/>
                <a:gd name="T2" fmla="*/ 11113 w 7"/>
                <a:gd name="T3" fmla="*/ 0 h 13"/>
                <a:gd name="T4" fmla="*/ 11113 w 7"/>
                <a:gd name="T5" fmla="*/ 14287 h 13"/>
                <a:gd name="T6" fmla="*/ 6350 w 7"/>
                <a:gd name="T7" fmla="*/ 20637 h 13"/>
                <a:gd name="T8" fmla="*/ 0 w 7"/>
                <a:gd name="T9" fmla="*/ 14287 h 13"/>
                <a:gd name="T10" fmla="*/ 4763 w 7"/>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3">
                  <a:moveTo>
                    <a:pt x="3" y="0"/>
                  </a:moveTo>
                  <a:lnTo>
                    <a:pt x="7" y="0"/>
                  </a:lnTo>
                  <a:lnTo>
                    <a:pt x="7" y="9"/>
                  </a:lnTo>
                  <a:lnTo>
                    <a:pt x="4" y="13"/>
                  </a:lnTo>
                  <a:lnTo>
                    <a:pt x="0" y="9"/>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7" name="Freeform 508"/>
            <p:cNvSpPr>
              <a:spLocks/>
            </p:cNvSpPr>
            <p:nvPr/>
          </p:nvSpPr>
          <p:spPr bwMode="auto">
            <a:xfrm>
              <a:off x="5251450" y="1514475"/>
              <a:ext cx="20638" cy="30163"/>
            </a:xfrm>
            <a:custGeom>
              <a:avLst/>
              <a:gdLst>
                <a:gd name="T0" fmla="*/ 11113 w 13"/>
                <a:gd name="T1" fmla="*/ 0 h 19"/>
                <a:gd name="T2" fmla="*/ 20638 w 13"/>
                <a:gd name="T3" fmla="*/ 14288 h 19"/>
                <a:gd name="T4" fmla="*/ 19050 w 13"/>
                <a:gd name="T5" fmla="*/ 30163 h 19"/>
                <a:gd name="T6" fmla="*/ 4763 w 13"/>
                <a:gd name="T7" fmla="*/ 30163 h 19"/>
                <a:gd name="T8" fmla="*/ 0 w 13"/>
                <a:gd name="T9" fmla="*/ 20638 h 19"/>
                <a:gd name="T10" fmla="*/ 11113 w 13"/>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9">
                  <a:moveTo>
                    <a:pt x="7" y="0"/>
                  </a:moveTo>
                  <a:lnTo>
                    <a:pt x="13" y="9"/>
                  </a:lnTo>
                  <a:lnTo>
                    <a:pt x="12" y="19"/>
                  </a:lnTo>
                  <a:lnTo>
                    <a:pt x="3" y="19"/>
                  </a:lnTo>
                  <a:lnTo>
                    <a:pt x="0" y="13"/>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8" name="Freeform 509"/>
            <p:cNvSpPr>
              <a:spLocks/>
            </p:cNvSpPr>
            <p:nvPr/>
          </p:nvSpPr>
          <p:spPr bwMode="auto">
            <a:xfrm>
              <a:off x="5311775" y="1516063"/>
              <a:ext cx="25400" cy="38100"/>
            </a:xfrm>
            <a:custGeom>
              <a:avLst/>
              <a:gdLst>
                <a:gd name="T0" fmla="*/ 22225 w 16"/>
                <a:gd name="T1" fmla="*/ 0 h 24"/>
                <a:gd name="T2" fmla="*/ 25400 w 16"/>
                <a:gd name="T3" fmla="*/ 7938 h 24"/>
                <a:gd name="T4" fmla="*/ 23813 w 16"/>
                <a:gd name="T5" fmla="*/ 38100 h 24"/>
                <a:gd name="T6" fmla="*/ 0 w 16"/>
                <a:gd name="T7" fmla="*/ 36513 h 24"/>
                <a:gd name="T8" fmla="*/ 3175 w 16"/>
                <a:gd name="T9" fmla="*/ 4763 h 24"/>
                <a:gd name="T10" fmla="*/ 22225 w 1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4">
                  <a:moveTo>
                    <a:pt x="14" y="0"/>
                  </a:moveTo>
                  <a:lnTo>
                    <a:pt x="16" y="5"/>
                  </a:lnTo>
                  <a:lnTo>
                    <a:pt x="15" y="24"/>
                  </a:lnTo>
                  <a:lnTo>
                    <a:pt x="0" y="23"/>
                  </a:lnTo>
                  <a:lnTo>
                    <a:pt x="2" y="3"/>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29" name="Freeform 510"/>
            <p:cNvSpPr>
              <a:spLocks/>
            </p:cNvSpPr>
            <p:nvPr/>
          </p:nvSpPr>
          <p:spPr bwMode="auto">
            <a:xfrm>
              <a:off x="5340350" y="1504950"/>
              <a:ext cx="33338" cy="42863"/>
            </a:xfrm>
            <a:custGeom>
              <a:avLst/>
              <a:gdLst>
                <a:gd name="T0" fmla="*/ 0 w 21"/>
                <a:gd name="T1" fmla="*/ 0 h 27"/>
                <a:gd name="T2" fmla="*/ 20638 w 21"/>
                <a:gd name="T3" fmla="*/ 0 h 27"/>
                <a:gd name="T4" fmla="*/ 33338 w 21"/>
                <a:gd name="T5" fmla="*/ 14288 h 27"/>
                <a:gd name="T6" fmla="*/ 7938 w 21"/>
                <a:gd name="T7" fmla="*/ 42863 h 27"/>
                <a:gd name="T8" fmla="*/ 3175 w 21"/>
                <a:gd name="T9" fmla="*/ 34925 h 27"/>
                <a:gd name="T10" fmla="*/ 0 w 21"/>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7">
                  <a:moveTo>
                    <a:pt x="0" y="0"/>
                  </a:moveTo>
                  <a:lnTo>
                    <a:pt x="13" y="0"/>
                  </a:lnTo>
                  <a:lnTo>
                    <a:pt x="21" y="9"/>
                  </a:lnTo>
                  <a:lnTo>
                    <a:pt x="5" y="27"/>
                  </a:lnTo>
                  <a:lnTo>
                    <a:pt x="2" y="2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0" name="Freeform 511"/>
            <p:cNvSpPr>
              <a:spLocks/>
            </p:cNvSpPr>
            <p:nvPr/>
          </p:nvSpPr>
          <p:spPr bwMode="auto">
            <a:xfrm>
              <a:off x="5367338" y="1552575"/>
              <a:ext cx="20637" cy="20638"/>
            </a:xfrm>
            <a:custGeom>
              <a:avLst/>
              <a:gdLst>
                <a:gd name="T0" fmla="*/ 14287 w 13"/>
                <a:gd name="T1" fmla="*/ 0 h 13"/>
                <a:gd name="T2" fmla="*/ 20637 w 13"/>
                <a:gd name="T3" fmla="*/ 6350 h 13"/>
                <a:gd name="T4" fmla="*/ 19050 w 13"/>
                <a:gd name="T5" fmla="*/ 20638 h 13"/>
                <a:gd name="T6" fmla="*/ 1587 w 13"/>
                <a:gd name="T7" fmla="*/ 20638 h 13"/>
                <a:gd name="T8" fmla="*/ 0 w 13"/>
                <a:gd name="T9" fmla="*/ 6350 h 13"/>
                <a:gd name="T10" fmla="*/ 14287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9" y="0"/>
                  </a:moveTo>
                  <a:lnTo>
                    <a:pt x="13" y="4"/>
                  </a:lnTo>
                  <a:lnTo>
                    <a:pt x="12" y="13"/>
                  </a:lnTo>
                  <a:lnTo>
                    <a:pt x="1" y="13"/>
                  </a:lnTo>
                  <a:lnTo>
                    <a:pt x="0" y="4"/>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1" name="Freeform 512"/>
            <p:cNvSpPr>
              <a:spLocks/>
            </p:cNvSpPr>
            <p:nvPr/>
          </p:nvSpPr>
          <p:spPr bwMode="auto">
            <a:xfrm>
              <a:off x="5380038" y="1447800"/>
              <a:ext cx="52387" cy="66675"/>
            </a:xfrm>
            <a:custGeom>
              <a:avLst/>
              <a:gdLst>
                <a:gd name="T0" fmla="*/ 46037 w 33"/>
                <a:gd name="T1" fmla="*/ 0 h 42"/>
                <a:gd name="T2" fmla="*/ 52387 w 33"/>
                <a:gd name="T3" fmla="*/ 22225 h 42"/>
                <a:gd name="T4" fmla="*/ 39687 w 33"/>
                <a:gd name="T5" fmla="*/ 33338 h 42"/>
                <a:gd name="T6" fmla="*/ 44450 w 33"/>
                <a:gd name="T7" fmla="*/ 63500 h 42"/>
                <a:gd name="T8" fmla="*/ 31750 w 33"/>
                <a:gd name="T9" fmla="*/ 66675 h 42"/>
                <a:gd name="T10" fmla="*/ 4762 w 33"/>
                <a:gd name="T11" fmla="*/ 63500 h 42"/>
                <a:gd name="T12" fmla="*/ 0 w 33"/>
                <a:gd name="T13" fmla="*/ 34925 h 42"/>
                <a:gd name="T14" fmla="*/ 11112 w 33"/>
                <a:gd name="T15" fmla="*/ 7938 h 42"/>
                <a:gd name="T16" fmla="*/ 46037 w 33"/>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42">
                  <a:moveTo>
                    <a:pt x="29" y="0"/>
                  </a:moveTo>
                  <a:lnTo>
                    <a:pt x="33" y="14"/>
                  </a:lnTo>
                  <a:lnTo>
                    <a:pt x="25" y="21"/>
                  </a:lnTo>
                  <a:lnTo>
                    <a:pt x="28" y="40"/>
                  </a:lnTo>
                  <a:lnTo>
                    <a:pt x="20" y="42"/>
                  </a:lnTo>
                  <a:lnTo>
                    <a:pt x="3" y="40"/>
                  </a:lnTo>
                  <a:lnTo>
                    <a:pt x="0" y="22"/>
                  </a:lnTo>
                  <a:lnTo>
                    <a:pt x="7" y="5"/>
                  </a:lnTo>
                  <a:lnTo>
                    <a:pt x="2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2" name="Freeform 513"/>
            <p:cNvSpPr>
              <a:spLocks/>
            </p:cNvSpPr>
            <p:nvPr/>
          </p:nvSpPr>
          <p:spPr bwMode="auto">
            <a:xfrm>
              <a:off x="5443538" y="1373188"/>
              <a:ext cx="53975" cy="87312"/>
            </a:xfrm>
            <a:custGeom>
              <a:avLst/>
              <a:gdLst>
                <a:gd name="T0" fmla="*/ 34925 w 34"/>
                <a:gd name="T1" fmla="*/ 0 h 55"/>
                <a:gd name="T2" fmla="*/ 44450 w 34"/>
                <a:gd name="T3" fmla="*/ 9525 h 55"/>
                <a:gd name="T4" fmla="*/ 41275 w 34"/>
                <a:gd name="T5" fmla="*/ 31750 h 55"/>
                <a:gd name="T6" fmla="*/ 53975 w 34"/>
                <a:gd name="T7" fmla="*/ 55562 h 55"/>
                <a:gd name="T8" fmla="*/ 34925 w 34"/>
                <a:gd name="T9" fmla="*/ 63500 h 55"/>
                <a:gd name="T10" fmla="*/ 12700 w 34"/>
                <a:gd name="T11" fmla="*/ 87312 h 55"/>
                <a:gd name="T12" fmla="*/ 0 w 34"/>
                <a:gd name="T13" fmla="*/ 63500 h 55"/>
                <a:gd name="T14" fmla="*/ 3175 w 34"/>
                <a:gd name="T15" fmla="*/ 31750 h 55"/>
                <a:gd name="T16" fmla="*/ 34925 w 34"/>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5">
                  <a:moveTo>
                    <a:pt x="22" y="0"/>
                  </a:moveTo>
                  <a:lnTo>
                    <a:pt x="28" y="6"/>
                  </a:lnTo>
                  <a:lnTo>
                    <a:pt x="26" y="20"/>
                  </a:lnTo>
                  <a:lnTo>
                    <a:pt x="34" y="35"/>
                  </a:lnTo>
                  <a:lnTo>
                    <a:pt x="22" y="40"/>
                  </a:lnTo>
                  <a:lnTo>
                    <a:pt x="8" y="55"/>
                  </a:lnTo>
                  <a:lnTo>
                    <a:pt x="0" y="40"/>
                  </a:lnTo>
                  <a:lnTo>
                    <a:pt x="2" y="20"/>
                  </a:lnTo>
                  <a:lnTo>
                    <a:pt x="2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3" name="Freeform 514"/>
            <p:cNvSpPr>
              <a:spLocks/>
            </p:cNvSpPr>
            <p:nvPr/>
          </p:nvSpPr>
          <p:spPr bwMode="auto">
            <a:xfrm>
              <a:off x="5438775" y="1320800"/>
              <a:ext cx="23813" cy="20638"/>
            </a:xfrm>
            <a:custGeom>
              <a:avLst/>
              <a:gdLst>
                <a:gd name="T0" fmla="*/ 14288 w 15"/>
                <a:gd name="T1" fmla="*/ 0 h 13"/>
                <a:gd name="T2" fmla="*/ 23813 w 15"/>
                <a:gd name="T3" fmla="*/ 15875 h 13"/>
                <a:gd name="T4" fmla="*/ 17463 w 15"/>
                <a:gd name="T5" fmla="*/ 20638 h 13"/>
                <a:gd name="T6" fmla="*/ 0 w 15"/>
                <a:gd name="T7" fmla="*/ 11113 h 13"/>
                <a:gd name="T8" fmla="*/ 14288 w 15"/>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3">
                  <a:moveTo>
                    <a:pt x="9" y="0"/>
                  </a:moveTo>
                  <a:lnTo>
                    <a:pt x="15" y="10"/>
                  </a:lnTo>
                  <a:lnTo>
                    <a:pt x="11" y="13"/>
                  </a:lnTo>
                  <a:lnTo>
                    <a:pt x="0" y="7"/>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4" name="Freeform 515"/>
            <p:cNvSpPr>
              <a:spLocks/>
            </p:cNvSpPr>
            <p:nvPr/>
          </p:nvSpPr>
          <p:spPr bwMode="auto">
            <a:xfrm>
              <a:off x="5353050" y="1316038"/>
              <a:ext cx="20638" cy="19050"/>
            </a:xfrm>
            <a:custGeom>
              <a:avLst/>
              <a:gdLst>
                <a:gd name="T0" fmla="*/ 0 w 13"/>
                <a:gd name="T1" fmla="*/ 0 h 12"/>
                <a:gd name="T2" fmla="*/ 19050 w 13"/>
                <a:gd name="T3" fmla="*/ 0 h 12"/>
                <a:gd name="T4" fmla="*/ 20638 w 13"/>
                <a:gd name="T5" fmla="*/ 19050 h 12"/>
                <a:gd name="T6" fmla="*/ 0 w 13"/>
                <a:gd name="T7" fmla="*/ 14288 h 12"/>
                <a:gd name="T8" fmla="*/ 0 w 1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2">
                  <a:moveTo>
                    <a:pt x="0" y="0"/>
                  </a:moveTo>
                  <a:lnTo>
                    <a:pt x="12" y="0"/>
                  </a:lnTo>
                  <a:lnTo>
                    <a:pt x="13" y="12"/>
                  </a:lnTo>
                  <a:lnTo>
                    <a:pt x="0" y="9"/>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5" name="Freeform 516"/>
            <p:cNvSpPr>
              <a:spLocks/>
            </p:cNvSpPr>
            <p:nvPr/>
          </p:nvSpPr>
          <p:spPr bwMode="auto">
            <a:xfrm>
              <a:off x="5329238" y="1350963"/>
              <a:ext cx="31750" cy="28575"/>
            </a:xfrm>
            <a:custGeom>
              <a:avLst/>
              <a:gdLst>
                <a:gd name="T0" fmla="*/ 19050 w 20"/>
                <a:gd name="T1" fmla="*/ 0 h 18"/>
                <a:gd name="T2" fmla="*/ 31750 w 20"/>
                <a:gd name="T3" fmla="*/ 19050 h 18"/>
                <a:gd name="T4" fmla="*/ 23813 w 20"/>
                <a:gd name="T5" fmla="*/ 28575 h 18"/>
                <a:gd name="T6" fmla="*/ 0 w 20"/>
                <a:gd name="T7" fmla="*/ 17463 h 18"/>
                <a:gd name="T8" fmla="*/ 19050 w 2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8">
                  <a:moveTo>
                    <a:pt x="12" y="0"/>
                  </a:moveTo>
                  <a:lnTo>
                    <a:pt x="20" y="12"/>
                  </a:lnTo>
                  <a:lnTo>
                    <a:pt x="15" y="18"/>
                  </a:lnTo>
                  <a:lnTo>
                    <a:pt x="0" y="11"/>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6" name="Freeform 517"/>
            <p:cNvSpPr>
              <a:spLocks/>
            </p:cNvSpPr>
            <p:nvPr/>
          </p:nvSpPr>
          <p:spPr bwMode="auto">
            <a:xfrm>
              <a:off x="5362575" y="1370013"/>
              <a:ext cx="15875" cy="22225"/>
            </a:xfrm>
            <a:custGeom>
              <a:avLst/>
              <a:gdLst>
                <a:gd name="T0" fmla="*/ 6350 w 10"/>
                <a:gd name="T1" fmla="*/ 0 h 14"/>
                <a:gd name="T2" fmla="*/ 15875 w 10"/>
                <a:gd name="T3" fmla="*/ 7938 h 14"/>
                <a:gd name="T4" fmla="*/ 9525 w 10"/>
                <a:gd name="T5" fmla="*/ 22225 h 14"/>
                <a:gd name="T6" fmla="*/ 0 w 10"/>
                <a:gd name="T7" fmla="*/ 7938 h 14"/>
                <a:gd name="T8" fmla="*/ 6350 w 10"/>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4">
                  <a:moveTo>
                    <a:pt x="4" y="0"/>
                  </a:moveTo>
                  <a:lnTo>
                    <a:pt x="10" y="5"/>
                  </a:lnTo>
                  <a:lnTo>
                    <a:pt x="6" y="14"/>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7" name="Freeform 518"/>
            <p:cNvSpPr>
              <a:spLocks/>
            </p:cNvSpPr>
            <p:nvPr/>
          </p:nvSpPr>
          <p:spPr bwMode="auto">
            <a:xfrm>
              <a:off x="5399088" y="1422400"/>
              <a:ext cx="20637" cy="20638"/>
            </a:xfrm>
            <a:custGeom>
              <a:avLst/>
              <a:gdLst>
                <a:gd name="T0" fmla="*/ 11112 w 13"/>
                <a:gd name="T1" fmla="*/ 0 h 13"/>
                <a:gd name="T2" fmla="*/ 20637 w 13"/>
                <a:gd name="T3" fmla="*/ 1588 h 13"/>
                <a:gd name="T4" fmla="*/ 20637 w 13"/>
                <a:gd name="T5" fmla="*/ 19050 h 13"/>
                <a:gd name="T6" fmla="*/ 0 w 13"/>
                <a:gd name="T7" fmla="*/ 20638 h 13"/>
                <a:gd name="T8" fmla="*/ 0 w 13"/>
                <a:gd name="T9" fmla="*/ 4763 h 13"/>
                <a:gd name="T10" fmla="*/ 11112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7" y="0"/>
                  </a:moveTo>
                  <a:lnTo>
                    <a:pt x="13" y="1"/>
                  </a:lnTo>
                  <a:lnTo>
                    <a:pt x="13" y="12"/>
                  </a:lnTo>
                  <a:lnTo>
                    <a:pt x="0" y="13"/>
                  </a:lnTo>
                  <a:lnTo>
                    <a:pt x="0" y="3"/>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8" name="Freeform 519"/>
            <p:cNvSpPr>
              <a:spLocks/>
            </p:cNvSpPr>
            <p:nvPr/>
          </p:nvSpPr>
          <p:spPr bwMode="auto">
            <a:xfrm>
              <a:off x="5310188" y="1374775"/>
              <a:ext cx="39687" cy="33338"/>
            </a:xfrm>
            <a:custGeom>
              <a:avLst/>
              <a:gdLst>
                <a:gd name="T0" fmla="*/ 19050 w 25"/>
                <a:gd name="T1" fmla="*/ 0 h 21"/>
                <a:gd name="T2" fmla="*/ 39687 w 25"/>
                <a:gd name="T3" fmla="*/ 17463 h 21"/>
                <a:gd name="T4" fmla="*/ 11112 w 25"/>
                <a:gd name="T5" fmla="*/ 33338 h 21"/>
                <a:gd name="T6" fmla="*/ 4762 w 25"/>
                <a:gd name="T7" fmla="*/ 33338 h 21"/>
                <a:gd name="T8" fmla="*/ 0 w 25"/>
                <a:gd name="T9" fmla="*/ 20638 h 21"/>
                <a:gd name="T10" fmla="*/ 12700 w 25"/>
                <a:gd name="T11" fmla="*/ 19050 h 21"/>
                <a:gd name="T12" fmla="*/ 19050 w 25"/>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1">
                  <a:moveTo>
                    <a:pt x="12" y="0"/>
                  </a:moveTo>
                  <a:lnTo>
                    <a:pt x="25" y="11"/>
                  </a:lnTo>
                  <a:lnTo>
                    <a:pt x="7" y="21"/>
                  </a:lnTo>
                  <a:lnTo>
                    <a:pt x="3" y="21"/>
                  </a:lnTo>
                  <a:lnTo>
                    <a:pt x="0" y="13"/>
                  </a:lnTo>
                  <a:lnTo>
                    <a:pt x="8" y="12"/>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39" name="Freeform 520"/>
            <p:cNvSpPr>
              <a:spLocks/>
            </p:cNvSpPr>
            <p:nvPr/>
          </p:nvSpPr>
          <p:spPr bwMode="auto">
            <a:xfrm>
              <a:off x="5284788" y="1423988"/>
              <a:ext cx="63500" cy="49212"/>
            </a:xfrm>
            <a:custGeom>
              <a:avLst/>
              <a:gdLst>
                <a:gd name="T0" fmla="*/ 9525 w 40"/>
                <a:gd name="T1" fmla="*/ 0 h 31"/>
                <a:gd name="T2" fmla="*/ 33338 w 40"/>
                <a:gd name="T3" fmla="*/ 4762 h 31"/>
                <a:gd name="T4" fmla="*/ 63500 w 40"/>
                <a:gd name="T5" fmla="*/ 41275 h 31"/>
                <a:gd name="T6" fmla="*/ 55563 w 40"/>
                <a:gd name="T7" fmla="*/ 49212 h 31"/>
                <a:gd name="T8" fmla="*/ 22225 w 40"/>
                <a:gd name="T9" fmla="*/ 19050 h 31"/>
                <a:gd name="T10" fmla="*/ 0 w 40"/>
                <a:gd name="T11" fmla="*/ 12700 h 31"/>
                <a:gd name="T12" fmla="*/ 9525 w 4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31">
                  <a:moveTo>
                    <a:pt x="6" y="0"/>
                  </a:moveTo>
                  <a:lnTo>
                    <a:pt x="21" y="3"/>
                  </a:lnTo>
                  <a:lnTo>
                    <a:pt x="40" y="26"/>
                  </a:lnTo>
                  <a:lnTo>
                    <a:pt x="35" y="31"/>
                  </a:lnTo>
                  <a:lnTo>
                    <a:pt x="14" y="12"/>
                  </a:lnTo>
                  <a:lnTo>
                    <a:pt x="0" y="8"/>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0" name="Freeform 521"/>
            <p:cNvSpPr>
              <a:spLocks/>
            </p:cNvSpPr>
            <p:nvPr/>
          </p:nvSpPr>
          <p:spPr bwMode="auto">
            <a:xfrm>
              <a:off x="5281613" y="1450975"/>
              <a:ext cx="28575" cy="15875"/>
            </a:xfrm>
            <a:custGeom>
              <a:avLst/>
              <a:gdLst>
                <a:gd name="T0" fmla="*/ 0 w 18"/>
                <a:gd name="T1" fmla="*/ 0 h 10"/>
                <a:gd name="T2" fmla="*/ 22225 w 18"/>
                <a:gd name="T3" fmla="*/ 0 h 10"/>
                <a:gd name="T4" fmla="*/ 28575 w 18"/>
                <a:gd name="T5" fmla="*/ 14288 h 10"/>
                <a:gd name="T6" fmla="*/ 9525 w 18"/>
                <a:gd name="T7" fmla="*/ 15875 h 10"/>
                <a:gd name="T8" fmla="*/ 0 w 1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0">
                  <a:moveTo>
                    <a:pt x="0" y="0"/>
                  </a:moveTo>
                  <a:lnTo>
                    <a:pt x="14" y="0"/>
                  </a:lnTo>
                  <a:lnTo>
                    <a:pt x="18" y="9"/>
                  </a:lnTo>
                  <a:lnTo>
                    <a:pt x="6" y="10"/>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1" name="Freeform 522"/>
            <p:cNvSpPr>
              <a:spLocks/>
            </p:cNvSpPr>
            <p:nvPr/>
          </p:nvSpPr>
          <p:spPr bwMode="auto">
            <a:xfrm>
              <a:off x="5308600" y="1470025"/>
              <a:ext cx="25400" cy="12700"/>
            </a:xfrm>
            <a:custGeom>
              <a:avLst/>
              <a:gdLst>
                <a:gd name="T0" fmla="*/ 15875 w 16"/>
                <a:gd name="T1" fmla="*/ 0 h 8"/>
                <a:gd name="T2" fmla="*/ 25400 w 16"/>
                <a:gd name="T3" fmla="*/ 7938 h 8"/>
                <a:gd name="T4" fmla="*/ 1588 w 16"/>
                <a:gd name="T5" fmla="*/ 12700 h 8"/>
                <a:gd name="T6" fmla="*/ 0 w 16"/>
                <a:gd name="T7" fmla="*/ 1588 h 8"/>
                <a:gd name="T8" fmla="*/ 15875 w 1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
                  <a:moveTo>
                    <a:pt x="10" y="0"/>
                  </a:moveTo>
                  <a:lnTo>
                    <a:pt x="16" y="5"/>
                  </a:lnTo>
                  <a:lnTo>
                    <a:pt x="1" y="8"/>
                  </a:lnTo>
                  <a:lnTo>
                    <a:pt x="0" y="1"/>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2" name="Freeform 523"/>
            <p:cNvSpPr>
              <a:spLocks/>
            </p:cNvSpPr>
            <p:nvPr/>
          </p:nvSpPr>
          <p:spPr bwMode="auto">
            <a:xfrm>
              <a:off x="5324475" y="1422400"/>
              <a:ext cx="31750" cy="33338"/>
            </a:xfrm>
            <a:custGeom>
              <a:avLst/>
              <a:gdLst>
                <a:gd name="T0" fmla="*/ 0 w 20"/>
                <a:gd name="T1" fmla="*/ 0 h 21"/>
                <a:gd name="T2" fmla="*/ 19050 w 20"/>
                <a:gd name="T3" fmla="*/ 11113 h 21"/>
                <a:gd name="T4" fmla="*/ 31750 w 20"/>
                <a:gd name="T5" fmla="*/ 25400 h 21"/>
                <a:gd name="T6" fmla="*/ 25400 w 20"/>
                <a:gd name="T7" fmla="*/ 33338 h 21"/>
                <a:gd name="T8" fmla="*/ 0 w 2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1">
                  <a:moveTo>
                    <a:pt x="0" y="0"/>
                  </a:moveTo>
                  <a:lnTo>
                    <a:pt x="12" y="7"/>
                  </a:lnTo>
                  <a:lnTo>
                    <a:pt x="20" y="16"/>
                  </a:lnTo>
                  <a:lnTo>
                    <a:pt x="16" y="2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3" name="Freeform 524"/>
            <p:cNvSpPr>
              <a:spLocks/>
            </p:cNvSpPr>
            <p:nvPr/>
          </p:nvSpPr>
          <p:spPr bwMode="auto">
            <a:xfrm>
              <a:off x="5335588" y="1400175"/>
              <a:ext cx="17462" cy="19050"/>
            </a:xfrm>
            <a:custGeom>
              <a:avLst/>
              <a:gdLst>
                <a:gd name="T0" fmla="*/ 12700 w 11"/>
                <a:gd name="T1" fmla="*/ 0 h 12"/>
                <a:gd name="T2" fmla="*/ 17462 w 11"/>
                <a:gd name="T3" fmla="*/ 4763 h 12"/>
                <a:gd name="T4" fmla="*/ 11112 w 11"/>
                <a:gd name="T5" fmla="*/ 19050 h 12"/>
                <a:gd name="T6" fmla="*/ 0 w 11"/>
                <a:gd name="T7" fmla="*/ 12700 h 12"/>
                <a:gd name="T8" fmla="*/ 12700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8" y="0"/>
                  </a:moveTo>
                  <a:lnTo>
                    <a:pt x="11" y="3"/>
                  </a:lnTo>
                  <a:lnTo>
                    <a:pt x="7" y="12"/>
                  </a:lnTo>
                  <a:lnTo>
                    <a:pt x="0" y="8"/>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4" name="Freeform 525"/>
            <p:cNvSpPr>
              <a:spLocks/>
            </p:cNvSpPr>
            <p:nvPr/>
          </p:nvSpPr>
          <p:spPr bwMode="auto">
            <a:xfrm>
              <a:off x="5349875" y="1447800"/>
              <a:ext cx="17463" cy="22225"/>
            </a:xfrm>
            <a:custGeom>
              <a:avLst/>
              <a:gdLst>
                <a:gd name="T0" fmla="*/ 17463 w 11"/>
                <a:gd name="T1" fmla="*/ 0 h 14"/>
                <a:gd name="T2" fmla="*/ 12700 w 11"/>
                <a:gd name="T3" fmla="*/ 22225 h 14"/>
                <a:gd name="T4" fmla="*/ 0 w 11"/>
                <a:gd name="T5" fmla="*/ 17463 h 14"/>
                <a:gd name="T6" fmla="*/ 17463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11" y="0"/>
                  </a:moveTo>
                  <a:lnTo>
                    <a:pt x="8" y="14"/>
                  </a:lnTo>
                  <a:lnTo>
                    <a:pt x="0" y="11"/>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5" name="Freeform 526"/>
            <p:cNvSpPr>
              <a:spLocks/>
            </p:cNvSpPr>
            <p:nvPr/>
          </p:nvSpPr>
          <p:spPr bwMode="auto">
            <a:xfrm>
              <a:off x="4773613" y="2419350"/>
              <a:ext cx="760412" cy="1141413"/>
            </a:xfrm>
            <a:custGeom>
              <a:avLst/>
              <a:gdLst>
                <a:gd name="T0" fmla="*/ 104775 w 479"/>
                <a:gd name="T1" fmla="*/ 33338 h 719"/>
                <a:gd name="T2" fmla="*/ 144462 w 479"/>
                <a:gd name="T3" fmla="*/ 47625 h 719"/>
                <a:gd name="T4" fmla="*/ 207962 w 479"/>
                <a:gd name="T5" fmla="*/ 96838 h 719"/>
                <a:gd name="T6" fmla="*/ 247650 w 479"/>
                <a:gd name="T7" fmla="*/ 127000 h 719"/>
                <a:gd name="T8" fmla="*/ 244475 w 479"/>
                <a:gd name="T9" fmla="*/ 207963 h 719"/>
                <a:gd name="T10" fmla="*/ 136525 w 479"/>
                <a:gd name="T11" fmla="*/ 195263 h 719"/>
                <a:gd name="T12" fmla="*/ 92075 w 479"/>
                <a:gd name="T13" fmla="*/ 173038 h 719"/>
                <a:gd name="T14" fmla="*/ 134937 w 479"/>
                <a:gd name="T15" fmla="*/ 257175 h 719"/>
                <a:gd name="T16" fmla="*/ 157162 w 479"/>
                <a:gd name="T17" fmla="*/ 311150 h 719"/>
                <a:gd name="T18" fmla="*/ 182562 w 479"/>
                <a:gd name="T19" fmla="*/ 306388 h 719"/>
                <a:gd name="T20" fmla="*/ 201612 w 479"/>
                <a:gd name="T21" fmla="*/ 282575 h 719"/>
                <a:gd name="T22" fmla="*/ 271462 w 479"/>
                <a:gd name="T23" fmla="*/ 319088 h 719"/>
                <a:gd name="T24" fmla="*/ 254000 w 479"/>
                <a:gd name="T25" fmla="*/ 223838 h 719"/>
                <a:gd name="T26" fmla="*/ 319087 w 479"/>
                <a:gd name="T27" fmla="*/ 236538 h 719"/>
                <a:gd name="T28" fmla="*/ 315912 w 479"/>
                <a:gd name="T29" fmla="*/ 95250 h 719"/>
                <a:gd name="T30" fmla="*/ 366712 w 479"/>
                <a:gd name="T31" fmla="*/ 122238 h 719"/>
                <a:gd name="T32" fmla="*/ 385762 w 479"/>
                <a:gd name="T33" fmla="*/ 165100 h 719"/>
                <a:gd name="T34" fmla="*/ 465137 w 479"/>
                <a:gd name="T35" fmla="*/ 82550 h 719"/>
                <a:gd name="T36" fmla="*/ 495300 w 479"/>
                <a:gd name="T37" fmla="*/ 61913 h 719"/>
                <a:gd name="T38" fmla="*/ 490537 w 479"/>
                <a:gd name="T39" fmla="*/ 98425 h 719"/>
                <a:gd name="T40" fmla="*/ 488950 w 479"/>
                <a:gd name="T41" fmla="*/ 130175 h 719"/>
                <a:gd name="T42" fmla="*/ 542925 w 479"/>
                <a:gd name="T43" fmla="*/ 77788 h 719"/>
                <a:gd name="T44" fmla="*/ 587375 w 479"/>
                <a:gd name="T45" fmla="*/ 61913 h 719"/>
                <a:gd name="T46" fmla="*/ 619125 w 479"/>
                <a:gd name="T47" fmla="*/ 85725 h 719"/>
                <a:gd name="T48" fmla="*/ 636587 w 479"/>
                <a:gd name="T49" fmla="*/ 3175 h 719"/>
                <a:gd name="T50" fmla="*/ 760412 w 479"/>
                <a:gd name="T51" fmla="*/ 61913 h 719"/>
                <a:gd name="T52" fmla="*/ 612775 w 479"/>
                <a:gd name="T53" fmla="*/ 319088 h 719"/>
                <a:gd name="T54" fmla="*/ 608012 w 479"/>
                <a:gd name="T55" fmla="*/ 703263 h 719"/>
                <a:gd name="T56" fmla="*/ 527050 w 479"/>
                <a:gd name="T57" fmla="*/ 844550 h 719"/>
                <a:gd name="T58" fmla="*/ 439737 w 479"/>
                <a:gd name="T59" fmla="*/ 820738 h 719"/>
                <a:gd name="T60" fmla="*/ 379412 w 479"/>
                <a:gd name="T61" fmla="*/ 863600 h 719"/>
                <a:gd name="T62" fmla="*/ 412750 w 479"/>
                <a:gd name="T63" fmla="*/ 977900 h 719"/>
                <a:gd name="T64" fmla="*/ 381000 w 479"/>
                <a:gd name="T65" fmla="*/ 1019175 h 719"/>
                <a:gd name="T66" fmla="*/ 387350 w 479"/>
                <a:gd name="T67" fmla="*/ 1068388 h 719"/>
                <a:gd name="T68" fmla="*/ 400050 w 479"/>
                <a:gd name="T69" fmla="*/ 1138238 h 719"/>
                <a:gd name="T70" fmla="*/ 336550 w 479"/>
                <a:gd name="T71" fmla="*/ 1103313 h 719"/>
                <a:gd name="T72" fmla="*/ 220662 w 479"/>
                <a:gd name="T73" fmla="*/ 1060450 h 719"/>
                <a:gd name="T74" fmla="*/ 180975 w 479"/>
                <a:gd name="T75" fmla="*/ 1028700 h 719"/>
                <a:gd name="T76" fmla="*/ 214312 w 479"/>
                <a:gd name="T77" fmla="*/ 1004888 h 719"/>
                <a:gd name="T78" fmla="*/ 228600 w 479"/>
                <a:gd name="T79" fmla="*/ 969963 h 719"/>
                <a:gd name="T80" fmla="*/ 241300 w 479"/>
                <a:gd name="T81" fmla="*/ 933450 h 719"/>
                <a:gd name="T82" fmla="*/ 212725 w 479"/>
                <a:gd name="T83" fmla="*/ 877888 h 719"/>
                <a:gd name="T84" fmla="*/ 134937 w 479"/>
                <a:gd name="T85" fmla="*/ 831850 h 719"/>
                <a:gd name="T86" fmla="*/ 80962 w 479"/>
                <a:gd name="T87" fmla="*/ 785813 h 719"/>
                <a:gd name="T88" fmla="*/ 87312 w 479"/>
                <a:gd name="T89" fmla="*/ 747713 h 719"/>
                <a:gd name="T90" fmla="*/ 38100 w 479"/>
                <a:gd name="T91" fmla="*/ 666750 h 719"/>
                <a:gd name="T92" fmla="*/ 7937 w 479"/>
                <a:gd name="T93" fmla="*/ 584200 h 719"/>
                <a:gd name="T94" fmla="*/ 7937 w 479"/>
                <a:gd name="T95" fmla="*/ 519113 h 719"/>
                <a:gd name="T96" fmla="*/ 47625 w 479"/>
                <a:gd name="T97" fmla="*/ 501650 h 719"/>
                <a:gd name="T98" fmla="*/ 22225 w 479"/>
                <a:gd name="T99" fmla="*/ 485775 h 719"/>
                <a:gd name="T100" fmla="*/ 34925 w 479"/>
                <a:gd name="T101" fmla="*/ 431800 h 719"/>
                <a:gd name="T102" fmla="*/ 46037 w 479"/>
                <a:gd name="T103" fmla="*/ 341313 h 719"/>
                <a:gd name="T104" fmla="*/ 38100 w 479"/>
                <a:gd name="T105" fmla="*/ 280988 h 719"/>
                <a:gd name="T106" fmla="*/ 38100 w 479"/>
                <a:gd name="T107" fmla="*/ 127000 h 719"/>
                <a:gd name="T108" fmla="*/ 50800 w 479"/>
                <a:gd name="T109" fmla="*/ 28575 h 719"/>
                <a:gd name="T110" fmla="*/ 77787 w 479"/>
                <a:gd name="T111" fmla="*/ 19050 h 7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9" h="719">
                  <a:moveTo>
                    <a:pt x="53" y="0"/>
                  </a:moveTo>
                  <a:lnTo>
                    <a:pt x="66" y="9"/>
                  </a:lnTo>
                  <a:lnTo>
                    <a:pt x="62" y="15"/>
                  </a:lnTo>
                  <a:lnTo>
                    <a:pt x="54" y="13"/>
                  </a:lnTo>
                  <a:lnTo>
                    <a:pt x="54" y="16"/>
                  </a:lnTo>
                  <a:lnTo>
                    <a:pt x="66" y="21"/>
                  </a:lnTo>
                  <a:lnTo>
                    <a:pt x="70" y="28"/>
                  </a:lnTo>
                  <a:lnTo>
                    <a:pt x="69" y="33"/>
                  </a:lnTo>
                  <a:lnTo>
                    <a:pt x="71" y="34"/>
                  </a:lnTo>
                  <a:lnTo>
                    <a:pt x="74" y="27"/>
                  </a:lnTo>
                  <a:lnTo>
                    <a:pt x="87" y="28"/>
                  </a:lnTo>
                  <a:lnTo>
                    <a:pt x="91" y="30"/>
                  </a:lnTo>
                  <a:lnTo>
                    <a:pt x="94" y="28"/>
                  </a:lnTo>
                  <a:lnTo>
                    <a:pt x="101" y="33"/>
                  </a:lnTo>
                  <a:lnTo>
                    <a:pt x="106" y="33"/>
                  </a:lnTo>
                  <a:lnTo>
                    <a:pt x="115" y="42"/>
                  </a:lnTo>
                  <a:lnTo>
                    <a:pt x="122" y="49"/>
                  </a:lnTo>
                  <a:lnTo>
                    <a:pt x="131" y="61"/>
                  </a:lnTo>
                  <a:lnTo>
                    <a:pt x="135" y="61"/>
                  </a:lnTo>
                  <a:lnTo>
                    <a:pt x="139" y="67"/>
                  </a:lnTo>
                  <a:lnTo>
                    <a:pt x="147" y="70"/>
                  </a:lnTo>
                  <a:lnTo>
                    <a:pt x="148" y="70"/>
                  </a:lnTo>
                  <a:lnTo>
                    <a:pt x="154" y="77"/>
                  </a:lnTo>
                  <a:lnTo>
                    <a:pt x="156" y="80"/>
                  </a:lnTo>
                  <a:lnTo>
                    <a:pt x="162" y="85"/>
                  </a:lnTo>
                  <a:lnTo>
                    <a:pt x="163" y="100"/>
                  </a:lnTo>
                  <a:lnTo>
                    <a:pt x="166" y="101"/>
                  </a:lnTo>
                  <a:lnTo>
                    <a:pt x="166" y="107"/>
                  </a:lnTo>
                  <a:lnTo>
                    <a:pt x="156" y="126"/>
                  </a:lnTo>
                  <a:lnTo>
                    <a:pt x="154" y="131"/>
                  </a:lnTo>
                  <a:lnTo>
                    <a:pt x="138" y="138"/>
                  </a:lnTo>
                  <a:lnTo>
                    <a:pt x="126" y="137"/>
                  </a:lnTo>
                  <a:lnTo>
                    <a:pt x="115" y="131"/>
                  </a:lnTo>
                  <a:lnTo>
                    <a:pt x="106" y="131"/>
                  </a:lnTo>
                  <a:lnTo>
                    <a:pt x="97" y="128"/>
                  </a:lnTo>
                  <a:lnTo>
                    <a:pt x="86" y="123"/>
                  </a:lnTo>
                  <a:lnTo>
                    <a:pt x="82" y="120"/>
                  </a:lnTo>
                  <a:lnTo>
                    <a:pt x="75" y="117"/>
                  </a:lnTo>
                  <a:lnTo>
                    <a:pt x="66" y="111"/>
                  </a:lnTo>
                  <a:lnTo>
                    <a:pt x="62" y="104"/>
                  </a:lnTo>
                  <a:lnTo>
                    <a:pt x="54" y="104"/>
                  </a:lnTo>
                  <a:lnTo>
                    <a:pt x="58" y="109"/>
                  </a:lnTo>
                  <a:lnTo>
                    <a:pt x="67" y="125"/>
                  </a:lnTo>
                  <a:lnTo>
                    <a:pt x="73" y="131"/>
                  </a:lnTo>
                  <a:lnTo>
                    <a:pt x="82" y="137"/>
                  </a:lnTo>
                  <a:lnTo>
                    <a:pt x="87" y="144"/>
                  </a:lnTo>
                  <a:lnTo>
                    <a:pt x="85" y="149"/>
                  </a:lnTo>
                  <a:lnTo>
                    <a:pt x="85" y="162"/>
                  </a:lnTo>
                  <a:lnTo>
                    <a:pt x="83" y="165"/>
                  </a:lnTo>
                  <a:lnTo>
                    <a:pt x="89" y="178"/>
                  </a:lnTo>
                  <a:lnTo>
                    <a:pt x="89" y="186"/>
                  </a:lnTo>
                  <a:lnTo>
                    <a:pt x="87" y="190"/>
                  </a:lnTo>
                  <a:lnTo>
                    <a:pt x="95" y="196"/>
                  </a:lnTo>
                  <a:lnTo>
                    <a:pt x="99" y="196"/>
                  </a:lnTo>
                  <a:lnTo>
                    <a:pt x="106" y="205"/>
                  </a:lnTo>
                  <a:lnTo>
                    <a:pt x="119" y="210"/>
                  </a:lnTo>
                  <a:lnTo>
                    <a:pt x="126" y="208"/>
                  </a:lnTo>
                  <a:lnTo>
                    <a:pt x="127" y="207"/>
                  </a:lnTo>
                  <a:lnTo>
                    <a:pt x="123" y="193"/>
                  </a:lnTo>
                  <a:lnTo>
                    <a:pt x="115" y="193"/>
                  </a:lnTo>
                  <a:lnTo>
                    <a:pt x="109" y="180"/>
                  </a:lnTo>
                  <a:lnTo>
                    <a:pt x="113" y="174"/>
                  </a:lnTo>
                  <a:lnTo>
                    <a:pt x="113" y="169"/>
                  </a:lnTo>
                  <a:lnTo>
                    <a:pt x="115" y="169"/>
                  </a:lnTo>
                  <a:lnTo>
                    <a:pt x="124" y="177"/>
                  </a:lnTo>
                  <a:lnTo>
                    <a:pt x="127" y="178"/>
                  </a:lnTo>
                  <a:lnTo>
                    <a:pt x="127" y="184"/>
                  </a:lnTo>
                  <a:lnTo>
                    <a:pt x="132" y="181"/>
                  </a:lnTo>
                  <a:lnTo>
                    <a:pt x="147" y="186"/>
                  </a:lnTo>
                  <a:lnTo>
                    <a:pt x="151" y="187"/>
                  </a:lnTo>
                  <a:lnTo>
                    <a:pt x="160" y="190"/>
                  </a:lnTo>
                  <a:lnTo>
                    <a:pt x="171" y="201"/>
                  </a:lnTo>
                  <a:lnTo>
                    <a:pt x="174" y="198"/>
                  </a:lnTo>
                  <a:lnTo>
                    <a:pt x="159" y="186"/>
                  </a:lnTo>
                  <a:lnTo>
                    <a:pt x="155" y="174"/>
                  </a:lnTo>
                  <a:lnTo>
                    <a:pt x="152" y="172"/>
                  </a:lnTo>
                  <a:lnTo>
                    <a:pt x="147" y="155"/>
                  </a:lnTo>
                  <a:lnTo>
                    <a:pt x="160" y="141"/>
                  </a:lnTo>
                  <a:lnTo>
                    <a:pt x="167" y="140"/>
                  </a:lnTo>
                  <a:lnTo>
                    <a:pt x="178" y="123"/>
                  </a:lnTo>
                  <a:lnTo>
                    <a:pt x="184" y="125"/>
                  </a:lnTo>
                  <a:lnTo>
                    <a:pt x="193" y="134"/>
                  </a:lnTo>
                  <a:lnTo>
                    <a:pt x="196" y="138"/>
                  </a:lnTo>
                  <a:lnTo>
                    <a:pt x="201" y="149"/>
                  </a:lnTo>
                  <a:lnTo>
                    <a:pt x="200" y="135"/>
                  </a:lnTo>
                  <a:lnTo>
                    <a:pt x="204" y="123"/>
                  </a:lnTo>
                  <a:lnTo>
                    <a:pt x="204" y="107"/>
                  </a:lnTo>
                  <a:lnTo>
                    <a:pt x="196" y="101"/>
                  </a:lnTo>
                  <a:lnTo>
                    <a:pt x="199" y="88"/>
                  </a:lnTo>
                  <a:lnTo>
                    <a:pt x="199" y="60"/>
                  </a:lnTo>
                  <a:lnTo>
                    <a:pt x="187" y="49"/>
                  </a:lnTo>
                  <a:lnTo>
                    <a:pt x="190" y="46"/>
                  </a:lnTo>
                  <a:lnTo>
                    <a:pt x="200" y="55"/>
                  </a:lnTo>
                  <a:lnTo>
                    <a:pt x="220" y="55"/>
                  </a:lnTo>
                  <a:lnTo>
                    <a:pt x="227" y="67"/>
                  </a:lnTo>
                  <a:lnTo>
                    <a:pt x="231" y="77"/>
                  </a:lnTo>
                  <a:lnTo>
                    <a:pt x="213" y="85"/>
                  </a:lnTo>
                  <a:lnTo>
                    <a:pt x="213" y="95"/>
                  </a:lnTo>
                  <a:lnTo>
                    <a:pt x="223" y="111"/>
                  </a:lnTo>
                  <a:lnTo>
                    <a:pt x="229" y="114"/>
                  </a:lnTo>
                  <a:lnTo>
                    <a:pt x="239" y="110"/>
                  </a:lnTo>
                  <a:lnTo>
                    <a:pt x="243" y="104"/>
                  </a:lnTo>
                  <a:lnTo>
                    <a:pt x="245" y="86"/>
                  </a:lnTo>
                  <a:lnTo>
                    <a:pt x="255" y="83"/>
                  </a:lnTo>
                  <a:lnTo>
                    <a:pt x="256" y="77"/>
                  </a:lnTo>
                  <a:lnTo>
                    <a:pt x="273" y="65"/>
                  </a:lnTo>
                  <a:lnTo>
                    <a:pt x="288" y="57"/>
                  </a:lnTo>
                  <a:lnTo>
                    <a:pt x="293" y="52"/>
                  </a:lnTo>
                  <a:lnTo>
                    <a:pt x="297" y="55"/>
                  </a:lnTo>
                  <a:lnTo>
                    <a:pt x="301" y="54"/>
                  </a:lnTo>
                  <a:lnTo>
                    <a:pt x="298" y="49"/>
                  </a:lnTo>
                  <a:lnTo>
                    <a:pt x="304" y="45"/>
                  </a:lnTo>
                  <a:lnTo>
                    <a:pt x="308" y="45"/>
                  </a:lnTo>
                  <a:lnTo>
                    <a:pt x="312" y="39"/>
                  </a:lnTo>
                  <a:lnTo>
                    <a:pt x="320" y="36"/>
                  </a:lnTo>
                  <a:lnTo>
                    <a:pt x="317" y="39"/>
                  </a:lnTo>
                  <a:lnTo>
                    <a:pt x="318" y="51"/>
                  </a:lnTo>
                  <a:lnTo>
                    <a:pt x="317" y="54"/>
                  </a:lnTo>
                  <a:lnTo>
                    <a:pt x="317" y="57"/>
                  </a:lnTo>
                  <a:lnTo>
                    <a:pt x="309" y="62"/>
                  </a:lnTo>
                  <a:lnTo>
                    <a:pt x="302" y="76"/>
                  </a:lnTo>
                  <a:lnTo>
                    <a:pt x="302" y="82"/>
                  </a:lnTo>
                  <a:lnTo>
                    <a:pt x="297" y="88"/>
                  </a:lnTo>
                  <a:lnTo>
                    <a:pt x="297" y="95"/>
                  </a:lnTo>
                  <a:lnTo>
                    <a:pt x="298" y="88"/>
                  </a:lnTo>
                  <a:lnTo>
                    <a:pt x="308" y="82"/>
                  </a:lnTo>
                  <a:lnTo>
                    <a:pt x="317" y="73"/>
                  </a:lnTo>
                  <a:lnTo>
                    <a:pt x="317" y="67"/>
                  </a:lnTo>
                  <a:lnTo>
                    <a:pt x="324" y="62"/>
                  </a:lnTo>
                  <a:lnTo>
                    <a:pt x="328" y="64"/>
                  </a:lnTo>
                  <a:lnTo>
                    <a:pt x="332" y="55"/>
                  </a:lnTo>
                  <a:lnTo>
                    <a:pt x="342" y="49"/>
                  </a:lnTo>
                  <a:lnTo>
                    <a:pt x="354" y="49"/>
                  </a:lnTo>
                  <a:lnTo>
                    <a:pt x="357" y="51"/>
                  </a:lnTo>
                  <a:lnTo>
                    <a:pt x="361" y="49"/>
                  </a:lnTo>
                  <a:lnTo>
                    <a:pt x="361" y="43"/>
                  </a:lnTo>
                  <a:lnTo>
                    <a:pt x="369" y="42"/>
                  </a:lnTo>
                  <a:lnTo>
                    <a:pt x="370" y="39"/>
                  </a:lnTo>
                  <a:lnTo>
                    <a:pt x="379" y="34"/>
                  </a:lnTo>
                  <a:lnTo>
                    <a:pt x="383" y="45"/>
                  </a:lnTo>
                  <a:lnTo>
                    <a:pt x="381" y="49"/>
                  </a:lnTo>
                  <a:lnTo>
                    <a:pt x="381" y="55"/>
                  </a:lnTo>
                  <a:lnTo>
                    <a:pt x="387" y="57"/>
                  </a:lnTo>
                  <a:lnTo>
                    <a:pt x="390" y="54"/>
                  </a:lnTo>
                  <a:lnTo>
                    <a:pt x="389" y="46"/>
                  </a:lnTo>
                  <a:lnTo>
                    <a:pt x="397" y="43"/>
                  </a:lnTo>
                  <a:lnTo>
                    <a:pt x="402" y="31"/>
                  </a:lnTo>
                  <a:lnTo>
                    <a:pt x="395" y="12"/>
                  </a:lnTo>
                  <a:lnTo>
                    <a:pt x="399" y="9"/>
                  </a:lnTo>
                  <a:lnTo>
                    <a:pt x="401" y="2"/>
                  </a:lnTo>
                  <a:lnTo>
                    <a:pt x="411" y="6"/>
                  </a:lnTo>
                  <a:lnTo>
                    <a:pt x="427" y="8"/>
                  </a:lnTo>
                  <a:lnTo>
                    <a:pt x="440" y="13"/>
                  </a:lnTo>
                  <a:lnTo>
                    <a:pt x="451" y="24"/>
                  </a:lnTo>
                  <a:lnTo>
                    <a:pt x="463" y="27"/>
                  </a:lnTo>
                  <a:lnTo>
                    <a:pt x="479" y="39"/>
                  </a:lnTo>
                  <a:lnTo>
                    <a:pt x="464" y="77"/>
                  </a:lnTo>
                  <a:lnTo>
                    <a:pt x="463" y="106"/>
                  </a:lnTo>
                  <a:lnTo>
                    <a:pt x="442" y="111"/>
                  </a:lnTo>
                  <a:lnTo>
                    <a:pt x="402" y="161"/>
                  </a:lnTo>
                  <a:lnTo>
                    <a:pt x="386" y="165"/>
                  </a:lnTo>
                  <a:lnTo>
                    <a:pt x="386" y="201"/>
                  </a:lnTo>
                  <a:lnTo>
                    <a:pt x="378" y="224"/>
                  </a:lnTo>
                  <a:lnTo>
                    <a:pt x="385" y="275"/>
                  </a:lnTo>
                  <a:lnTo>
                    <a:pt x="378" y="294"/>
                  </a:lnTo>
                  <a:lnTo>
                    <a:pt x="381" y="345"/>
                  </a:lnTo>
                  <a:lnTo>
                    <a:pt x="378" y="379"/>
                  </a:lnTo>
                  <a:lnTo>
                    <a:pt x="383" y="443"/>
                  </a:lnTo>
                  <a:lnTo>
                    <a:pt x="363" y="489"/>
                  </a:lnTo>
                  <a:lnTo>
                    <a:pt x="363" y="533"/>
                  </a:lnTo>
                  <a:lnTo>
                    <a:pt x="355" y="530"/>
                  </a:lnTo>
                  <a:lnTo>
                    <a:pt x="343" y="533"/>
                  </a:lnTo>
                  <a:lnTo>
                    <a:pt x="341" y="539"/>
                  </a:lnTo>
                  <a:lnTo>
                    <a:pt x="332" y="532"/>
                  </a:lnTo>
                  <a:lnTo>
                    <a:pt x="326" y="539"/>
                  </a:lnTo>
                  <a:lnTo>
                    <a:pt x="325" y="529"/>
                  </a:lnTo>
                  <a:lnTo>
                    <a:pt x="312" y="520"/>
                  </a:lnTo>
                  <a:lnTo>
                    <a:pt x="300" y="518"/>
                  </a:lnTo>
                  <a:lnTo>
                    <a:pt x="286" y="520"/>
                  </a:lnTo>
                  <a:lnTo>
                    <a:pt x="277" y="517"/>
                  </a:lnTo>
                  <a:lnTo>
                    <a:pt x="273" y="523"/>
                  </a:lnTo>
                  <a:lnTo>
                    <a:pt x="265" y="527"/>
                  </a:lnTo>
                  <a:lnTo>
                    <a:pt x="251" y="539"/>
                  </a:lnTo>
                  <a:lnTo>
                    <a:pt x="257" y="550"/>
                  </a:lnTo>
                  <a:lnTo>
                    <a:pt x="252" y="554"/>
                  </a:lnTo>
                  <a:lnTo>
                    <a:pt x="239" y="544"/>
                  </a:lnTo>
                  <a:lnTo>
                    <a:pt x="235" y="566"/>
                  </a:lnTo>
                  <a:lnTo>
                    <a:pt x="229" y="579"/>
                  </a:lnTo>
                  <a:lnTo>
                    <a:pt x="235" y="584"/>
                  </a:lnTo>
                  <a:lnTo>
                    <a:pt x="239" y="596"/>
                  </a:lnTo>
                  <a:lnTo>
                    <a:pt x="249" y="603"/>
                  </a:lnTo>
                  <a:lnTo>
                    <a:pt x="260" y="616"/>
                  </a:lnTo>
                  <a:lnTo>
                    <a:pt x="255" y="621"/>
                  </a:lnTo>
                  <a:lnTo>
                    <a:pt x="259" y="625"/>
                  </a:lnTo>
                  <a:lnTo>
                    <a:pt x="253" y="628"/>
                  </a:lnTo>
                  <a:lnTo>
                    <a:pt x="249" y="634"/>
                  </a:lnTo>
                  <a:lnTo>
                    <a:pt x="247" y="634"/>
                  </a:lnTo>
                  <a:lnTo>
                    <a:pt x="240" y="642"/>
                  </a:lnTo>
                  <a:lnTo>
                    <a:pt x="239" y="649"/>
                  </a:lnTo>
                  <a:lnTo>
                    <a:pt x="232" y="660"/>
                  </a:lnTo>
                  <a:lnTo>
                    <a:pt x="235" y="664"/>
                  </a:lnTo>
                  <a:lnTo>
                    <a:pt x="237" y="663"/>
                  </a:lnTo>
                  <a:lnTo>
                    <a:pt x="241" y="676"/>
                  </a:lnTo>
                  <a:lnTo>
                    <a:pt x="244" y="673"/>
                  </a:lnTo>
                  <a:lnTo>
                    <a:pt x="243" y="686"/>
                  </a:lnTo>
                  <a:lnTo>
                    <a:pt x="248" y="694"/>
                  </a:lnTo>
                  <a:lnTo>
                    <a:pt x="249" y="701"/>
                  </a:lnTo>
                  <a:lnTo>
                    <a:pt x="255" y="707"/>
                  </a:lnTo>
                  <a:lnTo>
                    <a:pt x="253" y="713"/>
                  </a:lnTo>
                  <a:lnTo>
                    <a:pt x="252" y="717"/>
                  </a:lnTo>
                  <a:lnTo>
                    <a:pt x="243" y="719"/>
                  </a:lnTo>
                  <a:lnTo>
                    <a:pt x="235" y="709"/>
                  </a:lnTo>
                  <a:lnTo>
                    <a:pt x="225" y="707"/>
                  </a:lnTo>
                  <a:lnTo>
                    <a:pt x="221" y="704"/>
                  </a:lnTo>
                  <a:lnTo>
                    <a:pt x="217" y="698"/>
                  </a:lnTo>
                  <a:lnTo>
                    <a:pt x="212" y="695"/>
                  </a:lnTo>
                  <a:lnTo>
                    <a:pt x="201" y="697"/>
                  </a:lnTo>
                  <a:lnTo>
                    <a:pt x="193" y="689"/>
                  </a:lnTo>
                  <a:lnTo>
                    <a:pt x="178" y="683"/>
                  </a:lnTo>
                  <a:lnTo>
                    <a:pt x="155" y="679"/>
                  </a:lnTo>
                  <a:lnTo>
                    <a:pt x="151" y="680"/>
                  </a:lnTo>
                  <a:lnTo>
                    <a:pt x="139" y="668"/>
                  </a:lnTo>
                  <a:lnTo>
                    <a:pt x="131" y="664"/>
                  </a:lnTo>
                  <a:lnTo>
                    <a:pt x="128" y="661"/>
                  </a:lnTo>
                  <a:lnTo>
                    <a:pt x="122" y="661"/>
                  </a:lnTo>
                  <a:lnTo>
                    <a:pt x="117" y="651"/>
                  </a:lnTo>
                  <a:lnTo>
                    <a:pt x="114" y="649"/>
                  </a:lnTo>
                  <a:lnTo>
                    <a:pt x="114" y="648"/>
                  </a:lnTo>
                  <a:lnTo>
                    <a:pt x="122" y="646"/>
                  </a:lnTo>
                  <a:lnTo>
                    <a:pt x="122" y="645"/>
                  </a:lnTo>
                  <a:lnTo>
                    <a:pt x="126" y="637"/>
                  </a:lnTo>
                  <a:lnTo>
                    <a:pt x="130" y="634"/>
                  </a:lnTo>
                  <a:lnTo>
                    <a:pt x="131" y="633"/>
                  </a:lnTo>
                  <a:lnTo>
                    <a:pt x="135" y="633"/>
                  </a:lnTo>
                  <a:lnTo>
                    <a:pt x="128" y="627"/>
                  </a:lnTo>
                  <a:lnTo>
                    <a:pt x="127" y="621"/>
                  </a:lnTo>
                  <a:lnTo>
                    <a:pt x="134" y="619"/>
                  </a:lnTo>
                  <a:lnTo>
                    <a:pt x="132" y="618"/>
                  </a:lnTo>
                  <a:lnTo>
                    <a:pt x="144" y="612"/>
                  </a:lnTo>
                  <a:lnTo>
                    <a:pt x="144" y="611"/>
                  </a:lnTo>
                  <a:lnTo>
                    <a:pt x="143" y="609"/>
                  </a:lnTo>
                  <a:lnTo>
                    <a:pt x="139" y="611"/>
                  </a:lnTo>
                  <a:lnTo>
                    <a:pt x="134" y="612"/>
                  </a:lnTo>
                  <a:lnTo>
                    <a:pt x="135" y="603"/>
                  </a:lnTo>
                  <a:lnTo>
                    <a:pt x="148" y="597"/>
                  </a:lnTo>
                  <a:lnTo>
                    <a:pt x="152" y="588"/>
                  </a:lnTo>
                  <a:lnTo>
                    <a:pt x="152" y="576"/>
                  </a:lnTo>
                  <a:lnTo>
                    <a:pt x="155" y="572"/>
                  </a:lnTo>
                  <a:lnTo>
                    <a:pt x="154" y="563"/>
                  </a:lnTo>
                  <a:lnTo>
                    <a:pt x="146" y="562"/>
                  </a:lnTo>
                  <a:lnTo>
                    <a:pt x="140" y="557"/>
                  </a:lnTo>
                  <a:lnTo>
                    <a:pt x="134" y="553"/>
                  </a:lnTo>
                  <a:lnTo>
                    <a:pt x="128" y="553"/>
                  </a:lnTo>
                  <a:lnTo>
                    <a:pt x="122" y="547"/>
                  </a:lnTo>
                  <a:lnTo>
                    <a:pt x="107" y="544"/>
                  </a:lnTo>
                  <a:lnTo>
                    <a:pt x="101" y="547"/>
                  </a:lnTo>
                  <a:lnTo>
                    <a:pt x="94" y="526"/>
                  </a:lnTo>
                  <a:lnTo>
                    <a:pt x="85" y="524"/>
                  </a:lnTo>
                  <a:lnTo>
                    <a:pt x="83" y="514"/>
                  </a:lnTo>
                  <a:lnTo>
                    <a:pt x="78" y="505"/>
                  </a:lnTo>
                  <a:lnTo>
                    <a:pt x="58" y="508"/>
                  </a:lnTo>
                  <a:lnTo>
                    <a:pt x="53" y="507"/>
                  </a:lnTo>
                  <a:lnTo>
                    <a:pt x="50" y="501"/>
                  </a:lnTo>
                  <a:lnTo>
                    <a:pt x="51" y="495"/>
                  </a:lnTo>
                  <a:lnTo>
                    <a:pt x="50" y="489"/>
                  </a:lnTo>
                  <a:lnTo>
                    <a:pt x="58" y="487"/>
                  </a:lnTo>
                  <a:lnTo>
                    <a:pt x="63" y="483"/>
                  </a:lnTo>
                  <a:lnTo>
                    <a:pt x="63" y="477"/>
                  </a:lnTo>
                  <a:lnTo>
                    <a:pt x="61" y="472"/>
                  </a:lnTo>
                  <a:lnTo>
                    <a:pt x="55" y="471"/>
                  </a:lnTo>
                  <a:lnTo>
                    <a:pt x="50" y="461"/>
                  </a:lnTo>
                  <a:lnTo>
                    <a:pt x="44" y="443"/>
                  </a:lnTo>
                  <a:lnTo>
                    <a:pt x="42" y="426"/>
                  </a:lnTo>
                  <a:lnTo>
                    <a:pt x="33" y="423"/>
                  </a:lnTo>
                  <a:lnTo>
                    <a:pt x="28" y="425"/>
                  </a:lnTo>
                  <a:lnTo>
                    <a:pt x="24" y="420"/>
                  </a:lnTo>
                  <a:lnTo>
                    <a:pt x="10" y="419"/>
                  </a:lnTo>
                  <a:lnTo>
                    <a:pt x="8" y="401"/>
                  </a:lnTo>
                  <a:lnTo>
                    <a:pt x="12" y="397"/>
                  </a:lnTo>
                  <a:lnTo>
                    <a:pt x="10" y="379"/>
                  </a:lnTo>
                  <a:lnTo>
                    <a:pt x="5" y="377"/>
                  </a:lnTo>
                  <a:lnTo>
                    <a:pt x="5" y="368"/>
                  </a:lnTo>
                  <a:lnTo>
                    <a:pt x="0" y="360"/>
                  </a:lnTo>
                  <a:lnTo>
                    <a:pt x="1" y="352"/>
                  </a:lnTo>
                  <a:lnTo>
                    <a:pt x="6" y="339"/>
                  </a:lnTo>
                  <a:lnTo>
                    <a:pt x="5" y="336"/>
                  </a:lnTo>
                  <a:lnTo>
                    <a:pt x="8" y="331"/>
                  </a:lnTo>
                  <a:lnTo>
                    <a:pt x="5" y="327"/>
                  </a:lnTo>
                  <a:lnTo>
                    <a:pt x="9" y="327"/>
                  </a:lnTo>
                  <a:lnTo>
                    <a:pt x="16" y="325"/>
                  </a:lnTo>
                  <a:lnTo>
                    <a:pt x="20" y="321"/>
                  </a:lnTo>
                  <a:lnTo>
                    <a:pt x="24" y="322"/>
                  </a:lnTo>
                  <a:lnTo>
                    <a:pt x="34" y="321"/>
                  </a:lnTo>
                  <a:lnTo>
                    <a:pt x="30" y="316"/>
                  </a:lnTo>
                  <a:lnTo>
                    <a:pt x="22" y="315"/>
                  </a:lnTo>
                  <a:lnTo>
                    <a:pt x="21" y="315"/>
                  </a:lnTo>
                  <a:lnTo>
                    <a:pt x="16" y="311"/>
                  </a:lnTo>
                  <a:lnTo>
                    <a:pt x="13" y="311"/>
                  </a:lnTo>
                  <a:lnTo>
                    <a:pt x="13" y="308"/>
                  </a:lnTo>
                  <a:lnTo>
                    <a:pt x="14" y="306"/>
                  </a:lnTo>
                  <a:lnTo>
                    <a:pt x="14" y="300"/>
                  </a:lnTo>
                  <a:lnTo>
                    <a:pt x="6" y="305"/>
                  </a:lnTo>
                  <a:lnTo>
                    <a:pt x="4" y="305"/>
                  </a:lnTo>
                  <a:lnTo>
                    <a:pt x="6" y="296"/>
                  </a:lnTo>
                  <a:lnTo>
                    <a:pt x="20" y="281"/>
                  </a:lnTo>
                  <a:lnTo>
                    <a:pt x="22" y="272"/>
                  </a:lnTo>
                  <a:lnTo>
                    <a:pt x="30" y="267"/>
                  </a:lnTo>
                  <a:lnTo>
                    <a:pt x="45" y="250"/>
                  </a:lnTo>
                  <a:lnTo>
                    <a:pt x="46" y="235"/>
                  </a:lnTo>
                  <a:lnTo>
                    <a:pt x="41" y="226"/>
                  </a:lnTo>
                  <a:lnTo>
                    <a:pt x="36" y="224"/>
                  </a:lnTo>
                  <a:lnTo>
                    <a:pt x="29" y="215"/>
                  </a:lnTo>
                  <a:lnTo>
                    <a:pt x="34" y="211"/>
                  </a:lnTo>
                  <a:lnTo>
                    <a:pt x="34" y="199"/>
                  </a:lnTo>
                  <a:lnTo>
                    <a:pt x="29" y="195"/>
                  </a:lnTo>
                  <a:lnTo>
                    <a:pt x="29" y="183"/>
                  </a:lnTo>
                  <a:lnTo>
                    <a:pt x="25" y="181"/>
                  </a:lnTo>
                  <a:lnTo>
                    <a:pt x="24" y="177"/>
                  </a:lnTo>
                  <a:lnTo>
                    <a:pt x="25" y="155"/>
                  </a:lnTo>
                  <a:lnTo>
                    <a:pt x="29" y="149"/>
                  </a:lnTo>
                  <a:lnTo>
                    <a:pt x="18" y="122"/>
                  </a:lnTo>
                  <a:lnTo>
                    <a:pt x="17" y="113"/>
                  </a:lnTo>
                  <a:lnTo>
                    <a:pt x="29" y="85"/>
                  </a:lnTo>
                  <a:lnTo>
                    <a:pt x="24" y="80"/>
                  </a:lnTo>
                  <a:lnTo>
                    <a:pt x="16" y="67"/>
                  </a:lnTo>
                  <a:lnTo>
                    <a:pt x="6" y="55"/>
                  </a:lnTo>
                  <a:lnTo>
                    <a:pt x="8" y="43"/>
                  </a:lnTo>
                  <a:lnTo>
                    <a:pt x="20" y="34"/>
                  </a:lnTo>
                  <a:lnTo>
                    <a:pt x="22" y="25"/>
                  </a:lnTo>
                  <a:lnTo>
                    <a:pt x="32" y="18"/>
                  </a:lnTo>
                  <a:lnTo>
                    <a:pt x="36" y="19"/>
                  </a:lnTo>
                  <a:lnTo>
                    <a:pt x="40" y="18"/>
                  </a:lnTo>
                  <a:lnTo>
                    <a:pt x="38" y="9"/>
                  </a:lnTo>
                  <a:lnTo>
                    <a:pt x="46" y="10"/>
                  </a:lnTo>
                  <a:lnTo>
                    <a:pt x="45" y="15"/>
                  </a:lnTo>
                  <a:lnTo>
                    <a:pt x="49" y="12"/>
                  </a:lnTo>
                  <a:lnTo>
                    <a:pt x="50" y="6"/>
                  </a:lnTo>
                  <a:lnTo>
                    <a:pt x="53" y="6"/>
                  </a:lnTo>
                  <a:lnTo>
                    <a:pt x="53" y="0"/>
                  </a:lnTo>
                  <a:close/>
                </a:path>
              </a:pathLst>
            </a:custGeom>
            <a:solidFill>
              <a:srgbClr val="4390F7"/>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6" name="Freeform 527"/>
            <p:cNvSpPr>
              <a:spLocks/>
            </p:cNvSpPr>
            <p:nvPr/>
          </p:nvSpPr>
          <p:spPr bwMode="auto">
            <a:xfrm>
              <a:off x="4510088" y="3409950"/>
              <a:ext cx="111125" cy="127000"/>
            </a:xfrm>
            <a:custGeom>
              <a:avLst/>
              <a:gdLst>
                <a:gd name="T0" fmla="*/ 58738 w 70"/>
                <a:gd name="T1" fmla="*/ 0 h 80"/>
                <a:gd name="T2" fmla="*/ 66675 w 70"/>
                <a:gd name="T3" fmla="*/ 1588 h 80"/>
                <a:gd name="T4" fmla="*/ 79375 w 70"/>
                <a:gd name="T5" fmla="*/ 20638 h 80"/>
                <a:gd name="T6" fmla="*/ 103188 w 70"/>
                <a:gd name="T7" fmla="*/ 19050 h 80"/>
                <a:gd name="T8" fmla="*/ 104775 w 70"/>
                <a:gd name="T9" fmla="*/ 34925 h 80"/>
                <a:gd name="T10" fmla="*/ 111125 w 70"/>
                <a:gd name="T11" fmla="*/ 38100 h 80"/>
                <a:gd name="T12" fmla="*/ 106363 w 70"/>
                <a:gd name="T13" fmla="*/ 52388 h 80"/>
                <a:gd name="T14" fmla="*/ 101600 w 70"/>
                <a:gd name="T15" fmla="*/ 52388 h 80"/>
                <a:gd name="T16" fmla="*/ 96838 w 70"/>
                <a:gd name="T17" fmla="*/ 44450 h 80"/>
                <a:gd name="T18" fmla="*/ 66675 w 70"/>
                <a:gd name="T19" fmla="*/ 39688 h 80"/>
                <a:gd name="T20" fmla="*/ 52388 w 70"/>
                <a:gd name="T21" fmla="*/ 47625 h 80"/>
                <a:gd name="T22" fmla="*/ 44450 w 70"/>
                <a:gd name="T23" fmla="*/ 42863 h 80"/>
                <a:gd name="T24" fmla="*/ 41275 w 70"/>
                <a:gd name="T25" fmla="*/ 47625 h 80"/>
                <a:gd name="T26" fmla="*/ 53975 w 70"/>
                <a:gd name="T27" fmla="*/ 69850 h 80"/>
                <a:gd name="T28" fmla="*/ 63500 w 70"/>
                <a:gd name="T29" fmla="*/ 79375 h 80"/>
                <a:gd name="T30" fmla="*/ 79375 w 70"/>
                <a:gd name="T31" fmla="*/ 106363 h 80"/>
                <a:gd name="T32" fmla="*/ 95250 w 70"/>
                <a:gd name="T33" fmla="*/ 115888 h 80"/>
                <a:gd name="T34" fmla="*/ 96838 w 70"/>
                <a:gd name="T35" fmla="*/ 127000 h 80"/>
                <a:gd name="T36" fmla="*/ 84138 w 70"/>
                <a:gd name="T37" fmla="*/ 117475 h 80"/>
                <a:gd name="T38" fmla="*/ 76200 w 70"/>
                <a:gd name="T39" fmla="*/ 112713 h 80"/>
                <a:gd name="T40" fmla="*/ 69850 w 70"/>
                <a:gd name="T41" fmla="*/ 107950 h 80"/>
                <a:gd name="T42" fmla="*/ 77788 w 70"/>
                <a:gd name="T43" fmla="*/ 107950 h 80"/>
                <a:gd name="T44" fmla="*/ 77788 w 70"/>
                <a:gd name="T45" fmla="*/ 106363 h 80"/>
                <a:gd name="T46" fmla="*/ 69850 w 70"/>
                <a:gd name="T47" fmla="*/ 103188 h 80"/>
                <a:gd name="T48" fmla="*/ 60325 w 70"/>
                <a:gd name="T49" fmla="*/ 93663 h 80"/>
                <a:gd name="T50" fmla="*/ 50800 w 70"/>
                <a:gd name="T51" fmla="*/ 93663 h 80"/>
                <a:gd name="T52" fmla="*/ 46038 w 70"/>
                <a:gd name="T53" fmla="*/ 92075 h 80"/>
                <a:gd name="T54" fmla="*/ 41275 w 70"/>
                <a:gd name="T55" fmla="*/ 84138 h 80"/>
                <a:gd name="T56" fmla="*/ 28575 w 70"/>
                <a:gd name="T57" fmla="*/ 69850 h 80"/>
                <a:gd name="T58" fmla="*/ 28575 w 70"/>
                <a:gd name="T59" fmla="*/ 61913 h 80"/>
                <a:gd name="T60" fmla="*/ 26988 w 70"/>
                <a:gd name="T61" fmla="*/ 49213 h 80"/>
                <a:gd name="T62" fmla="*/ 19050 w 70"/>
                <a:gd name="T63" fmla="*/ 39688 h 80"/>
                <a:gd name="T64" fmla="*/ 14288 w 70"/>
                <a:gd name="T65" fmla="*/ 38100 h 80"/>
                <a:gd name="T66" fmla="*/ 14288 w 70"/>
                <a:gd name="T67" fmla="*/ 47625 h 80"/>
                <a:gd name="T68" fmla="*/ 7938 w 70"/>
                <a:gd name="T69" fmla="*/ 53975 h 80"/>
                <a:gd name="T70" fmla="*/ 1588 w 70"/>
                <a:gd name="T71" fmla="*/ 47625 h 80"/>
                <a:gd name="T72" fmla="*/ 0 w 70"/>
                <a:gd name="T73" fmla="*/ 34925 h 80"/>
                <a:gd name="T74" fmla="*/ 3175 w 70"/>
                <a:gd name="T75" fmla="*/ 33338 h 80"/>
                <a:gd name="T76" fmla="*/ 15875 w 70"/>
                <a:gd name="T77" fmla="*/ 34925 h 80"/>
                <a:gd name="T78" fmla="*/ 20638 w 70"/>
                <a:gd name="T79" fmla="*/ 30163 h 80"/>
                <a:gd name="T80" fmla="*/ 34925 w 70"/>
                <a:gd name="T81" fmla="*/ 33338 h 80"/>
                <a:gd name="T82" fmla="*/ 44450 w 70"/>
                <a:gd name="T83" fmla="*/ 19050 h 80"/>
                <a:gd name="T84" fmla="*/ 44450 w 70"/>
                <a:gd name="T85" fmla="*/ 11113 h 80"/>
                <a:gd name="T86" fmla="*/ 58738 w 70"/>
                <a:gd name="T87" fmla="*/ 0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0" h="80">
                  <a:moveTo>
                    <a:pt x="37" y="0"/>
                  </a:moveTo>
                  <a:lnTo>
                    <a:pt x="42" y="1"/>
                  </a:lnTo>
                  <a:lnTo>
                    <a:pt x="50" y="13"/>
                  </a:lnTo>
                  <a:lnTo>
                    <a:pt x="65" y="12"/>
                  </a:lnTo>
                  <a:lnTo>
                    <a:pt x="66" y="22"/>
                  </a:lnTo>
                  <a:lnTo>
                    <a:pt x="70" y="24"/>
                  </a:lnTo>
                  <a:lnTo>
                    <a:pt x="67" y="33"/>
                  </a:lnTo>
                  <a:lnTo>
                    <a:pt x="64" y="33"/>
                  </a:lnTo>
                  <a:lnTo>
                    <a:pt x="61" y="28"/>
                  </a:lnTo>
                  <a:lnTo>
                    <a:pt x="42" y="25"/>
                  </a:lnTo>
                  <a:lnTo>
                    <a:pt x="33" y="30"/>
                  </a:lnTo>
                  <a:lnTo>
                    <a:pt x="28" y="27"/>
                  </a:lnTo>
                  <a:lnTo>
                    <a:pt x="26" y="30"/>
                  </a:lnTo>
                  <a:lnTo>
                    <a:pt x="34" y="44"/>
                  </a:lnTo>
                  <a:lnTo>
                    <a:pt x="40" y="50"/>
                  </a:lnTo>
                  <a:lnTo>
                    <a:pt x="50" y="67"/>
                  </a:lnTo>
                  <a:lnTo>
                    <a:pt x="60" y="73"/>
                  </a:lnTo>
                  <a:lnTo>
                    <a:pt x="61" y="80"/>
                  </a:lnTo>
                  <a:lnTo>
                    <a:pt x="53" y="74"/>
                  </a:lnTo>
                  <a:lnTo>
                    <a:pt x="48" y="71"/>
                  </a:lnTo>
                  <a:lnTo>
                    <a:pt x="44" y="68"/>
                  </a:lnTo>
                  <a:lnTo>
                    <a:pt x="49" y="68"/>
                  </a:lnTo>
                  <a:lnTo>
                    <a:pt x="49" y="67"/>
                  </a:lnTo>
                  <a:lnTo>
                    <a:pt x="44" y="65"/>
                  </a:lnTo>
                  <a:lnTo>
                    <a:pt x="38" y="59"/>
                  </a:lnTo>
                  <a:lnTo>
                    <a:pt x="32" y="59"/>
                  </a:lnTo>
                  <a:lnTo>
                    <a:pt x="29" y="58"/>
                  </a:lnTo>
                  <a:lnTo>
                    <a:pt x="26" y="53"/>
                  </a:lnTo>
                  <a:lnTo>
                    <a:pt x="18" y="44"/>
                  </a:lnTo>
                  <a:lnTo>
                    <a:pt x="18" y="39"/>
                  </a:lnTo>
                  <a:lnTo>
                    <a:pt x="17" y="31"/>
                  </a:lnTo>
                  <a:lnTo>
                    <a:pt x="12" y="25"/>
                  </a:lnTo>
                  <a:lnTo>
                    <a:pt x="9" y="24"/>
                  </a:lnTo>
                  <a:lnTo>
                    <a:pt x="9" y="30"/>
                  </a:lnTo>
                  <a:lnTo>
                    <a:pt x="5" y="34"/>
                  </a:lnTo>
                  <a:lnTo>
                    <a:pt x="1" y="30"/>
                  </a:lnTo>
                  <a:lnTo>
                    <a:pt x="0" y="22"/>
                  </a:lnTo>
                  <a:lnTo>
                    <a:pt x="2" y="21"/>
                  </a:lnTo>
                  <a:lnTo>
                    <a:pt x="10" y="22"/>
                  </a:lnTo>
                  <a:lnTo>
                    <a:pt x="13" y="19"/>
                  </a:lnTo>
                  <a:lnTo>
                    <a:pt x="22" y="21"/>
                  </a:lnTo>
                  <a:lnTo>
                    <a:pt x="28" y="12"/>
                  </a:lnTo>
                  <a:lnTo>
                    <a:pt x="28" y="7"/>
                  </a:lnTo>
                  <a:lnTo>
                    <a:pt x="3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7" name="Freeform 528"/>
            <p:cNvSpPr>
              <a:spLocks/>
            </p:cNvSpPr>
            <p:nvPr/>
          </p:nvSpPr>
          <p:spPr bwMode="auto">
            <a:xfrm>
              <a:off x="4568825" y="3517900"/>
              <a:ext cx="7938" cy="4763"/>
            </a:xfrm>
            <a:custGeom>
              <a:avLst/>
              <a:gdLst>
                <a:gd name="T0" fmla="*/ 0 w 5"/>
                <a:gd name="T1" fmla="*/ 0 h 3"/>
                <a:gd name="T2" fmla="*/ 7938 w 5"/>
                <a:gd name="T3" fmla="*/ 3175 h 3"/>
                <a:gd name="T4" fmla="*/ 6350 w 5"/>
                <a:gd name="T5" fmla="*/ 4763 h 3"/>
                <a:gd name="T6" fmla="*/ 0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0" y="0"/>
                  </a:moveTo>
                  <a:lnTo>
                    <a:pt x="5" y="2"/>
                  </a:lnTo>
                  <a:lnTo>
                    <a:pt x="4"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8" name="Freeform 529"/>
            <p:cNvSpPr>
              <a:spLocks/>
            </p:cNvSpPr>
            <p:nvPr/>
          </p:nvSpPr>
          <p:spPr bwMode="auto">
            <a:xfrm>
              <a:off x="4564063" y="3508375"/>
              <a:ext cx="12700" cy="4763"/>
            </a:xfrm>
            <a:custGeom>
              <a:avLst/>
              <a:gdLst>
                <a:gd name="T0" fmla="*/ 0 w 8"/>
                <a:gd name="T1" fmla="*/ 0 h 3"/>
                <a:gd name="T2" fmla="*/ 4763 w 8"/>
                <a:gd name="T3" fmla="*/ 3175 h 3"/>
                <a:gd name="T4" fmla="*/ 12700 w 8"/>
                <a:gd name="T5" fmla="*/ 4763 h 3"/>
                <a:gd name="T6" fmla="*/ 4763 w 8"/>
                <a:gd name="T7" fmla="*/ 4763 h 3"/>
                <a:gd name="T8" fmla="*/ 0 w 8"/>
                <a:gd name="T9" fmla="*/ 3175 h 3"/>
                <a:gd name="T10" fmla="*/ 0 w 8"/>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
                  <a:moveTo>
                    <a:pt x="0" y="0"/>
                  </a:moveTo>
                  <a:lnTo>
                    <a:pt x="3" y="2"/>
                  </a:lnTo>
                  <a:lnTo>
                    <a:pt x="8" y="3"/>
                  </a:lnTo>
                  <a:lnTo>
                    <a:pt x="3" y="3"/>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49" name="Freeform 530"/>
            <p:cNvSpPr>
              <a:spLocks/>
            </p:cNvSpPr>
            <p:nvPr/>
          </p:nvSpPr>
          <p:spPr bwMode="auto">
            <a:xfrm>
              <a:off x="4530725" y="3478213"/>
              <a:ext cx="7938" cy="9525"/>
            </a:xfrm>
            <a:custGeom>
              <a:avLst/>
              <a:gdLst>
                <a:gd name="T0" fmla="*/ 0 w 5"/>
                <a:gd name="T1" fmla="*/ 0 h 6"/>
                <a:gd name="T2" fmla="*/ 1588 w 5"/>
                <a:gd name="T3" fmla="*/ 0 h 6"/>
                <a:gd name="T4" fmla="*/ 7938 w 5"/>
                <a:gd name="T5" fmla="*/ 4763 h 6"/>
                <a:gd name="T6" fmla="*/ 7938 w 5"/>
                <a:gd name="T7" fmla="*/ 9525 h 6"/>
                <a:gd name="T8" fmla="*/ 0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0" y="0"/>
                  </a:moveTo>
                  <a:lnTo>
                    <a:pt x="1" y="0"/>
                  </a:lnTo>
                  <a:lnTo>
                    <a:pt x="5" y="3"/>
                  </a:lnTo>
                  <a:lnTo>
                    <a:pt x="5"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0" name="Freeform 531"/>
            <p:cNvSpPr>
              <a:spLocks/>
            </p:cNvSpPr>
            <p:nvPr/>
          </p:nvSpPr>
          <p:spPr bwMode="auto">
            <a:xfrm>
              <a:off x="4524375" y="3457575"/>
              <a:ext cx="4763" cy="11113"/>
            </a:xfrm>
            <a:custGeom>
              <a:avLst/>
              <a:gdLst>
                <a:gd name="T0" fmla="*/ 0 w 3"/>
                <a:gd name="T1" fmla="*/ 0 h 7"/>
                <a:gd name="T2" fmla="*/ 4763 w 3"/>
                <a:gd name="T3" fmla="*/ 4763 h 7"/>
                <a:gd name="T4" fmla="*/ 4763 w 3"/>
                <a:gd name="T5" fmla="*/ 11113 h 7"/>
                <a:gd name="T6" fmla="*/ 1588 w 3"/>
                <a:gd name="T7" fmla="*/ 9525 h 7"/>
                <a:gd name="T8" fmla="*/ 0 w 3"/>
                <a:gd name="T9" fmla="*/ 4763 h 7"/>
                <a:gd name="T10" fmla="*/ 0 w 3"/>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7">
                  <a:moveTo>
                    <a:pt x="0" y="0"/>
                  </a:moveTo>
                  <a:lnTo>
                    <a:pt x="3" y="3"/>
                  </a:lnTo>
                  <a:lnTo>
                    <a:pt x="3" y="7"/>
                  </a:lnTo>
                  <a:lnTo>
                    <a:pt x="1" y="6"/>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1" name="Freeform 532"/>
            <p:cNvSpPr>
              <a:spLocks/>
            </p:cNvSpPr>
            <p:nvPr/>
          </p:nvSpPr>
          <p:spPr bwMode="auto">
            <a:xfrm>
              <a:off x="4529138" y="3454400"/>
              <a:ext cx="6350" cy="7938"/>
            </a:xfrm>
            <a:custGeom>
              <a:avLst/>
              <a:gdLst>
                <a:gd name="T0" fmla="*/ 0 w 4"/>
                <a:gd name="T1" fmla="*/ 0 h 5"/>
                <a:gd name="T2" fmla="*/ 1588 w 4"/>
                <a:gd name="T3" fmla="*/ 0 h 5"/>
                <a:gd name="T4" fmla="*/ 6350 w 4"/>
                <a:gd name="T5" fmla="*/ 793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1" y="0"/>
                  </a:lnTo>
                  <a:lnTo>
                    <a:pt x="4"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2" name="Freeform 533"/>
            <p:cNvSpPr>
              <a:spLocks/>
            </p:cNvSpPr>
            <p:nvPr/>
          </p:nvSpPr>
          <p:spPr bwMode="auto">
            <a:xfrm>
              <a:off x="4532313" y="3467100"/>
              <a:ext cx="4762" cy="6350"/>
            </a:xfrm>
            <a:custGeom>
              <a:avLst/>
              <a:gdLst>
                <a:gd name="T0" fmla="*/ 0 w 3"/>
                <a:gd name="T1" fmla="*/ 0 h 4"/>
                <a:gd name="T2" fmla="*/ 4762 w 3"/>
                <a:gd name="T3" fmla="*/ 4763 h 4"/>
                <a:gd name="T4" fmla="*/ 4762 w 3"/>
                <a:gd name="T5" fmla="*/ 6350 h 4"/>
                <a:gd name="T6" fmla="*/ 0 w 3"/>
                <a:gd name="T7" fmla="*/ 4763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3" y="3"/>
                  </a:lnTo>
                  <a:lnTo>
                    <a:pt x="3"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3" name="Freeform 534"/>
            <p:cNvSpPr>
              <a:spLocks/>
            </p:cNvSpPr>
            <p:nvPr/>
          </p:nvSpPr>
          <p:spPr bwMode="auto">
            <a:xfrm>
              <a:off x="4651375" y="3073400"/>
              <a:ext cx="109538" cy="98425"/>
            </a:xfrm>
            <a:custGeom>
              <a:avLst/>
              <a:gdLst>
                <a:gd name="T0" fmla="*/ 19050 w 69"/>
                <a:gd name="T1" fmla="*/ 0 h 62"/>
                <a:gd name="T2" fmla="*/ 69850 w 69"/>
                <a:gd name="T3" fmla="*/ 0 h 62"/>
                <a:gd name="T4" fmla="*/ 84138 w 69"/>
                <a:gd name="T5" fmla="*/ 6350 h 62"/>
                <a:gd name="T6" fmla="*/ 109538 w 69"/>
                <a:gd name="T7" fmla="*/ 25400 h 62"/>
                <a:gd name="T8" fmla="*/ 103188 w 69"/>
                <a:gd name="T9" fmla="*/ 44450 h 62"/>
                <a:gd name="T10" fmla="*/ 93663 w 69"/>
                <a:gd name="T11" fmla="*/ 49213 h 62"/>
                <a:gd name="T12" fmla="*/ 85725 w 69"/>
                <a:gd name="T13" fmla="*/ 74613 h 62"/>
                <a:gd name="T14" fmla="*/ 79375 w 69"/>
                <a:gd name="T15" fmla="*/ 77788 h 62"/>
                <a:gd name="T16" fmla="*/ 66675 w 69"/>
                <a:gd name="T17" fmla="*/ 88900 h 62"/>
                <a:gd name="T18" fmla="*/ 52388 w 69"/>
                <a:gd name="T19" fmla="*/ 98425 h 62"/>
                <a:gd name="T20" fmla="*/ 47625 w 69"/>
                <a:gd name="T21" fmla="*/ 82550 h 62"/>
                <a:gd name="T22" fmla="*/ 38100 w 69"/>
                <a:gd name="T23" fmla="*/ 74613 h 62"/>
                <a:gd name="T24" fmla="*/ 33338 w 69"/>
                <a:gd name="T25" fmla="*/ 50800 h 62"/>
                <a:gd name="T26" fmla="*/ 19050 w 69"/>
                <a:gd name="T27" fmla="*/ 49213 h 62"/>
                <a:gd name="T28" fmla="*/ 12700 w 69"/>
                <a:gd name="T29" fmla="*/ 41275 h 62"/>
                <a:gd name="T30" fmla="*/ 3175 w 69"/>
                <a:gd name="T31" fmla="*/ 41275 h 62"/>
                <a:gd name="T32" fmla="*/ 6350 w 69"/>
                <a:gd name="T33" fmla="*/ 25400 h 62"/>
                <a:gd name="T34" fmla="*/ 1588 w 69"/>
                <a:gd name="T35" fmla="*/ 20638 h 62"/>
                <a:gd name="T36" fmla="*/ 0 w 69"/>
                <a:gd name="T37" fmla="*/ 7938 h 62"/>
                <a:gd name="T38" fmla="*/ 19050 w 69"/>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62">
                  <a:moveTo>
                    <a:pt x="12" y="0"/>
                  </a:moveTo>
                  <a:lnTo>
                    <a:pt x="44" y="0"/>
                  </a:lnTo>
                  <a:lnTo>
                    <a:pt x="53" y="4"/>
                  </a:lnTo>
                  <a:lnTo>
                    <a:pt x="69" y="16"/>
                  </a:lnTo>
                  <a:lnTo>
                    <a:pt x="65" y="28"/>
                  </a:lnTo>
                  <a:lnTo>
                    <a:pt x="59" y="31"/>
                  </a:lnTo>
                  <a:lnTo>
                    <a:pt x="54" y="47"/>
                  </a:lnTo>
                  <a:lnTo>
                    <a:pt x="50" y="49"/>
                  </a:lnTo>
                  <a:lnTo>
                    <a:pt x="42" y="56"/>
                  </a:lnTo>
                  <a:lnTo>
                    <a:pt x="33" y="62"/>
                  </a:lnTo>
                  <a:lnTo>
                    <a:pt x="30" y="52"/>
                  </a:lnTo>
                  <a:lnTo>
                    <a:pt x="24" y="47"/>
                  </a:lnTo>
                  <a:lnTo>
                    <a:pt x="21" y="32"/>
                  </a:lnTo>
                  <a:lnTo>
                    <a:pt x="12" y="31"/>
                  </a:lnTo>
                  <a:lnTo>
                    <a:pt x="8" y="26"/>
                  </a:lnTo>
                  <a:lnTo>
                    <a:pt x="2" y="26"/>
                  </a:lnTo>
                  <a:lnTo>
                    <a:pt x="4" y="16"/>
                  </a:lnTo>
                  <a:lnTo>
                    <a:pt x="1" y="13"/>
                  </a:lnTo>
                  <a:lnTo>
                    <a:pt x="0" y="5"/>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4" name="Freeform 535"/>
            <p:cNvSpPr>
              <a:spLocks/>
            </p:cNvSpPr>
            <p:nvPr/>
          </p:nvSpPr>
          <p:spPr bwMode="auto">
            <a:xfrm>
              <a:off x="4921250" y="3794125"/>
              <a:ext cx="9525" cy="28575"/>
            </a:xfrm>
            <a:custGeom>
              <a:avLst/>
              <a:gdLst>
                <a:gd name="T0" fmla="*/ 3175 w 6"/>
                <a:gd name="T1" fmla="*/ 0 h 18"/>
                <a:gd name="T2" fmla="*/ 9525 w 6"/>
                <a:gd name="T3" fmla="*/ 0 h 18"/>
                <a:gd name="T4" fmla="*/ 7938 w 6"/>
                <a:gd name="T5" fmla="*/ 28575 h 18"/>
                <a:gd name="T6" fmla="*/ 1588 w 6"/>
                <a:gd name="T7" fmla="*/ 28575 h 18"/>
                <a:gd name="T8" fmla="*/ 0 w 6"/>
                <a:gd name="T9" fmla="*/ 19050 h 18"/>
                <a:gd name="T10" fmla="*/ 3175 w 6"/>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2" y="0"/>
                  </a:moveTo>
                  <a:lnTo>
                    <a:pt x="6" y="0"/>
                  </a:lnTo>
                  <a:lnTo>
                    <a:pt x="5" y="18"/>
                  </a:lnTo>
                  <a:lnTo>
                    <a:pt x="1" y="18"/>
                  </a:lnTo>
                  <a:lnTo>
                    <a:pt x="0" y="1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5" name="Freeform 536"/>
            <p:cNvSpPr>
              <a:spLocks/>
            </p:cNvSpPr>
            <p:nvPr/>
          </p:nvSpPr>
          <p:spPr bwMode="auto">
            <a:xfrm>
              <a:off x="4908550" y="3770313"/>
              <a:ext cx="26988" cy="104775"/>
            </a:xfrm>
            <a:custGeom>
              <a:avLst/>
              <a:gdLst>
                <a:gd name="T0" fmla="*/ 19050 w 17"/>
                <a:gd name="T1" fmla="*/ 0 h 66"/>
                <a:gd name="T2" fmla="*/ 26988 w 17"/>
                <a:gd name="T3" fmla="*/ 3175 h 66"/>
                <a:gd name="T4" fmla="*/ 26988 w 17"/>
                <a:gd name="T5" fmla="*/ 19050 h 66"/>
                <a:gd name="T6" fmla="*/ 22225 w 17"/>
                <a:gd name="T7" fmla="*/ 23813 h 66"/>
                <a:gd name="T8" fmla="*/ 15875 w 17"/>
                <a:gd name="T9" fmla="*/ 23813 h 66"/>
                <a:gd name="T10" fmla="*/ 12700 w 17"/>
                <a:gd name="T11" fmla="*/ 42863 h 66"/>
                <a:gd name="T12" fmla="*/ 14288 w 17"/>
                <a:gd name="T13" fmla="*/ 52388 h 66"/>
                <a:gd name="T14" fmla="*/ 20638 w 17"/>
                <a:gd name="T15" fmla="*/ 52388 h 66"/>
                <a:gd name="T16" fmla="*/ 19050 w 17"/>
                <a:gd name="T17" fmla="*/ 68263 h 66"/>
                <a:gd name="T18" fmla="*/ 14288 w 17"/>
                <a:gd name="T19" fmla="*/ 104775 h 66"/>
                <a:gd name="T20" fmla="*/ 0 w 17"/>
                <a:gd name="T21" fmla="*/ 61913 h 66"/>
                <a:gd name="T22" fmla="*/ 7938 w 17"/>
                <a:gd name="T23" fmla="*/ 49213 h 66"/>
                <a:gd name="T24" fmla="*/ 3175 w 17"/>
                <a:gd name="T25" fmla="*/ 44450 h 66"/>
                <a:gd name="T26" fmla="*/ 6350 w 17"/>
                <a:gd name="T27" fmla="*/ 39688 h 66"/>
                <a:gd name="T28" fmla="*/ 9525 w 17"/>
                <a:gd name="T29" fmla="*/ 33338 h 66"/>
                <a:gd name="T30" fmla="*/ 9525 w 17"/>
                <a:gd name="T31" fmla="*/ 22225 h 66"/>
                <a:gd name="T32" fmla="*/ 14288 w 17"/>
                <a:gd name="T33" fmla="*/ 12700 h 66"/>
                <a:gd name="T34" fmla="*/ 19050 w 17"/>
                <a:gd name="T35" fmla="*/ 0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 h="66">
                  <a:moveTo>
                    <a:pt x="12" y="0"/>
                  </a:moveTo>
                  <a:lnTo>
                    <a:pt x="17" y="2"/>
                  </a:lnTo>
                  <a:lnTo>
                    <a:pt x="17" y="12"/>
                  </a:lnTo>
                  <a:lnTo>
                    <a:pt x="14" y="15"/>
                  </a:lnTo>
                  <a:lnTo>
                    <a:pt x="10" y="15"/>
                  </a:lnTo>
                  <a:lnTo>
                    <a:pt x="8" y="27"/>
                  </a:lnTo>
                  <a:lnTo>
                    <a:pt x="9" y="33"/>
                  </a:lnTo>
                  <a:lnTo>
                    <a:pt x="13" y="33"/>
                  </a:lnTo>
                  <a:lnTo>
                    <a:pt x="12" y="43"/>
                  </a:lnTo>
                  <a:lnTo>
                    <a:pt x="9" y="66"/>
                  </a:lnTo>
                  <a:lnTo>
                    <a:pt x="0" y="39"/>
                  </a:lnTo>
                  <a:lnTo>
                    <a:pt x="5" y="31"/>
                  </a:lnTo>
                  <a:lnTo>
                    <a:pt x="2" y="28"/>
                  </a:lnTo>
                  <a:lnTo>
                    <a:pt x="4" y="25"/>
                  </a:lnTo>
                  <a:lnTo>
                    <a:pt x="6" y="21"/>
                  </a:lnTo>
                  <a:lnTo>
                    <a:pt x="6" y="14"/>
                  </a:lnTo>
                  <a:lnTo>
                    <a:pt x="9" y="8"/>
                  </a:lnTo>
                  <a:lnTo>
                    <a:pt x="12" y="0"/>
                  </a:lnTo>
                  <a:close/>
                </a:path>
              </a:pathLst>
            </a:custGeom>
            <a:solidFill>
              <a:srgbClr val="FFEC7D"/>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6" name="Freeform 537"/>
            <p:cNvSpPr>
              <a:spLocks/>
            </p:cNvSpPr>
            <p:nvPr/>
          </p:nvSpPr>
          <p:spPr bwMode="auto">
            <a:xfrm>
              <a:off x="2735263" y="4260850"/>
              <a:ext cx="231775" cy="358775"/>
            </a:xfrm>
            <a:custGeom>
              <a:avLst/>
              <a:gdLst>
                <a:gd name="T0" fmla="*/ 146050 w 146"/>
                <a:gd name="T1" fmla="*/ 0 h 226"/>
                <a:gd name="T2" fmla="*/ 152400 w 146"/>
                <a:gd name="T3" fmla="*/ 12700 h 226"/>
                <a:gd name="T4" fmla="*/ 146050 w 146"/>
                <a:gd name="T5" fmla="*/ 17463 h 226"/>
                <a:gd name="T6" fmla="*/ 128588 w 146"/>
                <a:gd name="T7" fmla="*/ 33338 h 226"/>
                <a:gd name="T8" fmla="*/ 115888 w 146"/>
                <a:gd name="T9" fmla="*/ 68263 h 226"/>
                <a:gd name="T10" fmla="*/ 122238 w 146"/>
                <a:gd name="T11" fmla="*/ 80963 h 226"/>
                <a:gd name="T12" fmla="*/ 128588 w 146"/>
                <a:gd name="T13" fmla="*/ 115888 h 226"/>
                <a:gd name="T14" fmla="*/ 184150 w 146"/>
                <a:gd name="T15" fmla="*/ 136525 h 226"/>
                <a:gd name="T16" fmla="*/ 212725 w 146"/>
                <a:gd name="T17" fmla="*/ 165100 h 226"/>
                <a:gd name="T18" fmla="*/ 215900 w 146"/>
                <a:gd name="T19" fmla="*/ 207963 h 226"/>
                <a:gd name="T20" fmla="*/ 231775 w 146"/>
                <a:gd name="T21" fmla="*/ 242888 h 226"/>
                <a:gd name="T22" fmla="*/ 219075 w 146"/>
                <a:gd name="T23" fmla="*/ 227013 h 226"/>
                <a:gd name="T24" fmla="*/ 204788 w 146"/>
                <a:gd name="T25" fmla="*/ 228600 h 226"/>
                <a:gd name="T26" fmla="*/ 179388 w 146"/>
                <a:gd name="T27" fmla="*/ 241300 h 226"/>
                <a:gd name="T28" fmla="*/ 174625 w 146"/>
                <a:gd name="T29" fmla="*/ 258763 h 226"/>
                <a:gd name="T30" fmla="*/ 180975 w 146"/>
                <a:gd name="T31" fmla="*/ 292100 h 226"/>
                <a:gd name="T32" fmla="*/ 174625 w 146"/>
                <a:gd name="T33" fmla="*/ 358775 h 226"/>
                <a:gd name="T34" fmla="*/ 168275 w 146"/>
                <a:gd name="T35" fmla="*/ 330200 h 226"/>
                <a:gd name="T36" fmla="*/ 122238 w 146"/>
                <a:gd name="T37" fmla="*/ 315913 h 226"/>
                <a:gd name="T38" fmla="*/ 74613 w 146"/>
                <a:gd name="T39" fmla="*/ 271463 h 226"/>
                <a:gd name="T40" fmla="*/ 31750 w 146"/>
                <a:gd name="T41" fmla="*/ 257175 h 226"/>
                <a:gd name="T42" fmla="*/ 3175 w 146"/>
                <a:gd name="T43" fmla="*/ 238125 h 226"/>
                <a:gd name="T44" fmla="*/ 0 w 146"/>
                <a:gd name="T45" fmla="*/ 228600 h 226"/>
                <a:gd name="T46" fmla="*/ 4763 w 146"/>
                <a:gd name="T47" fmla="*/ 219075 h 226"/>
                <a:gd name="T48" fmla="*/ 22225 w 146"/>
                <a:gd name="T49" fmla="*/ 209550 h 226"/>
                <a:gd name="T50" fmla="*/ 33338 w 146"/>
                <a:gd name="T51" fmla="*/ 190500 h 226"/>
                <a:gd name="T52" fmla="*/ 31750 w 146"/>
                <a:gd name="T53" fmla="*/ 184150 h 226"/>
                <a:gd name="T54" fmla="*/ 31750 w 146"/>
                <a:gd name="T55" fmla="*/ 174625 h 226"/>
                <a:gd name="T56" fmla="*/ 30163 w 146"/>
                <a:gd name="T57" fmla="*/ 150813 h 226"/>
                <a:gd name="T58" fmla="*/ 31750 w 146"/>
                <a:gd name="T59" fmla="*/ 144463 h 226"/>
                <a:gd name="T60" fmla="*/ 30163 w 146"/>
                <a:gd name="T61" fmla="*/ 127000 h 226"/>
                <a:gd name="T62" fmla="*/ 30163 w 146"/>
                <a:gd name="T63" fmla="*/ 98425 h 226"/>
                <a:gd name="T64" fmla="*/ 31750 w 146"/>
                <a:gd name="T65" fmla="*/ 82550 h 226"/>
                <a:gd name="T66" fmla="*/ 39688 w 146"/>
                <a:gd name="T67" fmla="*/ 98425 h 226"/>
                <a:gd name="T68" fmla="*/ 42863 w 146"/>
                <a:gd name="T69" fmla="*/ 90488 h 226"/>
                <a:gd name="T70" fmla="*/ 39688 w 146"/>
                <a:gd name="T71" fmla="*/ 82550 h 226"/>
                <a:gd name="T72" fmla="*/ 57150 w 146"/>
                <a:gd name="T73" fmla="*/ 66675 h 226"/>
                <a:gd name="T74" fmla="*/ 63500 w 146"/>
                <a:gd name="T75" fmla="*/ 58738 h 226"/>
                <a:gd name="T76" fmla="*/ 63500 w 146"/>
                <a:gd name="T77" fmla="*/ 49213 h 226"/>
                <a:gd name="T78" fmla="*/ 82550 w 146"/>
                <a:gd name="T79" fmla="*/ 30163 h 226"/>
                <a:gd name="T80" fmla="*/ 87313 w 146"/>
                <a:gd name="T81" fmla="*/ 33338 h 226"/>
                <a:gd name="T82" fmla="*/ 106363 w 146"/>
                <a:gd name="T83" fmla="*/ 25400 h 226"/>
                <a:gd name="T84" fmla="*/ 133350 w 146"/>
                <a:gd name="T85" fmla="*/ 4763 h 2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6" h="226">
                  <a:moveTo>
                    <a:pt x="87" y="0"/>
                  </a:moveTo>
                  <a:lnTo>
                    <a:pt x="92" y="0"/>
                  </a:lnTo>
                  <a:lnTo>
                    <a:pt x="96" y="3"/>
                  </a:lnTo>
                  <a:lnTo>
                    <a:pt x="96" y="8"/>
                  </a:lnTo>
                  <a:lnTo>
                    <a:pt x="93" y="9"/>
                  </a:lnTo>
                  <a:lnTo>
                    <a:pt x="92" y="11"/>
                  </a:lnTo>
                  <a:lnTo>
                    <a:pt x="83" y="12"/>
                  </a:lnTo>
                  <a:lnTo>
                    <a:pt x="81" y="21"/>
                  </a:lnTo>
                  <a:lnTo>
                    <a:pt x="73" y="30"/>
                  </a:lnTo>
                  <a:lnTo>
                    <a:pt x="73" y="43"/>
                  </a:lnTo>
                  <a:lnTo>
                    <a:pt x="69" y="49"/>
                  </a:lnTo>
                  <a:lnTo>
                    <a:pt x="77" y="51"/>
                  </a:lnTo>
                  <a:lnTo>
                    <a:pt x="81" y="61"/>
                  </a:lnTo>
                  <a:lnTo>
                    <a:pt x="81" y="73"/>
                  </a:lnTo>
                  <a:lnTo>
                    <a:pt x="110" y="74"/>
                  </a:lnTo>
                  <a:lnTo>
                    <a:pt x="116" y="86"/>
                  </a:lnTo>
                  <a:lnTo>
                    <a:pt x="140" y="86"/>
                  </a:lnTo>
                  <a:lnTo>
                    <a:pt x="134" y="104"/>
                  </a:lnTo>
                  <a:lnTo>
                    <a:pt x="141" y="123"/>
                  </a:lnTo>
                  <a:lnTo>
                    <a:pt x="136" y="131"/>
                  </a:lnTo>
                  <a:lnTo>
                    <a:pt x="144" y="140"/>
                  </a:lnTo>
                  <a:lnTo>
                    <a:pt x="146" y="153"/>
                  </a:lnTo>
                  <a:lnTo>
                    <a:pt x="142" y="155"/>
                  </a:lnTo>
                  <a:lnTo>
                    <a:pt x="138" y="143"/>
                  </a:lnTo>
                  <a:lnTo>
                    <a:pt x="134" y="146"/>
                  </a:lnTo>
                  <a:lnTo>
                    <a:pt x="129" y="144"/>
                  </a:lnTo>
                  <a:lnTo>
                    <a:pt x="113" y="147"/>
                  </a:lnTo>
                  <a:lnTo>
                    <a:pt x="113" y="152"/>
                  </a:lnTo>
                  <a:lnTo>
                    <a:pt x="118" y="158"/>
                  </a:lnTo>
                  <a:lnTo>
                    <a:pt x="110" y="163"/>
                  </a:lnTo>
                  <a:lnTo>
                    <a:pt x="110" y="175"/>
                  </a:lnTo>
                  <a:lnTo>
                    <a:pt x="114" y="184"/>
                  </a:lnTo>
                  <a:lnTo>
                    <a:pt x="118" y="190"/>
                  </a:lnTo>
                  <a:lnTo>
                    <a:pt x="110" y="226"/>
                  </a:lnTo>
                  <a:lnTo>
                    <a:pt x="97" y="226"/>
                  </a:lnTo>
                  <a:lnTo>
                    <a:pt x="106" y="208"/>
                  </a:lnTo>
                  <a:lnTo>
                    <a:pt x="97" y="199"/>
                  </a:lnTo>
                  <a:lnTo>
                    <a:pt x="77" y="199"/>
                  </a:lnTo>
                  <a:lnTo>
                    <a:pt x="56" y="174"/>
                  </a:lnTo>
                  <a:lnTo>
                    <a:pt x="47" y="171"/>
                  </a:lnTo>
                  <a:lnTo>
                    <a:pt x="35" y="163"/>
                  </a:lnTo>
                  <a:lnTo>
                    <a:pt x="20" y="162"/>
                  </a:lnTo>
                  <a:lnTo>
                    <a:pt x="15" y="156"/>
                  </a:lnTo>
                  <a:lnTo>
                    <a:pt x="2" y="150"/>
                  </a:lnTo>
                  <a:lnTo>
                    <a:pt x="0" y="146"/>
                  </a:lnTo>
                  <a:lnTo>
                    <a:pt x="0" y="144"/>
                  </a:lnTo>
                  <a:lnTo>
                    <a:pt x="4" y="143"/>
                  </a:lnTo>
                  <a:lnTo>
                    <a:pt x="3" y="138"/>
                  </a:lnTo>
                  <a:lnTo>
                    <a:pt x="8" y="132"/>
                  </a:lnTo>
                  <a:lnTo>
                    <a:pt x="14" y="132"/>
                  </a:lnTo>
                  <a:lnTo>
                    <a:pt x="19" y="123"/>
                  </a:lnTo>
                  <a:lnTo>
                    <a:pt x="21" y="120"/>
                  </a:lnTo>
                  <a:lnTo>
                    <a:pt x="23" y="116"/>
                  </a:lnTo>
                  <a:lnTo>
                    <a:pt x="20" y="116"/>
                  </a:lnTo>
                  <a:lnTo>
                    <a:pt x="19" y="112"/>
                  </a:lnTo>
                  <a:lnTo>
                    <a:pt x="20" y="110"/>
                  </a:lnTo>
                  <a:lnTo>
                    <a:pt x="20" y="103"/>
                  </a:lnTo>
                  <a:lnTo>
                    <a:pt x="19" y="95"/>
                  </a:lnTo>
                  <a:lnTo>
                    <a:pt x="19" y="92"/>
                  </a:lnTo>
                  <a:lnTo>
                    <a:pt x="20" y="91"/>
                  </a:lnTo>
                  <a:lnTo>
                    <a:pt x="19" y="85"/>
                  </a:lnTo>
                  <a:lnTo>
                    <a:pt x="19" y="80"/>
                  </a:lnTo>
                  <a:lnTo>
                    <a:pt x="12" y="70"/>
                  </a:lnTo>
                  <a:lnTo>
                    <a:pt x="19" y="62"/>
                  </a:lnTo>
                  <a:lnTo>
                    <a:pt x="19" y="51"/>
                  </a:lnTo>
                  <a:lnTo>
                    <a:pt x="20" y="52"/>
                  </a:lnTo>
                  <a:lnTo>
                    <a:pt x="24" y="58"/>
                  </a:lnTo>
                  <a:lnTo>
                    <a:pt x="25" y="62"/>
                  </a:lnTo>
                  <a:lnTo>
                    <a:pt x="27" y="62"/>
                  </a:lnTo>
                  <a:lnTo>
                    <a:pt x="27" y="57"/>
                  </a:lnTo>
                  <a:lnTo>
                    <a:pt x="25" y="54"/>
                  </a:lnTo>
                  <a:lnTo>
                    <a:pt x="25" y="52"/>
                  </a:lnTo>
                  <a:lnTo>
                    <a:pt x="29" y="51"/>
                  </a:lnTo>
                  <a:lnTo>
                    <a:pt x="36" y="42"/>
                  </a:lnTo>
                  <a:lnTo>
                    <a:pt x="40" y="40"/>
                  </a:lnTo>
                  <a:lnTo>
                    <a:pt x="40" y="37"/>
                  </a:lnTo>
                  <a:lnTo>
                    <a:pt x="41" y="31"/>
                  </a:lnTo>
                  <a:lnTo>
                    <a:pt x="40" y="31"/>
                  </a:lnTo>
                  <a:lnTo>
                    <a:pt x="41" y="27"/>
                  </a:lnTo>
                  <a:lnTo>
                    <a:pt x="52" y="19"/>
                  </a:lnTo>
                  <a:lnTo>
                    <a:pt x="55" y="19"/>
                  </a:lnTo>
                  <a:lnTo>
                    <a:pt x="55" y="21"/>
                  </a:lnTo>
                  <a:lnTo>
                    <a:pt x="59" y="15"/>
                  </a:lnTo>
                  <a:lnTo>
                    <a:pt x="67" y="16"/>
                  </a:lnTo>
                  <a:lnTo>
                    <a:pt x="81" y="8"/>
                  </a:lnTo>
                  <a:lnTo>
                    <a:pt x="84" y="3"/>
                  </a:lnTo>
                  <a:lnTo>
                    <a:pt x="8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7" name="Rectangle 538"/>
            <p:cNvSpPr>
              <a:spLocks noChangeArrowheads="1"/>
            </p:cNvSpPr>
            <p:nvPr/>
          </p:nvSpPr>
          <p:spPr bwMode="auto">
            <a:xfrm>
              <a:off x="3003550" y="4144963"/>
              <a:ext cx="6350" cy="3175"/>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8" name="Freeform 539"/>
            <p:cNvSpPr>
              <a:spLocks/>
            </p:cNvSpPr>
            <p:nvPr/>
          </p:nvSpPr>
          <p:spPr bwMode="auto">
            <a:xfrm>
              <a:off x="3035300" y="4129088"/>
              <a:ext cx="7938" cy="6350"/>
            </a:xfrm>
            <a:custGeom>
              <a:avLst/>
              <a:gdLst>
                <a:gd name="T0" fmla="*/ 6350 w 5"/>
                <a:gd name="T1" fmla="*/ 0 h 4"/>
                <a:gd name="T2" fmla="*/ 7938 w 5"/>
                <a:gd name="T3" fmla="*/ 0 h 4"/>
                <a:gd name="T4" fmla="*/ 1588 w 5"/>
                <a:gd name="T5" fmla="*/ 6350 h 4"/>
                <a:gd name="T6" fmla="*/ 0 w 5"/>
                <a:gd name="T7" fmla="*/ 6350 h 4"/>
                <a:gd name="T8" fmla="*/ 635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4" y="0"/>
                  </a:moveTo>
                  <a:lnTo>
                    <a:pt x="5" y="0"/>
                  </a:lnTo>
                  <a:lnTo>
                    <a:pt x="1" y="4"/>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59" name="Freeform 540"/>
            <p:cNvSpPr>
              <a:spLocks/>
            </p:cNvSpPr>
            <p:nvPr/>
          </p:nvSpPr>
          <p:spPr bwMode="auto">
            <a:xfrm>
              <a:off x="3038475" y="4135438"/>
              <a:ext cx="3175" cy="3175"/>
            </a:xfrm>
            <a:custGeom>
              <a:avLst/>
              <a:gdLst>
                <a:gd name="T0" fmla="*/ 0 w 2"/>
                <a:gd name="T1" fmla="*/ 0 h 2"/>
                <a:gd name="T2" fmla="*/ 3175 w 2"/>
                <a:gd name="T3" fmla="*/ 3175 h 2"/>
                <a:gd name="T4" fmla="*/ 0 w 2"/>
                <a:gd name="T5" fmla="*/ 3175 h 2"/>
                <a:gd name="T6" fmla="*/ 0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0"/>
                  </a:moveTo>
                  <a:lnTo>
                    <a:pt x="2" y="2"/>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0" name="Freeform 541"/>
            <p:cNvSpPr>
              <a:spLocks/>
            </p:cNvSpPr>
            <p:nvPr/>
          </p:nvSpPr>
          <p:spPr bwMode="auto">
            <a:xfrm>
              <a:off x="3041650" y="4149725"/>
              <a:ext cx="7938" cy="9525"/>
            </a:xfrm>
            <a:custGeom>
              <a:avLst/>
              <a:gdLst>
                <a:gd name="T0" fmla="*/ 0 w 5"/>
                <a:gd name="T1" fmla="*/ 0 h 6"/>
                <a:gd name="T2" fmla="*/ 6350 w 5"/>
                <a:gd name="T3" fmla="*/ 7938 h 6"/>
                <a:gd name="T4" fmla="*/ 7938 w 5"/>
                <a:gd name="T5" fmla="*/ 7938 h 6"/>
                <a:gd name="T6" fmla="*/ 6350 w 5"/>
                <a:gd name="T7" fmla="*/ 9525 h 6"/>
                <a:gd name="T8" fmla="*/ 3175 w 5"/>
                <a:gd name="T9" fmla="*/ 7938 h 6"/>
                <a:gd name="T10" fmla="*/ 0 w 5"/>
                <a:gd name="T11" fmla="*/ 4763 h 6"/>
                <a:gd name="T12" fmla="*/ 0 w 5"/>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6">
                  <a:moveTo>
                    <a:pt x="0" y="0"/>
                  </a:moveTo>
                  <a:lnTo>
                    <a:pt x="4" y="5"/>
                  </a:lnTo>
                  <a:lnTo>
                    <a:pt x="5" y="5"/>
                  </a:lnTo>
                  <a:lnTo>
                    <a:pt x="4" y="6"/>
                  </a:lnTo>
                  <a:lnTo>
                    <a:pt x="2" y="5"/>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1" name="Freeform 542"/>
            <p:cNvSpPr>
              <a:spLocks/>
            </p:cNvSpPr>
            <p:nvPr/>
          </p:nvSpPr>
          <p:spPr bwMode="auto">
            <a:xfrm>
              <a:off x="3060700" y="4144963"/>
              <a:ext cx="3175" cy="7937"/>
            </a:xfrm>
            <a:custGeom>
              <a:avLst/>
              <a:gdLst>
                <a:gd name="T0" fmla="*/ 3175 w 2"/>
                <a:gd name="T1" fmla="*/ 0 h 5"/>
                <a:gd name="T2" fmla="*/ 3175 w 2"/>
                <a:gd name="T3" fmla="*/ 7937 h 5"/>
                <a:gd name="T4" fmla="*/ 0 w 2"/>
                <a:gd name="T5" fmla="*/ 4762 h 5"/>
                <a:gd name="T6" fmla="*/ 0 w 2"/>
                <a:gd name="T7" fmla="*/ 3175 h 5"/>
                <a:gd name="T8" fmla="*/ 3175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0"/>
                  </a:moveTo>
                  <a:lnTo>
                    <a:pt x="2" y="5"/>
                  </a:lnTo>
                  <a:lnTo>
                    <a:pt x="0"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2" name="Freeform 543"/>
            <p:cNvSpPr>
              <a:spLocks/>
            </p:cNvSpPr>
            <p:nvPr/>
          </p:nvSpPr>
          <p:spPr bwMode="auto">
            <a:xfrm>
              <a:off x="3060700" y="4157663"/>
              <a:ext cx="6350" cy="4762"/>
            </a:xfrm>
            <a:custGeom>
              <a:avLst/>
              <a:gdLst>
                <a:gd name="T0" fmla="*/ 1588 w 4"/>
                <a:gd name="T1" fmla="*/ 0 h 3"/>
                <a:gd name="T2" fmla="*/ 6350 w 4"/>
                <a:gd name="T3" fmla="*/ 0 h 3"/>
                <a:gd name="T4" fmla="*/ 6350 w 4"/>
                <a:gd name="T5" fmla="*/ 4762 h 3"/>
                <a:gd name="T6" fmla="*/ 1588 w 4"/>
                <a:gd name="T7" fmla="*/ 4762 h 3"/>
                <a:gd name="T8" fmla="*/ 0 w 4"/>
                <a:gd name="T9" fmla="*/ 1587 h 3"/>
                <a:gd name="T10" fmla="*/ 1588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1" y="0"/>
                  </a:moveTo>
                  <a:lnTo>
                    <a:pt x="4" y="0"/>
                  </a:lnTo>
                  <a:lnTo>
                    <a:pt x="4" y="3"/>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3" name="Freeform 544"/>
            <p:cNvSpPr>
              <a:spLocks/>
            </p:cNvSpPr>
            <p:nvPr/>
          </p:nvSpPr>
          <p:spPr bwMode="auto">
            <a:xfrm>
              <a:off x="3054350" y="4164013"/>
              <a:ext cx="1588" cy="7937"/>
            </a:xfrm>
            <a:custGeom>
              <a:avLst/>
              <a:gdLst>
                <a:gd name="T0" fmla="*/ 1588 w 1"/>
                <a:gd name="T1" fmla="*/ 0 h 5"/>
                <a:gd name="T2" fmla="*/ 1588 w 1"/>
                <a:gd name="T3" fmla="*/ 3175 h 5"/>
                <a:gd name="T4" fmla="*/ 0 w 1"/>
                <a:gd name="T5" fmla="*/ 7937 h 5"/>
                <a:gd name="T6" fmla="*/ 0 w 1"/>
                <a:gd name="T7" fmla="*/ 4762 h 5"/>
                <a:gd name="T8" fmla="*/ 1588 w 1"/>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5">
                  <a:moveTo>
                    <a:pt x="1" y="0"/>
                  </a:moveTo>
                  <a:lnTo>
                    <a:pt x="1" y="2"/>
                  </a:lnTo>
                  <a:lnTo>
                    <a:pt x="0" y="5"/>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4" name="Freeform 545"/>
            <p:cNvSpPr>
              <a:spLocks/>
            </p:cNvSpPr>
            <p:nvPr/>
          </p:nvSpPr>
          <p:spPr bwMode="auto">
            <a:xfrm>
              <a:off x="3062288" y="4173538"/>
              <a:ext cx="12700" cy="12700"/>
            </a:xfrm>
            <a:custGeom>
              <a:avLst/>
              <a:gdLst>
                <a:gd name="T0" fmla="*/ 6350 w 8"/>
                <a:gd name="T1" fmla="*/ 0 h 8"/>
                <a:gd name="T2" fmla="*/ 7938 w 8"/>
                <a:gd name="T3" fmla="*/ 3175 h 8"/>
                <a:gd name="T4" fmla="*/ 11113 w 8"/>
                <a:gd name="T5" fmla="*/ 3175 h 8"/>
                <a:gd name="T6" fmla="*/ 12700 w 8"/>
                <a:gd name="T7" fmla="*/ 4763 h 8"/>
                <a:gd name="T8" fmla="*/ 6350 w 8"/>
                <a:gd name="T9" fmla="*/ 7938 h 8"/>
                <a:gd name="T10" fmla="*/ 4763 w 8"/>
                <a:gd name="T11" fmla="*/ 12700 h 8"/>
                <a:gd name="T12" fmla="*/ 0 w 8"/>
                <a:gd name="T13" fmla="*/ 7938 h 8"/>
                <a:gd name="T14" fmla="*/ 0 w 8"/>
                <a:gd name="T15" fmla="*/ 3175 h 8"/>
                <a:gd name="T16" fmla="*/ 1588 w 8"/>
                <a:gd name="T17" fmla="*/ 3175 h 8"/>
                <a:gd name="T18" fmla="*/ 4763 w 8"/>
                <a:gd name="T19" fmla="*/ 4763 h 8"/>
                <a:gd name="T20" fmla="*/ 6350 w 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8">
                  <a:moveTo>
                    <a:pt x="4" y="0"/>
                  </a:moveTo>
                  <a:lnTo>
                    <a:pt x="5" y="2"/>
                  </a:lnTo>
                  <a:lnTo>
                    <a:pt x="7" y="2"/>
                  </a:lnTo>
                  <a:lnTo>
                    <a:pt x="8" y="3"/>
                  </a:lnTo>
                  <a:lnTo>
                    <a:pt x="4" y="5"/>
                  </a:lnTo>
                  <a:lnTo>
                    <a:pt x="3" y="8"/>
                  </a:lnTo>
                  <a:lnTo>
                    <a:pt x="0" y="5"/>
                  </a:lnTo>
                  <a:lnTo>
                    <a:pt x="0" y="2"/>
                  </a:lnTo>
                  <a:lnTo>
                    <a:pt x="1" y="2"/>
                  </a:lnTo>
                  <a:lnTo>
                    <a:pt x="3"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5" name="Rectangle 546"/>
            <p:cNvSpPr>
              <a:spLocks noChangeArrowheads="1"/>
            </p:cNvSpPr>
            <p:nvPr/>
          </p:nvSpPr>
          <p:spPr bwMode="auto">
            <a:xfrm>
              <a:off x="3073400" y="4183063"/>
              <a:ext cx="1588" cy="3175"/>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6" name="Freeform 547"/>
            <p:cNvSpPr>
              <a:spLocks/>
            </p:cNvSpPr>
            <p:nvPr/>
          </p:nvSpPr>
          <p:spPr bwMode="auto">
            <a:xfrm>
              <a:off x="3068638" y="4191000"/>
              <a:ext cx="6350" cy="11113"/>
            </a:xfrm>
            <a:custGeom>
              <a:avLst/>
              <a:gdLst>
                <a:gd name="T0" fmla="*/ 1588 w 4"/>
                <a:gd name="T1" fmla="*/ 0 h 7"/>
                <a:gd name="T2" fmla="*/ 4763 w 4"/>
                <a:gd name="T3" fmla="*/ 1588 h 7"/>
                <a:gd name="T4" fmla="*/ 6350 w 4"/>
                <a:gd name="T5" fmla="*/ 6350 h 7"/>
                <a:gd name="T6" fmla="*/ 4763 w 4"/>
                <a:gd name="T7" fmla="*/ 11113 h 7"/>
                <a:gd name="T8" fmla="*/ 0 w 4"/>
                <a:gd name="T9" fmla="*/ 1588 h 7"/>
                <a:gd name="T10" fmla="*/ 1588 w 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1" y="0"/>
                  </a:moveTo>
                  <a:lnTo>
                    <a:pt x="3" y="1"/>
                  </a:lnTo>
                  <a:lnTo>
                    <a:pt x="4" y="4"/>
                  </a:lnTo>
                  <a:lnTo>
                    <a:pt x="3" y="7"/>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7" name="Freeform 548"/>
            <p:cNvSpPr>
              <a:spLocks/>
            </p:cNvSpPr>
            <p:nvPr/>
          </p:nvSpPr>
          <p:spPr bwMode="auto">
            <a:xfrm>
              <a:off x="3073400" y="4208463"/>
              <a:ext cx="9525" cy="9525"/>
            </a:xfrm>
            <a:custGeom>
              <a:avLst/>
              <a:gdLst>
                <a:gd name="T0" fmla="*/ 1588 w 6"/>
                <a:gd name="T1" fmla="*/ 0 h 6"/>
                <a:gd name="T2" fmla="*/ 3175 w 6"/>
                <a:gd name="T3" fmla="*/ 0 h 6"/>
                <a:gd name="T4" fmla="*/ 6350 w 6"/>
                <a:gd name="T5" fmla="*/ 4763 h 6"/>
                <a:gd name="T6" fmla="*/ 7938 w 6"/>
                <a:gd name="T7" fmla="*/ 4763 h 6"/>
                <a:gd name="T8" fmla="*/ 9525 w 6"/>
                <a:gd name="T9" fmla="*/ 9525 h 6"/>
                <a:gd name="T10" fmla="*/ 3175 w 6"/>
                <a:gd name="T11" fmla="*/ 9525 h 6"/>
                <a:gd name="T12" fmla="*/ 3175 w 6"/>
                <a:gd name="T13" fmla="*/ 7938 h 6"/>
                <a:gd name="T14" fmla="*/ 1588 w 6"/>
                <a:gd name="T15" fmla="*/ 7938 h 6"/>
                <a:gd name="T16" fmla="*/ 0 w 6"/>
                <a:gd name="T17" fmla="*/ 3175 h 6"/>
                <a:gd name="T18" fmla="*/ 1588 w 6"/>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6">
                  <a:moveTo>
                    <a:pt x="1" y="0"/>
                  </a:moveTo>
                  <a:lnTo>
                    <a:pt x="2" y="0"/>
                  </a:lnTo>
                  <a:lnTo>
                    <a:pt x="4" y="3"/>
                  </a:lnTo>
                  <a:lnTo>
                    <a:pt x="5" y="3"/>
                  </a:lnTo>
                  <a:lnTo>
                    <a:pt x="6" y="6"/>
                  </a:lnTo>
                  <a:lnTo>
                    <a:pt x="2" y="6"/>
                  </a:lnTo>
                  <a:lnTo>
                    <a:pt x="2" y="5"/>
                  </a:lnTo>
                  <a:lnTo>
                    <a:pt x="1"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8" name="Freeform 549"/>
            <p:cNvSpPr>
              <a:spLocks/>
            </p:cNvSpPr>
            <p:nvPr/>
          </p:nvSpPr>
          <p:spPr bwMode="auto">
            <a:xfrm>
              <a:off x="3076575" y="4227513"/>
              <a:ext cx="4763" cy="12700"/>
            </a:xfrm>
            <a:custGeom>
              <a:avLst/>
              <a:gdLst>
                <a:gd name="T0" fmla="*/ 3175 w 3"/>
                <a:gd name="T1" fmla="*/ 0 h 8"/>
                <a:gd name="T2" fmla="*/ 4763 w 3"/>
                <a:gd name="T3" fmla="*/ 3175 h 8"/>
                <a:gd name="T4" fmla="*/ 3175 w 3"/>
                <a:gd name="T5" fmla="*/ 12700 h 8"/>
                <a:gd name="T6" fmla="*/ 0 w 3"/>
                <a:gd name="T7" fmla="*/ 7938 h 8"/>
                <a:gd name="T8" fmla="*/ 0 w 3"/>
                <a:gd name="T9" fmla="*/ 3175 h 8"/>
                <a:gd name="T10" fmla="*/ 3175 w 3"/>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8">
                  <a:moveTo>
                    <a:pt x="2" y="0"/>
                  </a:moveTo>
                  <a:lnTo>
                    <a:pt x="3" y="2"/>
                  </a:lnTo>
                  <a:lnTo>
                    <a:pt x="2" y="8"/>
                  </a:lnTo>
                  <a:lnTo>
                    <a:pt x="0" y="5"/>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69" name="Freeform 550"/>
            <p:cNvSpPr>
              <a:spLocks/>
            </p:cNvSpPr>
            <p:nvPr/>
          </p:nvSpPr>
          <p:spPr bwMode="auto">
            <a:xfrm>
              <a:off x="3074988" y="4241800"/>
              <a:ext cx="4762" cy="12700"/>
            </a:xfrm>
            <a:custGeom>
              <a:avLst/>
              <a:gdLst>
                <a:gd name="T0" fmla="*/ 1587 w 3"/>
                <a:gd name="T1" fmla="*/ 0 h 8"/>
                <a:gd name="T2" fmla="*/ 4762 w 3"/>
                <a:gd name="T3" fmla="*/ 0 h 8"/>
                <a:gd name="T4" fmla="*/ 4762 w 3"/>
                <a:gd name="T5" fmla="*/ 9525 h 8"/>
                <a:gd name="T6" fmla="*/ 1587 w 3"/>
                <a:gd name="T7" fmla="*/ 12700 h 8"/>
                <a:gd name="T8" fmla="*/ 0 w 3"/>
                <a:gd name="T9" fmla="*/ 7938 h 8"/>
                <a:gd name="T10" fmla="*/ 1587 w 3"/>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8">
                  <a:moveTo>
                    <a:pt x="1" y="0"/>
                  </a:moveTo>
                  <a:lnTo>
                    <a:pt x="3" y="0"/>
                  </a:lnTo>
                  <a:lnTo>
                    <a:pt x="3" y="6"/>
                  </a:lnTo>
                  <a:lnTo>
                    <a:pt x="1" y="8"/>
                  </a:lnTo>
                  <a:lnTo>
                    <a:pt x="0" y="5"/>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0" name="Freeform 551"/>
            <p:cNvSpPr>
              <a:spLocks/>
            </p:cNvSpPr>
            <p:nvPr/>
          </p:nvSpPr>
          <p:spPr bwMode="auto">
            <a:xfrm>
              <a:off x="3101975" y="4241800"/>
              <a:ext cx="4763" cy="9525"/>
            </a:xfrm>
            <a:custGeom>
              <a:avLst/>
              <a:gdLst>
                <a:gd name="T0" fmla="*/ 0 w 3"/>
                <a:gd name="T1" fmla="*/ 0 h 6"/>
                <a:gd name="T2" fmla="*/ 3175 w 3"/>
                <a:gd name="T3" fmla="*/ 0 h 6"/>
                <a:gd name="T4" fmla="*/ 4763 w 3"/>
                <a:gd name="T5" fmla="*/ 4763 h 6"/>
                <a:gd name="T6" fmla="*/ 4763 w 3"/>
                <a:gd name="T7" fmla="*/ 9525 h 6"/>
                <a:gd name="T8" fmla="*/ 0 w 3"/>
                <a:gd name="T9" fmla="*/ 4763 h 6"/>
                <a:gd name="T10" fmla="*/ 0 w 3"/>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6">
                  <a:moveTo>
                    <a:pt x="0" y="0"/>
                  </a:moveTo>
                  <a:lnTo>
                    <a:pt x="2" y="0"/>
                  </a:lnTo>
                  <a:lnTo>
                    <a:pt x="3" y="3"/>
                  </a:lnTo>
                  <a:lnTo>
                    <a:pt x="3" y="6"/>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1" name="Freeform 552"/>
            <p:cNvSpPr>
              <a:spLocks/>
            </p:cNvSpPr>
            <p:nvPr/>
          </p:nvSpPr>
          <p:spPr bwMode="auto">
            <a:xfrm>
              <a:off x="3063875" y="4268788"/>
              <a:ext cx="4763" cy="6350"/>
            </a:xfrm>
            <a:custGeom>
              <a:avLst/>
              <a:gdLst>
                <a:gd name="T0" fmla="*/ 0 w 3"/>
                <a:gd name="T1" fmla="*/ 0 h 4"/>
                <a:gd name="T2" fmla="*/ 4763 w 3"/>
                <a:gd name="T3" fmla="*/ 0 h 4"/>
                <a:gd name="T4" fmla="*/ 4763 w 3"/>
                <a:gd name="T5" fmla="*/ 1588 h 4"/>
                <a:gd name="T6" fmla="*/ 0 w 3"/>
                <a:gd name="T7" fmla="*/ 635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3" y="0"/>
                  </a:lnTo>
                  <a:lnTo>
                    <a:pt x="3" y="1"/>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2" name="Freeform 553"/>
            <p:cNvSpPr>
              <a:spLocks/>
            </p:cNvSpPr>
            <p:nvPr/>
          </p:nvSpPr>
          <p:spPr bwMode="auto">
            <a:xfrm>
              <a:off x="3062288" y="4294188"/>
              <a:ext cx="17462" cy="19050"/>
            </a:xfrm>
            <a:custGeom>
              <a:avLst/>
              <a:gdLst>
                <a:gd name="T0" fmla="*/ 17462 w 11"/>
                <a:gd name="T1" fmla="*/ 0 h 12"/>
                <a:gd name="T2" fmla="*/ 17462 w 11"/>
                <a:gd name="T3" fmla="*/ 4763 h 12"/>
                <a:gd name="T4" fmla="*/ 14287 w 11"/>
                <a:gd name="T5" fmla="*/ 6350 h 12"/>
                <a:gd name="T6" fmla="*/ 17462 w 11"/>
                <a:gd name="T7" fmla="*/ 15875 h 12"/>
                <a:gd name="T8" fmla="*/ 12700 w 11"/>
                <a:gd name="T9" fmla="*/ 19050 h 12"/>
                <a:gd name="T10" fmla="*/ 0 w 11"/>
                <a:gd name="T11" fmla="*/ 19050 h 12"/>
                <a:gd name="T12" fmla="*/ 6350 w 11"/>
                <a:gd name="T13" fmla="*/ 11113 h 12"/>
                <a:gd name="T14" fmla="*/ 6350 w 11"/>
                <a:gd name="T15" fmla="*/ 6350 h 12"/>
                <a:gd name="T16" fmla="*/ 1587 w 11"/>
                <a:gd name="T17" fmla="*/ 4763 h 12"/>
                <a:gd name="T18" fmla="*/ 11112 w 11"/>
                <a:gd name="T19" fmla="*/ 4763 h 12"/>
                <a:gd name="T20" fmla="*/ 17462 w 11"/>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2">
                  <a:moveTo>
                    <a:pt x="11" y="0"/>
                  </a:moveTo>
                  <a:lnTo>
                    <a:pt x="11" y="3"/>
                  </a:lnTo>
                  <a:lnTo>
                    <a:pt x="9" y="4"/>
                  </a:lnTo>
                  <a:lnTo>
                    <a:pt x="11" y="10"/>
                  </a:lnTo>
                  <a:lnTo>
                    <a:pt x="8" y="12"/>
                  </a:lnTo>
                  <a:lnTo>
                    <a:pt x="0" y="12"/>
                  </a:lnTo>
                  <a:lnTo>
                    <a:pt x="4" y="7"/>
                  </a:lnTo>
                  <a:lnTo>
                    <a:pt x="4" y="4"/>
                  </a:lnTo>
                  <a:lnTo>
                    <a:pt x="1" y="3"/>
                  </a:lnTo>
                  <a:lnTo>
                    <a:pt x="7" y="3"/>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3" name="Freeform 554"/>
            <p:cNvSpPr>
              <a:spLocks/>
            </p:cNvSpPr>
            <p:nvPr/>
          </p:nvSpPr>
          <p:spPr bwMode="auto">
            <a:xfrm>
              <a:off x="3079750" y="4284663"/>
              <a:ext cx="7938" cy="4762"/>
            </a:xfrm>
            <a:custGeom>
              <a:avLst/>
              <a:gdLst>
                <a:gd name="T0" fmla="*/ 6350 w 5"/>
                <a:gd name="T1" fmla="*/ 0 h 3"/>
                <a:gd name="T2" fmla="*/ 7938 w 5"/>
                <a:gd name="T3" fmla="*/ 1587 h 3"/>
                <a:gd name="T4" fmla="*/ 3175 w 5"/>
                <a:gd name="T5" fmla="*/ 4762 h 3"/>
                <a:gd name="T6" fmla="*/ 0 w 5"/>
                <a:gd name="T7" fmla="*/ 4762 h 3"/>
                <a:gd name="T8" fmla="*/ 1588 w 5"/>
                <a:gd name="T9" fmla="*/ 1587 h 3"/>
                <a:gd name="T10" fmla="*/ 6350 w 5"/>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3">
                  <a:moveTo>
                    <a:pt x="4" y="0"/>
                  </a:moveTo>
                  <a:lnTo>
                    <a:pt x="5" y="1"/>
                  </a:lnTo>
                  <a:lnTo>
                    <a:pt x="2" y="3"/>
                  </a:lnTo>
                  <a:lnTo>
                    <a:pt x="0" y="3"/>
                  </a:lnTo>
                  <a:lnTo>
                    <a:pt x="1"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4" name="Freeform 555"/>
            <p:cNvSpPr>
              <a:spLocks/>
            </p:cNvSpPr>
            <p:nvPr/>
          </p:nvSpPr>
          <p:spPr bwMode="auto">
            <a:xfrm>
              <a:off x="3013075" y="4289425"/>
              <a:ext cx="12700" cy="6350"/>
            </a:xfrm>
            <a:custGeom>
              <a:avLst/>
              <a:gdLst>
                <a:gd name="T0" fmla="*/ 0 w 8"/>
                <a:gd name="T1" fmla="*/ 0 h 4"/>
                <a:gd name="T2" fmla="*/ 6350 w 8"/>
                <a:gd name="T3" fmla="*/ 1588 h 4"/>
                <a:gd name="T4" fmla="*/ 9525 w 8"/>
                <a:gd name="T5" fmla="*/ 0 h 4"/>
                <a:gd name="T6" fmla="*/ 11113 w 8"/>
                <a:gd name="T7" fmla="*/ 0 h 4"/>
                <a:gd name="T8" fmla="*/ 12700 w 8"/>
                <a:gd name="T9" fmla="*/ 4763 h 4"/>
                <a:gd name="T10" fmla="*/ 6350 w 8"/>
                <a:gd name="T11" fmla="*/ 6350 h 4"/>
                <a:gd name="T12" fmla="*/ 0 w 8"/>
                <a:gd name="T13" fmla="*/ 4763 h 4"/>
                <a:gd name="T14" fmla="*/ 0 w 8"/>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4">
                  <a:moveTo>
                    <a:pt x="0" y="0"/>
                  </a:moveTo>
                  <a:lnTo>
                    <a:pt x="4" y="1"/>
                  </a:lnTo>
                  <a:lnTo>
                    <a:pt x="6" y="0"/>
                  </a:lnTo>
                  <a:lnTo>
                    <a:pt x="7" y="0"/>
                  </a:lnTo>
                  <a:lnTo>
                    <a:pt x="8" y="3"/>
                  </a:lnTo>
                  <a:lnTo>
                    <a:pt x="4"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5" name="Freeform 556"/>
            <p:cNvSpPr>
              <a:spLocks/>
            </p:cNvSpPr>
            <p:nvPr/>
          </p:nvSpPr>
          <p:spPr bwMode="auto">
            <a:xfrm>
              <a:off x="2922588" y="4264025"/>
              <a:ext cx="9525" cy="6350"/>
            </a:xfrm>
            <a:custGeom>
              <a:avLst/>
              <a:gdLst>
                <a:gd name="T0" fmla="*/ 0 w 6"/>
                <a:gd name="T1" fmla="*/ 0 h 4"/>
                <a:gd name="T2" fmla="*/ 9525 w 6"/>
                <a:gd name="T3" fmla="*/ 6350 h 4"/>
                <a:gd name="T4" fmla="*/ 6350 w 6"/>
                <a:gd name="T5" fmla="*/ 6350 h 4"/>
                <a:gd name="T6" fmla="*/ 0 w 6"/>
                <a:gd name="T7" fmla="*/ 1588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6" y="4"/>
                  </a:lnTo>
                  <a:lnTo>
                    <a:pt x="4" y="4"/>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6" name="Freeform 557"/>
            <p:cNvSpPr>
              <a:spLocks/>
            </p:cNvSpPr>
            <p:nvPr/>
          </p:nvSpPr>
          <p:spPr bwMode="auto">
            <a:xfrm>
              <a:off x="2938463" y="4265613"/>
              <a:ext cx="3175" cy="4762"/>
            </a:xfrm>
            <a:custGeom>
              <a:avLst/>
              <a:gdLst>
                <a:gd name="T0" fmla="*/ 0 w 2"/>
                <a:gd name="T1" fmla="*/ 0 h 3"/>
                <a:gd name="T2" fmla="*/ 1588 w 2"/>
                <a:gd name="T3" fmla="*/ 0 h 3"/>
                <a:gd name="T4" fmla="*/ 3175 w 2"/>
                <a:gd name="T5" fmla="*/ 3175 h 3"/>
                <a:gd name="T6" fmla="*/ 1588 w 2"/>
                <a:gd name="T7" fmla="*/ 4762 h 3"/>
                <a:gd name="T8" fmla="*/ 1588 w 2"/>
                <a:gd name="T9" fmla="*/ 3175 h 3"/>
                <a:gd name="T10" fmla="*/ 0 w 2"/>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0" y="0"/>
                  </a:moveTo>
                  <a:lnTo>
                    <a:pt x="1" y="0"/>
                  </a:lnTo>
                  <a:lnTo>
                    <a:pt x="2" y="2"/>
                  </a:lnTo>
                  <a:lnTo>
                    <a:pt x="1" y="3"/>
                  </a:lnTo>
                  <a:lnTo>
                    <a:pt x="1"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7" name="Freeform 558"/>
            <p:cNvSpPr>
              <a:spLocks/>
            </p:cNvSpPr>
            <p:nvPr/>
          </p:nvSpPr>
          <p:spPr bwMode="auto">
            <a:xfrm>
              <a:off x="2903538" y="4256088"/>
              <a:ext cx="4762" cy="4762"/>
            </a:xfrm>
            <a:custGeom>
              <a:avLst/>
              <a:gdLst>
                <a:gd name="T0" fmla="*/ 0 w 3"/>
                <a:gd name="T1" fmla="*/ 0 h 3"/>
                <a:gd name="T2" fmla="*/ 4762 w 3"/>
                <a:gd name="T3" fmla="*/ 4762 h 3"/>
                <a:gd name="T4" fmla="*/ 3175 w 3"/>
                <a:gd name="T5" fmla="*/ 4762 h 3"/>
                <a:gd name="T6" fmla="*/ 0 w 3"/>
                <a:gd name="T7" fmla="*/ 3175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3" y="3"/>
                  </a:lnTo>
                  <a:lnTo>
                    <a:pt x="2" y="3"/>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8" name="Freeform 559"/>
            <p:cNvSpPr>
              <a:spLocks/>
            </p:cNvSpPr>
            <p:nvPr/>
          </p:nvSpPr>
          <p:spPr bwMode="auto">
            <a:xfrm>
              <a:off x="3017838" y="4121150"/>
              <a:ext cx="7937" cy="4763"/>
            </a:xfrm>
            <a:custGeom>
              <a:avLst/>
              <a:gdLst>
                <a:gd name="T0" fmla="*/ 7937 w 5"/>
                <a:gd name="T1" fmla="*/ 0 h 3"/>
                <a:gd name="T2" fmla="*/ 7937 w 5"/>
                <a:gd name="T3" fmla="*/ 3175 h 3"/>
                <a:gd name="T4" fmla="*/ 1587 w 5"/>
                <a:gd name="T5" fmla="*/ 4763 h 3"/>
                <a:gd name="T6" fmla="*/ 0 w 5"/>
                <a:gd name="T7" fmla="*/ 4763 h 3"/>
                <a:gd name="T8" fmla="*/ 793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5" y="2"/>
                  </a:lnTo>
                  <a:lnTo>
                    <a:pt x="1" y="3"/>
                  </a:lnTo>
                  <a:lnTo>
                    <a:pt x="0" y="3"/>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79" name="Freeform 560"/>
            <p:cNvSpPr>
              <a:spLocks/>
            </p:cNvSpPr>
            <p:nvPr/>
          </p:nvSpPr>
          <p:spPr bwMode="auto">
            <a:xfrm>
              <a:off x="2844800" y="4268788"/>
              <a:ext cx="257175" cy="242887"/>
            </a:xfrm>
            <a:custGeom>
              <a:avLst/>
              <a:gdLst>
                <a:gd name="T0" fmla="*/ 63500 w 162"/>
                <a:gd name="T1" fmla="*/ 0 h 153"/>
                <a:gd name="T2" fmla="*/ 74613 w 162"/>
                <a:gd name="T3" fmla="*/ 11112 h 153"/>
                <a:gd name="T4" fmla="*/ 95250 w 162"/>
                <a:gd name="T5" fmla="*/ 22225 h 153"/>
                <a:gd name="T6" fmla="*/ 103188 w 162"/>
                <a:gd name="T7" fmla="*/ 34925 h 153"/>
                <a:gd name="T8" fmla="*/ 120650 w 162"/>
                <a:gd name="T9" fmla="*/ 30162 h 153"/>
                <a:gd name="T10" fmla="*/ 146050 w 162"/>
                <a:gd name="T11" fmla="*/ 41275 h 153"/>
                <a:gd name="T12" fmla="*/ 171450 w 162"/>
                <a:gd name="T13" fmla="*/ 36512 h 153"/>
                <a:gd name="T14" fmla="*/ 179388 w 162"/>
                <a:gd name="T15" fmla="*/ 34925 h 153"/>
                <a:gd name="T16" fmla="*/ 192088 w 162"/>
                <a:gd name="T17" fmla="*/ 31750 h 153"/>
                <a:gd name="T18" fmla="*/ 215900 w 162"/>
                <a:gd name="T19" fmla="*/ 30162 h 153"/>
                <a:gd name="T20" fmla="*/ 204788 w 162"/>
                <a:gd name="T21" fmla="*/ 34925 h 153"/>
                <a:gd name="T22" fmla="*/ 196850 w 162"/>
                <a:gd name="T23" fmla="*/ 34925 h 153"/>
                <a:gd name="T24" fmla="*/ 204788 w 162"/>
                <a:gd name="T25" fmla="*/ 41275 h 153"/>
                <a:gd name="T26" fmla="*/ 206375 w 162"/>
                <a:gd name="T27" fmla="*/ 50800 h 153"/>
                <a:gd name="T28" fmla="*/ 212725 w 162"/>
                <a:gd name="T29" fmla="*/ 46037 h 153"/>
                <a:gd name="T30" fmla="*/ 230188 w 162"/>
                <a:gd name="T31" fmla="*/ 53975 h 153"/>
                <a:gd name="T32" fmla="*/ 236538 w 162"/>
                <a:gd name="T33" fmla="*/ 65087 h 153"/>
                <a:gd name="T34" fmla="*/ 236538 w 162"/>
                <a:gd name="T35" fmla="*/ 77787 h 153"/>
                <a:gd name="T36" fmla="*/ 247650 w 162"/>
                <a:gd name="T37" fmla="*/ 74612 h 153"/>
                <a:gd name="T38" fmla="*/ 257175 w 162"/>
                <a:gd name="T39" fmla="*/ 82550 h 153"/>
                <a:gd name="T40" fmla="*/ 247650 w 162"/>
                <a:gd name="T41" fmla="*/ 107950 h 153"/>
                <a:gd name="T42" fmla="*/ 230188 w 162"/>
                <a:gd name="T43" fmla="*/ 119062 h 153"/>
                <a:gd name="T44" fmla="*/ 241300 w 162"/>
                <a:gd name="T45" fmla="*/ 150812 h 153"/>
                <a:gd name="T46" fmla="*/ 206375 w 162"/>
                <a:gd name="T47" fmla="*/ 171450 h 153"/>
                <a:gd name="T48" fmla="*/ 185738 w 162"/>
                <a:gd name="T49" fmla="*/ 177800 h 153"/>
                <a:gd name="T50" fmla="*/ 165100 w 162"/>
                <a:gd name="T51" fmla="*/ 173037 h 153"/>
                <a:gd name="T52" fmla="*/ 173038 w 162"/>
                <a:gd name="T53" fmla="*/ 206375 h 153"/>
                <a:gd name="T54" fmla="*/ 179388 w 162"/>
                <a:gd name="T55" fmla="*/ 219075 h 153"/>
                <a:gd name="T56" fmla="*/ 149225 w 162"/>
                <a:gd name="T57" fmla="*/ 234950 h 153"/>
                <a:gd name="T58" fmla="*/ 122238 w 162"/>
                <a:gd name="T59" fmla="*/ 234950 h 153"/>
                <a:gd name="T60" fmla="*/ 106363 w 162"/>
                <a:gd name="T61" fmla="*/ 200025 h 153"/>
                <a:gd name="T62" fmla="*/ 103188 w 162"/>
                <a:gd name="T63" fmla="*/ 157162 h 153"/>
                <a:gd name="T64" fmla="*/ 74613 w 162"/>
                <a:gd name="T65" fmla="*/ 128587 h 153"/>
                <a:gd name="T66" fmla="*/ 19050 w 162"/>
                <a:gd name="T67" fmla="*/ 107950 h 153"/>
                <a:gd name="T68" fmla="*/ 12700 w 162"/>
                <a:gd name="T69" fmla="*/ 73025 h 153"/>
                <a:gd name="T70" fmla="*/ 6350 w 162"/>
                <a:gd name="T71" fmla="*/ 60325 h 153"/>
                <a:gd name="T72" fmla="*/ 19050 w 162"/>
                <a:gd name="T73" fmla="*/ 25400 h 153"/>
                <a:gd name="T74" fmla="*/ 36513 w 162"/>
                <a:gd name="T75" fmla="*/ 9525 h 153"/>
                <a:gd name="T76" fmla="*/ 28575 w 162"/>
                <a:gd name="T77" fmla="*/ 20637 h 153"/>
                <a:gd name="T78" fmla="*/ 30163 w 162"/>
                <a:gd name="T79" fmla="*/ 34925 h 153"/>
                <a:gd name="T80" fmla="*/ 25400 w 162"/>
                <a:gd name="T81" fmla="*/ 55562 h 153"/>
                <a:gd name="T82" fmla="*/ 30163 w 162"/>
                <a:gd name="T83" fmla="*/ 65087 h 153"/>
                <a:gd name="T84" fmla="*/ 42863 w 162"/>
                <a:gd name="T85" fmla="*/ 60325 h 153"/>
                <a:gd name="T86" fmla="*/ 38100 w 162"/>
                <a:gd name="T87" fmla="*/ 41275 h 153"/>
                <a:gd name="T88" fmla="*/ 33338 w 162"/>
                <a:gd name="T89" fmla="*/ 34925 h 153"/>
                <a:gd name="T90" fmla="*/ 50800 w 162"/>
                <a:gd name="T91" fmla="*/ 15875 h 153"/>
                <a:gd name="T92" fmla="*/ 65088 w 162"/>
                <a:gd name="T93" fmla="*/ 9525 h 153"/>
                <a:gd name="T94" fmla="*/ 55563 w 162"/>
                <a:gd name="T95" fmla="*/ 1587 h 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2" h="153">
                  <a:moveTo>
                    <a:pt x="35" y="0"/>
                  </a:moveTo>
                  <a:lnTo>
                    <a:pt x="40" y="0"/>
                  </a:lnTo>
                  <a:lnTo>
                    <a:pt x="44" y="7"/>
                  </a:lnTo>
                  <a:lnTo>
                    <a:pt x="47" y="7"/>
                  </a:lnTo>
                  <a:lnTo>
                    <a:pt x="53" y="8"/>
                  </a:lnTo>
                  <a:lnTo>
                    <a:pt x="60" y="14"/>
                  </a:lnTo>
                  <a:lnTo>
                    <a:pt x="60" y="20"/>
                  </a:lnTo>
                  <a:lnTo>
                    <a:pt x="65" y="22"/>
                  </a:lnTo>
                  <a:lnTo>
                    <a:pt x="72" y="20"/>
                  </a:lnTo>
                  <a:lnTo>
                    <a:pt x="76" y="19"/>
                  </a:lnTo>
                  <a:lnTo>
                    <a:pt x="85" y="20"/>
                  </a:lnTo>
                  <a:lnTo>
                    <a:pt x="92" y="26"/>
                  </a:lnTo>
                  <a:lnTo>
                    <a:pt x="101" y="26"/>
                  </a:lnTo>
                  <a:lnTo>
                    <a:pt x="108" y="23"/>
                  </a:lnTo>
                  <a:lnTo>
                    <a:pt x="113" y="23"/>
                  </a:lnTo>
                  <a:lnTo>
                    <a:pt x="113" y="22"/>
                  </a:lnTo>
                  <a:lnTo>
                    <a:pt x="106" y="20"/>
                  </a:lnTo>
                  <a:lnTo>
                    <a:pt x="121" y="20"/>
                  </a:lnTo>
                  <a:lnTo>
                    <a:pt x="128" y="19"/>
                  </a:lnTo>
                  <a:lnTo>
                    <a:pt x="136" y="19"/>
                  </a:lnTo>
                  <a:lnTo>
                    <a:pt x="137" y="20"/>
                  </a:lnTo>
                  <a:lnTo>
                    <a:pt x="129" y="22"/>
                  </a:lnTo>
                  <a:lnTo>
                    <a:pt x="125" y="20"/>
                  </a:lnTo>
                  <a:lnTo>
                    <a:pt x="124" y="22"/>
                  </a:lnTo>
                  <a:lnTo>
                    <a:pt x="126" y="23"/>
                  </a:lnTo>
                  <a:lnTo>
                    <a:pt x="129" y="26"/>
                  </a:lnTo>
                  <a:lnTo>
                    <a:pt x="129" y="31"/>
                  </a:lnTo>
                  <a:lnTo>
                    <a:pt x="130" y="32"/>
                  </a:lnTo>
                  <a:lnTo>
                    <a:pt x="133" y="29"/>
                  </a:lnTo>
                  <a:lnTo>
                    <a:pt x="134" y="29"/>
                  </a:lnTo>
                  <a:lnTo>
                    <a:pt x="138" y="32"/>
                  </a:lnTo>
                  <a:lnTo>
                    <a:pt x="145" y="34"/>
                  </a:lnTo>
                  <a:lnTo>
                    <a:pt x="149" y="40"/>
                  </a:lnTo>
                  <a:lnTo>
                    <a:pt x="149" y="41"/>
                  </a:lnTo>
                  <a:lnTo>
                    <a:pt x="150" y="46"/>
                  </a:lnTo>
                  <a:lnTo>
                    <a:pt x="149" y="49"/>
                  </a:lnTo>
                  <a:lnTo>
                    <a:pt x="154" y="49"/>
                  </a:lnTo>
                  <a:lnTo>
                    <a:pt x="156" y="47"/>
                  </a:lnTo>
                  <a:lnTo>
                    <a:pt x="161" y="49"/>
                  </a:lnTo>
                  <a:lnTo>
                    <a:pt x="162" y="52"/>
                  </a:lnTo>
                  <a:lnTo>
                    <a:pt x="152" y="62"/>
                  </a:lnTo>
                  <a:lnTo>
                    <a:pt x="156" y="68"/>
                  </a:lnTo>
                  <a:lnTo>
                    <a:pt x="156" y="71"/>
                  </a:lnTo>
                  <a:lnTo>
                    <a:pt x="145" y="75"/>
                  </a:lnTo>
                  <a:lnTo>
                    <a:pt x="145" y="89"/>
                  </a:lnTo>
                  <a:lnTo>
                    <a:pt x="152" y="95"/>
                  </a:lnTo>
                  <a:lnTo>
                    <a:pt x="142" y="107"/>
                  </a:lnTo>
                  <a:lnTo>
                    <a:pt x="130" y="108"/>
                  </a:lnTo>
                  <a:lnTo>
                    <a:pt x="122" y="112"/>
                  </a:lnTo>
                  <a:lnTo>
                    <a:pt x="117" y="112"/>
                  </a:lnTo>
                  <a:lnTo>
                    <a:pt x="106" y="107"/>
                  </a:lnTo>
                  <a:lnTo>
                    <a:pt x="104" y="109"/>
                  </a:lnTo>
                  <a:lnTo>
                    <a:pt x="110" y="115"/>
                  </a:lnTo>
                  <a:lnTo>
                    <a:pt x="109" y="130"/>
                  </a:lnTo>
                  <a:lnTo>
                    <a:pt x="120" y="133"/>
                  </a:lnTo>
                  <a:lnTo>
                    <a:pt x="113" y="138"/>
                  </a:lnTo>
                  <a:lnTo>
                    <a:pt x="109" y="144"/>
                  </a:lnTo>
                  <a:lnTo>
                    <a:pt x="94" y="148"/>
                  </a:lnTo>
                  <a:lnTo>
                    <a:pt x="89" y="153"/>
                  </a:lnTo>
                  <a:lnTo>
                    <a:pt x="77" y="148"/>
                  </a:lnTo>
                  <a:lnTo>
                    <a:pt x="75" y="135"/>
                  </a:lnTo>
                  <a:lnTo>
                    <a:pt x="67" y="126"/>
                  </a:lnTo>
                  <a:lnTo>
                    <a:pt x="72" y="118"/>
                  </a:lnTo>
                  <a:lnTo>
                    <a:pt x="65" y="99"/>
                  </a:lnTo>
                  <a:lnTo>
                    <a:pt x="71" y="81"/>
                  </a:lnTo>
                  <a:lnTo>
                    <a:pt x="47" y="81"/>
                  </a:lnTo>
                  <a:lnTo>
                    <a:pt x="41" y="69"/>
                  </a:lnTo>
                  <a:lnTo>
                    <a:pt x="12" y="68"/>
                  </a:lnTo>
                  <a:lnTo>
                    <a:pt x="12" y="56"/>
                  </a:lnTo>
                  <a:lnTo>
                    <a:pt x="8" y="46"/>
                  </a:lnTo>
                  <a:lnTo>
                    <a:pt x="0" y="44"/>
                  </a:lnTo>
                  <a:lnTo>
                    <a:pt x="4" y="38"/>
                  </a:lnTo>
                  <a:lnTo>
                    <a:pt x="4" y="25"/>
                  </a:lnTo>
                  <a:lnTo>
                    <a:pt x="12" y="16"/>
                  </a:lnTo>
                  <a:lnTo>
                    <a:pt x="14" y="7"/>
                  </a:lnTo>
                  <a:lnTo>
                    <a:pt x="23" y="6"/>
                  </a:lnTo>
                  <a:lnTo>
                    <a:pt x="16" y="8"/>
                  </a:lnTo>
                  <a:lnTo>
                    <a:pt x="18" y="13"/>
                  </a:lnTo>
                  <a:lnTo>
                    <a:pt x="20" y="14"/>
                  </a:lnTo>
                  <a:lnTo>
                    <a:pt x="19" y="22"/>
                  </a:lnTo>
                  <a:lnTo>
                    <a:pt x="15" y="29"/>
                  </a:lnTo>
                  <a:lnTo>
                    <a:pt x="16" y="35"/>
                  </a:lnTo>
                  <a:lnTo>
                    <a:pt x="19" y="38"/>
                  </a:lnTo>
                  <a:lnTo>
                    <a:pt x="19" y="41"/>
                  </a:lnTo>
                  <a:lnTo>
                    <a:pt x="21" y="41"/>
                  </a:lnTo>
                  <a:lnTo>
                    <a:pt x="27" y="38"/>
                  </a:lnTo>
                  <a:lnTo>
                    <a:pt x="27" y="31"/>
                  </a:lnTo>
                  <a:lnTo>
                    <a:pt x="24" y="26"/>
                  </a:lnTo>
                  <a:lnTo>
                    <a:pt x="23" y="23"/>
                  </a:lnTo>
                  <a:lnTo>
                    <a:pt x="21" y="22"/>
                  </a:lnTo>
                  <a:lnTo>
                    <a:pt x="21" y="16"/>
                  </a:lnTo>
                  <a:lnTo>
                    <a:pt x="32" y="10"/>
                  </a:lnTo>
                  <a:lnTo>
                    <a:pt x="41" y="8"/>
                  </a:lnTo>
                  <a:lnTo>
                    <a:pt x="41" y="6"/>
                  </a:lnTo>
                  <a:lnTo>
                    <a:pt x="36" y="7"/>
                  </a:lnTo>
                  <a:lnTo>
                    <a:pt x="35" y="1"/>
                  </a:lnTo>
                  <a:lnTo>
                    <a:pt x="3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0" name="Freeform 561"/>
            <p:cNvSpPr>
              <a:spLocks/>
            </p:cNvSpPr>
            <p:nvPr/>
          </p:nvSpPr>
          <p:spPr bwMode="auto">
            <a:xfrm>
              <a:off x="2822575" y="5845175"/>
              <a:ext cx="26988" cy="19050"/>
            </a:xfrm>
            <a:custGeom>
              <a:avLst/>
              <a:gdLst>
                <a:gd name="T0" fmla="*/ 1588 w 17"/>
                <a:gd name="T1" fmla="*/ 0 h 12"/>
                <a:gd name="T2" fmla="*/ 20638 w 17"/>
                <a:gd name="T3" fmla="*/ 9525 h 12"/>
                <a:gd name="T4" fmla="*/ 26988 w 17"/>
                <a:gd name="T5" fmla="*/ 19050 h 12"/>
                <a:gd name="T6" fmla="*/ 19050 w 17"/>
                <a:gd name="T7" fmla="*/ 17463 h 12"/>
                <a:gd name="T8" fmla="*/ 12700 w 17"/>
                <a:gd name="T9" fmla="*/ 17463 h 12"/>
                <a:gd name="T10" fmla="*/ 0 w 17"/>
                <a:gd name="T11" fmla="*/ 4763 h 12"/>
                <a:gd name="T12" fmla="*/ 1588 w 17"/>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2">
                  <a:moveTo>
                    <a:pt x="1" y="0"/>
                  </a:moveTo>
                  <a:lnTo>
                    <a:pt x="13" y="6"/>
                  </a:lnTo>
                  <a:lnTo>
                    <a:pt x="17" y="12"/>
                  </a:lnTo>
                  <a:lnTo>
                    <a:pt x="12" y="11"/>
                  </a:lnTo>
                  <a:lnTo>
                    <a:pt x="8" y="11"/>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1" name="Freeform 562"/>
            <p:cNvSpPr>
              <a:spLocks/>
            </p:cNvSpPr>
            <p:nvPr/>
          </p:nvSpPr>
          <p:spPr bwMode="auto">
            <a:xfrm>
              <a:off x="2838450" y="5872163"/>
              <a:ext cx="34925" cy="22225"/>
            </a:xfrm>
            <a:custGeom>
              <a:avLst/>
              <a:gdLst>
                <a:gd name="T0" fmla="*/ 4763 w 22"/>
                <a:gd name="T1" fmla="*/ 0 h 14"/>
                <a:gd name="T2" fmla="*/ 17463 w 22"/>
                <a:gd name="T3" fmla="*/ 0 h 14"/>
                <a:gd name="T4" fmla="*/ 30163 w 22"/>
                <a:gd name="T5" fmla="*/ 9525 h 14"/>
                <a:gd name="T6" fmla="*/ 34925 w 22"/>
                <a:gd name="T7" fmla="*/ 12700 h 14"/>
                <a:gd name="T8" fmla="*/ 28575 w 22"/>
                <a:gd name="T9" fmla="*/ 20638 h 14"/>
                <a:gd name="T10" fmla="*/ 15875 w 22"/>
                <a:gd name="T11" fmla="*/ 22225 h 14"/>
                <a:gd name="T12" fmla="*/ 9525 w 22"/>
                <a:gd name="T13" fmla="*/ 20638 h 14"/>
                <a:gd name="T14" fmla="*/ 9525 w 22"/>
                <a:gd name="T15" fmla="*/ 11113 h 14"/>
                <a:gd name="T16" fmla="*/ 0 w 22"/>
                <a:gd name="T17" fmla="*/ 1588 h 14"/>
                <a:gd name="T18" fmla="*/ 4763 w 22"/>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14">
                  <a:moveTo>
                    <a:pt x="3" y="0"/>
                  </a:moveTo>
                  <a:lnTo>
                    <a:pt x="11" y="0"/>
                  </a:lnTo>
                  <a:lnTo>
                    <a:pt x="19" y="6"/>
                  </a:lnTo>
                  <a:lnTo>
                    <a:pt x="22" y="8"/>
                  </a:lnTo>
                  <a:lnTo>
                    <a:pt x="18" y="13"/>
                  </a:lnTo>
                  <a:lnTo>
                    <a:pt x="10" y="14"/>
                  </a:lnTo>
                  <a:lnTo>
                    <a:pt x="6" y="13"/>
                  </a:lnTo>
                  <a:lnTo>
                    <a:pt x="6" y="7"/>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2" name="Freeform 563"/>
            <p:cNvSpPr>
              <a:spLocks/>
            </p:cNvSpPr>
            <p:nvPr/>
          </p:nvSpPr>
          <p:spPr bwMode="auto">
            <a:xfrm>
              <a:off x="2873375" y="5884863"/>
              <a:ext cx="17463" cy="17462"/>
            </a:xfrm>
            <a:custGeom>
              <a:avLst/>
              <a:gdLst>
                <a:gd name="T0" fmla="*/ 3175 w 11"/>
                <a:gd name="T1" fmla="*/ 0 h 11"/>
                <a:gd name="T2" fmla="*/ 9525 w 11"/>
                <a:gd name="T3" fmla="*/ 4762 h 11"/>
                <a:gd name="T4" fmla="*/ 14288 w 11"/>
                <a:gd name="T5" fmla="*/ 9525 h 11"/>
                <a:gd name="T6" fmla="*/ 17463 w 11"/>
                <a:gd name="T7" fmla="*/ 9525 h 11"/>
                <a:gd name="T8" fmla="*/ 17463 w 11"/>
                <a:gd name="T9" fmla="*/ 14287 h 11"/>
                <a:gd name="T10" fmla="*/ 11113 w 11"/>
                <a:gd name="T11" fmla="*/ 17462 h 11"/>
                <a:gd name="T12" fmla="*/ 0 w 11"/>
                <a:gd name="T13" fmla="*/ 9525 h 11"/>
                <a:gd name="T14" fmla="*/ 0 w 11"/>
                <a:gd name="T15" fmla="*/ 4762 h 11"/>
                <a:gd name="T16" fmla="*/ 3175 w 11"/>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1">
                  <a:moveTo>
                    <a:pt x="2" y="0"/>
                  </a:moveTo>
                  <a:lnTo>
                    <a:pt x="6" y="3"/>
                  </a:lnTo>
                  <a:lnTo>
                    <a:pt x="9" y="6"/>
                  </a:lnTo>
                  <a:lnTo>
                    <a:pt x="11" y="6"/>
                  </a:lnTo>
                  <a:lnTo>
                    <a:pt x="11" y="9"/>
                  </a:lnTo>
                  <a:lnTo>
                    <a:pt x="7" y="11"/>
                  </a:lnTo>
                  <a:lnTo>
                    <a:pt x="0" y="6"/>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3" name="Freeform 564"/>
            <p:cNvSpPr>
              <a:spLocks/>
            </p:cNvSpPr>
            <p:nvPr/>
          </p:nvSpPr>
          <p:spPr bwMode="auto">
            <a:xfrm>
              <a:off x="2882900" y="5918200"/>
              <a:ext cx="7938" cy="4763"/>
            </a:xfrm>
            <a:custGeom>
              <a:avLst/>
              <a:gdLst>
                <a:gd name="T0" fmla="*/ 4763 w 5"/>
                <a:gd name="T1" fmla="*/ 0 h 3"/>
                <a:gd name="T2" fmla="*/ 7938 w 5"/>
                <a:gd name="T3" fmla="*/ 3175 h 3"/>
                <a:gd name="T4" fmla="*/ 4763 w 5"/>
                <a:gd name="T5" fmla="*/ 4763 h 3"/>
                <a:gd name="T6" fmla="*/ 0 w 5"/>
                <a:gd name="T7" fmla="*/ 3175 h 3"/>
                <a:gd name="T8" fmla="*/ 4763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3" y="0"/>
                  </a:moveTo>
                  <a:lnTo>
                    <a:pt x="5" y="2"/>
                  </a:lnTo>
                  <a:lnTo>
                    <a:pt x="3" y="3"/>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4" name="Freeform 565"/>
            <p:cNvSpPr>
              <a:spLocks/>
            </p:cNvSpPr>
            <p:nvPr/>
          </p:nvSpPr>
          <p:spPr bwMode="auto">
            <a:xfrm>
              <a:off x="2895600" y="5926138"/>
              <a:ext cx="12700" cy="9525"/>
            </a:xfrm>
            <a:custGeom>
              <a:avLst/>
              <a:gdLst>
                <a:gd name="T0" fmla="*/ 0 w 8"/>
                <a:gd name="T1" fmla="*/ 0 h 6"/>
                <a:gd name="T2" fmla="*/ 12700 w 8"/>
                <a:gd name="T3" fmla="*/ 0 h 6"/>
                <a:gd name="T4" fmla="*/ 7938 w 8"/>
                <a:gd name="T5" fmla="*/ 4763 h 6"/>
                <a:gd name="T6" fmla="*/ 11113 w 8"/>
                <a:gd name="T7" fmla="*/ 6350 h 6"/>
                <a:gd name="T8" fmla="*/ 7938 w 8"/>
                <a:gd name="T9" fmla="*/ 9525 h 6"/>
                <a:gd name="T10" fmla="*/ 1588 w 8"/>
                <a:gd name="T11" fmla="*/ 4763 h 6"/>
                <a:gd name="T12" fmla="*/ 0 w 8"/>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6">
                  <a:moveTo>
                    <a:pt x="0" y="0"/>
                  </a:moveTo>
                  <a:lnTo>
                    <a:pt x="8" y="0"/>
                  </a:lnTo>
                  <a:lnTo>
                    <a:pt x="5" y="3"/>
                  </a:lnTo>
                  <a:lnTo>
                    <a:pt x="7" y="4"/>
                  </a:lnTo>
                  <a:lnTo>
                    <a:pt x="5" y="6"/>
                  </a:lnTo>
                  <a:lnTo>
                    <a:pt x="1"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5" name="Freeform 566"/>
            <p:cNvSpPr>
              <a:spLocks/>
            </p:cNvSpPr>
            <p:nvPr/>
          </p:nvSpPr>
          <p:spPr bwMode="auto">
            <a:xfrm>
              <a:off x="2914650" y="5926138"/>
              <a:ext cx="7938" cy="1587"/>
            </a:xfrm>
            <a:custGeom>
              <a:avLst/>
              <a:gdLst>
                <a:gd name="T0" fmla="*/ 0 w 5"/>
                <a:gd name="T1" fmla="*/ 0 h 1"/>
                <a:gd name="T2" fmla="*/ 7938 w 5"/>
                <a:gd name="T3" fmla="*/ 0 h 1"/>
                <a:gd name="T4" fmla="*/ 7938 w 5"/>
                <a:gd name="T5" fmla="*/ 1587 h 1"/>
                <a:gd name="T6" fmla="*/ 4763 w 5"/>
                <a:gd name="T7" fmla="*/ 1587 h 1"/>
                <a:gd name="T8" fmla="*/ 0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0" y="0"/>
                  </a:moveTo>
                  <a:lnTo>
                    <a:pt x="5" y="0"/>
                  </a:lnTo>
                  <a:lnTo>
                    <a:pt x="5" y="1"/>
                  </a:lnTo>
                  <a:lnTo>
                    <a:pt x="3"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6" name="Freeform 567"/>
            <p:cNvSpPr>
              <a:spLocks/>
            </p:cNvSpPr>
            <p:nvPr/>
          </p:nvSpPr>
          <p:spPr bwMode="auto">
            <a:xfrm>
              <a:off x="2914650" y="5926138"/>
              <a:ext cx="36513" cy="28575"/>
            </a:xfrm>
            <a:custGeom>
              <a:avLst/>
              <a:gdLst>
                <a:gd name="T0" fmla="*/ 26988 w 23"/>
                <a:gd name="T1" fmla="*/ 0 h 18"/>
                <a:gd name="T2" fmla="*/ 30163 w 23"/>
                <a:gd name="T3" fmla="*/ 4763 h 18"/>
                <a:gd name="T4" fmla="*/ 25400 w 23"/>
                <a:gd name="T5" fmla="*/ 6350 h 18"/>
                <a:gd name="T6" fmla="*/ 31750 w 23"/>
                <a:gd name="T7" fmla="*/ 9525 h 18"/>
                <a:gd name="T8" fmla="*/ 31750 w 23"/>
                <a:gd name="T9" fmla="*/ 11113 h 18"/>
                <a:gd name="T10" fmla="*/ 30163 w 23"/>
                <a:gd name="T11" fmla="*/ 14288 h 18"/>
                <a:gd name="T12" fmla="*/ 36513 w 23"/>
                <a:gd name="T13" fmla="*/ 15875 h 18"/>
                <a:gd name="T14" fmla="*/ 36513 w 23"/>
                <a:gd name="T15" fmla="*/ 28575 h 18"/>
                <a:gd name="T16" fmla="*/ 31750 w 23"/>
                <a:gd name="T17" fmla="*/ 20638 h 18"/>
                <a:gd name="T18" fmla="*/ 25400 w 23"/>
                <a:gd name="T19" fmla="*/ 20638 h 18"/>
                <a:gd name="T20" fmla="*/ 23813 w 23"/>
                <a:gd name="T21" fmla="*/ 23813 h 18"/>
                <a:gd name="T22" fmla="*/ 14288 w 23"/>
                <a:gd name="T23" fmla="*/ 9525 h 18"/>
                <a:gd name="T24" fmla="*/ 11113 w 23"/>
                <a:gd name="T25" fmla="*/ 11113 h 18"/>
                <a:gd name="T26" fmla="*/ 17463 w 23"/>
                <a:gd name="T27" fmla="*/ 19050 h 18"/>
                <a:gd name="T28" fmla="*/ 11113 w 23"/>
                <a:gd name="T29" fmla="*/ 20638 h 18"/>
                <a:gd name="T30" fmla="*/ 4763 w 23"/>
                <a:gd name="T31" fmla="*/ 15875 h 18"/>
                <a:gd name="T32" fmla="*/ 1588 w 23"/>
                <a:gd name="T33" fmla="*/ 11113 h 18"/>
                <a:gd name="T34" fmla="*/ 6350 w 23"/>
                <a:gd name="T35" fmla="*/ 9525 h 18"/>
                <a:gd name="T36" fmla="*/ 0 w 23"/>
                <a:gd name="T37" fmla="*/ 11113 h 18"/>
                <a:gd name="T38" fmla="*/ 0 w 23"/>
                <a:gd name="T39" fmla="*/ 9525 h 18"/>
                <a:gd name="T40" fmla="*/ 7938 w 23"/>
                <a:gd name="T41" fmla="*/ 4763 h 18"/>
                <a:gd name="T42" fmla="*/ 20638 w 23"/>
                <a:gd name="T43" fmla="*/ 1588 h 18"/>
                <a:gd name="T44" fmla="*/ 26988 w 23"/>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 h="18">
                  <a:moveTo>
                    <a:pt x="17" y="0"/>
                  </a:moveTo>
                  <a:lnTo>
                    <a:pt x="19" y="3"/>
                  </a:lnTo>
                  <a:lnTo>
                    <a:pt x="16" y="4"/>
                  </a:lnTo>
                  <a:lnTo>
                    <a:pt x="20" y="6"/>
                  </a:lnTo>
                  <a:lnTo>
                    <a:pt x="20" y="7"/>
                  </a:lnTo>
                  <a:lnTo>
                    <a:pt x="19" y="9"/>
                  </a:lnTo>
                  <a:lnTo>
                    <a:pt x="23" y="10"/>
                  </a:lnTo>
                  <a:lnTo>
                    <a:pt x="23" y="18"/>
                  </a:lnTo>
                  <a:lnTo>
                    <a:pt x="20" y="13"/>
                  </a:lnTo>
                  <a:lnTo>
                    <a:pt x="16" y="13"/>
                  </a:lnTo>
                  <a:lnTo>
                    <a:pt x="15" y="15"/>
                  </a:lnTo>
                  <a:lnTo>
                    <a:pt x="9" y="6"/>
                  </a:lnTo>
                  <a:lnTo>
                    <a:pt x="7" y="7"/>
                  </a:lnTo>
                  <a:lnTo>
                    <a:pt x="11" y="12"/>
                  </a:lnTo>
                  <a:lnTo>
                    <a:pt x="7" y="13"/>
                  </a:lnTo>
                  <a:lnTo>
                    <a:pt x="3" y="10"/>
                  </a:lnTo>
                  <a:lnTo>
                    <a:pt x="1" y="7"/>
                  </a:lnTo>
                  <a:lnTo>
                    <a:pt x="4" y="6"/>
                  </a:lnTo>
                  <a:lnTo>
                    <a:pt x="0" y="7"/>
                  </a:lnTo>
                  <a:lnTo>
                    <a:pt x="0" y="6"/>
                  </a:lnTo>
                  <a:lnTo>
                    <a:pt x="5" y="3"/>
                  </a:lnTo>
                  <a:lnTo>
                    <a:pt x="13" y="1"/>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7" name="Freeform 568"/>
            <p:cNvSpPr>
              <a:spLocks/>
            </p:cNvSpPr>
            <p:nvPr/>
          </p:nvSpPr>
          <p:spPr bwMode="auto">
            <a:xfrm>
              <a:off x="2960688" y="5946775"/>
              <a:ext cx="4762" cy="7938"/>
            </a:xfrm>
            <a:custGeom>
              <a:avLst/>
              <a:gdLst>
                <a:gd name="T0" fmla="*/ 4762 w 3"/>
                <a:gd name="T1" fmla="*/ 0 h 5"/>
                <a:gd name="T2" fmla="*/ 4762 w 3"/>
                <a:gd name="T3" fmla="*/ 7938 h 5"/>
                <a:gd name="T4" fmla="*/ 0 w 3"/>
                <a:gd name="T5" fmla="*/ 7938 h 5"/>
                <a:gd name="T6" fmla="*/ 4762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5"/>
                  </a:lnTo>
                  <a:lnTo>
                    <a:pt x="0" y="5"/>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8" name="Freeform 569"/>
            <p:cNvSpPr>
              <a:spLocks/>
            </p:cNvSpPr>
            <p:nvPr/>
          </p:nvSpPr>
          <p:spPr bwMode="auto">
            <a:xfrm>
              <a:off x="2957513" y="5946775"/>
              <a:ext cx="1587" cy="4763"/>
            </a:xfrm>
            <a:custGeom>
              <a:avLst/>
              <a:gdLst>
                <a:gd name="T0" fmla="*/ 1587 w 1"/>
                <a:gd name="T1" fmla="*/ 0 h 3"/>
                <a:gd name="T2" fmla="*/ 1587 w 1"/>
                <a:gd name="T3" fmla="*/ 4763 h 3"/>
                <a:gd name="T4" fmla="*/ 0 w 1"/>
                <a:gd name="T5" fmla="*/ 3175 h 3"/>
                <a:gd name="T6" fmla="*/ 1587 w 1"/>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1" y="0"/>
                  </a:moveTo>
                  <a:lnTo>
                    <a:pt x="1" y="3"/>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89" name="Freeform 570"/>
            <p:cNvSpPr>
              <a:spLocks/>
            </p:cNvSpPr>
            <p:nvPr/>
          </p:nvSpPr>
          <p:spPr bwMode="auto">
            <a:xfrm>
              <a:off x="2952750" y="5959475"/>
              <a:ext cx="7938" cy="1588"/>
            </a:xfrm>
            <a:custGeom>
              <a:avLst/>
              <a:gdLst>
                <a:gd name="T0" fmla="*/ 1588 w 5"/>
                <a:gd name="T1" fmla="*/ 0 h 1"/>
                <a:gd name="T2" fmla="*/ 7938 w 5"/>
                <a:gd name="T3" fmla="*/ 0 h 1"/>
                <a:gd name="T4" fmla="*/ 6350 w 5"/>
                <a:gd name="T5" fmla="*/ 1588 h 1"/>
                <a:gd name="T6" fmla="*/ 0 w 5"/>
                <a:gd name="T7" fmla="*/ 1588 h 1"/>
                <a:gd name="T8" fmla="*/ 1588 w 5"/>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
                  <a:moveTo>
                    <a:pt x="1" y="0"/>
                  </a:moveTo>
                  <a:lnTo>
                    <a:pt x="5" y="0"/>
                  </a:lnTo>
                  <a:lnTo>
                    <a:pt x="4" y="1"/>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0" name="Freeform 571"/>
            <p:cNvSpPr>
              <a:spLocks/>
            </p:cNvSpPr>
            <p:nvPr/>
          </p:nvSpPr>
          <p:spPr bwMode="auto">
            <a:xfrm>
              <a:off x="2967038" y="5954713"/>
              <a:ext cx="3175" cy="6350"/>
            </a:xfrm>
            <a:custGeom>
              <a:avLst/>
              <a:gdLst>
                <a:gd name="T0" fmla="*/ 0 w 2"/>
                <a:gd name="T1" fmla="*/ 0 h 4"/>
                <a:gd name="T2" fmla="*/ 3175 w 2"/>
                <a:gd name="T3" fmla="*/ 4763 h 4"/>
                <a:gd name="T4" fmla="*/ 0 w 2"/>
                <a:gd name="T5" fmla="*/ 6350 h 4"/>
                <a:gd name="T6" fmla="*/ 0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0"/>
                  </a:moveTo>
                  <a:lnTo>
                    <a:pt x="2" y="3"/>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1" name="Freeform 572"/>
            <p:cNvSpPr>
              <a:spLocks/>
            </p:cNvSpPr>
            <p:nvPr/>
          </p:nvSpPr>
          <p:spPr bwMode="auto">
            <a:xfrm>
              <a:off x="2947988" y="5926138"/>
              <a:ext cx="22225" cy="11112"/>
            </a:xfrm>
            <a:custGeom>
              <a:avLst/>
              <a:gdLst>
                <a:gd name="T0" fmla="*/ 0 w 14"/>
                <a:gd name="T1" fmla="*/ 0 h 7"/>
                <a:gd name="T2" fmla="*/ 17463 w 14"/>
                <a:gd name="T3" fmla="*/ 1587 h 7"/>
                <a:gd name="T4" fmla="*/ 22225 w 14"/>
                <a:gd name="T5" fmla="*/ 6350 h 7"/>
                <a:gd name="T6" fmla="*/ 17463 w 14"/>
                <a:gd name="T7" fmla="*/ 11112 h 7"/>
                <a:gd name="T8" fmla="*/ 12700 w 14"/>
                <a:gd name="T9" fmla="*/ 9525 h 7"/>
                <a:gd name="T10" fmla="*/ 3175 w 14"/>
                <a:gd name="T11" fmla="*/ 9525 h 7"/>
                <a:gd name="T12" fmla="*/ 0 w 14"/>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7">
                  <a:moveTo>
                    <a:pt x="0" y="0"/>
                  </a:moveTo>
                  <a:lnTo>
                    <a:pt x="11" y="1"/>
                  </a:lnTo>
                  <a:lnTo>
                    <a:pt x="14" y="4"/>
                  </a:lnTo>
                  <a:lnTo>
                    <a:pt x="11" y="7"/>
                  </a:lnTo>
                  <a:lnTo>
                    <a:pt x="8" y="6"/>
                  </a:lnTo>
                  <a:lnTo>
                    <a:pt x="2"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2" name="Freeform 573"/>
            <p:cNvSpPr>
              <a:spLocks/>
            </p:cNvSpPr>
            <p:nvPr/>
          </p:nvSpPr>
          <p:spPr bwMode="auto">
            <a:xfrm>
              <a:off x="2970213" y="5937250"/>
              <a:ext cx="3175" cy="3175"/>
            </a:xfrm>
            <a:custGeom>
              <a:avLst/>
              <a:gdLst>
                <a:gd name="T0" fmla="*/ 1588 w 2"/>
                <a:gd name="T1" fmla="*/ 0 h 2"/>
                <a:gd name="T2" fmla="*/ 3175 w 2"/>
                <a:gd name="T3" fmla="*/ 3175 h 2"/>
                <a:gd name="T4" fmla="*/ 0 w 2"/>
                <a:gd name="T5" fmla="*/ 3175 h 2"/>
                <a:gd name="T6" fmla="*/ 158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1" y="0"/>
                  </a:moveTo>
                  <a:lnTo>
                    <a:pt x="2" y="2"/>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3" name="Freeform 574"/>
            <p:cNvSpPr>
              <a:spLocks/>
            </p:cNvSpPr>
            <p:nvPr/>
          </p:nvSpPr>
          <p:spPr bwMode="auto">
            <a:xfrm>
              <a:off x="2970213" y="5927725"/>
              <a:ext cx="3175" cy="4763"/>
            </a:xfrm>
            <a:custGeom>
              <a:avLst/>
              <a:gdLst>
                <a:gd name="T0" fmla="*/ 0 w 2"/>
                <a:gd name="T1" fmla="*/ 0 h 3"/>
                <a:gd name="T2" fmla="*/ 1588 w 2"/>
                <a:gd name="T3" fmla="*/ 0 h 3"/>
                <a:gd name="T4" fmla="*/ 3175 w 2"/>
                <a:gd name="T5" fmla="*/ 3175 h 3"/>
                <a:gd name="T6" fmla="*/ 1588 w 2"/>
                <a:gd name="T7" fmla="*/ 4763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2" y="2"/>
                  </a:lnTo>
                  <a:lnTo>
                    <a:pt x="1"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4" name="Freeform 575"/>
            <p:cNvSpPr>
              <a:spLocks/>
            </p:cNvSpPr>
            <p:nvPr/>
          </p:nvSpPr>
          <p:spPr bwMode="auto">
            <a:xfrm>
              <a:off x="2978150" y="5935663"/>
              <a:ext cx="4763" cy="4762"/>
            </a:xfrm>
            <a:custGeom>
              <a:avLst/>
              <a:gdLst>
                <a:gd name="T0" fmla="*/ 0 w 3"/>
                <a:gd name="T1" fmla="*/ 0 h 3"/>
                <a:gd name="T2" fmla="*/ 1588 w 3"/>
                <a:gd name="T3" fmla="*/ 0 h 3"/>
                <a:gd name="T4" fmla="*/ 4763 w 3"/>
                <a:gd name="T5" fmla="*/ 1587 h 3"/>
                <a:gd name="T6" fmla="*/ 0 w 3"/>
                <a:gd name="T7" fmla="*/ 4762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1" y="0"/>
                  </a:lnTo>
                  <a:lnTo>
                    <a:pt x="3" y="1"/>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5" name="Freeform 576"/>
            <p:cNvSpPr>
              <a:spLocks/>
            </p:cNvSpPr>
            <p:nvPr/>
          </p:nvSpPr>
          <p:spPr bwMode="auto">
            <a:xfrm>
              <a:off x="2817813" y="5807075"/>
              <a:ext cx="6350" cy="4763"/>
            </a:xfrm>
            <a:custGeom>
              <a:avLst/>
              <a:gdLst>
                <a:gd name="T0" fmla="*/ 1588 w 4"/>
                <a:gd name="T1" fmla="*/ 0 h 3"/>
                <a:gd name="T2" fmla="*/ 4763 w 4"/>
                <a:gd name="T3" fmla="*/ 0 h 3"/>
                <a:gd name="T4" fmla="*/ 6350 w 4"/>
                <a:gd name="T5" fmla="*/ 3175 h 3"/>
                <a:gd name="T6" fmla="*/ 6350 w 4"/>
                <a:gd name="T7" fmla="*/ 4763 h 3"/>
                <a:gd name="T8" fmla="*/ 0 w 4"/>
                <a:gd name="T9" fmla="*/ 4763 h 3"/>
                <a:gd name="T10" fmla="*/ 1588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1" y="0"/>
                  </a:moveTo>
                  <a:lnTo>
                    <a:pt x="3" y="0"/>
                  </a:lnTo>
                  <a:lnTo>
                    <a:pt x="4" y="2"/>
                  </a:lnTo>
                  <a:lnTo>
                    <a:pt x="4" y="3"/>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6" name="Freeform 577"/>
            <p:cNvSpPr>
              <a:spLocks/>
            </p:cNvSpPr>
            <p:nvPr/>
          </p:nvSpPr>
          <p:spPr bwMode="auto">
            <a:xfrm>
              <a:off x="2830513" y="5830888"/>
              <a:ext cx="6350" cy="9525"/>
            </a:xfrm>
            <a:custGeom>
              <a:avLst/>
              <a:gdLst>
                <a:gd name="T0" fmla="*/ 1588 w 4"/>
                <a:gd name="T1" fmla="*/ 0 h 6"/>
                <a:gd name="T2" fmla="*/ 6350 w 4"/>
                <a:gd name="T3" fmla="*/ 4763 h 6"/>
                <a:gd name="T4" fmla="*/ 6350 w 4"/>
                <a:gd name="T5" fmla="*/ 9525 h 6"/>
                <a:gd name="T6" fmla="*/ 0 w 4"/>
                <a:gd name="T7" fmla="*/ 4763 h 6"/>
                <a:gd name="T8" fmla="*/ 1588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1" y="0"/>
                  </a:moveTo>
                  <a:lnTo>
                    <a:pt x="4" y="3"/>
                  </a:lnTo>
                  <a:lnTo>
                    <a:pt x="4" y="6"/>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7" name="Freeform 578"/>
            <p:cNvSpPr>
              <a:spLocks/>
            </p:cNvSpPr>
            <p:nvPr/>
          </p:nvSpPr>
          <p:spPr bwMode="auto">
            <a:xfrm>
              <a:off x="2828925" y="5500688"/>
              <a:ext cx="19050" cy="47625"/>
            </a:xfrm>
            <a:custGeom>
              <a:avLst/>
              <a:gdLst>
                <a:gd name="T0" fmla="*/ 3175 w 12"/>
                <a:gd name="T1" fmla="*/ 0 h 30"/>
                <a:gd name="T2" fmla="*/ 9525 w 12"/>
                <a:gd name="T3" fmla="*/ 4763 h 30"/>
                <a:gd name="T4" fmla="*/ 15875 w 12"/>
                <a:gd name="T5" fmla="*/ 3175 h 30"/>
                <a:gd name="T6" fmla="*/ 19050 w 12"/>
                <a:gd name="T7" fmla="*/ 19050 h 30"/>
                <a:gd name="T8" fmla="*/ 12700 w 12"/>
                <a:gd name="T9" fmla="*/ 22225 h 30"/>
                <a:gd name="T10" fmla="*/ 15875 w 12"/>
                <a:gd name="T11" fmla="*/ 28575 h 30"/>
                <a:gd name="T12" fmla="*/ 14288 w 12"/>
                <a:gd name="T13" fmla="*/ 36513 h 30"/>
                <a:gd name="T14" fmla="*/ 12700 w 12"/>
                <a:gd name="T15" fmla="*/ 46038 h 30"/>
                <a:gd name="T16" fmla="*/ 6350 w 12"/>
                <a:gd name="T17" fmla="*/ 47625 h 30"/>
                <a:gd name="T18" fmla="*/ 0 w 12"/>
                <a:gd name="T19" fmla="*/ 42863 h 30"/>
                <a:gd name="T20" fmla="*/ 3175 w 12"/>
                <a:gd name="T21" fmla="*/ 26988 h 30"/>
                <a:gd name="T22" fmla="*/ 1588 w 12"/>
                <a:gd name="T23" fmla="*/ 17463 h 30"/>
                <a:gd name="T24" fmla="*/ 3175 w 12"/>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30">
                  <a:moveTo>
                    <a:pt x="2" y="0"/>
                  </a:moveTo>
                  <a:lnTo>
                    <a:pt x="6" y="3"/>
                  </a:lnTo>
                  <a:lnTo>
                    <a:pt x="10" y="2"/>
                  </a:lnTo>
                  <a:lnTo>
                    <a:pt x="12" y="12"/>
                  </a:lnTo>
                  <a:lnTo>
                    <a:pt x="8" y="14"/>
                  </a:lnTo>
                  <a:lnTo>
                    <a:pt x="10" y="18"/>
                  </a:lnTo>
                  <a:lnTo>
                    <a:pt x="9" y="23"/>
                  </a:lnTo>
                  <a:lnTo>
                    <a:pt x="8" y="29"/>
                  </a:lnTo>
                  <a:lnTo>
                    <a:pt x="4" y="30"/>
                  </a:lnTo>
                  <a:lnTo>
                    <a:pt x="0" y="27"/>
                  </a:lnTo>
                  <a:lnTo>
                    <a:pt x="2" y="17"/>
                  </a:lnTo>
                  <a:lnTo>
                    <a:pt x="1" y="1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8" name="Freeform 579"/>
            <p:cNvSpPr>
              <a:spLocks/>
            </p:cNvSpPr>
            <p:nvPr/>
          </p:nvSpPr>
          <p:spPr bwMode="auto">
            <a:xfrm>
              <a:off x="2847975" y="5578475"/>
              <a:ext cx="7938" cy="12700"/>
            </a:xfrm>
            <a:custGeom>
              <a:avLst/>
              <a:gdLst>
                <a:gd name="T0" fmla="*/ 1588 w 5"/>
                <a:gd name="T1" fmla="*/ 0 h 8"/>
                <a:gd name="T2" fmla="*/ 7938 w 5"/>
                <a:gd name="T3" fmla="*/ 4763 h 8"/>
                <a:gd name="T4" fmla="*/ 7938 w 5"/>
                <a:gd name="T5" fmla="*/ 9525 h 8"/>
                <a:gd name="T6" fmla="*/ 3175 w 5"/>
                <a:gd name="T7" fmla="*/ 12700 h 8"/>
                <a:gd name="T8" fmla="*/ 0 w 5"/>
                <a:gd name="T9" fmla="*/ 12700 h 8"/>
                <a:gd name="T10" fmla="*/ 0 w 5"/>
                <a:gd name="T11" fmla="*/ 7938 h 8"/>
                <a:gd name="T12" fmla="*/ 1588 w 5"/>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8">
                  <a:moveTo>
                    <a:pt x="1" y="0"/>
                  </a:moveTo>
                  <a:lnTo>
                    <a:pt x="5" y="3"/>
                  </a:lnTo>
                  <a:lnTo>
                    <a:pt x="5" y="6"/>
                  </a:lnTo>
                  <a:lnTo>
                    <a:pt x="2" y="8"/>
                  </a:lnTo>
                  <a:lnTo>
                    <a:pt x="0" y="8"/>
                  </a:lnTo>
                  <a:lnTo>
                    <a:pt x="0" y="5"/>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499" name="Freeform 580"/>
            <p:cNvSpPr>
              <a:spLocks/>
            </p:cNvSpPr>
            <p:nvPr/>
          </p:nvSpPr>
          <p:spPr bwMode="auto">
            <a:xfrm>
              <a:off x="2822575" y="5607050"/>
              <a:ext cx="6350" cy="9525"/>
            </a:xfrm>
            <a:custGeom>
              <a:avLst/>
              <a:gdLst>
                <a:gd name="T0" fmla="*/ 3175 w 4"/>
                <a:gd name="T1" fmla="*/ 0 h 6"/>
                <a:gd name="T2" fmla="*/ 6350 w 4"/>
                <a:gd name="T3" fmla="*/ 4763 h 6"/>
                <a:gd name="T4" fmla="*/ 6350 w 4"/>
                <a:gd name="T5" fmla="*/ 9525 h 6"/>
                <a:gd name="T6" fmla="*/ 0 w 4"/>
                <a:gd name="T7" fmla="*/ 7938 h 6"/>
                <a:gd name="T8" fmla="*/ 1588 w 4"/>
                <a:gd name="T9" fmla="*/ 4763 h 6"/>
                <a:gd name="T10" fmla="*/ 3175 w 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2" y="0"/>
                  </a:moveTo>
                  <a:lnTo>
                    <a:pt x="4" y="3"/>
                  </a:lnTo>
                  <a:lnTo>
                    <a:pt x="4" y="6"/>
                  </a:lnTo>
                  <a:lnTo>
                    <a:pt x="0" y="5"/>
                  </a:lnTo>
                  <a:lnTo>
                    <a:pt x="1"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0" name="Freeform 581"/>
            <p:cNvSpPr>
              <a:spLocks/>
            </p:cNvSpPr>
            <p:nvPr/>
          </p:nvSpPr>
          <p:spPr bwMode="auto">
            <a:xfrm>
              <a:off x="2836863" y="5614988"/>
              <a:ext cx="4762" cy="9525"/>
            </a:xfrm>
            <a:custGeom>
              <a:avLst/>
              <a:gdLst>
                <a:gd name="T0" fmla="*/ 4762 w 3"/>
                <a:gd name="T1" fmla="*/ 0 h 6"/>
                <a:gd name="T2" fmla="*/ 1587 w 3"/>
                <a:gd name="T3" fmla="*/ 6350 h 6"/>
                <a:gd name="T4" fmla="*/ 0 w 3"/>
                <a:gd name="T5" fmla="*/ 9525 h 6"/>
                <a:gd name="T6" fmla="*/ 0 w 3"/>
                <a:gd name="T7" fmla="*/ 1588 h 6"/>
                <a:gd name="T8" fmla="*/ 4762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3" y="0"/>
                  </a:moveTo>
                  <a:lnTo>
                    <a:pt x="1" y="4"/>
                  </a:lnTo>
                  <a:lnTo>
                    <a:pt x="0" y="6"/>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1" name="Freeform 582"/>
            <p:cNvSpPr>
              <a:spLocks/>
            </p:cNvSpPr>
            <p:nvPr/>
          </p:nvSpPr>
          <p:spPr bwMode="auto">
            <a:xfrm>
              <a:off x="2836863" y="5605463"/>
              <a:ext cx="1587" cy="4762"/>
            </a:xfrm>
            <a:custGeom>
              <a:avLst/>
              <a:gdLst>
                <a:gd name="T0" fmla="*/ 0 w 1"/>
                <a:gd name="T1" fmla="*/ 0 h 3"/>
                <a:gd name="T2" fmla="*/ 1587 w 1"/>
                <a:gd name="T3" fmla="*/ 1587 h 3"/>
                <a:gd name="T4" fmla="*/ 1587 w 1"/>
                <a:gd name="T5" fmla="*/ 4762 h 3"/>
                <a:gd name="T6" fmla="*/ 0 w 1"/>
                <a:gd name="T7" fmla="*/ 4762 h 3"/>
                <a:gd name="T8" fmla="*/ 0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0"/>
                  </a:moveTo>
                  <a:lnTo>
                    <a:pt x="1" y="1"/>
                  </a:lnTo>
                  <a:lnTo>
                    <a:pt x="1"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2" name="Freeform 583"/>
            <p:cNvSpPr>
              <a:spLocks/>
            </p:cNvSpPr>
            <p:nvPr/>
          </p:nvSpPr>
          <p:spPr bwMode="auto">
            <a:xfrm>
              <a:off x="2832100" y="5595938"/>
              <a:ext cx="6350" cy="6350"/>
            </a:xfrm>
            <a:custGeom>
              <a:avLst/>
              <a:gdLst>
                <a:gd name="T0" fmla="*/ 3175 w 4"/>
                <a:gd name="T1" fmla="*/ 0 h 4"/>
                <a:gd name="T2" fmla="*/ 6350 w 4"/>
                <a:gd name="T3" fmla="*/ 0 h 4"/>
                <a:gd name="T4" fmla="*/ 6350 w 4"/>
                <a:gd name="T5" fmla="*/ 4763 h 4"/>
                <a:gd name="T6" fmla="*/ 3175 w 4"/>
                <a:gd name="T7" fmla="*/ 6350 h 4"/>
                <a:gd name="T8" fmla="*/ 0 w 4"/>
                <a:gd name="T9" fmla="*/ 1588 h 4"/>
                <a:gd name="T10" fmla="*/ 3175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2" y="0"/>
                  </a:moveTo>
                  <a:lnTo>
                    <a:pt x="4" y="0"/>
                  </a:lnTo>
                  <a:lnTo>
                    <a:pt x="4" y="3"/>
                  </a:lnTo>
                  <a:lnTo>
                    <a:pt x="2" y="4"/>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3" name="Freeform 584"/>
            <p:cNvSpPr>
              <a:spLocks/>
            </p:cNvSpPr>
            <p:nvPr/>
          </p:nvSpPr>
          <p:spPr bwMode="auto">
            <a:xfrm>
              <a:off x="2830513" y="5583238"/>
              <a:ext cx="4762" cy="4762"/>
            </a:xfrm>
            <a:custGeom>
              <a:avLst/>
              <a:gdLst>
                <a:gd name="T0" fmla="*/ 1587 w 3"/>
                <a:gd name="T1" fmla="*/ 0 h 3"/>
                <a:gd name="T2" fmla="*/ 4762 w 3"/>
                <a:gd name="T3" fmla="*/ 0 h 3"/>
                <a:gd name="T4" fmla="*/ 4762 w 3"/>
                <a:gd name="T5" fmla="*/ 4762 h 3"/>
                <a:gd name="T6" fmla="*/ 1587 w 3"/>
                <a:gd name="T7" fmla="*/ 4762 h 3"/>
                <a:gd name="T8" fmla="*/ 0 w 3"/>
                <a:gd name="T9" fmla="*/ 3175 h 3"/>
                <a:gd name="T10" fmla="*/ 1587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1" y="0"/>
                  </a:moveTo>
                  <a:lnTo>
                    <a:pt x="3" y="0"/>
                  </a:lnTo>
                  <a:lnTo>
                    <a:pt x="3" y="3"/>
                  </a:lnTo>
                  <a:lnTo>
                    <a:pt x="1" y="3"/>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4" name="Freeform 585"/>
            <p:cNvSpPr>
              <a:spLocks/>
            </p:cNvSpPr>
            <p:nvPr/>
          </p:nvSpPr>
          <p:spPr bwMode="auto">
            <a:xfrm>
              <a:off x="2838450" y="5581650"/>
              <a:ext cx="3175" cy="9525"/>
            </a:xfrm>
            <a:custGeom>
              <a:avLst/>
              <a:gdLst>
                <a:gd name="T0" fmla="*/ 0 w 2"/>
                <a:gd name="T1" fmla="*/ 0 h 6"/>
                <a:gd name="T2" fmla="*/ 3175 w 2"/>
                <a:gd name="T3" fmla="*/ 0 h 6"/>
                <a:gd name="T4" fmla="*/ 3175 w 2"/>
                <a:gd name="T5" fmla="*/ 4763 h 6"/>
                <a:gd name="T6" fmla="*/ 0 w 2"/>
                <a:gd name="T7" fmla="*/ 9525 h 6"/>
                <a:gd name="T8" fmla="*/ 0 w 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6">
                  <a:moveTo>
                    <a:pt x="0" y="0"/>
                  </a:moveTo>
                  <a:lnTo>
                    <a:pt x="2" y="0"/>
                  </a:lnTo>
                  <a:lnTo>
                    <a:pt x="2" y="3"/>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5" name="Freeform 586"/>
            <p:cNvSpPr>
              <a:spLocks/>
            </p:cNvSpPr>
            <p:nvPr/>
          </p:nvSpPr>
          <p:spPr bwMode="auto">
            <a:xfrm>
              <a:off x="2832100" y="5572125"/>
              <a:ext cx="6350" cy="4763"/>
            </a:xfrm>
            <a:custGeom>
              <a:avLst/>
              <a:gdLst>
                <a:gd name="T0" fmla="*/ 3175 w 4"/>
                <a:gd name="T1" fmla="*/ 0 h 3"/>
                <a:gd name="T2" fmla="*/ 6350 w 4"/>
                <a:gd name="T3" fmla="*/ 1588 h 3"/>
                <a:gd name="T4" fmla="*/ 6350 w 4"/>
                <a:gd name="T5" fmla="*/ 4763 h 3"/>
                <a:gd name="T6" fmla="*/ 3175 w 4"/>
                <a:gd name="T7" fmla="*/ 4763 h 3"/>
                <a:gd name="T8" fmla="*/ 0 w 4"/>
                <a:gd name="T9" fmla="*/ 1588 h 3"/>
                <a:gd name="T10" fmla="*/ 3175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2" y="0"/>
                  </a:moveTo>
                  <a:lnTo>
                    <a:pt x="4" y="1"/>
                  </a:lnTo>
                  <a:lnTo>
                    <a:pt x="4" y="3"/>
                  </a:lnTo>
                  <a:lnTo>
                    <a:pt x="2"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6" name="Freeform 587"/>
            <p:cNvSpPr>
              <a:spLocks/>
            </p:cNvSpPr>
            <p:nvPr/>
          </p:nvSpPr>
          <p:spPr bwMode="auto">
            <a:xfrm>
              <a:off x="2832100" y="5561013"/>
              <a:ext cx="6350" cy="1587"/>
            </a:xfrm>
            <a:custGeom>
              <a:avLst/>
              <a:gdLst>
                <a:gd name="T0" fmla="*/ 0 w 4"/>
                <a:gd name="T1" fmla="*/ 0 h 1"/>
                <a:gd name="T2" fmla="*/ 6350 w 4"/>
                <a:gd name="T3" fmla="*/ 0 h 1"/>
                <a:gd name="T4" fmla="*/ 6350 w 4"/>
                <a:gd name="T5" fmla="*/ 1587 h 1"/>
                <a:gd name="T6" fmla="*/ 3175 w 4"/>
                <a:gd name="T7" fmla="*/ 1587 h 1"/>
                <a:gd name="T8" fmla="*/ 0 w 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0" y="0"/>
                  </a:moveTo>
                  <a:lnTo>
                    <a:pt x="4" y="0"/>
                  </a:lnTo>
                  <a:lnTo>
                    <a:pt x="4" y="1"/>
                  </a:lnTo>
                  <a:lnTo>
                    <a:pt x="2"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7" name="Freeform 588"/>
            <p:cNvSpPr>
              <a:spLocks/>
            </p:cNvSpPr>
            <p:nvPr/>
          </p:nvSpPr>
          <p:spPr bwMode="auto">
            <a:xfrm>
              <a:off x="2841625" y="5562600"/>
              <a:ext cx="1588" cy="6350"/>
            </a:xfrm>
            <a:custGeom>
              <a:avLst/>
              <a:gdLst>
                <a:gd name="T0" fmla="*/ 0 w 1"/>
                <a:gd name="T1" fmla="*/ 0 h 4"/>
                <a:gd name="T2" fmla="*/ 1588 w 1"/>
                <a:gd name="T3" fmla="*/ 6350 h 4"/>
                <a:gd name="T4" fmla="*/ 0 w 1"/>
                <a:gd name="T5" fmla="*/ 4763 h 4"/>
                <a:gd name="T6" fmla="*/ 0 w 1"/>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4">
                  <a:moveTo>
                    <a:pt x="0" y="0"/>
                  </a:moveTo>
                  <a:lnTo>
                    <a:pt x="1"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8" name="Freeform 589"/>
            <p:cNvSpPr>
              <a:spLocks/>
            </p:cNvSpPr>
            <p:nvPr/>
          </p:nvSpPr>
          <p:spPr bwMode="auto">
            <a:xfrm>
              <a:off x="2825750" y="5597525"/>
              <a:ext cx="4763" cy="4763"/>
            </a:xfrm>
            <a:custGeom>
              <a:avLst/>
              <a:gdLst>
                <a:gd name="T0" fmla="*/ 3175 w 3"/>
                <a:gd name="T1" fmla="*/ 0 h 3"/>
                <a:gd name="T2" fmla="*/ 4763 w 3"/>
                <a:gd name="T3" fmla="*/ 3175 h 3"/>
                <a:gd name="T4" fmla="*/ 3175 w 3"/>
                <a:gd name="T5" fmla="*/ 4763 h 3"/>
                <a:gd name="T6" fmla="*/ 0 w 3"/>
                <a:gd name="T7" fmla="*/ 3175 h 3"/>
                <a:gd name="T8" fmla="*/ 3175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0"/>
                  </a:moveTo>
                  <a:lnTo>
                    <a:pt x="3" y="2"/>
                  </a:lnTo>
                  <a:lnTo>
                    <a:pt x="2"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09" name="Freeform 590"/>
            <p:cNvSpPr>
              <a:spLocks/>
            </p:cNvSpPr>
            <p:nvPr/>
          </p:nvSpPr>
          <p:spPr bwMode="auto">
            <a:xfrm>
              <a:off x="2824163" y="5586413"/>
              <a:ext cx="4762" cy="4762"/>
            </a:xfrm>
            <a:custGeom>
              <a:avLst/>
              <a:gdLst>
                <a:gd name="T0" fmla="*/ 0 w 3"/>
                <a:gd name="T1" fmla="*/ 0 h 3"/>
                <a:gd name="T2" fmla="*/ 4762 w 3"/>
                <a:gd name="T3" fmla="*/ 1587 h 3"/>
                <a:gd name="T4" fmla="*/ 0 w 3"/>
                <a:gd name="T5" fmla="*/ 4762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1"/>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0" name="Freeform 591"/>
            <p:cNvSpPr>
              <a:spLocks/>
            </p:cNvSpPr>
            <p:nvPr/>
          </p:nvSpPr>
          <p:spPr bwMode="auto">
            <a:xfrm>
              <a:off x="2817813" y="5551488"/>
              <a:ext cx="4762" cy="4762"/>
            </a:xfrm>
            <a:custGeom>
              <a:avLst/>
              <a:gdLst>
                <a:gd name="T0" fmla="*/ 1587 w 3"/>
                <a:gd name="T1" fmla="*/ 0 h 3"/>
                <a:gd name="T2" fmla="*/ 4762 w 3"/>
                <a:gd name="T3" fmla="*/ 4762 h 3"/>
                <a:gd name="T4" fmla="*/ 1587 w 3"/>
                <a:gd name="T5" fmla="*/ 4762 h 3"/>
                <a:gd name="T6" fmla="*/ 0 w 3"/>
                <a:gd name="T7" fmla="*/ 1587 h 3"/>
                <a:gd name="T8" fmla="*/ 1587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0"/>
                  </a:moveTo>
                  <a:lnTo>
                    <a:pt x="3" y="3"/>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1" name="Freeform 592"/>
            <p:cNvSpPr>
              <a:spLocks/>
            </p:cNvSpPr>
            <p:nvPr/>
          </p:nvSpPr>
          <p:spPr bwMode="auto">
            <a:xfrm>
              <a:off x="2811463" y="5680075"/>
              <a:ext cx="12700" cy="73025"/>
            </a:xfrm>
            <a:custGeom>
              <a:avLst/>
              <a:gdLst>
                <a:gd name="T0" fmla="*/ 1588 w 8"/>
                <a:gd name="T1" fmla="*/ 0 h 46"/>
                <a:gd name="T2" fmla="*/ 4763 w 8"/>
                <a:gd name="T3" fmla="*/ 4763 h 46"/>
                <a:gd name="T4" fmla="*/ 4763 w 8"/>
                <a:gd name="T5" fmla="*/ 9525 h 46"/>
                <a:gd name="T6" fmla="*/ 6350 w 8"/>
                <a:gd name="T7" fmla="*/ 17463 h 46"/>
                <a:gd name="T8" fmla="*/ 6350 w 8"/>
                <a:gd name="T9" fmla="*/ 23813 h 46"/>
                <a:gd name="T10" fmla="*/ 11113 w 8"/>
                <a:gd name="T11" fmla="*/ 36513 h 46"/>
                <a:gd name="T12" fmla="*/ 12700 w 8"/>
                <a:gd name="T13" fmla="*/ 61913 h 46"/>
                <a:gd name="T14" fmla="*/ 11113 w 8"/>
                <a:gd name="T15" fmla="*/ 73025 h 46"/>
                <a:gd name="T16" fmla="*/ 6350 w 8"/>
                <a:gd name="T17" fmla="*/ 73025 h 46"/>
                <a:gd name="T18" fmla="*/ 6350 w 8"/>
                <a:gd name="T19" fmla="*/ 66675 h 46"/>
                <a:gd name="T20" fmla="*/ 7938 w 8"/>
                <a:gd name="T21" fmla="*/ 58738 h 46"/>
                <a:gd name="T22" fmla="*/ 6350 w 8"/>
                <a:gd name="T23" fmla="*/ 52388 h 46"/>
                <a:gd name="T24" fmla="*/ 6350 w 8"/>
                <a:gd name="T25" fmla="*/ 28575 h 46"/>
                <a:gd name="T26" fmla="*/ 1588 w 8"/>
                <a:gd name="T27" fmla="*/ 17463 h 46"/>
                <a:gd name="T28" fmla="*/ 0 w 8"/>
                <a:gd name="T29" fmla="*/ 4763 h 46"/>
                <a:gd name="T30" fmla="*/ 1588 w 8"/>
                <a:gd name="T31" fmla="*/ 0 h 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 h="46">
                  <a:moveTo>
                    <a:pt x="1" y="0"/>
                  </a:moveTo>
                  <a:lnTo>
                    <a:pt x="3" y="3"/>
                  </a:lnTo>
                  <a:lnTo>
                    <a:pt x="3" y="6"/>
                  </a:lnTo>
                  <a:lnTo>
                    <a:pt x="4" y="11"/>
                  </a:lnTo>
                  <a:lnTo>
                    <a:pt x="4" y="15"/>
                  </a:lnTo>
                  <a:lnTo>
                    <a:pt x="7" y="23"/>
                  </a:lnTo>
                  <a:lnTo>
                    <a:pt x="8" y="39"/>
                  </a:lnTo>
                  <a:lnTo>
                    <a:pt x="7" y="46"/>
                  </a:lnTo>
                  <a:lnTo>
                    <a:pt x="4" y="46"/>
                  </a:lnTo>
                  <a:lnTo>
                    <a:pt x="4" y="42"/>
                  </a:lnTo>
                  <a:lnTo>
                    <a:pt x="5" y="37"/>
                  </a:lnTo>
                  <a:lnTo>
                    <a:pt x="4" y="33"/>
                  </a:lnTo>
                  <a:lnTo>
                    <a:pt x="4" y="18"/>
                  </a:lnTo>
                  <a:lnTo>
                    <a:pt x="1" y="11"/>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2" name="Freeform 593"/>
            <p:cNvSpPr>
              <a:spLocks/>
            </p:cNvSpPr>
            <p:nvPr/>
          </p:nvSpPr>
          <p:spPr bwMode="auto">
            <a:xfrm>
              <a:off x="2803525" y="5699125"/>
              <a:ext cx="7938" cy="25400"/>
            </a:xfrm>
            <a:custGeom>
              <a:avLst/>
              <a:gdLst>
                <a:gd name="T0" fmla="*/ 1588 w 5"/>
                <a:gd name="T1" fmla="*/ 0 h 16"/>
                <a:gd name="T2" fmla="*/ 7938 w 5"/>
                <a:gd name="T3" fmla="*/ 12700 h 16"/>
                <a:gd name="T4" fmla="*/ 6350 w 5"/>
                <a:gd name="T5" fmla="*/ 23813 h 16"/>
                <a:gd name="T6" fmla="*/ 3175 w 5"/>
                <a:gd name="T7" fmla="*/ 25400 h 16"/>
                <a:gd name="T8" fmla="*/ 1588 w 5"/>
                <a:gd name="T9" fmla="*/ 25400 h 16"/>
                <a:gd name="T10" fmla="*/ 1588 w 5"/>
                <a:gd name="T11" fmla="*/ 22225 h 16"/>
                <a:gd name="T12" fmla="*/ 3175 w 5"/>
                <a:gd name="T13" fmla="*/ 17463 h 16"/>
                <a:gd name="T14" fmla="*/ 0 w 5"/>
                <a:gd name="T15" fmla="*/ 9525 h 16"/>
                <a:gd name="T16" fmla="*/ 0 w 5"/>
                <a:gd name="T17" fmla="*/ 3175 h 16"/>
                <a:gd name="T18" fmla="*/ 1588 w 5"/>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6">
                  <a:moveTo>
                    <a:pt x="1" y="0"/>
                  </a:moveTo>
                  <a:lnTo>
                    <a:pt x="5" y="8"/>
                  </a:lnTo>
                  <a:lnTo>
                    <a:pt x="4" y="15"/>
                  </a:lnTo>
                  <a:lnTo>
                    <a:pt x="2" y="16"/>
                  </a:lnTo>
                  <a:lnTo>
                    <a:pt x="1" y="16"/>
                  </a:lnTo>
                  <a:lnTo>
                    <a:pt x="1" y="14"/>
                  </a:lnTo>
                  <a:lnTo>
                    <a:pt x="2" y="11"/>
                  </a:lnTo>
                  <a:lnTo>
                    <a:pt x="0" y="6"/>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3" name="Freeform 594"/>
            <p:cNvSpPr>
              <a:spLocks/>
            </p:cNvSpPr>
            <p:nvPr/>
          </p:nvSpPr>
          <p:spPr bwMode="auto">
            <a:xfrm>
              <a:off x="2809875" y="5724525"/>
              <a:ext cx="3175" cy="4763"/>
            </a:xfrm>
            <a:custGeom>
              <a:avLst/>
              <a:gdLst>
                <a:gd name="T0" fmla="*/ 1588 w 2"/>
                <a:gd name="T1" fmla="*/ 0 h 3"/>
                <a:gd name="T2" fmla="*/ 3175 w 2"/>
                <a:gd name="T3" fmla="*/ 0 h 3"/>
                <a:gd name="T4" fmla="*/ 3175 w 2"/>
                <a:gd name="T5" fmla="*/ 3175 h 3"/>
                <a:gd name="T6" fmla="*/ 0 w 2"/>
                <a:gd name="T7" fmla="*/ 4763 h 3"/>
                <a:gd name="T8" fmla="*/ 1588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lnTo>
                    <a:pt x="2" y="0"/>
                  </a:lnTo>
                  <a:lnTo>
                    <a:pt x="2" y="2"/>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4" name="Freeform 595"/>
            <p:cNvSpPr>
              <a:spLocks/>
            </p:cNvSpPr>
            <p:nvPr/>
          </p:nvSpPr>
          <p:spPr bwMode="auto">
            <a:xfrm>
              <a:off x="2811463" y="5732463"/>
              <a:ext cx="4762" cy="19050"/>
            </a:xfrm>
            <a:custGeom>
              <a:avLst/>
              <a:gdLst>
                <a:gd name="T0" fmla="*/ 1587 w 3"/>
                <a:gd name="T1" fmla="*/ 0 h 12"/>
                <a:gd name="T2" fmla="*/ 4762 w 3"/>
                <a:gd name="T3" fmla="*/ 4763 h 12"/>
                <a:gd name="T4" fmla="*/ 4762 w 3"/>
                <a:gd name="T5" fmla="*/ 11113 h 12"/>
                <a:gd name="T6" fmla="*/ 1587 w 3"/>
                <a:gd name="T7" fmla="*/ 19050 h 12"/>
                <a:gd name="T8" fmla="*/ 0 w 3"/>
                <a:gd name="T9" fmla="*/ 11113 h 12"/>
                <a:gd name="T10" fmla="*/ 0 w 3"/>
                <a:gd name="T11" fmla="*/ 1588 h 12"/>
                <a:gd name="T12" fmla="*/ 1587 w 3"/>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2">
                  <a:moveTo>
                    <a:pt x="1" y="0"/>
                  </a:moveTo>
                  <a:lnTo>
                    <a:pt x="3" y="3"/>
                  </a:lnTo>
                  <a:lnTo>
                    <a:pt x="3" y="7"/>
                  </a:lnTo>
                  <a:lnTo>
                    <a:pt x="1" y="12"/>
                  </a:lnTo>
                  <a:lnTo>
                    <a:pt x="0" y="7"/>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5" name="Freeform 596"/>
            <p:cNvSpPr>
              <a:spLocks/>
            </p:cNvSpPr>
            <p:nvPr/>
          </p:nvSpPr>
          <p:spPr bwMode="auto">
            <a:xfrm>
              <a:off x="2805113" y="5738813"/>
              <a:ext cx="4762" cy="9525"/>
            </a:xfrm>
            <a:custGeom>
              <a:avLst/>
              <a:gdLst>
                <a:gd name="T0" fmla="*/ 0 w 3"/>
                <a:gd name="T1" fmla="*/ 0 h 6"/>
                <a:gd name="T2" fmla="*/ 1587 w 3"/>
                <a:gd name="T3" fmla="*/ 3175 h 6"/>
                <a:gd name="T4" fmla="*/ 4762 w 3"/>
                <a:gd name="T5" fmla="*/ 7938 h 6"/>
                <a:gd name="T6" fmla="*/ 1587 w 3"/>
                <a:gd name="T7" fmla="*/ 9525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1" y="2"/>
                  </a:lnTo>
                  <a:lnTo>
                    <a:pt x="3" y="5"/>
                  </a:lnTo>
                  <a:lnTo>
                    <a:pt x="1"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6" name="Freeform 597"/>
            <p:cNvSpPr>
              <a:spLocks/>
            </p:cNvSpPr>
            <p:nvPr/>
          </p:nvSpPr>
          <p:spPr bwMode="auto">
            <a:xfrm>
              <a:off x="2806700" y="5756275"/>
              <a:ext cx="6350" cy="19050"/>
            </a:xfrm>
            <a:custGeom>
              <a:avLst/>
              <a:gdLst>
                <a:gd name="T0" fmla="*/ 3175 w 4"/>
                <a:gd name="T1" fmla="*/ 0 h 12"/>
                <a:gd name="T2" fmla="*/ 6350 w 4"/>
                <a:gd name="T3" fmla="*/ 1588 h 12"/>
                <a:gd name="T4" fmla="*/ 6350 w 4"/>
                <a:gd name="T5" fmla="*/ 9525 h 12"/>
                <a:gd name="T6" fmla="*/ 0 w 4"/>
                <a:gd name="T7" fmla="*/ 19050 h 12"/>
                <a:gd name="T8" fmla="*/ 0 w 4"/>
                <a:gd name="T9" fmla="*/ 15875 h 12"/>
                <a:gd name="T10" fmla="*/ 3175 w 4"/>
                <a:gd name="T11" fmla="*/ 9525 h 12"/>
                <a:gd name="T12" fmla="*/ 0 w 4"/>
                <a:gd name="T13" fmla="*/ 4763 h 12"/>
                <a:gd name="T14" fmla="*/ 3175 w 4"/>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12">
                  <a:moveTo>
                    <a:pt x="2" y="0"/>
                  </a:moveTo>
                  <a:lnTo>
                    <a:pt x="4" y="1"/>
                  </a:lnTo>
                  <a:lnTo>
                    <a:pt x="4" y="6"/>
                  </a:lnTo>
                  <a:lnTo>
                    <a:pt x="0" y="12"/>
                  </a:lnTo>
                  <a:lnTo>
                    <a:pt x="0" y="10"/>
                  </a:lnTo>
                  <a:lnTo>
                    <a:pt x="2" y="6"/>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7" name="Freeform 598"/>
            <p:cNvSpPr>
              <a:spLocks/>
            </p:cNvSpPr>
            <p:nvPr/>
          </p:nvSpPr>
          <p:spPr bwMode="auto">
            <a:xfrm>
              <a:off x="2816225" y="5757863"/>
              <a:ext cx="1588" cy="9525"/>
            </a:xfrm>
            <a:custGeom>
              <a:avLst/>
              <a:gdLst>
                <a:gd name="T0" fmla="*/ 1588 w 1"/>
                <a:gd name="T1" fmla="*/ 0 h 6"/>
                <a:gd name="T2" fmla="*/ 1588 w 1"/>
                <a:gd name="T3" fmla="*/ 9525 h 6"/>
                <a:gd name="T4" fmla="*/ 0 w 1"/>
                <a:gd name="T5" fmla="*/ 9525 h 6"/>
                <a:gd name="T6" fmla="*/ 1588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1" y="0"/>
                  </a:moveTo>
                  <a:lnTo>
                    <a:pt x="1" y="6"/>
                  </a:lnTo>
                  <a:lnTo>
                    <a:pt x="0" y="6"/>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8" name="Freeform 599"/>
            <p:cNvSpPr>
              <a:spLocks/>
            </p:cNvSpPr>
            <p:nvPr/>
          </p:nvSpPr>
          <p:spPr bwMode="auto">
            <a:xfrm>
              <a:off x="2817813" y="5775325"/>
              <a:ext cx="6350" cy="9525"/>
            </a:xfrm>
            <a:custGeom>
              <a:avLst/>
              <a:gdLst>
                <a:gd name="T0" fmla="*/ 4763 w 4"/>
                <a:gd name="T1" fmla="*/ 0 h 6"/>
                <a:gd name="T2" fmla="*/ 6350 w 4"/>
                <a:gd name="T3" fmla="*/ 6350 h 6"/>
                <a:gd name="T4" fmla="*/ 6350 w 4"/>
                <a:gd name="T5" fmla="*/ 9525 h 6"/>
                <a:gd name="T6" fmla="*/ 0 w 4"/>
                <a:gd name="T7" fmla="*/ 9525 h 6"/>
                <a:gd name="T8" fmla="*/ 0 w 4"/>
                <a:gd name="T9" fmla="*/ 1588 h 6"/>
                <a:gd name="T10" fmla="*/ 4763 w 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3" y="0"/>
                  </a:moveTo>
                  <a:lnTo>
                    <a:pt x="4" y="4"/>
                  </a:lnTo>
                  <a:lnTo>
                    <a:pt x="4" y="6"/>
                  </a:lnTo>
                  <a:lnTo>
                    <a:pt x="0" y="6"/>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19" name="Freeform 600"/>
            <p:cNvSpPr>
              <a:spLocks/>
            </p:cNvSpPr>
            <p:nvPr/>
          </p:nvSpPr>
          <p:spPr bwMode="auto">
            <a:xfrm>
              <a:off x="2819400" y="5791200"/>
              <a:ext cx="9525" cy="9525"/>
            </a:xfrm>
            <a:custGeom>
              <a:avLst/>
              <a:gdLst>
                <a:gd name="T0" fmla="*/ 4763 w 6"/>
                <a:gd name="T1" fmla="*/ 0 h 6"/>
                <a:gd name="T2" fmla="*/ 9525 w 6"/>
                <a:gd name="T3" fmla="*/ 4763 h 6"/>
                <a:gd name="T4" fmla="*/ 0 w 6"/>
                <a:gd name="T5" fmla="*/ 9525 h 6"/>
                <a:gd name="T6" fmla="*/ 0 w 6"/>
                <a:gd name="T7" fmla="*/ 4763 h 6"/>
                <a:gd name="T8" fmla="*/ 4763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3" y="0"/>
                  </a:moveTo>
                  <a:lnTo>
                    <a:pt x="6" y="3"/>
                  </a:lnTo>
                  <a:lnTo>
                    <a:pt x="0" y="6"/>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0" name="Freeform 601"/>
            <p:cNvSpPr>
              <a:spLocks/>
            </p:cNvSpPr>
            <p:nvPr/>
          </p:nvSpPr>
          <p:spPr bwMode="auto">
            <a:xfrm>
              <a:off x="2816225" y="5816600"/>
              <a:ext cx="6350" cy="7938"/>
            </a:xfrm>
            <a:custGeom>
              <a:avLst/>
              <a:gdLst>
                <a:gd name="T0" fmla="*/ 3175 w 4"/>
                <a:gd name="T1" fmla="*/ 0 h 5"/>
                <a:gd name="T2" fmla="*/ 6350 w 4"/>
                <a:gd name="T3" fmla="*/ 4763 h 5"/>
                <a:gd name="T4" fmla="*/ 3175 w 4"/>
                <a:gd name="T5" fmla="*/ 7938 h 5"/>
                <a:gd name="T6" fmla="*/ 0 w 4"/>
                <a:gd name="T7" fmla="*/ 7938 h 5"/>
                <a:gd name="T8" fmla="*/ 0 w 4"/>
                <a:gd name="T9" fmla="*/ 4763 h 5"/>
                <a:gd name="T10" fmla="*/ 3175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2" y="0"/>
                  </a:moveTo>
                  <a:lnTo>
                    <a:pt x="4" y="3"/>
                  </a:lnTo>
                  <a:lnTo>
                    <a:pt x="2" y="5"/>
                  </a:lnTo>
                  <a:lnTo>
                    <a:pt x="0" y="5"/>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1" name="Freeform 602"/>
            <p:cNvSpPr>
              <a:spLocks/>
            </p:cNvSpPr>
            <p:nvPr/>
          </p:nvSpPr>
          <p:spPr bwMode="auto">
            <a:xfrm>
              <a:off x="2697163" y="5280025"/>
              <a:ext cx="3175" cy="1588"/>
            </a:xfrm>
            <a:custGeom>
              <a:avLst/>
              <a:gdLst>
                <a:gd name="T0" fmla="*/ 3175 w 2"/>
                <a:gd name="T1" fmla="*/ 0 h 1"/>
                <a:gd name="T2" fmla="*/ 3175 w 2"/>
                <a:gd name="T3" fmla="*/ 1588 h 1"/>
                <a:gd name="T4" fmla="*/ 0 w 2"/>
                <a:gd name="T5" fmla="*/ 1588 h 1"/>
                <a:gd name="T6" fmla="*/ 3175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1"/>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2" name="Freeform 603"/>
            <p:cNvSpPr>
              <a:spLocks/>
            </p:cNvSpPr>
            <p:nvPr/>
          </p:nvSpPr>
          <p:spPr bwMode="auto">
            <a:xfrm>
              <a:off x="2874963" y="5835650"/>
              <a:ext cx="71437" cy="87313"/>
            </a:xfrm>
            <a:custGeom>
              <a:avLst/>
              <a:gdLst>
                <a:gd name="T0" fmla="*/ 47625 w 45"/>
                <a:gd name="T1" fmla="*/ 0 h 55"/>
                <a:gd name="T2" fmla="*/ 53975 w 45"/>
                <a:gd name="T3" fmla="*/ 7938 h 55"/>
                <a:gd name="T4" fmla="*/ 60325 w 45"/>
                <a:gd name="T5" fmla="*/ 4763 h 55"/>
                <a:gd name="T6" fmla="*/ 71437 w 45"/>
                <a:gd name="T7" fmla="*/ 85725 h 55"/>
                <a:gd name="T8" fmla="*/ 57150 w 45"/>
                <a:gd name="T9" fmla="*/ 87313 h 55"/>
                <a:gd name="T10" fmla="*/ 38100 w 45"/>
                <a:gd name="T11" fmla="*/ 85725 h 55"/>
                <a:gd name="T12" fmla="*/ 22225 w 45"/>
                <a:gd name="T13" fmla="*/ 85725 h 55"/>
                <a:gd name="T14" fmla="*/ 20637 w 45"/>
                <a:gd name="T15" fmla="*/ 80963 h 55"/>
                <a:gd name="T16" fmla="*/ 0 w 45"/>
                <a:gd name="T17" fmla="*/ 73025 h 55"/>
                <a:gd name="T18" fmla="*/ 0 w 45"/>
                <a:gd name="T19" fmla="*/ 68263 h 55"/>
                <a:gd name="T20" fmla="*/ 20637 w 45"/>
                <a:gd name="T21" fmla="*/ 68263 h 55"/>
                <a:gd name="T22" fmla="*/ 25400 w 45"/>
                <a:gd name="T23" fmla="*/ 63500 h 55"/>
                <a:gd name="T24" fmla="*/ 20637 w 45"/>
                <a:gd name="T25" fmla="*/ 52388 h 55"/>
                <a:gd name="T26" fmla="*/ 25400 w 45"/>
                <a:gd name="T27" fmla="*/ 47625 h 55"/>
                <a:gd name="T28" fmla="*/ 25400 w 45"/>
                <a:gd name="T29" fmla="*/ 38100 h 55"/>
                <a:gd name="T30" fmla="*/ 28575 w 45"/>
                <a:gd name="T31" fmla="*/ 36513 h 55"/>
                <a:gd name="T32" fmla="*/ 31750 w 45"/>
                <a:gd name="T33" fmla="*/ 61913 h 55"/>
                <a:gd name="T34" fmla="*/ 26987 w 45"/>
                <a:gd name="T35" fmla="*/ 63500 h 55"/>
                <a:gd name="T36" fmla="*/ 31750 w 45"/>
                <a:gd name="T37" fmla="*/ 68263 h 55"/>
                <a:gd name="T38" fmla="*/ 38100 w 45"/>
                <a:gd name="T39" fmla="*/ 66675 h 55"/>
                <a:gd name="T40" fmla="*/ 52387 w 45"/>
                <a:gd name="T41" fmla="*/ 71438 h 55"/>
                <a:gd name="T42" fmla="*/ 57150 w 45"/>
                <a:gd name="T43" fmla="*/ 68263 h 55"/>
                <a:gd name="T44" fmla="*/ 38100 w 45"/>
                <a:gd name="T45" fmla="*/ 58738 h 55"/>
                <a:gd name="T46" fmla="*/ 34925 w 45"/>
                <a:gd name="T47" fmla="*/ 42863 h 55"/>
                <a:gd name="T48" fmla="*/ 50800 w 45"/>
                <a:gd name="T49" fmla="*/ 36513 h 55"/>
                <a:gd name="T50" fmla="*/ 47625 w 45"/>
                <a:gd name="T51" fmla="*/ 31750 h 55"/>
                <a:gd name="T52" fmla="*/ 31750 w 45"/>
                <a:gd name="T53" fmla="*/ 33338 h 55"/>
                <a:gd name="T54" fmla="*/ 26987 w 45"/>
                <a:gd name="T55" fmla="*/ 17463 h 55"/>
                <a:gd name="T56" fmla="*/ 33337 w 45"/>
                <a:gd name="T57" fmla="*/ 19050 h 55"/>
                <a:gd name="T58" fmla="*/ 31750 w 45"/>
                <a:gd name="T59" fmla="*/ 12700 h 55"/>
                <a:gd name="T60" fmla="*/ 41275 w 45"/>
                <a:gd name="T61" fmla="*/ 7938 h 55"/>
                <a:gd name="T62" fmla="*/ 47625 w 45"/>
                <a:gd name="T63" fmla="*/ 0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55">
                  <a:moveTo>
                    <a:pt x="30" y="0"/>
                  </a:moveTo>
                  <a:lnTo>
                    <a:pt x="34" y="5"/>
                  </a:lnTo>
                  <a:lnTo>
                    <a:pt x="38" y="3"/>
                  </a:lnTo>
                  <a:lnTo>
                    <a:pt x="45" y="54"/>
                  </a:lnTo>
                  <a:lnTo>
                    <a:pt x="36" y="55"/>
                  </a:lnTo>
                  <a:lnTo>
                    <a:pt x="24" y="54"/>
                  </a:lnTo>
                  <a:lnTo>
                    <a:pt x="14" y="54"/>
                  </a:lnTo>
                  <a:lnTo>
                    <a:pt x="13" y="51"/>
                  </a:lnTo>
                  <a:lnTo>
                    <a:pt x="0" y="46"/>
                  </a:lnTo>
                  <a:lnTo>
                    <a:pt x="0" y="43"/>
                  </a:lnTo>
                  <a:lnTo>
                    <a:pt x="13" y="43"/>
                  </a:lnTo>
                  <a:lnTo>
                    <a:pt x="16" y="40"/>
                  </a:lnTo>
                  <a:lnTo>
                    <a:pt x="13" y="33"/>
                  </a:lnTo>
                  <a:lnTo>
                    <a:pt x="16" y="30"/>
                  </a:lnTo>
                  <a:lnTo>
                    <a:pt x="16" y="24"/>
                  </a:lnTo>
                  <a:lnTo>
                    <a:pt x="18" y="23"/>
                  </a:lnTo>
                  <a:lnTo>
                    <a:pt x="20" y="39"/>
                  </a:lnTo>
                  <a:lnTo>
                    <a:pt x="17" y="40"/>
                  </a:lnTo>
                  <a:lnTo>
                    <a:pt x="20" y="43"/>
                  </a:lnTo>
                  <a:lnTo>
                    <a:pt x="24" y="42"/>
                  </a:lnTo>
                  <a:lnTo>
                    <a:pt x="33" y="45"/>
                  </a:lnTo>
                  <a:lnTo>
                    <a:pt x="36" y="43"/>
                  </a:lnTo>
                  <a:lnTo>
                    <a:pt x="24" y="37"/>
                  </a:lnTo>
                  <a:lnTo>
                    <a:pt x="22" y="27"/>
                  </a:lnTo>
                  <a:lnTo>
                    <a:pt x="32" y="23"/>
                  </a:lnTo>
                  <a:lnTo>
                    <a:pt x="30" y="20"/>
                  </a:lnTo>
                  <a:lnTo>
                    <a:pt x="20" y="21"/>
                  </a:lnTo>
                  <a:lnTo>
                    <a:pt x="17" y="11"/>
                  </a:lnTo>
                  <a:lnTo>
                    <a:pt x="21" y="12"/>
                  </a:lnTo>
                  <a:lnTo>
                    <a:pt x="20" y="8"/>
                  </a:lnTo>
                  <a:lnTo>
                    <a:pt x="26" y="5"/>
                  </a:lnTo>
                  <a:lnTo>
                    <a:pt x="3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3" name="Freeform 604"/>
            <p:cNvSpPr>
              <a:spLocks/>
            </p:cNvSpPr>
            <p:nvPr/>
          </p:nvSpPr>
          <p:spPr bwMode="auto">
            <a:xfrm>
              <a:off x="2803525" y="4906963"/>
              <a:ext cx="160338" cy="976312"/>
            </a:xfrm>
            <a:custGeom>
              <a:avLst/>
              <a:gdLst>
                <a:gd name="T0" fmla="*/ 128588 w 101"/>
                <a:gd name="T1" fmla="*/ 49212 h 615"/>
                <a:gd name="T2" fmla="*/ 157163 w 101"/>
                <a:gd name="T3" fmla="*/ 112712 h 615"/>
                <a:gd name="T4" fmla="*/ 130175 w 101"/>
                <a:gd name="T5" fmla="*/ 180975 h 615"/>
                <a:gd name="T6" fmla="*/ 106363 w 101"/>
                <a:gd name="T7" fmla="*/ 268287 h 615"/>
                <a:gd name="T8" fmla="*/ 100013 w 101"/>
                <a:gd name="T9" fmla="*/ 328612 h 615"/>
                <a:gd name="T10" fmla="*/ 98425 w 101"/>
                <a:gd name="T11" fmla="*/ 438150 h 615"/>
                <a:gd name="T12" fmla="*/ 71438 w 101"/>
                <a:gd name="T13" fmla="*/ 552450 h 615"/>
                <a:gd name="T14" fmla="*/ 69850 w 101"/>
                <a:gd name="T15" fmla="*/ 674687 h 615"/>
                <a:gd name="T16" fmla="*/ 69850 w 101"/>
                <a:gd name="T17" fmla="*/ 754062 h 615"/>
                <a:gd name="T18" fmla="*/ 47625 w 101"/>
                <a:gd name="T19" fmla="*/ 869950 h 615"/>
                <a:gd name="T20" fmla="*/ 123825 w 101"/>
                <a:gd name="T21" fmla="*/ 914400 h 615"/>
                <a:gd name="T22" fmla="*/ 117475 w 101"/>
                <a:gd name="T23" fmla="*/ 927100 h 615"/>
                <a:gd name="T24" fmla="*/ 93663 w 101"/>
                <a:gd name="T25" fmla="*/ 941387 h 615"/>
                <a:gd name="T26" fmla="*/ 84138 w 101"/>
                <a:gd name="T27" fmla="*/ 976312 h 615"/>
                <a:gd name="T28" fmla="*/ 69850 w 101"/>
                <a:gd name="T29" fmla="*/ 957262 h 615"/>
                <a:gd name="T30" fmla="*/ 80963 w 101"/>
                <a:gd name="T31" fmla="*/ 933450 h 615"/>
                <a:gd name="T32" fmla="*/ 71438 w 101"/>
                <a:gd name="T33" fmla="*/ 936625 h 615"/>
                <a:gd name="T34" fmla="*/ 58738 w 101"/>
                <a:gd name="T35" fmla="*/ 960437 h 615"/>
                <a:gd name="T36" fmla="*/ 47625 w 101"/>
                <a:gd name="T37" fmla="*/ 946150 h 615"/>
                <a:gd name="T38" fmla="*/ 50800 w 101"/>
                <a:gd name="T39" fmla="*/ 919162 h 615"/>
                <a:gd name="T40" fmla="*/ 60325 w 101"/>
                <a:gd name="T41" fmla="*/ 922337 h 615"/>
                <a:gd name="T42" fmla="*/ 47625 w 101"/>
                <a:gd name="T43" fmla="*/ 892175 h 615"/>
                <a:gd name="T44" fmla="*/ 47625 w 101"/>
                <a:gd name="T45" fmla="*/ 908050 h 615"/>
                <a:gd name="T46" fmla="*/ 38100 w 101"/>
                <a:gd name="T47" fmla="*/ 919162 h 615"/>
                <a:gd name="T48" fmla="*/ 33338 w 101"/>
                <a:gd name="T49" fmla="*/ 904875 h 615"/>
                <a:gd name="T50" fmla="*/ 28575 w 101"/>
                <a:gd name="T51" fmla="*/ 877887 h 615"/>
                <a:gd name="T52" fmla="*/ 22225 w 101"/>
                <a:gd name="T53" fmla="*/ 865187 h 615"/>
                <a:gd name="T54" fmla="*/ 22225 w 101"/>
                <a:gd name="T55" fmla="*/ 850900 h 615"/>
                <a:gd name="T56" fmla="*/ 28575 w 101"/>
                <a:gd name="T57" fmla="*/ 831850 h 615"/>
                <a:gd name="T58" fmla="*/ 25400 w 101"/>
                <a:gd name="T59" fmla="*/ 811212 h 615"/>
                <a:gd name="T60" fmla="*/ 20638 w 101"/>
                <a:gd name="T61" fmla="*/ 792162 h 615"/>
                <a:gd name="T62" fmla="*/ 34925 w 101"/>
                <a:gd name="T63" fmla="*/ 777875 h 615"/>
                <a:gd name="T64" fmla="*/ 31750 w 101"/>
                <a:gd name="T65" fmla="*/ 747712 h 615"/>
                <a:gd name="T66" fmla="*/ 3175 w 101"/>
                <a:gd name="T67" fmla="*/ 742950 h 615"/>
                <a:gd name="T68" fmla="*/ 14288 w 101"/>
                <a:gd name="T69" fmla="*/ 723900 h 615"/>
                <a:gd name="T70" fmla="*/ 33338 w 101"/>
                <a:gd name="T71" fmla="*/ 722312 h 615"/>
                <a:gd name="T72" fmla="*/ 41275 w 101"/>
                <a:gd name="T73" fmla="*/ 727075 h 615"/>
                <a:gd name="T74" fmla="*/ 44450 w 101"/>
                <a:gd name="T75" fmla="*/ 698500 h 615"/>
                <a:gd name="T76" fmla="*/ 53975 w 101"/>
                <a:gd name="T77" fmla="*/ 685800 h 615"/>
                <a:gd name="T78" fmla="*/ 47625 w 101"/>
                <a:gd name="T79" fmla="*/ 655637 h 615"/>
                <a:gd name="T80" fmla="*/ 52388 w 101"/>
                <a:gd name="T81" fmla="*/ 635000 h 615"/>
                <a:gd name="T82" fmla="*/ 58738 w 101"/>
                <a:gd name="T83" fmla="*/ 611187 h 615"/>
                <a:gd name="T84" fmla="*/ 57150 w 101"/>
                <a:gd name="T85" fmla="*/ 598487 h 615"/>
                <a:gd name="T86" fmla="*/ 47625 w 101"/>
                <a:gd name="T87" fmla="*/ 593725 h 615"/>
                <a:gd name="T88" fmla="*/ 33338 w 101"/>
                <a:gd name="T89" fmla="*/ 568325 h 615"/>
                <a:gd name="T90" fmla="*/ 44450 w 101"/>
                <a:gd name="T91" fmla="*/ 520700 h 615"/>
                <a:gd name="T92" fmla="*/ 41275 w 101"/>
                <a:gd name="T93" fmla="*/ 469900 h 615"/>
                <a:gd name="T94" fmla="*/ 52388 w 101"/>
                <a:gd name="T95" fmla="*/ 446087 h 615"/>
                <a:gd name="T96" fmla="*/ 74613 w 101"/>
                <a:gd name="T97" fmla="*/ 369887 h 615"/>
                <a:gd name="T98" fmla="*/ 80963 w 101"/>
                <a:gd name="T99" fmla="*/ 280987 h 615"/>
                <a:gd name="T100" fmla="*/ 85725 w 101"/>
                <a:gd name="T101" fmla="*/ 228600 h 615"/>
                <a:gd name="T102" fmla="*/ 92075 w 101"/>
                <a:gd name="T103" fmla="*/ 180975 h 615"/>
                <a:gd name="T104" fmla="*/ 93663 w 101"/>
                <a:gd name="T105" fmla="*/ 127000 h 615"/>
                <a:gd name="T106" fmla="*/ 100013 w 101"/>
                <a:gd name="T107" fmla="*/ 77787 h 615"/>
                <a:gd name="T108" fmla="*/ 106363 w 101"/>
                <a:gd name="T109" fmla="*/ 14287 h 6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1" h="615">
                  <a:moveTo>
                    <a:pt x="73" y="0"/>
                  </a:moveTo>
                  <a:lnTo>
                    <a:pt x="78" y="15"/>
                  </a:lnTo>
                  <a:lnTo>
                    <a:pt x="83" y="22"/>
                  </a:lnTo>
                  <a:lnTo>
                    <a:pt x="81" y="31"/>
                  </a:lnTo>
                  <a:lnTo>
                    <a:pt x="83" y="45"/>
                  </a:lnTo>
                  <a:lnTo>
                    <a:pt x="87" y="51"/>
                  </a:lnTo>
                  <a:lnTo>
                    <a:pt x="91" y="70"/>
                  </a:lnTo>
                  <a:lnTo>
                    <a:pt x="99" y="71"/>
                  </a:lnTo>
                  <a:lnTo>
                    <a:pt x="101" y="76"/>
                  </a:lnTo>
                  <a:lnTo>
                    <a:pt x="97" y="91"/>
                  </a:lnTo>
                  <a:lnTo>
                    <a:pt x="85" y="103"/>
                  </a:lnTo>
                  <a:lnTo>
                    <a:pt x="82" y="114"/>
                  </a:lnTo>
                  <a:lnTo>
                    <a:pt x="86" y="134"/>
                  </a:lnTo>
                  <a:lnTo>
                    <a:pt x="81" y="135"/>
                  </a:lnTo>
                  <a:lnTo>
                    <a:pt x="70" y="158"/>
                  </a:lnTo>
                  <a:lnTo>
                    <a:pt x="67" y="169"/>
                  </a:lnTo>
                  <a:lnTo>
                    <a:pt x="67" y="175"/>
                  </a:lnTo>
                  <a:lnTo>
                    <a:pt x="63" y="184"/>
                  </a:lnTo>
                  <a:lnTo>
                    <a:pt x="61" y="201"/>
                  </a:lnTo>
                  <a:lnTo>
                    <a:pt x="63" y="207"/>
                  </a:lnTo>
                  <a:lnTo>
                    <a:pt x="66" y="229"/>
                  </a:lnTo>
                  <a:lnTo>
                    <a:pt x="69" y="244"/>
                  </a:lnTo>
                  <a:lnTo>
                    <a:pt x="61" y="263"/>
                  </a:lnTo>
                  <a:lnTo>
                    <a:pt x="62" y="276"/>
                  </a:lnTo>
                  <a:lnTo>
                    <a:pt x="53" y="284"/>
                  </a:lnTo>
                  <a:lnTo>
                    <a:pt x="57" y="318"/>
                  </a:lnTo>
                  <a:lnTo>
                    <a:pt x="50" y="325"/>
                  </a:lnTo>
                  <a:lnTo>
                    <a:pt x="45" y="348"/>
                  </a:lnTo>
                  <a:lnTo>
                    <a:pt x="45" y="371"/>
                  </a:lnTo>
                  <a:lnTo>
                    <a:pt x="44" y="394"/>
                  </a:lnTo>
                  <a:lnTo>
                    <a:pt x="45" y="401"/>
                  </a:lnTo>
                  <a:lnTo>
                    <a:pt x="44" y="425"/>
                  </a:lnTo>
                  <a:lnTo>
                    <a:pt x="50" y="435"/>
                  </a:lnTo>
                  <a:lnTo>
                    <a:pt x="46" y="447"/>
                  </a:lnTo>
                  <a:lnTo>
                    <a:pt x="46" y="466"/>
                  </a:lnTo>
                  <a:lnTo>
                    <a:pt x="44" y="475"/>
                  </a:lnTo>
                  <a:lnTo>
                    <a:pt x="34" y="487"/>
                  </a:lnTo>
                  <a:lnTo>
                    <a:pt x="36" y="505"/>
                  </a:lnTo>
                  <a:lnTo>
                    <a:pt x="26" y="529"/>
                  </a:lnTo>
                  <a:lnTo>
                    <a:pt x="30" y="548"/>
                  </a:lnTo>
                  <a:lnTo>
                    <a:pt x="41" y="547"/>
                  </a:lnTo>
                  <a:lnTo>
                    <a:pt x="41" y="564"/>
                  </a:lnTo>
                  <a:lnTo>
                    <a:pt x="45" y="576"/>
                  </a:lnTo>
                  <a:lnTo>
                    <a:pt x="78" y="576"/>
                  </a:lnTo>
                  <a:lnTo>
                    <a:pt x="89" y="582"/>
                  </a:lnTo>
                  <a:lnTo>
                    <a:pt x="82" y="582"/>
                  </a:lnTo>
                  <a:lnTo>
                    <a:pt x="78" y="579"/>
                  </a:lnTo>
                  <a:lnTo>
                    <a:pt x="74" y="584"/>
                  </a:lnTo>
                  <a:lnTo>
                    <a:pt x="69" y="587"/>
                  </a:lnTo>
                  <a:lnTo>
                    <a:pt x="62" y="590"/>
                  </a:lnTo>
                  <a:lnTo>
                    <a:pt x="58" y="590"/>
                  </a:lnTo>
                  <a:lnTo>
                    <a:pt x="59" y="593"/>
                  </a:lnTo>
                  <a:lnTo>
                    <a:pt x="59" y="599"/>
                  </a:lnTo>
                  <a:lnTo>
                    <a:pt x="57" y="603"/>
                  </a:lnTo>
                  <a:lnTo>
                    <a:pt x="57" y="615"/>
                  </a:lnTo>
                  <a:lnTo>
                    <a:pt x="53" y="615"/>
                  </a:lnTo>
                  <a:lnTo>
                    <a:pt x="47" y="612"/>
                  </a:lnTo>
                  <a:lnTo>
                    <a:pt x="44" y="612"/>
                  </a:lnTo>
                  <a:lnTo>
                    <a:pt x="40" y="605"/>
                  </a:lnTo>
                  <a:lnTo>
                    <a:pt x="44" y="603"/>
                  </a:lnTo>
                  <a:lnTo>
                    <a:pt x="49" y="603"/>
                  </a:lnTo>
                  <a:lnTo>
                    <a:pt x="55" y="594"/>
                  </a:lnTo>
                  <a:lnTo>
                    <a:pt x="53" y="591"/>
                  </a:lnTo>
                  <a:lnTo>
                    <a:pt x="51" y="588"/>
                  </a:lnTo>
                  <a:lnTo>
                    <a:pt x="37" y="588"/>
                  </a:lnTo>
                  <a:lnTo>
                    <a:pt x="36" y="591"/>
                  </a:lnTo>
                  <a:lnTo>
                    <a:pt x="40" y="594"/>
                  </a:lnTo>
                  <a:lnTo>
                    <a:pt x="45" y="590"/>
                  </a:lnTo>
                  <a:lnTo>
                    <a:pt x="50" y="591"/>
                  </a:lnTo>
                  <a:lnTo>
                    <a:pt x="46" y="599"/>
                  </a:lnTo>
                  <a:lnTo>
                    <a:pt x="41" y="599"/>
                  </a:lnTo>
                  <a:lnTo>
                    <a:pt x="37" y="605"/>
                  </a:lnTo>
                  <a:lnTo>
                    <a:pt x="32" y="602"/>
                  </a:lnTo>
                  <a:lnTo>
                    <a:pt x="34" y="600"/>
                  </a:lnTo>
                  <a:lnTo>
                    <a:pt x="33" y="597"/>
                  </a:lnTo>
                  <a:lnTo>
                    <a:pt x="30" y="596"/>
                  </a:lnTo>
                  <a:lnTo>
                    <a:pt x="24" y="594"/>
                  </a:lnTo>
                  <a:lnTo>
                    <a:pt x="25" y="588"/>
                  </a:lnTo>
                  <a:lnTo>
                    <a:pt x="26" y="579"/>
                  </a:lnTo>
                  <a:lnTo>
                    <a:pt x="32" y="579"/>
                  </a:lnTo>
                  <a:lnTo>
                    <a:pt x="33" y="581"/>
                  </a:lnTo>
                  <a:lnTo>
                    <a:pt x="36" y="579"/>
                  </a:lnTo>
                  <a:lnTo>
                    <a:pt x="33" y="584"/>
                  </a:lnTo>
                  <a:lnTo>
                    <a:pt x="38" y="581"/>
                  </a:lnTo>
                  <a:lnTo>
                    <a:pt x="37" y="575"/>
                  </a:lnTo>
                  <a:lnTo>
                    <a:pt x="38" y="572"/>
                  </a:lnTo>
                  <a:lnTo>
                    <a:pt x="37" y="566"/>
                  </a:lnTo>
                  <a:lnTo>
                    <a:pt x="30" y="562"/>
                  </a:lnTo>
                  <a:lnTo>
                    <a:pt x="36" y="569"/>
                  </a:lnTo>
                  <a:lnTo>
                    <a:pt x="34" y="570"/>
                  </a:lnTo>
                  <a:lnTo>
                    <a:pt x="28" y="567"/>
                  </a:lnTo>
                  <a:lnTo>
                    <a:pt x="30" y="572"/>
                  </a:lnTo>
                  <a:lnTo>
                    <a:pt x="29" y="575"/>
                  </a:lnTo>
                  <a:lnTo>
                    <a:pt x="25" y="576"/>
                  </a:lnTo>
                  <a:lnTo>
                    <a:pt x="22" y="573"/>
                  </a:lnTo>
                  <a:lnTo>
                    <a:pt x="24" y="579"/>
                  </a:lnTo>
                  <a:lnTo>
                    <a:pt x="24" y="581"/>
                  </a:lnTo>
                  <a:lnTo>
                    <a:pt x="16" y="567"/>
                  </a:lnTo>
                  <a:lnTo>
                    <a:pt x="20" y="572"/>
                  </a:lnTo>
                  <a:lnTo>
                    <a:pt x="21" y="570"/>
                  </a:lnTo>
                  <a:lnTo>
                    <a:pt x="17" y="562"/>
                  </a:lnTo>
                  <a:lnTo>
                    <a:pt x="21" y="562"/>
                  </a:lnTo>
                  <a:lnTo>
                    <a:pt x="17" y="556"/>
                  </a:lnTo>
                  <a:lnTo>
                    <a:pt x="18" y="553"/>
                  </a:lnTo>
                  <a:lnTo>
                    <a:pt x="21" y="553"/>
                  </a:lnTo>
                  <a:lnTo>
                    <a:pt x="20" y="550"/>
                  </a:lnTo>
                  <a:lnTo>
                    <a:pt x="17" y="550"/>
                  </a:lnTo>
                  <a:lnTo>
                    <a:pt x="14" y="545"/>
                  </a:lnTo>
                  <a:lnTo>
                    <a:pt x="18" y="544"/>
                  </a:lnTo>
                  <a:lnTo>
                    <a:pt x="17" y="541"/>
                  </a:lnTo>
                  <a:lnTo>
                    <a:pt x="13" y="538"/>
                  </a:lnTo>
                  <a:lnTo>
                    <a:pt x="14" y="536"/>
                  </a:lnTo>
                  <a:lnTo>
                    <a:pt x="14" y="532"/>
                  </a:lnTo>
                  <a:lnTo>
                    <a:pt x="17" y="530"/>
                  </a:lnTo>
                  <a:lnTo>
                    <a:pt x="16" y="526"/>
                  </a:lnTo>
                  <a:lnTo>
                    <a:pt x="18" y="524"/>
                  </a:lnTo>
                  <a:lnTo>
                    <a:pt x="21" y="524"/>
                  </a:lnTo>
                  <a:lnTo>
                    <a:pt x="21" y="517"/>
                  </a:lnTo>
                  <a:lnTo>
                    <a:pt x="17" y="520"/>
                  </a:lnTo>
                  <a:lnTo>
                    <a:pt x="16" y="511"/>
                  </a:lnTo>
                  <a:lnTo>
                    <a:pt x="13" y="507"/>
                  </a:lnTo>
                  <a:lnTo>
                    <a:pt x="17" y="504"/>
                  </a:lnTo>
                  <a:lnTo>
                    <a:pt x="16" y="501"/>
                  </a:lnTo>
                  <a:lnTo>
                    <a:pt x="13" y="499"/>
                  </a:lnTo>
                  <a:lnTo>
                    <a:pt x="10" y="493"/>
                  </a:lnTo>
                  <a:lnTo>
                    <a:pt x="16" y="492"/>
                  </a:lnTo>
                  <a:lnTo>
                    <a:pt x="24" y="495"/>
                  </a:lnTo>
                  <a:lnTo>
                    <a:pt x="22" y="490"/>
                  </a:lnTo>
                  <a:lnTo>
                    <a:pt x="14" y="487"/>
                  </a:lnTo>
                  <a:lnTo>
                    <a:pt x="13" y="481"/>
                  </a:lnTo>
                  <a:lnTo>
                    <a:pt x="17" y="474"/>
                  </a:lnTo>
                  <a:lnTo>
                    <a:pt x="20" y="471"/>
                  </a:lnTo>
                  <a:lnTo>
                    <a:pt x="13" y="468"/>
                  </a:lnTo>
                  <a:lnTo>
                    <a:pt x="10" y="469"/>
                  </a:lnTo>
                  <a:lnTo>
                    <a:pt x="6" y="465"/>
                  </a:lnTo>
                  <a:lnTo>
                    <a:pt x="2" y="468"/>
                  </a:lnTo>
                  <a:lnTo>
                    <a:pt x="2" y="471"/>
                  </a:lnTo>
                  <a:lnTo>
                    <a:pt x="0" y="471"/>
                  </a:lnTo>
                  <a:lnTo>
                    <a:pt x="0" y="463"/>
                  </a:lnTo>
                  <a:lnTo>
                    <a:pt x="9" y="456"/>
                  </a:lnTo>
                  <a:lnTo>
                    <a:pt x="6" y="453"/>
                  </a:lnTo>
                  <a:lnTo>
                    <a:pt x="6" y="450"/>
                  </a:lnTo>
                  <a:lnTo>
                    <a:pt x="17" y="450"/>
                  </a:lnTo>
                  <a:lnTo>
                    <a:pt x="21" y="455"/>
                  </a:lnTo>
                  <a:lnTo>
                    <a:pt x="20" y="458"/>
                  </a:lnTo>
                  <a:lnTo>
                    <a:pt x="21" y="459"/>
                  </a:lnTo>
                  <a:lnTo>
                    <a:pt x="21" y="461"/>
                  </a:lnTo>
                  <a:lnTo>
                    <a:pt x="26" y="458"/>
                  </a:lnTo>
                  <a:lnTo>
                    <a:pt x="25" y="453"/>
                  </a:lnTo>
                  <a:lnTo>
                    <a:pt x="28" y="447"/>
                  </a:lnTo>
                  <a:lnTo>
                    <a:pt x="26" y="444"/>
                  </a:lnTo>
                  <a:lnTo>
                    <a:pt x="28" y="440"/>
                  </a:lnTo>
                  <a:lnTo>
                    <a:pt x="32" y="441"/>
                  </a:lnTo>
                  <a:lnTo>
                    <a:pt x="28" y="438"/>
                  </a:lnTo>
                  <a:lnTo>
                    <a:pt x="28" y="434"/>
                  </a:lnTo>
                  <a:lnTo>
                    <a:pt x="34" y="432"/>
                  </a:lnTo>
                  <a:lnTo>
                    <a:pt x="37" y="423"/>
                  </a:lnTo>
                  <a:lnTo>
                    <a:pt x="33" y="425"/>
                  </a:lnTo>
                  <a:lnTo>
                    <a:pt x="30" y="417"/>
                  </a:lnTo>
                  <a:lnTo>
                    <a:pt x="30" y="413"/>
                  </a:lnTo>
                  <a:lnTo>
                    <a:pt x="33" y="412"/>
                  </a:lnTo>
                  <a:lnTo>
                    <a:pt x="32" y="407"/>
                  </a:lnTo>
                  <a:lnTo>
                    <a:pt x="32" y="401"/>
                  </a:lnTo>
                  <a:lnTo>
                    <a:pt x="33" y="400"/>
                  </a:lnTo>
                  <a:lnTo>
                    <a:pt x="34" y="394"/>
                  </a:lnTo>
                  <a:lnTo>
                    <a:pt x="34" y="386"/>
                  </a:lnTo>
                  <a:lnTo>
                    <a:pt x="36" y="383"/>
                  </a:lnTo>
                  <a:lnTo>
                    <a:pt x="37" y="385"/>
                  </a:lnTo>
                  <a:lnTo>
                    <a:pt x="37" y="386"/>
                  </a:lnTo>
                  <a:lnTo>
                    <a:pt x="38" y="386"/>
                  </a:lnTo>
                  <a:lnTo>
                    <a:pt x="38" y="379"/>
                  </a:lnTo>
                  <a:lnTo>
                    <a:pt x="36" y="377"/>
                  </a:lnTo>
                  <a:lnTo>
                    <a:pt x="38" y="374"/>
                  </a:lnTo>
                  <a:lnTo>
                    <a:pt x="36" y="371"/>
                  </a:lnTo>
                  <a:lnTo>
                    <a:pt x="33" y="371"/>
                  </a:lnTo>
                  <a:lnTo>
                    <a:pt x="30" y="374"/>
                  </a:lnTo>
                  <a:lnTo>
                    <a:pt x="26" y="373"/>
                  </a:lnTo>
                  <a:lnTo>
                    <a:pt x="24" y="374"/>
                  </a:lnTo>
                  <a:lnTo>
                    <a:pt x="22" y="370"/>
                  </a:lnTo>
                  <a:lnTo>
                    <a:pt x="21" y="358"/>
                  </a:lnTo>
                  <a:lnTo>
                    <a:pt x="24" y="352"/>
                  </a:lnTo>
                  <a:lnTo>
                    <a:pt x="24" y="342"/>
                  </a:lnTo>
                  <a:lnTo>
                    <a:pt x="26" y="337"/>
                  </a:lnTo>
                  <a:lnTo>
                    <a:pt x="28" y="328"/>
                  </a:lnTo>
                  <a:lnTo>
                    <a:pt x="28" y="321"/>
                  </a:lnTo>
                  <a:lnTo>
                    <a:pt x="24" y="303"/>
                  </a:lnTo>
                  <a:lnTo>
                    <a:pt x="25" y="294"/>
                  </a:lnTo>
                  <a:lnTo>
                    <a:pt x="26" y="296"/>
                  </a:lnTo>
                  <a:lnTo>
                    <a:pt x="29" y="294"/>
                  </a:lnTo>
                  <a:lnTo>
                    <a:pt x="29" y="285"/>
                  </a:lnTo>
                  <a:lnTo>
                    <a:pt x="32" y="284"/>
                  </a:lnTo>
                  <a:lnTo>
                    <a:pt x="33" y="281"/>
                  </a:lnTo>
                  <a:lnTo>
                    <a:pt x="34" y="273"/>
                  </a:lnTo>
                  <a:lnTo>
                    <a:pt x="41" y="259"/>
                  </a:lnTo>
                  <a:lnTo>
                    <a:pt x="46" y="238"/>
                  </a:lnTo>
                  <a:lnTo>
                    <a:pt x="47" y="233"/>
                  </a:lnTo>
                  <a:lnTo>
                    <a:pt x="47" y="227"/>
                  </a:lnTo>
                  <a:lnTo>
                    <a:pt x="50" y="217"/>
                  </a:lnTo>
                  <a:lnTo>
                    <a:pt x="46" y="186"/>
                  </a:lnTo>
                  <a:lnTo>
                    <a:pt x="51" y="177"/>
                  </a:lnTo>
                  <a:lnTo>
                    <a:pt x="50" y="171"/>
                  </a:lnTo>
                  <a:lnTo>
                    <a:pt x="47" y="163"/>
                  </a:lnTo>
                  <a:lnTo>
                    <a:pt x="50" y="159"/>
                  </a:lnTo>
                  <a:lnTo>
                    <a:pt x="54" y="144"/>
                  </a:lnTo>
                  <a:lnTo>
                    <a:pt x="54" y="141"/>
                  </a:lnTo>
                  <a:lnTo>
                    <a:pt x="57" y="129"/>
                  </a:lnTo>
                  <a:lnTo>
                    <a:pt x="58" y="122"/>
                  </a:lnTo>
                  <a:lnTo>
                    <a:pt x="58" y="114"/>
                  </a:lnTo>
                  <a:lnTo>
                    <a:pt x="61" y="107"/>
                  </a:lnTo>
                  <a:lnTo>
                    <a:pt x="59" y="86"/>
                  </a:lnTo>
                  <a:lnTo>
                    <a:pt x="61" y="82"/>
                  </a:lnTo>
                  <a:lnTo>
                    <a:pt x="59" y="80"/>
                  </a:lnTo>
                  <a:lnTo>
                    <a:pt x="61" y="76"/>
                  </a:lnTo>
                  <a:lnTo>
                    <a:pt x="62" y="74"/>
                  </a:lnTo>
                  <a:lnTo>
                    <a:pt x="65" y="54"/>
                  </a:lnTo>
                  <a:lnTo>
                    <a:pt x="63" y="49"/>
                  </a:lnTo>
                  <a:lnTo>
                    <a:pt x="65" y="34"/>
                  </a:lnTo>
                  <a:lnTo>
                    <a:pt x="65" y="30"/>
                  </a:lnTo>
                  <a:lnTo>
                    <a:pt x="62" y="13"/>
                  </a:lnTo>
                  <a:lnTo>
                    <a:pt x="67" y="9"/>
                  </a:lnTo>
                  <a:lnTo>
                    <a:pt x="69" y="2"/>
                  </a:lnTo>
                  <a:lnTo>
                    <a:pt x="7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4" name="Freeform 605"/>
            <p:cNvSpPr>
              <a:spLocks/>
            </p:cNvSpPr>
            <p:nvPr/>
          </p:nvSpPr>
          <p:spPr bwMode="auto">
            <a:xfrm>
              <a:off x="6275388" y="4446588"/>
              <a:ext cx="4762" cy="4762"/>
            </a:xfrm>
            <a:custGeom>
              <a:avLst/>
              <a:gdLst>
                <a:gd name="T0" fmla="*/ 4762 w 3"/>
                <a:gd name="T1" fmla="*/ 0 h 3"/>
                <a:gd name="T2" fmla="*/ 4762 w 3"/>
                <a:gd name="T3" fmla="*/ 4762 h 3"/>
                <a:gd name="T4" fmla="*/ 0 w 3"/>
                <a:gd name="T5" fmla="*/ 4762 h 3"/>
                <a:gd name="T6" fmla="*/ 4762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5" name="Freeform 606"/>
            <p:cNvSpPr>
              <a:spLocks/>
            </p:cNvSpPr>
            <p:nvPr/>
          </p:nvSpPr>
          <p:spPr bwMode="auto">
            <a:xfrm>
              <a:off x="6311900" y="4429125"/>
              <a:ext cx="6350" cy="11113"/>
            </a:xfrm>
            <a:custGeom>
              <a:avLst/>
              <a:gdLst>
                <a:gd name="T0" fmla="*/ 3175 w 4"/>
                <a:gd name="T1" fmla="*/ 0 h 7"/>
                <a:gd name="T2" fmla="*/ 6350 w 4"/>
                <a:gd name="T3" fmla="*/ 1588 h 7"/>
                <a:gd name="T4" fmla="*/ 6350 w 4"/>
                <a:gd name="T5" fmla="*/ 11113 h 7"/>
                <a:gd name="T6" fmla="*/ 3175 w 4"/>
                <a:gd name="T7" fmla="*/ 11113 h 7"/>
                <a:gd name="T8" fmla="*/ 3175 w 4"/>
                <a:gd name="T9" fmla="*/ 6350 h 7"/>
                <a:gd name="T10" fmla="*/ 0 w 4"/>
                <a:gd name="T11" fmla="*/ 4763 h 7"/>
                <a:gd name="T12" fmla="*/ 3175 w 4"/>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2" y="0"/>
                  </a:moveTo>
                  <a:lnTo>
                    <a:pt x="4" y="1"/>
                  </a:lnTo>
                  <a:lnTo>
                    <a:pt x="4" y="7"/>
                  </a:lnTo>
                  <a:lnTo>
                    <a:pt x="2" y="7"/>
                  </a:lnTo>
                  <a:lnTo>
                    <a:pt x="2" y="4"/>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6" name="Freeform 607"/>
            <p:cNvSpPr>
              <a:spLocks/>
            </p:cNvSpPr>
            <p:nvPr/>
          </p:nvSpPr>
          <p:spPr bwMode="auto">
            <a:xfrm>
              <a:off x="6238875" y="4487863"/>
              <a:ext cx="6350" cy="6350"/>
            </a:xfrm>
            <a:custGeom>
              <a:avLst/>
              <a:gdLst>
                <a:gd name="T0" fmla="*/ 0 w 4"/>
                <a:gd name="T1" fmla="*/ 0 h 4"/>
                <a:gd name="T2" fmla="*/ 4763 w 4"/>
                <a:gd name="T3" fmla="*/ 0 h 4"/>
                <a:gd name="T4" fmla="*/ 6350 w 4"/>
                <a:gd name="T5" fmla="*/ 4763 h 4"/>
                <a:gd name="T6" fmla="*/ 3175 w 4"/>
                <a:gd name="T7" fmla="*/ 6350 h 4"/>
                <a:gd name="T8" fmla="*/ 0 w 4"/>
                <a:gd name="T9" fmla="*/ 1588 h 4"/>
                <a:gd name="T10" fmla="*/ 0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0" y="0"/>
                  </a:moveTo>
                  <a:lnTo>
                    <a:pt x="3" y="0"/>
                  </a:lnTo>
                  <a:lnTo>
                    <a:pt x="4" y="3"/>
                  </a:lnTo>
                  <a:lnTo>
                    <a:pt x="2" y="4"/>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7" name="Freeform 608"/>
            <p:cNvSpPr>
              <a:spLocks/>
            </p:cNvSpPr>
            <p:nvPr/>
          </p:nvSpPr>
          <p:spPr bwMode="auto">
            <a:xfrm>
              <a:off x="6227763" y="4479925"/>
              <a:ext cx="6350" cy="4763"/>
            </a:xfrm>
            <a:custGeom>
              <a:avLst/>
              <a:gdLst>
                <a:gd name="T0" fmla="*/ 1588 w 4"/>
                <a:gd name="T1" fmla="*/ 0 h 3"/>
                <a:gd name="T2" fmla="*/ 3175 w 4"/>
                <a:gd name="T3" fmla="*/ 0 h 3"/>
                <a:gd name="T4" fmla="*/ 6350 w 4"/>
                <a:gd name="T5" fmla="*/ 3175 h 3"/>
                <a:gd name="T6" fmla="*/ 3175 w 4"/>
                <a:gd name="T7" fmla="*/ 4763 h 3"/>
                <a:gd name="T8" fmla="*/ 0 w 4"/>
                <a:gd name="T9" fmla="*/ 3175 h 3"/>
                <a:gd name="T10" fmla="*/ 1588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1" y="0"/>
                  </a:moveTo>
                  <a:lnTo>
                    <a:pt x="2" y="0"/>
                  </a:lnTo>
                  <a:lnTo>
                    <a:pt x="4" y="2"/>
                  </a:lnTo>
                  <a:lnTo>
                    <a:pt x="2" y="3"/>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8" name="Freeform 609"/>
            <p:cNvSpPr>
              <a:spLocks/>
            </p:cNvSpPr>
            <p:nvPr/>
          </p:nvSpPr>
          <p:spPr bwMode="auto">
            <a:xfrm>
              <a:off x="6340475" y="4368800"/>
              <a:ext cx="187325" cy="133350"/>
            </a:xfrm>
            <a:custGeom>
              <a:avLst/>
              <a:gdLst>
                <a:gd name="T0" fmla="*/ 139700 w 118"/>
                <a:gd name="T1" fmla="*/ 0 h 84"/>
                <a:gd name="T2" fmla="*/ 141288 w 118"/>
                <a:gd name="T3" fmla="*/ 4763 h 84"/>
                <a:gd name="T4" fmla="*/ 146050 w 118"/>
                <a:gd name="T5" fmla="*/ 0 h 84"/>
                <a:gd name="T6" fmla="*/ 147638 w 118"/>
                <a:gd name="T7" fmla="*/ 0 h 84"/>
                <a:gd name="T8" fmla="*/ 158750 w 118"/>
                <a:gd name="T9" fmla="*/ 9525 h 84"/>
                <a:gd name="T10" fmla="*/ 158750 w 118"/>
                <a:gd name="T11" fmla="*/ 19050 h 84"/>
                <a:gd name="T12" fmla="*/ 161925 w 118"/>
                <a:gd name="T13" fmla="*/ 19050 h 84"/>
                <a:gd name="T14" fmla="*/ 161925 w 118"/>
                <a:gd name="T15" fmla="*/ 26988 h 84"/>
                <a:gd name="T16" fmla="*/ 168275 w 118"/>
                <a:gd name="T17" fmla="*/ 23813 h 84"/>
                <a:gd name="T18" fmla="*/ 185738 w 118"/>
                <a:gd name="T19" fmla="*/ 33338 h 84"/>
                <a:gd name="T20" fmla="*/ 187325 w 118"/>
                <a:gd name="T21" fmla="*/ 38100 h 84"/>
                <a:gd name="T22" fmla="*/ 173038 w 118"/>
                <a:gd name="T23" fmla="*/ 42863 h 84"/>
                <a:gd name="T24" fmla="*/ 168275 w 118"/>
                <a:gd name="T25" fmla="*/ 41275 h 84"/>
                <a:gd name="T26" fmla="*/ 168275 w 118"/>
                <a:gd name="T27" fmla="*/ 50800 h 84"/>
                <a:gd name="T28" fmla="*/ 174625 w 118"/>
                <a:gd name="T29" fmla="*/ 52388 h 84"/>
                <a:gd name="T30" fmla="*/ 174625 w 118"/>
                <a:gd name="T31" fmla="*/ 55563 h 84"/>
                <a:gd name="T32" fmla="*/ 165100 w 118"/>
                <a:gd name="T33" fmla="*/ 57150 h 84"/>
                <a:gd name="T34" fmla="*/ 155575 w 118"/>
                <a:gd name="T35" fmla="*/ 57150 h 84"/>
                <a:gd name="T36" fmla="*/ 153988 w 118"/>
                <a:gd name="T37" fmla="*/ 60325 h 84"/>
                <a:gd name="T38" fmla="*/ 146050 w 118"/>
                <a:gd name="T39" fmla="*/ 55563 h 84"/>
                <a:gd name="T40" fmla="*/ 125413 w 118"/>
                <a:gd name="T41" fmla="*/ 60325 h 84"/>
                <a:gd name="T42" fmla="*/ 114300 w 118"/>
                <a:gd name="T43" fmla="*/ 73025 h 84"/>
                <a:gd name="T44" fmla="*/ 114300 w 118"/>
                <a:gd name="T45" fmla="*/ 82550 h 84"/>
                <a:gd name="T46" fmla="*/ 100013 w 118"/>
                <a:gd name="T47" fmla="*/ 111125 h 84"/>
                <a:gd name="T48" fmla="*/ 84138 w 118"/>
                <a:gd name="T49" fmla="*/ 119063 h 84"/>
                <a:gd name="T50" fmla="*/ 65088 w 118"/>
                <a:gd name="T51" fmla="*/ 114300 h 84"/>
                <a:gd name="T52" fmla="*/ 42863 w 118"/>
                <a:gd name="T53" fmla="*/ 130175 h 84"/>
                <a:gd name="T54" fmla="*/ 17463 w 118"/>
                <a:gd name="T55" fmla="*/ 133350 h 84"/>
                <a:gd name="T56" fmla="*/ 0 w 118"/>
                <a:gd name="T57" fmla="*/ 119063 h 84"/>
                <a:gd name="T58" fmla="*/ 0 w 118"/>
                <a:gd name="T59" fmla="*/ 104775 h 84"/>
                <a:gd name="T60" fmla="*/ 3175 w 118"/>
                <a:gd name="T61" fmla="*/ 104775 h 84"/>
                <a:gd name="T62" fmla="*/ 6350 w 118"/>
                <a:gd name="T63" fmla="*/ 109538 h 84"/>
                <a:gd name="T64" fmla="*/ 14288 w 118"/>
                <a:gd name="T65" fmla="*/ 109538 h 84"/>
                <a:gd name="T66" fmla="*/ 20638 w 118"/>
                <a:gd name="T67" fmla="*/ 111125 h 84"/>
                <a:gd name="T68" fmla="*/ 33338 w 118"/>
                <a:gd name="T69" fmla="*/ 119063 h 84"/>
                <a:gd name="T70" fmla="*/ 33338 w 118"/>
                <a:gd name="T71" fmla="*/ 114300 h 84"/>
                <a:gd name="T72" fmla="*/ 31750 w 118"/>
                <a:gd name="T73" fmla="*/ 114300 h 84"/>
                <a:gd name="T74" fmla="*/ 33338 w 118"/>
                <a:gd name="T75" fmla="*/ 95250 h 84"/>
                <a:gd name="T76" fmla="*/ 39688 w 118"/>
                <a:gd name="T77" fmla="*/ 87313 h 84"/>
                <a:gd name="T78" fmla="*/ 52388 w 118"/>
                <a:gd name="T79" fmla="*/ 85725 h 84"/>
                <a:gd name="T80" fmla="*/ 68263 w 118"/>
                <a:gd name="T81" fmla="*/ 80963 h 84"/>
                <a:gd name="T82" fmla="*/ 71438 w 118"/>
                <a:gd name="T83" fmla="*/ 71438 h 84"/>
                <a:gd name="T84" fmla="*/ 82550 w 118"/>
                <a:gd name="T85" fmla="*/ 60325 h 84"/>
                <a:gd name="T86" fmla="*/ 87313 w 118"/>
                <a:gd name="T87" fmla="*/ 52388 h 84"/>
                <a:gd name="T88" fmla="*/ 95250 w 118"/>
                <a:gd name="T89" fmla="*/ 60325 h 84"/>
                <a:gd name="T90" fmla="*/ 103188 w 118"/>
                <a:gd name="T91" fmla="*/ 50800 h 84"/>
                <a:gd name="T92" fmla="*/ 106363 w 118"/>
                <a:gd name="T93" fmla="*/ 60325 h 84"/>
                <a:gd name="T94" fmla="*/ 112713 w 118"/>
                <a:gd name="T95" fmla="*/ 57150 h 84"/>
                <a:gd name="T96" fmla="*/ 114300 w 118"/>
                <a:gd name="T97" fmla="*/ 41275 h 84"/>
                <a:gd name="T98" fmla="*/ 109538 w 118"/>
                <a:gd name="T99" fmla="*/ 36513 h 84"/>
                <a:gd name="T100" fmla="*/ 115888 w 118"/>
                <a:gd name="T101" fmla="*/ 31750 h 84"/>
                <a:gd name="T102" fmla="*/ 122238 w 118"/>
                <a:gd name="T103" fmla="*/ 28575 h 84"/>
                <a:gd name="T104" fmla="*/ 128588 w 118"/>
                <a:gd name="T105" fmla="*/ 14288 h 84"/>
                <a:gd name="T106" fmla="*/ 134938 w 118"/>
                <a:gd name="T107" fmla="*/ 3175 h 84"/>
                <a:gd name="T108" fmla="*/ 139700 w 118"/>
                <a:gd name="T109" fmla="*/ 0 h 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84">
                  <a:moveTo>
                    <a:pt x="88" y="0"/>
                  </a:moveTo>
                  <a:lnTo>
                    <a:pt x="89" y="3"/>
                  </a:lnTo>
                  <a:lnTo>
                    <a:pt x="92" y="0"/>
                  </a:lnTo>
                  <a:lnTo>
                    <a:pt x="93" y="0"/>
                  </a:lnTo>
                  <a:lnTo>
                    <a:pt x="100" y="6"/>
                  </a:lnTo>
                  <a:lnTo>
                    <a:pt x="100" y="12"/>
                  </a:lnTo>
                  <a:lnTo>
                    <a:pt x="102" y="12"/>
                  </a:lnTo>
                  <a:lnTo>
                    <a:pt x="102" y="17"/>
                  </a:lnTo>
                  <a:lnTo>
                    <a:pt x="106" y="15"/>
                  </a:lnTo>
                  <a:lnTo>
                    <a:pt x="117" y="21"/>
                  </a:lnTo>
                  <a:lnTo>
                    <a:pt x="118" y="24"/>
                  </a:lnTo>
                  <a:lnTo>
                    <a:pt x="109" y="27"/>
                  </a:lnTo>
                  <a:lnTo>
                    <a:pt x="106" y="26"/>
                  </a:lnTo>
                  <a:lnTo>
                    <a:pt x="106" y="32"/>
                  </a:lnTo>
                  <a:lnTo>
                    <a:pt x="110" y="33"/>
                  </a:lnTo>
                  <a:lnTo>
                    <a:pt x="110" y="35"/>
                  </a:lnTo>
                  <a:lnTo>
                    <a:pt x="104" y="36"/>
                  </a:lnTo>
                  <a:lnTo>
                    <a:pt x="98" y="36"/>
                  </a:lnTo>
                  <a:lnTo>
                    <a:pt x="97" y="38"/>
                  </a:lnTo>
                  <a:lnTo>
                    <a:pt x="92" y="35"/>
                  </a:lnTo>
                  <a:lnTo>
                    <a:pt x="79" y="38"/>
                  </a:lnTo>
                  <a:lnTo>
                    <a:pt x="72" y="46"/>
                  </a:lnTo>
                  <a:lnTo>
                    <a:pt x="72" y="52"/>
                  </a:lnTo>
                  <a:lnTo>
                    <a:pt x="63" y="70"/>
                  </a:lnTo>
                  <a:lnTo>
                    <a:pt x="53" y="75"/>
                  </a:lnTo>
                  <a:lnTo>
                    <a:pt x="41" y="72"/>
                  </a:lnTo>
                  <a:lnTo>
                    <a:pt x="27" y="82"/>
                  </a:lnTo>
                  <a:lnTo>
                    <a:pt x="11" y="84"/>
                  </a:lnTo>
                  <a:lnTo>
                    <a:pt x="0" y="75"/>
                  </a:lnTo>
                  <a:lnTo>
                    <a:pt x="0" y="66"/>
                  </a:lnTo>
                  <a:lnTo>
                    <a:pt x="2" y="66"/>
                  </a:lnTo>
                  <a:lnTo>
                    <a:pt x="4" y="69"/>
                  </a:lnTo>
                  <a:lnTo>
                    <a:pt x="9" y="69"/>
                  </a:lnTo>
                  <a:lnTo>
                    <a:pt x="13" y="70"/>
                  </a:lnTo>
                  <a:lnTo>
                    <a:pt x="21" y="75"/>
                  </a:lnTo>
                  <a:lnTo>
                    <a:pt x="21" y="72"/>
                  </a:lnTo>
                  <a:lnTo>
                    <a:pt x="20" y="72"/>
                  </a:lnTo>
                  <a:lnTo>
                    <a:pt x="21" y="60"/>
                  </a:lnTo>
                  <a:lnTo>
                    <a:pt x="25" y="55"/>
                  </a:lnTo>
                  <a:lnTo>
                    <a:pt x="33" y="54"/>
                  </a:lnTo>
                  <a:lnTo>
                    <a:pt x="43" y="51"/>
                  </a:lnTo>
                  <a:lnTo>
                    <a:pt x="45" y="45"/>
                  </a:lnTo>
                  <a:lnTo>
                    <a:pt x="52" y="38"/>
                  </a:lnTo>
                  <a:lnTo>
                    <a:pt x="55" y="33"/>
                  </a:lnTo>
                  <a:lnTo>
                    <a:pt x="60" y="38"/>
                  </a:lnTo>
                  <a:lnTo>
                    <a:pt x="65" y="32"/>
                  </a:lnTo>
                  <a:lnTo>
                    <a:pt x="67" y="38"/>
                  </a:lnTo>
                  <a:lnTo>
                    <a:pt x="71" y="36"/>
                  </a:lnTo>
                  <a:lnTo>
                    <a:pt x="72" y="26"/>
                  </a:lnTo>
                  <a:lnTo>
                    <a:pt x="69" y="23"/>
                  </a:lnTo>
                  <a:lnTo>
                    <a:pt x="73" y="20"/>
                  </a:lnTo>
                  <a:lnTo>
                    <a:pt x="77" y="18"/>
                  </a:lnTo>
                  <a:lnTo>
                    <a:pt x="81" y="9"/>
                  </a:lnTo>
                  <a:lnTo>
                    <a:pt x="85" y="2"/>
                  </a:lnTo>
                  <a:lnTo>
                    <a:pt x="8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29" name="Freeform 610"/>
            <p:cNvSpPr>
              <a:spLocks/>
            </p:cNvSpPr>
            <p:nvPr/>
          </p:nvSpPr>
          <p:spPr bwMode="auto">
            <a:xfrm>
              <a:off x="6161088" y="4376738"/>
              <a:ext cx="77787" cy="106362"/>
            </a:xfrm>
            <a:custGeom>
              <a:avLst/>
              <a:gdLst>
                <a:gd name="T0" fmla="*/ 6350 w 49"/>
                <a:gd name="T1" fmla="*/ 0 h 67"/>
                <a:gd name="T2" fmla="*/ 17462 w 49"/>
                <a:gd name="T3" fmla="*/ 15875 h 67"/>
                <a:gd name="T4" fmla="*/ 34925 w 49"/>
                <a:gd name="T5" fmla="*/ 15875 h 67"/>
                <a:gd name="T6" fmla="*/ 36512 w 49"/>
                <a:gd name="T7" fmla="*/ 6350 h 67"/>
                <a:gd name="T8" fmla="*/ 41275 w 49"/>
                <a:gd name="T9" fmla="*/ 6350 h 67"/>
                <a:gd name="T10" fmla="*/ 61912 w 49"/>
                <a:gd name="T11" fmla="*/ 33337 h 67"/>
                <a:gd name="T12" fmla="*/ 63500 w 49"/>
                <a:gd name="T13" fmla="*/ 44450 h 67"/>
                <a:gd name="T14" fmla="*/ 63500 w 49"/>
                <a:gd name="T15" fmla="*/ 77787 h 67"/>
                <a:gd name="T16" fmla="*/ 74612 w 49"/>
                <a:gd name="T17" fmla="*/ 88900 h 67"/>
                <a:gd name="T18" fmla="*/ 74612 w 49"/>
                <a:gd name="T19" fmla="*/ 96837 h 67"/>
                <a:gd name="T20" fmla="*/ 77787 w 49"/>
                <a:gd name="T21" fmla="*/ 101600 h 67"/>
                <a:gd name="T22" fmla="*/ 77787 w 49"/>
                <a:gd name="T23" fmla="*/ 106362 h 67"/>
                <a:gd name="T24" fmla="*/ 74612 w 49"/>
                <a:gd name="T25" fmla="*/ 106362 h 67"/>
                <a:gd name="T26" fmla="*/ 73025 w 49"/>
                <a:gd name="T27" fmla="*/ 101600 h 67"/>
                <a:gd name="T28" fmla="*/ 66675 w 49"/>
                <a:gd name="T29" fmla="*/ 101600 h 67"/>
                <a:gd name="T30" fmla="*/ 63500 w 49"/>
                <a:gd name="T31" fmla="*/ 106362 h 67"/>
                <a:gd name="T32" fmla="*/ 47625 w 49"/>
                <a:gd name="T33" fmla="*/ 96837 h 67"/>
                <a:gd name="T34" fmla="*/ 44450 w 49"/>
                <a:gd name="T35" fmla="*/ 93662 h 67"/>
                <a:gd name="T36" fmla="*/ 38100 w 49"/>
                <a:gd name="T37" fmla="*/ 88900 h 67"/>
                <a:gd name="T38" fmla="*/ 34925 w 49"/>
                <a:gd name="T39" fmla="*/ 88900 h 67"/>
                <a:gd name="T40" fmla="*/ 23812 w 49"/>
                <a:gd name="T41" fmla="*/ 79375 h 67"/>
                <a:gd name="T42" fmla="*/ 23812 w 49"/>
                <a:gd name="T43" fmla="*/ 73025 h 67"/>
                <a:gd name="T44" fmla="*/ 17462 w 49"/>
                <a:gd name="T45" fmla="*/ 63500 h 67"/>
                <a:gd name="T46" fmla="*/ 11112 w 49"/>
                <a:gd name="T47" fmla="*/ 57150 h 67"/>
                <a:gd name="T48" fmla="*/ 9525 w 49"/>
                <a:gd name="T49" fmla="*/ 49212 h 67"/>
                <a:gd name="T50" fmla="*/ 9525 w 49"/>
                <a:gd name="T51" fmla="*/ 34925 h 67"/>
                <a:gd name="T52" fmla="*/ 4762 w 49"/>
                <a:gd name="T53" fmla="*/ 28575 h 67"/>
                <a:gd name="T54" fmla="*/ 4762 w 49"/>
                <a:gd name="T55" fmla="*/ 25400 h 67"/>
                <a:gd name="T56" fmla="*/ 3175 w 49"/>
                <a:gd name="T57" fmla="*/ 20637 h 67"/>
                <a:gd name="T58" fmla="*/ 4762 w 49"/>
                <a:gd name="T59" fmla="*/ 15875 h 67"/>
                <a:gd name="T60" fmla="*/ 0 w 49"/>
                <a:gd name="T61" fmla="*/ 1587 h 67"/>
                <a:gd name="T62" fmla="*/ 6350 w 49"/>
                <a:gd name="T63" fmla="*/ 0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67">
                  <a:moveTo>
                    <a:pt x="4" y="0"/>
                  </a:moveTo>
                  <a:lnTo>
                    <a:pt x="11" y="10"/>
                  </a:lnTo>
                  <a:lnTo>
                    <a:pt x="22" y="10"/>
                  </a:lnTo>
                  <a:lnTo>
                    <a:pt x="23" y="4"/>
                  </a:lnTo>
                  <a:lnTo>
                    <a:pt x="26" y="4"/>
                  </a:lnTo>
                  <a:lnTo>
                    <a:pt x="39" y="21"/>
                  </a:lnTo>
                  <a:lnTo>
                    <a:pt x="40" y="28"/>
                  </a:lnTo>
                  <a:lnTo>
                    <a:pt x="40" y="49"/>
                  </a:lnTo>
                  <a:lnTo>
                    <a:pt x="47" y="56"/>
                  </a:lnTo>
                  <a:lnTo>
                    <a:pt x="47" y="61"/>
                  </a:lnTo>
                  <a:lnTo>
                    <a:pt x="49" y="64"/>
                  </a:lnTo>
                  <a:lnTo>
                    <a:pt x="49" y="67"/>
                  </a:lnTo>
                  <a:lnTo>
                    <a:pt x="47" y="67"/>
                  </a:lnTo>
                  <a:lnTo>
                    <a:pt x="46" y="64"/>
                  </a:lnTo>
                  <a:lnTo>
                    <a:pt x="42" y="64"/>
                  </a:lnTo>
                  <a:lnTo>
                    <a:pt x="40" y="67"/>
                  </a:lnTo>
                  <a:lnTo>
                    <a:pt x="30" y="61"/>
                  </a:lnTo>
                  <a:lnTo>
                    <a:pt x="28" y="59"/>
                  </a:lnTo>
                  <a:lnTo>
                    <a:pt x="24" y="56"/>
                  </a:lnTo>
                  <a:lnTo>
                    <a:pt x="22" y="56"/>
                  </a:lnTo>
                  <a:lnTo>
                    <a:pt x="15" y="50"/>
                  </a:lnTo>
                  <a:lnTo>
                    <a:pt x="15" y="46"/>
                  </a:lnTo>
                  <a:lnTo>
                    <a:pt x="11" y="40"/>
                  </a:lnTo>
                  <a:lnTo>
                    <a:pt x="7" y="36"/>
                  </a:lnTo>
                  <a:lnTo>
                    <a:pt x="6" y="31"/>
                  </a:lnTo>
                  <a:lnTo>
                    <a:pt x="6" y="22"/>
                  </a:lnTo>
                  <a:lnTo>
                    <a:pt x="3" y="18"/>
                  </a:lnTo>
                  <a:lnTo>
                    <a:pt x="3" y="16"/>
                  </a:lnTo>
                  <a:lnTo>
                    <a:pt x="2" y="13"/>
                  </a:lnTo>
                  <a:lnTo>
                    <a:pt x="3" y="10"/>
                  </a:lnTo>
                  <a:lnTo>
                    <a:pt x="0"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0" name="Freeform 611"/>
            <p:cNvSpPr>
              <a:spLocks/>
            </p:cNvSpPr>
            <p:nvPr/>
          </p:nvSpPr>
          <p:spPr bwMode="auto">
            <a:xfrm>
              <a:off x="4570413" y="3313113"/>
              <a:ext cx="107950" cy="57150"/>
            </a:xfrm>
            <a:custGeom>
              <a:avLst/>
              <a:gdLst>
                <a:gd name="T0" fmla="*/ 52388 w 68"/>
                <a:gd name="T1" fmla="*/ 0 h 36"/>
                <a:gd name="T2" fmla="*/ 61913 w 68"/>
                <a:gd name="T3" fmla="*/ 6350 h 36"/>
                <a:gd name="T4" fmla="*/ 80963 w 68"/>
                <a:gd name="T5" fmla="*/ 4763 h 36"/>
                <a:gd name="T6" fmla="*/ 95250 w 68"/>
                <a:gd name="T7" fmla="*/ 3175 h 36"/>
                <a:gd name="T8" fmla="*/ 107950 w 68"/>
                <a:gd name="T9" fmla="*/ 9525 h 36"/>
                <a:gd name="T10" fmla="*/ 103188 w 68"/>
                <a:gd name="T11" fmla="*/ 25400 h 36"/>
                <a:gd name="T12" fmla="*/ 101600 w 68"/>
                <a:gd name="T13" fmla="*/ 38100 h 36"/>
                <a:gd name="T14" fmla="*/ 77788 w 68"/>
                <a:gd name="T15" fmla="*/ 33338 h 36"/>
                <a:gd name="T16" fmla="*/ 63500 w 68"/>
                <a:gd name="T17" fmla="*/ 44450 h 36"/>
                <a:gd name="T18" fmla="*/ 50800 w 68"/>
                <a:gd name="T19" fmla="*/ 44450 h 36"/>
                <a:gd name="T20" fmla="*/ 34925 w 68"/>
                <a:gd name="T21" fmla="*/ 57150 h 36"/>
                <a:gd name="T22" fmla="*/ 17463 w 68"/>
                <a:gd name="T23" fmla="*/ 57150 h 36"/>
                <a:gd name="T24" fmla="*/ 6350 w 68"/>
                <a:gd name="T25" fmla="*/ 49213 h 36"/>
                <a:gd name="T26" fmla="*/ 0 w 68"/>
                <a:gd name="T27" fmla="*/ 38100 h 36"/>
                <a:gd name="T28" fmla="*/ 3175 w 68"/>
                <a:gd name="T29" fmla="*/ 25400 h 36"/>
                <a:gd name="T30" fmla="*/ 6350 w 68"/>
                <a:gd name="T31" fmla="*/ 19050 h 36"/>
                <a:gd name="T32" fmla="*/ 19050 w 68"/>
                <a:gd name="T33" fmla="*/ 15875 h 36"/>
                <a:gd name="T34" fmla="*/ 38100 w 68"/>
                <a:gd name="T35" fmla="*/ 3175 h 36"/>
                <a:gd name="T36" fmla="*/ 44450 w 68"/>
                <a:gd name="T37" fmla="*/ 4763 h 36"/>
                <a:gd name="T38" fmla="*/ 52388 w 68"/>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 h="36">
                  <a:moveTo>
                    <a:pt x="33" y="0"/>
                  </a:moveTo>
                  <a:lnTo>
                    <a:pt x="39" y="4"/>
                  </a:lnTo>
                  <a:lnTo>
                    <a:pt x="51" y="3"/>
                  </a:lnTo>
                  <a:lnTo>
                    <a:pt x="60" y="2"/>
                  </a:lnTo>
                  <a:lnTo>
                    <a:pt x="68" y="6"/>
                  </a:lnTo>
                  <a:lnTo>
                    <a:pt x="65" y="16"/>
                  </a:lnTo>
                  <a:lnTo>
                    <a:pt x="64" y="24"/>
                  </a:lnTo>
                  <a:lnTo>
                    <a:pt x="49" y="21"/>
                  </a:lnTo>
                  <a:lnTo>
                    <a:pt x="40" y="28"/>
                  </a:lnTo>
                  <a:lnTo>
                    <a:pt x="32" y="28"/>
                  </a:lnTo>
                  <a:lnTo>
                    <a:pt x="22" y="36"/>
                  </a:lnTo>
                  <a:lnTo>
                    <a:pt x="11" y="36"/>
                  </a:lnTo>
                  <a:lnTo>
                    <a:pt x="4" y="31"/>
                  </a:lnTo>
                  <a:lnTo>
                    <a:pt x="0" y="24"/>
                  </a:lnTo>
                  <a:lnTo>
                    <a:pt x="2" y="16"/>
                  </a:lnTo>
                  <a:lnTo>
                    <a:pt x="4" y="12"/>
                  </a:lnTo>
                  <a:lnTo>
                    <a:pt x="12" y="10"/>
                  </a:lnTo>
                  <a:lnTo>
                    <a:pt x="24" y="2"/>
                  </a:lnTo>
                  <a:lnTo>
                    <a:pt x="28" y="3"/>
                  </a:lnTo>
                  <a:lnTo>
                    <a:pt x="3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1" name="Freeform 612"/>
            <p:cNvSpPr>
              <a:spLocks/>
            </p:cNvSpPr>
            <p:nvPr/>
          </p:nvSpPr>
          <p:spPr bwMode="auto">
            <a:xfrm>
              <a:off x="4510088" y="3402013"/>
              <a:ext cx="58737" cy="42862"/>
            </a:xfrm>
            <a:custGeom>
              <a:avLst/>
              <a:gdLst>
                <a:gd name="T0" fmla="*/ 50800 w 37"/>
                <a:gd name="T1" fmla="*/ 0 h 27"/>
                <a:gd name="T2" fmla="*/ 58737 w 37"/>
                <a:gd name="T3" fmla="*/ 7937 h 27"/>
                <a:gd name="T4" fmla="*/ 44450 w 37"/>
                <a:gd name="T5" fmla="*/ 19050 h 27"/>
                <a:gd name="T6" fmla="*/ 44450 w 37"/>
                <a:gd name="T7" fmla="*/ 26987 h 27"/>
                <a:gd name="T8" fmla="*/ 34925 w 37"/>
                <a:gd name="T9" fmla="*/ 41275 h 27"/>
                <a:gd name="T10" fmla="*/ 20637 w 37"/>
                <a:gd name="T11" fmla="*/ 38100 h 27"/>
                <a:gd name="T12" fmla="*/ 15875 w 37"/>
                <a:gd name="T13" fmla="*/ 42862 h 27"/>
                <a:gd name="T14" fmla="*/ 3175 w 37"/>
                <a:gd name="T15" fmla="*/ 41275 h 27"/>
                <a:gd name="T16" fmla="*/ 6350 w 37"/>
                <a:gd name="T17" fmla="*/ 31750 h 27"/>
                <a:gd name="T18" fmla="*/ 0 w 37"/>
                <a:gd name="T19" fmla="*/ 23812 h 27"/>
                <a:gd name="T20" fmla="*/ 0 w 37"/>
                <a:gd name="T21" fmla="*/ 7937 h 27"/>
                <a:gd name="T22" fmla="*/ 19050 w 37"/>
                <a:gd name="T23" fmla="*/ 9525 h 27"/>
                <a:gd name="T24" fmla="*/ 28575 w 37"/>
                <a:gd name="T25" fmla="*/ 3175 h 27"/>
                <a:gd name="T26" fmla="*/ 50800 w 37"/>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 h="27">
                  <a:moveTo>
                    <a:pt x="32" y="0"/>
                  </a:moveTo>
                  <a:lnTo>
                    <a:pt x="37" y="5"/>
                  </a:lnTo>
                  <a:lnTo>
                    <a:pt x="28" y="12"/>
                  </a:lnTo>
                  <a:lnTo>
                    <a:pt x="28" y="17"/>
                  </a:lnTo>
                  <a:lnTo>
                    <a:pt x="22" y="26"/>
                  </a:lnTo>
                  <a:lnTo>
                    <a:pt x="13" y="24"/>
                  </a:lnTo>
                  <a:lnTo>
                    <a:pt x="10" y="27"/>
                  </a:lnTo>
                  <a:lnTo>
                    <a:pt x="2" y="26"/>
                  </a:lnTo>
                  <a:lnTo>
                    <a:pt x="4" y="20"/>
                  </a:lnTo>
                  <a:lnTo>
                    <a:pt x="0" y="15"/>
                  </a:lnTo>
                  <a:lnTo>
                    <a:pt x="0" y="5"/>
                  </a:lnTo>
                  <a:lnTo>
                    <a:pt x="12" y="6"/>
                  </a:lnTo>
                  <a:lnTo>
                    <a:pt x="18" y="2"/>
                  </a:lnTo>
                  <a:lnTo>
                    <a:pt x="3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2" name="Freeform 613"/>
            <p:cNvSpPr>
              <a:spLocks/>
            </p:cNvSpPr>
            <p:nvPr/>
          </p:nvSpPr>
          <p:spPr bwMode="auto">
            <a:xfrm>
              <a:off x="4551363" y="3449638"/>
              <a:ext cx="74612" cy="76200"/>
            </a:xfrm>
            <a:custGeom>
              <a:avLst/>
              <a:gdLst>
                <a:gd name="T0" fmla="*/ 25400 w 47"/>
                <a:gd name="T1" fmla="*/ 0 h 48"/>
                <a:gd name="T2" fmla="*/ 55562 w 47"/>
                <a:gd name="T3" fmla="*/ 4763 h 48"/>
                <a:gd name="T4" fmla="*/ 60325 w 47"/>
                <a:gd name="T5" fmla="*/ 12700 h 48"/>
                <a:gd name="T6" fmla="*/ 65087 w 47"/>
                <a:gd name="T7" fmla="*/ 12700 h 48"/>
                <a:gd name="T8" fmla="*/ 68262 w 47"/>
                <a:gd name="T9" fmla="*/ 19050 h 48"/>
                <a:gd name="T10" fmla="*/ 74612 w 47"/>
                <a:gd name="T11" fmla="*/ 33338 h 48"/>
                <a:gd name="T12" fmla="*/ 71437 w 47"/>
                <a:gd name="T13" fmla="*/ 34925 h 48"/>
                <a:gd name="T14" fmla="*/ 71437 w 47"/>
                <a:gd name="T15" fmla="*/ 44450 h 48"/>
                <a:gd name="T16" fmla="*/ 65087 w 47"/>
                <a:gd name="T17" fmla="*/ 52388 h 48"/>
                <a:gd name="T18" fmla="*/ 57150 w 47"/>
                <a:gd name="T19" fmla="*/ 63500 h 48"/>
                <a:gd name="T20" fmla="*/ 53975 w 47"/>
                <a:gd name="T21" fmla="*/ 76200 h 48"/>
                <a:gd name="T22" fmla="*/ 38100 w 47"/>
                <a:gd name="T23" fmla="*/ 66675 h 48"/>
                <a:gd name="T24" fmla="*/ 22225 w 47"/>
                <a:gd name="T25" fmla="*/ 39688 h 48"/>
                <a:gd name="T26" fmla="*/ 12700 w 47"/>
                <a:gd name="T27" fmla="*/ 30163 h 48"/>
                <a:gd name="T28" fmla="*/ 0 w 47"/>
                <a:gd name="T29" fmla="*/ 7938 h 48"/>
                <a:gd name="T30" fmla="*/ 3175 w 47"/>
                <a:gd name="T31" fmla="*/ 3175 h 48"/>
                <a:gd name="T32" fmla="*/ 11112 w 47"/>
                <a:gd name="T33" fmla="*/ 7938 h 48"/>
                <a:gd name="T34" fmla="*/ 25400 w 47"/>
                <a:gd name="T35" fmla="*/ 0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48">
                  <a:moveTo>
                    <a:pt x="16" y="0"/>
                  </a:moveTo>
                  <a:lnTo>
                    <a:pt x="35" y="3"/>
                  </a:lnTo>
                  <a:lnTo>
                    <a:pt x="38" y="8"/>
                  </a:lnTo>
                  <a:lnTo>
                    <a:pt x="41" y="8"/>
                  </a:lnTo>
                  <a:lnTo>
                    <a:pt x="43" y="12"/>
                  </a:lnTo>
                  <a:lnTo>
                    <a:pt x="47" y="21"/>
                  </a:lnTo>
                  <a:lnTo>
                    <a:pt x="45" y="22"/>
                  </a:lnTo>
                  <a:lnTo>
                    <a:pt x="45" y="28"/>
                  </a:lnTo>
                  <a:lnTo>
                    <a:pt x="41" y="33"/>
                  </a:lnTo>
                  <a:lnTo>
                    <a:pt x="36" y="40"/>
                  </a:lnTo>
                  <a:lnTo>
                    <a:pt x="34" y="48"/>
                  </a:lnTo>
                  <a:lnTo>
                    <a:pt x="24" y="42"/>
                  </a:lnTo>
                  <a:lnTo>
                    <a:pt x="14" y="25"/>
                  </a:lnTo>
                  <a:lnTo>
                    <a:pt x="8" y="19"/>
                  </a:lnTo>
                  <a:lnTo>
                    <a:pt x="0" y="5"/>
                  </a:lnTo>
                  <a:lnTo>
                    <a:pt x="2" y="2"/>
                  </a:lnTo>
                  <a:lnTo>
                    <a:pt x="7" y="5"/>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3" name="Freeform 614"/>
            <p:cNvSpPr>
              <a:spLocks/>
            </p:cNvSpPr>
            <p:nvPr/>
          </p:nvSpPr>
          <p:spPr bwMode="auto">
            <a:xfrm>
              <a:off x="4627563" y="3098800"/>
              <a:ext cx="61912" cy="52388"/>
            </a:xfrm>
            <a:custGeom>
              <a:avLst/>
              <a:gdLst>
                <a:gd name="T0" fmla="*/ 23812 w 39"/>
                <a:gd name="T1" fmla="*/ 0 h 33"/>
                <a:gd name="T2" fmla="*/ 25400 w 39"/>
                <a:gd name="T3" fmla="*/ 0 h 33"/>
                <a:gd name="T4" fmla="*/ 25400 w 39"/>
                <a:gd name="T5" fmla="*/ 4763 h 33"/>
                <a:gd name="T6" fmla="*/ 23812 w 39"/>
                <a:gd name="T7" fmla="*/ 19050 h 33"/>
                <a:gd name="T8" fmla="*/ 17462 w 39"/>
                <a:gd name="T9" fmla="*/ 25400 h 33"/>
                <a:gd name="T10" fmla="*/ 25400 w 39"/>
                <a:gd name="T11" fmla="*/ 28575 h 33"/>
                <a:gd name="T12" fmla="*/ 26987 w 39"/>
                <a:gd name="T13" fmla="*/ 15875 h 33"/>
                <a:gd name="T14" fmla="*/ 36512 w 39"/>
                <a:gd name="T15" fmla="*/ 15875 h 33"/>
                <a:gd name="T16" fmla="*/ 42862 w 39"/>
                <a:gd name="T17" fmla="*/ 23813 h 33"/>
                <a:gd name="T18" fmla="*/ 57150 w 39"/>
                <a:gd name="T19" fmla="*/ 25400 h 33"/>
                <a:gd name="T20" fmla="*/ 61912 w 39"/>
                <a:gd name="T21" fmla="*/ 49213 h 33"/>
                <a:gd name="T22" fmla="*/ 44450 w 39"/>
                <a:gd name="T23" fmla="*/ 52388 h 33"/>
                <a:gd name="T24" fmla="*/ 26987 w 39"/>
                <a:gd name="T25" fmla="*/ 49213 h 33"/>
                <a:gd name="T26" fmla="*/ 0 w 39"/>
                <a:gd name="T27" fmla="*/ 47625 h 33"/>
                <a:gd name="T28" fmla="*/ 1587 w 39"/>
                <a:gd name="T29" fmla="*/ 39688 h 33"/>
                <a:gd name="T30" fmla="*/ 11112 w 39"/>
                <a:gd name="T31" fmla="*/ 39688 h 33"/>
                <a:gd name="T32" fmla="*/ 11112 w 39"/>
                <a:gd name="T33" fmla="*/ 34925 h 33"/>
                <a:gd name="T34" fmla="*/ 1587 w 39"/>
                <a:gd name="T35" fmla="*/ 34925 h 33"/>
                <a:gd name="T36" fmla="*/ 4762 w 39"/>
                <a:gd name="T37" fmla="*/ 28575 h 33"/>
                <a:gd name="T38" fmla="*/ 12700 w 39"/>
                <a:gd name="T39" fmla="*/ 25400 h 33"/>
                <a:gd name="T40" fmla="*/ 20637 w 39"/>
                <a:gd name="T41" fmla="*/ 15875 h 33"/>
                <a:gd name="T42" fmla="*/ 23812 w 39"/>
                <a:gd name="T43" fmla="*/ 4763 h 33"/>
                <a:gd name="T44" fmla="*/ 23812 w 39"/>
                <a:gd name="T45" fmla="*/ 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33">
                  <a:moveTo>
                    <a:pt x="15" y="0"/>
                  </a:moveTo>
                  <a:lnTo>
                    <a:pt x="16" y="0"/>
                  </a:lnTo>
                  <a:lnTo>
                    <a:pt x="16" y="3"/>
                  </a:lnTo>
                  <a:lnTo>
                    <a:pt x="15" y="12"/>
                  </a:lnTo>
                  <a:lnTo>
                    <a:pt x="11" y="16"/>
                  </a:lnTo>
                  <a:lnTo>
                    <a:pt x="16" y="18"/>
                  </a:lnTo>
                  <a:lnTo>
                    <a:pt x="17" y="10"/>
                  </a:lnTo>
                  <a:lnTo>
                    <a:pt x="23" y="10"/>
                  </a:lnTo>
                  <a:lnTo>
                    <a:pt x="27" y="15"/>
                  </a:lnTo>
                  <a:lnTo>
                    <a:pt x="36" y="16"/>
                  </a:lnTo>
                  <a:lnTo>
                    <a:pt x="39" y="31"/>
                  </a:lnTo>
                  <a:lnTo>
                    <a:pt x="28" y="33"/>
                  </a:lnTo>
                  <a:lnTo>
                    <a:pt x="17" y="31"/>
                  </a:lnTo>
                  <a:lnTo>
                    <a:pt x="0" y="30"/>
                  </a:lnTo>
                  <a:lnTo>
                    <a:pt x="1" y="25"/>
                  </a:lnTo>
                  <a:lnTo>
                    <a:pt x="7" y="25"/>
                  </a:lnTo>
                  <a:lnTo>
                    <a:pt x="7" y="22"/>
                  </a:lnTo>
                  <a:lnTo>
                    <a:pt x="1" y="22"/>
                  </a:lnTo>
                  <a:lnTo>
                    <a:pt x="3" y="18"/>
                  </a:lnTo>
                  <a:lnTo>
                    <a:pt x="8" y="16"/>
                  </a:lnTo>
                  <a:lnTo>
                    <a:pt x="13" y="10"/>
                  </a:lnTo>
                  <a:lnTo>
                    <a:pt x="15" y="3"/>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4" name="Freeform 615"/>
            <p:cNvSpPr>
              <a:spLocks/>
            </p:cNvSpPr>
            <p:nvPr/>
          </p:nvSpPr>
          <p:spPr bwMode="auto">
            <a:xfrm>
              <a:off x="4071938" y="3544888"/>
              <a:ext cx="58737" cy="138112"/>
            </a:xfrm>
            <a:custGeom>
              <a:avLst/>
              <a:gdLst>
                <a:gd name="T0" fmla="*/ 22225 w 37"/>
                <a:gd name="T1" fmla="*/ 0 h 87"/>
                <a:gd name="T2" fmla="*/ 38100 w 37"/>
                <a:gd name="T3" fmla="*/ 6350 h 87"/>
                <a:gd name="T4" fmla="*/ 52387 w 37"/>
                <a:gd name="T5" fmla="*/ 6350 h 87"/>
                <a:gd name="T6" fmla="*/ 58737 w 37"/>
                <a:gd name="T7" fmla="*/ 12700 h 87"/>
                <a:gd name="T8" fmla="*/ 47625 w 37"/>
                <a:gd name="T9" fmla="*/ 31750 h 87"/>
                <a:gd name="T10" fmla="*/ 47625 w 37"/>
                <a:gd name="T11" fmla="*/ 63500 h 87"/>
                <a:gd name="T12" fmla="*/ 41275 w 37"/>
                <a:gd name="T13" fmla="*/ 73025 h 87"/>
                <a:gd name="T14" fmla="*/ 44450 w 37"/>
                <a:gd name="T15" fmla="*/ 98425 h 87"/>
                <a:gd name="T16" fmla="*/ 46037 w 37"/>
                <a:gd name="T17" fmla="*/ 107950 h 87"/>
                <a:gd name="T18" fmla="*/ 41275 w 37"/>
                <a:gd name="T19" fmla="*/ 119062 h 87"/>
                <a:gd name="T20" fmla="*/ 41275 w 37"/>
                <a:gd name="T21" fmla="*/ 133350 h 87"/>
                <a:gd name="T22" fmla="*/ 34925 w 37"/>
                <a:gd name="T23" fmla="*/ 136525 h 87"/>
                <a:gd name="T24" fmla="*/ 20637 w 37"/>
                <a:gd name="T25" fmla="*/ 136525 h 87"/>
                <a:gd name="T26" fmla="*/ 9525 w 37"/>
                <a:gd name="T27" fmla="*/ 138112 h 87"/>
                <a:gd name="T28" fmla="*/ 12700 w 37"/>
                <a:gd name="T29" fmla="*/ 128587 h 87"/>
                <a:gd name="T30" fmla="*/ 12700 w 37"/>
                <a:gd name="T31" fmla="*/ 114300 h 87"/>
                <a:gd name="T32" fmla="*/ 14287 w 37"/>
                <a:gd name="T33" fmla="*/ 100012 h 87"/>
                <a:gd name="T34" fmla="*/ 6350 w 37"/>
                <a:gd name="T35" fmla="*/ 100012 h 87"/>
                <a:gd name="T36" fmla="*/ 6350 w 37"/>
                <a:gd name="T37" fmla="*/ 95250 h 87"/>
                <a:gd name="T38" fmla="*/ 12700 w 37"/>
                <a:gd name="T39" fmla="*/ 88900 h 87"/>
                <a:gd name="T40" fmla="*/ 6350 w 37"/>
                <a:gd name="T41" fmla="*/ 92075 h 87"/>
                <a:gd name="T42" fmla="*/ 0 w 37"/>
                <a:gd name="T43" fmla="*/ 92075 h 87"/>
                <a:gd name="T44" fmla="*/ 1587 w 37"/>
                <a:gd name="T45" fmla="*/ 87312 h 87"/>
                <a:gd name="T46" fmla="*/ 3175 w 37"/>
                <a:gd name="T47" fmla="*/ 77787 h 87"/>
                <a:gd name="T48" fmla="*/ 7937 w 37"/>
                <a:gd name="T49" fmla="*/ 69850 h 87"/>
                <a:gd name="T50" fmla="*/ 12700 w 37"/>
                <a:gd name="T51" fmla="*/ 50800 h 87"/>
                <a:gd name="T52" fmla="*/ 14287 w 37"/>
                <a:gd name="T53" fmla="*/ 25400 h 87"/>
                <a:gd name="T54" fmla="*/ 12700 w 37"/>
                <a:gd name="T55" fmla="*/ 4762 h 87"/>
                <a:gd name="T56" fmla="*/ 22225 w 37"/>
                <a:gd name="T57" fmla="*/ 0 h 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7" h="87">
                  <a:moveTo>
                    <a:pt x="14" y="0"/>
                  </a:moveTo>
                  <a:lnTo>
                    <a:pt x="24" y="4"/>
                  </a:lnTo>
                  <a:lnTo>
                    <a:pt x="33" y="4"/>
                  </a:lnTo>
                  <a:lnTo>
                    <a:pt x="37" y="8"/>
                  </a:lnTo>
                  <a:lnTo>
                    <a:pt x="30" y="20"/>
                  </a:lnTo>
                  <a:lnTo>
                    <a:pt x="30" y="40"/>
                  </a:lnTo>
                  <a:lnTo>
                    <a:pt x="26" y="46"/>
                  </a:lnTo>
                  <a:lnTo>
                    <a:pt x="28" y="62"/>
                  </a:lnTo>
                  <a:lnTo>
                    <a:pt x="29" y="68"/>
                  </a:lnTo>
                  <a:lnTo>
                    <a:pt x="26" y="75"/>
                  </a:lnTo>
                  <a:lnTo>
                    <a:pt x="26" y="84"/>
                  </a:lnTo>
                  <a:lnTo>
                    <a:pt x="22" y="86"/>
                  </a:lnTo>
                  <a:lnTo>
                    <a:pt x="13" y="86"/>
                  </a:lnTo>
                  <a:lnTo>
                    <a:pt x="6" y="87"/>
                  </a:lnTo>
                  <a:lnTo>
                    <a:pt x="8" y="81"/>
                  </a:lnTo>
                  <a:lnTo>
                    <a:pt x="8" y="72"/>
                  </a:lnTo>
                  <a:lnTo>
                    <a:pt x="9" y="63"/>
                  </a:lnTo>
                  <a:lnTo>
                    <a:pt x="4" y="63"/>
                  </a:lnTo>
                  <a:lnTo>
                    <a:pt x="4" y="60"/>
                  </a:lnTo>
                  <a:lnTo>
                    <a:pt x="8" y="56"/>
                  </a:lnTo>
                  <a:lnTo>
                    <a:pt x="4" y="58"/>
                  </a:lnTo>
                  <a:lnTo>
                    <a:pt x="0" y="58"/>
                  </a:lnTo>
                  <a:lnTo>
                    <a:pt x="1" y="55"/>
                  </a:lnTo>
                  <a:lnTo>
                    <a:pt x="2" y="49"/>
                  </a:lnTo>
                  <a:lnTo>
                    <a:pt x="5" y="44"/>
                  </a:lnTo>
                  <a:lnTo>
                    <a:pt x="8" y="32"/>
                  </a:lnTo>
                  <a:lnTo>
                    <a:pt x="9" y="16"/>
                  </a:lnTo>
                  <a:lnTo>
                    <a:pt x="8" y="3"/>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5" name="Freeform 616"/>
            <p:cNvSpPr>
              <a:spLocks/>
            </p:cNvSpPr>
            <p:nvPr/>
          </p:nvSpPr>
          <p:spPr bwMode="auto">
            <a:xfrm>
              <a:off x="4927600" y="3741738"/>
              <a:ext cx="20638" cy="31750"/>
            </a:xfrm>
            <a:custGeom>
              <a:avLst/>
              <a:gdLst>
                <a:gd name="T0" fmla="*/ 12700 w 13"/>
                <a:gd name="T1" fmla="*/ 0 h 20"/>
                <a:gd name="T2" fmla="*/ 20638 w 13"/>
                <a:gd name="T3" fmla="*/ 3175 h 20"/>
                <a:gd name="T4" fmla="*/ 20638 w 13"/>
                <a:gd name="T5" fmla="*/ 14288 h 20"/>
                <a:gd name="T6" fmla="*/ 15875 w 13"/>
                <a:gd name="T7" fmla="*/ 17463 h 20"/>
                <a:gd name="T8" fmla="*/ 14288 w 13"/>
                <a:gd name="T9" fmla="*/ 23813 h 20"/>
                <a:gd name="T10" fmla="*/ 7938 w 13"/>
                <a:gd name="T11" fmla="*/ 31750 h 20"/>
                <a:gd name="T12" fmla="*/ 0 w 13"/>
                <a:gd name="T13" fmla="*/ 28575 h 20"/>
                <a:gd name="T14" fmla="*/ 3175 w 13"/>
                <a:gd name="T15" fmla="*/ 17463 h 20"/>
                <a:gd name="T16" fmla="*/ 6350 w 13"/>
                <a:gd name="T17" fmla="*/ 9525 h 20"/>
                <a:gd name="T18" fmla="*/ 12700 w 13"/>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0">
                  <a:moveTo>
                    <a:pt x="8" y="0"/>
                  </a:moveTo>
                  <a:lnTo>
                    <a:pt x="13" y="2"/>
                  </a:lnTo>
                  <a:lnTo>
                    <a:pt x="13" y="9"/>
                  </a:lnTo>
                  <a:lnTo>
                    <a:pt x="10" y="11"/>
                  </a:lnTo>
                  <a:lnTo>
                    <a:pt x="9" y="15"/>
                  </a:lnTo>
                  <a:lnTo>
                    <a:pt x="5" y="20"/>
                  </a:lnTo>
                  <a:lnTo>
                    <a:pt x="0" y="18"/>
                  </a:lnTo>
                  <a:lnTo>
                    <a:pt x="2" y="11"/>
                  </a:lnTo>
                  <a:lnTo>
                    <a:pt x="4" y="6"/>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6" name="Freeform 617"/>
            <p:cNvSpPr>
              <a:spLocks/>
            </p:cNvSpPr>
            <p:nvPr/>
          </p:nvSpPr>
          <p:spPr bwMode="auto">
            <a:xfrm>
              <a:off x="6537325" y="4402138"/>
              <a:ext cx="9525" cy="7937"/>
            </a:xfrm>
            <a:custGeom>
              <a:avLst/>
              <a:gdLst>
                <a:gd name="T0" fmla="*/ 7938 w 6"/>
                <a:gd name="T1" fmla="*/ 0 h 5"/>
                <a:gd name="T2" fmla="*/ 9525 w 6"/>
                <a:gd name="T3" fmla="*/ 4762 h 5"/>
                <a:gd name="T4" fmla="*/ 0 w 6"/>
                <a:gd name="T5" fmla="*/ 7937 h 5"/>
                <a:gd name="T6" fmla="*/ 1588 w 6"/>
                <a:gd name="T7" fmla="*/ 4762 h 5"/>
                <a:gd name="T8" fmla="*/ 7938 w 6"/>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5" y="0"/>
                  </a:moveTo>
                  <a:lnTo>
                    <a:pt x="6" y="3"/>
                  </a:lnTo>
                  <a:lnTo>
                    <a:pt x="0" y="5"/>
                  </a:lnTo>
                  <a:lnTo>
                    <a:pt x="1" y="3"/>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7" name="Freeform 618"/>
            <p:cNvSpPr>
              <a:spLocks/>
            </p:cNvSpPr>
            <p:nvPr/>
          </p:nvSpPr>
          <p:spPr bwMode="auto">
            <a:xfrm>
              <a:off x="6481763" y="4359275"/>
              <a:ext cx="6350" cy="4763"/>
            </a:xfrm>
            <a:custGeom>
              <a:avLst/>
              <a:gdLst>
                <a:gd name="T0" fmla="*/ 6350 w 4"/>
                <a:gd name="T1" fmla="*/ 0 h 3"/>
                <a:gd name="T2" fmla="*/ 6350 w 4"/>
                <a:gd name="T3" fmla="*/ 4763 h 3"/>
                <a:gd name="T4" fmla="*/ 1588 w 4"/>
                <a:gd name="T5" fmla="*/ 4763 h 3"/>
                <a:gd name="T6" fmla="*/ 0 w 4"/>
                <a:gd name="T7" fmla="*/ 3175 h 3"/>
                <a:gd name="T8" fmla="*/ 635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4" y="0"/>
                  </a:moveTo>
                  <a:lnTo>
                    <a:pt x="4" y="3"/>
                  </a:lnTo>
                  <a:lnTo>
                    <a:pt x="1" y="3"/>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8" name="Freeform 619"/>
            <p:cNvSpPr>
              <a:spLocks/>
            </p:cNvSpPr>
            <p:nvPr/>
          </p:nvSpPr>
          <p:spPr bwMode="auto">
            <a:xfrm>
              <a:off x="6480175" y="4346575"/>
              <a:ext cx="6350" cy="4763"/>
            </a:xfrm>
            <a:custGeom>
              <a:avLst/>
              <a:gdLst>
                <a:gd name="T0" fmla="*/ 1588 w 4"/>
                <a:gd name="T1" fmla="*/ 0 h 3"/>
                <a:gd name="T2" fmla="*/ 6350 w 4"/>
                <a:gd name="T3" fmla="*/ 1588 h 3"/>
                <a:gd name="T4" fmla="*/ 6350 w 4"/>
                <a:gd name="T5" fmla="*/ 4763 h 3"/>
                <a:gd name="T6" fmla="*/ 1588 w 4"/>
                <a:gd name="T7" fmla="*/ 4763 h 3"/>
                <a:gd name="T8" fmla="*/ 0 w 4"/>
                <a:gd name="T9" fmla="*/ 1588 h 3"/>
                <a:gd name="T10" fmla="*/ 1588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1" y="0"/>
                  </a:moveTo>
                  <a:lnTo>
                    <a:pt x="4" y="1"/>
                  </a:lnTo>
                  <a:lnTo>
                    <a:pt x="4" y="3"/>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39" name="Freeform 620"/>
            <p:cNvSpPr>
              <a:spLocks/>
            </p:cNvSpPr>
            <p:nvPr/>
          </p:nvSpPr>
          <p:spPr bwMode="auto">
            <a:xfrm>
              <a:off x="6489700" y="4338638"/>
              <a:ext cx="3175" cy="4762"/>
            </a:xfrm>
            <a:custGeom>
              <a:avLst/>
              <a:gdLst>
                <a:gd name="T0" fmla="*/ 3175 w 2"/>
                <a:gd name="T1" fmla="*/ 0 h 3"/>
                <a:gd name="T2" fmla="*/ 3175 w 2"/>
                <a:gd name="T3" fmla="*/ 4762 h 3"/>
                <a:gd name="T4" fmla="*/ 0 w 2"/>
                <a:gd name="T5" fmla="*/ 3175 h 3"/>
                <a:gd name="T6" fmla="*/ 3175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0" name="Freeform 621"/>
            <p:cNvSpPr>
              <a:spLocks/>
            </p:cNvSpPr>
            <p:nvPr/>
          </p:nvSpPr>
          <p:spPr bwMode="auto">
            <a:xfrm>
              <a:off x="6488113" y="4286250"/>
              <a:ext cx="46037" cy="52388"/>
            </a:xfrm>
            <a:custGeom>
              <a:avLst/>
              <a:gdLst>
                <a:gd name="T0" fmla="*/ 42862 w 29"/>
                <a:gd name="T1" fmla="*/ 0 h 33"/>
                <a:gd name="T2" fmla="*/ 46037 w 29"/>
                <a:gd name="T3" fmla="*/ 0 h 33"/>
                <a:gd name="T4" fmla="*/ 46037 w 29"/>
                <a:gd name="T5" fmla="*/ 9525 h 33"/>
                <a:gd name="T6" fmla="*/ 42862 w 29"/>
                <a:gd name="T7" fmla="*/ 12700 h 33"/>
                <a:gd name="T8" fmla="*/ 38100 w 29"/>
                <a:gd name="T9" fmla="*/ 17463 h 33"/>
                <a:gd name="T10" fmla="*/ 31750 w 29"/>
                <a:gd name="T11" fmla="*/ 22225 h 33"/>
                <a:gd name="T12" fmla="*/ 26987 w 29"/>
                <a:gd name="T13" fmla="*/ 31750 h 33"/>
                <a:gd name="T14" fmla="*/ 19050 w 29"/>
                <a:gd name="T15" fmla="*/ 38100 h 33"/>
                <a:gd name="T16" fmla="*/ 17462 w 29"/>
                <a:gd name="T17" fmla="*/ 42863 h 33"/>
                <a:gd name="T18" fmla="*/ 11112 w 29"/>
                <a:gd name="T19" fmla="*/ 47625 h 33"/>
                <a:gd name="T20" fmla="*/ 1587 w 29"/>
                <a:gd name="T21" fmla="*/ 52388 h 33"/>
                <a:gd name="T22" fmla="*/ 0 w 29"/>
                <a:gd name="T23" fmla="*/ 52388 h 33"/>
                <a:gd name="T24" fmla="*/ 1587 w 29"/>
                <a:gd name="T25" fmla="*/ 42863 h 33"/>
                <a:gd name="T26" fmla="*/ 14287 w 29"/>
                <a:gd name="T27" fmla="*/ 36513 h 33"/>
                <a:gd name="T28" fmla="*/ 26987 w 29"/>
                <a:gd name="T29" fmla="*/ 22225 h 33"/>
                <a:gd name="T30" fmla="*/ 26987 w 29"/>
                <a:gd name="T31" fmla="*/ 19050 h 33"/>
                <a:gd name="T32" fmla="*/ 31750 w 29"/>
                <a:gd name="T33" fmla="*/ 14288 h 33"/>
                <a:gd name="T34" fmla="*/ 38100 w 29"/>
                <a:gd name="T35" fmla="*/ 12700 h 33"/>
                <a:gd name="T36" fmla="*/ 39687 w 29"/>
                <a:gd name="T37" fmla="*/ 7938 h 33"/>
                <a:gd name="T38" fmla="*/ 42862 w 29"/>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9" h="33">
                  <a:moveTo>
                    <a:pt x="27" y="0"/>
                  </a:moveTo>
                  <a:lnTo>
                    <a:pt x="29" y="0"/>
                  </a:lnTo>
                  <a:lnTo>
                    <a:pt x="29" y="6"/>
                  </a:lnTo>
                  <a:lnTo>
                    <a:pt x="27" y="8"/>
                  </a:lnTo>
                  <a:lnTo>
                    <a:pt x="24" y="11"/>
                  </a:lnTo>
                  <a:lnTo>
                    <a:pt x="20" y="14"/>
                  </a:lnTo>
                  <a:lnTo>
                    <a:pt x="17" y="20"/>
                  </a:lnTo>
                  <a:lnTo>
                    <a:pt x="12" y="24"/>
                  </a:lnTo>
                  <a:lnTo>
                    <a:pt x="11" y="27"/>
                  </a:lnTo>
                  <a:lnTo>
                    <a:pt x="7" y="30"/>
                  </a:lnTo>
                  <a:lnTo>
                    <a:pt x="1" y="33"/>
                  </a:lnTo>
                  <a:lnTo>
                    <a:pt x="0" y="33"/>
                  </a:lnTo>
                  <a:lnTo>
                    <a:pt x="1" y="27"/>
                  </a:lnTo>
                  <a:lnTo>
                    <a:pt x="9" y="23"/>
                  </a:lnTo>
                  <a:lnTo>
                    <a:pt x="17" y="14"/>
                  </a:lnTo>
                  <a:lnTo>
                    <a:pt x="17" y="12"/>
                  </a:lnTo>
                  <a:lnTo>
                    <a:pt x="20" y="9"/>
                  </a:lnTo>
                  <a:lnTo>
                    <a:pt x="24" y="8"/>
                  </a:lnTo>
                  <a:lnTo>
                    <a:pt x="25" y="5"/>
                  </a:lnTo>
                  <a:lnTo>
                    <a:pt x="2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1" name="Rectangle 622"/>
            <p:cNvSpPr>
              <a:spLocks noChangeArrowheads="1"/>
            </p:cNvSpPr>
            <p:nvPr/>
          </p:nvSpPr>
          <p:spPr bwMode="auto">
            <a:xfrm>
              <a:off x="6537325" y="4294188"/>
              <a:ext cx="3175" cy="158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2" name="Freeform 623"/>
            <p:cNvSpPr>
              <a:spLocks/>
            </p:cNvSpPr>
            <p:nvPr/>
          </p:nvSpPr>
          <p:spPr bwMode="auto">
            <a:xfrm>
              <a:off x="6527800" y="4275138"/>
              <a:ext cx="6350" cy="9525"/>
            </a:xfrm>
            <a:custGeom>
              <a:avLst/>
              <a:gdLst>
                <a:gd name="T0" fmla="*/ 4763 w 4"/>
                <a:gd name="T1" fmla="*/ 0 h 6"/>
                <a:gd name="T2" fmla="*/ 6350 w 4"/>
                <a:gd name="T3" fmla="*/ 4763 h 6"/>
                <a:gd name="T4" fmla="*/ 4763 w 4"/>
                <a:gd name="T5" fmla="*/ 9525 h 6"/>
                <a:gd name="T6" fmla="*/ 3175 w 4"/>
                <a:gd name="T7" fmla="*/ 9525 h 6"/>
                <a:gd name="T8" fmla="*/ 0 w 4"/>
                <a:gd name="T9" fmla="*/ 3175 h 6"/>
                <a:gd name="T10" fmla="*/ 4763 w 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3" y="0"/>
                  </a:moveTo>
                  <a:lnTo>
                    <a:pt x="4" y="3"/>
                  </a:lnTo>
                  <a:lnTo>
                    <a:pt x="3" y="6"/>
                  </a:lnTo>
                  <a:lnTo>
                    <a:pt x="2" y="6"/>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3" name="Freeform 624"/>
            <p:cNvSpPr>
              <a:spLocks/>
            </p:cNvSpPr>
            <p:nvPr/>
          </p:nvSpPr>
          <p:spPr bwMode="auto">
            <a:xfrm>
              <a:off x="6538913" y="4259263"/>
              <a:ext cx="7937" cy="9525"/>
            </a:xfrm>
            <a:custGeom>
              <a:avLst/>
              <a:gdLst>
                <a:gd name="T0" fmla="*/ 1587 w 5"/>
                <a:gd name="T1" fmla="*/ 0 h 6"/>
                <a:gd name="T2" fmla="*/ 6350 w 5"/>
                <a:gd name="T3" fmla="*/ 1588 h 6"/>
                <a:gd name="T4" fmla="*/ 7937 w 5"/>
                <a:gd name="T5" fmla="*/ 4763 h 6"/>
                <a:gd name="T6" fmla="*/ 6350 w 5"/>
                <a:gd name="T7" fmla="*/ 9525 h 6"/>
                <a:gd name="T8" fmla="*/ 0 w 5"/>
                <a:gd name="T9" fmla="*/ 4763 h 6"/>
                <a:gd name="T10" fmla="*/ 1587 w 5"/>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1" y="0"/>
                  </a:moveTo>
                  <a:lnTo>
                    <a:pt x="4" y="1"/>
                  </a:lnTo>
                  <a:lnTo>
                    <a:pt x="5" y="3"/>
                  </a:lnTo>
                  <a:lnTo>
                    <a:pt x="4" y="6"/>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4" name="Freeform 625"/>
            <p:cNvSpPr>
              <a:spLocks/>
            </p:cNvSpPr>
            <p:nvPr/>
          </p:nvSpPr>
          <p:spPr bwMode="auto">
            <a:xfrm>
              <a:off x="6557963" y="4387850"/>
              <a:ext cx="11112" cy="7938"/>
            </a:xfrm>
            <a:custGeom>
              <a:avLst/>
              <a:gdLst>
                <a:gd name="T0" fmla="*/ 4762 w 7"/>
                <a:gd name="T1" fmla="*/ 0 h 5"/>
                <a:gd name="T2" fmla="*/ 11112 w 7"/>
                <a:gd name="T3" fmla="*/ 0 h 5"/>
                <a:gd name="T4" fmla="*/ 11112 w 7"/>
                <a:gd name="T5" fmla="*/ 7938 h 5"/>
                <a:gd name="T6" fmla="*/ 6350 w 7"/>
                <a:gd name="T7" fmla="*/ 4763 h 5"/>
                <a:gd name="T8" fmla="*/ 0 w 7"/>
                <a:gd name="T9" fmla="*/ 4763 h 5"/>
                <a:gd name="T10" fmla="*/ 0 w 7"/>
                <a:gd name="T11" fmla="*/ 3175 h 5"/>
                <a:gd name="T12" fmla="*/ 4762 w 7"/>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
                  <a:moveTo>
                    <a:pt x="3" y="0"/>
                  </a:moveTo>
                  <a:lnTo>
                    <a:pt x="7" y="0"/>
                  </a:lnTo>
                  <a:lnTo>
                    <a:pt x="7" y="5"/>
                  </a:lnTo>
                  <a:lnTo>
                    <a:pt x="4" y="3"/>
                  </a:lnTo>
                  <a:lnTo>
                    <a:pt x="0" y="3"/>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5" name="Freeform 626"/>
            <p:cNvSpPr>
              <a:spLocks/>
            </p:cNvSpPr>
            <p:nvPr/>
          </p:nvSpPr>
          <p:spPr bwMode="auto">
            <a:xfrm>
              <a:off x="6577013" y="4373563"/>
              <a:ext cx="9525" cy="9525"/>
            </a:xfrm>
            <a:custGeom>
              <a:avLst/>
              <a:gdLst>
                <a:gd name="T0" fmla="*/ 1588 w 6"/>
                <a:gd name="T1" fmla="*/ 0 h 6"/>
                <a:gd name="T2" fmla="*/ 9525 w 6"/>
                <a:gd name="T3" fmla="*/ 3175 h 6"/>
                <a:gd name="T4" fmla="*/ 7938 w 6"/>
                <a:gd name="T5" fmla="*/ 9525 h 6"/>
                <a:gd name="T6" fmla="*/ 1588 w 6"/>
                <a:gd name="T7" fmla="*/ 9525 h 6"/>
                <a:gd name="T8" fmla="*/ 0 w 6"/>
                <a:gd name="T9" fmla="*/ 3175 h 6"/>
                <a:gd name="T10" fmla="*/ 1588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1" y="0"/>
                  </a:moveTo>
                  <a:lnTo>
                    <a:pt x="6" y="2"/>
                  </a:lnTo>
                  <a:lnTo>
                    <a:pt x="5" y="6"/>
                  </a:lnTo>
                  <a:lnTo>
                    <a:pt x="1" y="6"/>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6" name="Freeform 627"/>
            <p:cNvSpPr>
              <a:spLocks/>
            </p:cNvSpPr>
            <p:nvPr/>
          </p:nvSpPr>
          <p:spPr bwMode="auto">
            <a:xfrm>
              <a:off x="6578600" y="4313238"/>
              <a:ext cx="88900" cy="87312"/>
            </a:xfrm>
            <a:custGeom>
              <a:avLst/>
              <a:gdLst>
                <a:gd name="T0" fmla="*/ 69850 w 56"/>
                <a:gd name="T1" fmla="*/ 0 h 55"/>
                <a:gd name="T2" fmla="*/ 80963 w 56"/>
                <a:gd name="T3" fmla="*/ 9525 h 55"/>
                <a:gd name="T4" fmla="*/ 80963 w 56"/>
                <a:gd name="T5" fmla="*/ 20637 h 55"/>
                <a:gd name="T6" fmla="*/ 82550 w 56"/>
                <a:gd name="T7" fmla="*/ 28575 h 55"/>
                <a:gd name="T8" fmla="*/ 84138 w 56"/>
                <a:gd name="T9" fmla="*/ 39687 h 55"/>
                <a:gd name="T10" fmla="*/ 88900 w 56"/>
                <a:gd name="T11" fmla="*/ 49212 h 55"/>
                <a:gd name="T12" fmla="*/ 82550 w 56"/>
                <a:gd name="T13" fmla="*/ 69850 h 55"/>
                <a:gd name="T14" fmla="*/ 77788 w 56"/>
                <a:gd name="T15" fmla="*/ 58737 h 55"/>
                <a:gd name="T16" fmla="*/ 71438 w 56"/>
                <a:gd name="T17" fmla="*/ 49212 h 55"/>
                <a:gd name="T18" fmla="*/ 65088 w 56"/>
                <a:gd name="T19" fmla="*/ 63500 h 55"/>
                <a:gd name="T20" fmla="*/ 71438 w 56"/>
                <a:gd name="T21" fmla="*/ 77787 h 55"/>
                <a:gd name="T22" fmla="*/ 61913 w 56"/>
                <a:gd name="T23" fmla="*/ 82550 h 55"/>
                <a:gd name="T24" fmla="*/ 61913 w 56"/>
                <a:gd name="T25" fmla="*/ 74612 h 55"/>
                <a:gd name="T26" fmla="*/ 52388 w 56"/>
                <a:gd name="T27" fmla="*/ 79375 h 55"/>
                <a:gd name="T28" fmla="*/ 39688 w 56"/>
                <a:gd name="T29" fmla="*/ 50800 h 55"/>
                <a:gd name="T30" fmla="*/ 42863 w 56"/>
                <a:gd name="T31" fmla="*/ 44450 h 55"/>
                <a:gd name="T32" fmla="*/ 30163 w 56"/>
                <a:gd name="T33" fmla="*/ 39687 h 55"/>
                <a:gd name="T34" fmla="*/ 23813 w 56"/>
                <a:gd name="T35" fmla="*/ 46037 h 55"/>
                <a:gd name="T36" fmla="*/ 19050 w 56"/>
                <a:gd name="T37" fmla="*/ 46037 h 55"/>
                <a:gd name="T38" fmla="*/ 11113 w 56"/>
                <a:gd name="T39" fmla="*/ 42862 h 55"/>
                <a:gd name="T40" fmla="*/ 7938 w 56"/>
                <a:gd name="T41" fmla="*/ 49212 h 55"/>
                <a:gd name="T42" fmla="*/ 3175 w 56"/>
                <a:gd name="T43" fmla="*/ 58737 h 55"/>
                <a:gd name="T44" fmla="*/ 4763 w 56"/>
                <a:gd name="T45" fmla="*/ 49212 h 55"/>
                <a:gd name="T46" fmla="*/ 7938 w 56"/>
                <a:gd name="T47" fmla="*/ 34925 h 55"/>
                <a:gd name="T48" fmla="*/ 19050 w 56"/>
                <a:gd name="T49" fmla="*/ 25400 h 55"/>
                <a:gd name="T50" fmla="*/ 26988 w 56"/>
                <a:gd name="T51" fmla="*/ 20637 h 55"/>
                <a:gd name="T52" fmla="*/ 36513 w 56"/>
                <a:gd name="T53" fmla="*/ 30162 h 55"/>
                <a:gd name="T54" fmla="*/ 39688 w 56"/>
                <a:gd name="T55" fmla="*/ 33337 h 55"/>
                <a:gd name="T56" fmla="*/ 46038 w 56"/>
                <a:gd name="T57" fmla="*/ 23812 h 55"/>
                <a:gd name="T58" fmla="*/ 50800 w 56"/>
                <a:gd name="T59" fmla="*/ 25400 h 55"/>
                <a:gd name="T60" fmla="*/ 55563 w 56"/>
                <a:gd name="T61" fmla="*/ 14287 h 55"/>
                <a:gd name="T62" fmla="*/ 69850 w 56"/>
                <a:gd name="T63" fmla="*/ 11112 h 55"/>
                <a:gd name="T64" fmla="*/ 65088 w 56"/>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6" h="55">
                  <a:moveTo>
                    <a:pt x="41" y="0"/>
                  </a:moveTo>
                  <a:lnTo>
                    <a:pt x="44" y="0"/>
                  </a:lnTo>
                  <a:lnTo>
                    <a:pt x="45" y="3"/>
                  </a:lnTo>
                  <a:lnTo>
                    <a:pt x="51" y="6"/>
                  </a:lnTo>
                  <a:lnTo>
                    <a:pt x="52" y="12"/>
                  </a:lnTo>
                  <a:lnTo>
                    <a:pt x="51" y="13"/>
                  </a:lnTo>
                  <a:lnTo>
                    <a:pt x="53" y="15"/>
                  </a:lnTo>
                  <a:lnTo>
                    <a:pt x="52" y="18"/>
                  </a:lnTo>
                  <a:lnTo>
                    <a:pt x="55" y="19"/>
                  </a:lnTo>
                  <a:lnTo>
                    <a:pt x="53" y="25"/>
                  </a:lnTo>
                  <a:lnTo>
                    <a:pt x="56" y="27"/>
                  </a:lnTo>
                  <a:lnTo>
                    <a:pt x="56" y="31"/>
                  </a:lnTo>
                  <a:lnTo>
                    <a:pt x="52" y="40"/>
                  </a:lnTo>
                  <a:lnTo>
                    <a:pt x="52" y="44"/>
                  </a:lnTo>
                  <a:lnTo>
                    <a:pt x="51" y="44"/>
                  </a:lnTo>
                  <a:lnTo>
                    <a:pt x="49" y="37"/>
                  </a:lnTo>
                  <a:lnTo>
                    <a:pt x="47" y="31"/>
                  </a:lnTo>
                  <a:lnTo>
                    <a:pt x="45" y="31"/>
                  </a:lnTo>
                  <a:lnTo>
                    <a:pt x="45" y="34"/>
                  </a:lnTo>
                  <a:lnTo>
                    <a:pt x="41" y="40"/>
                  </a:lnTo>
                  <a:lnTo>
                    <a:pt x="45" y="44"/>
                  </a:lnTo>
                  <a:lnTo>
                    <a:pt x="45" y="49"/>
                  </a:lnTo>
                  <a:lnTo>
                    <a:pt x="41" y="55"/>
                  </a:lnTo>
                  <a:lnTo>
                    <a:pt x="39" y="52"/>
                  </a:lnTo>
                  <a:lnTo>
                    <a:pt x="40" y="47"/>
                  </a:lnTo>
                  <a:lnTo>
                    <a:pt x="39" y="47"/>
                  </a:lnTo>
                  <a:lnTo>
                    <a:pt x="37" y="50"/>
                  </a:lnTo>
                  <a:lnTo>
                    <a:pt x="33" y="50"/>
                  </a:lnTo>
                  <a:lnTo>
                    <a:pt x="25" y="44"/>
                  </a:lnTo>
                  <a:lnTo>
                    <a:pt x="25" y="32"/>
                  </a:lnTo>
                  <a:lnTo>
                    <a:pt x="28" y="31"/>
                  </a:lnTo>
                  <a:lnTo>
                    <a:pt x="27" y="28"/>
                  </a:lnTo>
                  <a:lnTo>
                    <a:pt x="20" y="24"/>
                  </a:lnTo>
                  <a:lnTo>
                    <a:pt x="19" y="25"/>
                  </a:lnTo>
                  <a:lnTo>
                    <a:pt x="17" y="31"/>
                  </a:lnTo>
                  <a:lnTo>
                    <a:pt x="15" y="29"/>
                  </a:lnTo>
                  <a:lnTo>
                    <a:pt x="13" y="27"/>
                  </a:lnTo>
                  <a:lnTo>
                    <a:pt x="12" y="29"/>
                  </a:lnTo>
                  <a:lnTo>
                    <a:pt x="9" y="27"/>
                  </a:lnTo>
                  <a:lnTo>
                    <a:pt x="7" y="27"/>
                  </a:lnTo>
                  <a:lnTo>
                    <a:pt x="7" y="29"/>
                  </a:lnTo>
                  <a:lnTo>
                    <a:pt x="5" y="31"/>
                  </a:lnTo>
                  <a:lnTo>
                    <a:pt x="4" y="35"/>
                  </a:lnTo>
                  <a:lnTo>
                    <a:pt x="2" y="37"/>
                  </a:lnTo>
                  <a:lnTo>
                    <a:pt x="0" y="34"/>
                  </a:lnTo>
                  <a:lnTo>
                    <a:pt x="3" y="31"/>
                  </a:lnTo>
                  <a:lnTo>
                    <a:pt x="3" y="25"/>
                  </a:lnTo>
                  <a:lnTo>
                    <a:pt x="5" y="22"/>
                  </a:lnTo>
                  <a:lnTo>
                    <a:pt x="12" y="21"/>
                  </a:lnTo>
                  <a:lnTo>
                    <a:pt x="12" y="16"/>
                  </a:lnTo>
                  <a:lnTo>
                    <a:pt x="15" y="16"/>
                  </a:lnTo>
                  <a:lnTo>
                    <a:pt x="17" y="13"/>
                  </a:lnTo>
                  <a:lnTo>
                    <a:pt x="23" y="15"/>
                  </a:lnTo>
                  <a:lnTo>
                    <a:pt x="23" y="19"/>
                  </a:lnTo>
                  <a:lnTo>
                    <a:pt x="21" y="22"/>
                  </a:lnTo>
                  <a:lnTo>
                    <a:pt x="25" y="21"/>
                  </a:lnTo>
                  <a:lnTo>
                    <a:pt x="28" y="19"/>
                  </a:lnTo>
                  <a:lnTo>
                    <a:pt x="29" y="15"/>
                  </a:lnTo>
                  <a:lnTo>
                    <a:pt x="31" y="13"/>
                  </a:lnTo>
                  <a:lnTo>
                    <a:pt x="32" y="16"/>
                  </a:lnTo>
                  <a:lnTo>
                    <a:pt x="33" y="16"/>
                  </a:lnTo>
                  <a:lnTo>
                    <a:pt x="35" y="9"/>
                  </a:lnTo>
                  <a:lnTo>
                    <a:pt x="41" y="9"/>
                  </a:lnTo>
                  <a:lnTo>
                    <a:pt x="44" y="7"/>
                  </a:lnTo>
                  <a:lnTo>
                    <a:pt x="43" y="3"/>
                  </a:lnTo>
                  <a:lnTo>
                    <a:pt x="4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7" name="Freeform 628"/>
            <p:cNvSpPr>
              <a:spLocks/>
            </p:cNvSpPr>
            <p:nvPr/>
          </p:nvSpPr>
          <p:spPr bwMode="auto">
            <a:xfrm>
              <a:off x="6643688" y="4435475"/>
              <a:ext cx="4762" cy="11113"/>
            </a:xfrm>
            <a:custGeom>
              <a:avLst/>
              <a:gdLst>
                <a:gd name="T0" fmla="*/ 3175 w 3"/>
                <a:gd name="T1" fmla="*/ 0 h 7"/>
                <a:gd name="T2" fmla="*/ 4762 w 3"/>
                <a:gd name="T3" fmla="*/ 6350 h 7"/>
                <a:gd name="T4" fmla="*/ 4762 w 3"/>
                <a:gd name="T5" fmla="*/ 11113 h 7"/>
                <a:gd name="T6" fmla="*/ 3175 w 3"/>
                <a:gd name="T7" fmla="*/ 9525 h 7"/>
                <a:gd name="T8" fmla="*/ 0 w 3"/>
                <a:gd name="T9" fmla="*/ 3175 h 7"/>
                <a:gd name="T10" fmla="*/ 3175 w 3"/>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7">
                  <a:moveTo>
                    <a:pt x="2" y="0"/>
                  </a:moveTo>
                  <a:lnTo>
                    <a:pt x="3" y="4"/>
                  </a:lnTo>
                  <a:lnTo>
                    <a:pt x="3" y="7"/>
                  </a:lnTo>
                  <a:lnTo>
                    <a:pt x="2" y="6"/>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8" name="Freeform 629"/>
            <p:cNvSpPr>
              <a:spLocks/>
            </p:cNvSpPr>
            <p:nvPr/>
          </p:nvSpPr>
          <p:spPr bwMode="auto">
            <a:xfrm>
              <a:off x="6669088" y="4419600"/>
              <a:ext cx="3175" cy="9525"/>
            </a:xfrm>
            <a:custGeom>
              <a:avLst/>
              <a:gdLst>
                <a:gd name="T0" fmla="*/ 3175 w 2"/>
                <a:gd name="T1" fmla="*/ 0 h 6"/>
                <a:gd name="T2" fmla="*/ 3175 w 2"/>
                <a:gd name="T3" fmla="*/ 9525 h 6"/>
                <a:gd name="T4" fmla="*/ 0 w 2"/>
                <a:gd name="T5" fmla="*/ 9525 h 6"/>
                <a:gd name="T6" fmla="*/ 0 w 2"/>
                <a:gd name="T7" fmla="*/ 1588 h 6"/>
                <a:gd name="T8" fmla="*/ 3175 w 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6">
                  <a:moveTo>
                    <a:pt x="2" y="0"/>
                  </a:moveTo>
                  <a:lnTo>
                    <a:pt x="2" y="6"/>
                  </a:lnTo>
                  <a:lnTo>
                    <a:pt x="0" y="6"/>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49" name="Freeform 630"/>
            <p:cNvSpPr>
              <a:spLocks/>
            </p:cNvSpPr>
            <p:nvPr/>
          </p:nvSpPr>
          <p:spPr bwMode="auto">
            <a:xfrm>
              <a:off x="6586538" y="4286250"/>
              <a:ext cx="22225" cy="41275"/>
            </a:xfrm>
            <a:custGeom>
              <a:avLst/>
              <a:gdLst>
                <a:gd name="T0" fmla="*/ 15875 w 14"/>
                <a:gd name="T1" fmla="*/ 0 h 26"/>
                <a:gd name="T2" fmla="*/ 22225 w 14"/>
                <a:gd name="T3" fmla="*/ 3175 h 26"/>
                <a:gd name="T4" fmla="*/ 22225 w 14"/>
                <a:gd name="T5" fmla="*/ 7938 h 26"/>
                <a:gd name="T6" fmla="*/ 17463 w 14"/>
                <a:gd name="T7" fmla="*/ 12700 h 26"/>
                <a:gd name="T8" fmla="*/ 15875 w 14"/>
                <a:gd name="T9" fmla="*/ 23813 h 26"/>
                <a:gd name="T10" fmla="*/ 17463 w 14"/>
                <a:gd name="T11" fmla="*/ 36513 h 26"/>
                <a:gd name="T12" fmla="*/ 15875 w 14"/>
                <a:gd name="T13" fmla="*/ 41275 h 26"/>
                <a:gd name="T14" fmla="*/ 12700 w 14"/>
                <a:gd name="T15" fmla="*/ 41275 h 26"/>
                <a:gd name="T16" fmla="*/ 9525 w 14"/>
                <a:gd name="T17" fmla="*/ 36513 h 26"/>
                <a:gd name="T18" fmla="*/ 0 w 14"/>
                <a:gd name="T19" fmla="*/ 28575 h 26"/>
                <a:gd name="T20" fmla="*/ 0 w 14"/>
                <a:gd name="T21" fmla="*/ 22225 h 26"/>
                <a:gd name="T22" fmla="*/ 11113 w 14"/>
                <a:gd name="T23" fmla="*/ 17463 h 26"/>
                <a:gd name="T24" fmla="*/ 9525 w 14"/>
                <a:gd name="T25" fmla="*/ 9525 h 26"/>
                <a:gd name="T26" fmla="*/ 11113 w 14"/>
                <a:gd name="T27" fmla="*/ 3175 h 26"/>
                <a:gd name="T28" fmla="*/ 15875 w 14"/>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26">
                  <a:moveTo>
                    <a:pt x="10" y="0"/>
                  </a:moveTo>
                  <a:lnTo>
                    <a:pt x="14" y="2"/>
                  </a:lnTo>
                  <a:lnTo>
                    <a:pt x="14" y="5"/>
                  </a:lnTo>
                  <a:lnTo>
                    <a:pt x="11" y="8"/>
                  </a:lnTo>
                  <a:lnTo>
                    <a:pt x="10" y="15"/>
                  </a:lnTo>
                  <a:lnTo>
                    <a:pt x="11" y="23"/>
                  </a:lnTo>
                  <a:lnTo>
                    <a:pt x="10" y="26"/>
                  </a:lnTo>
                  <a:lnTo>
                    <a:pt x="8" y="26"/>
                  </a:lnTo>
                  <a:lnTo>
                    <a:pt x="6" y="23"/>
                  </a:lnTo>
                  <a:lnTo>
                    <a:pt x="0" y="18"/>
                  </a:lnTo>
                  <a:lnTo>
                    <a:pt x="0" y="14"/>
                  </a:lnTo>
                  <a:lnTo>
                    <a:pt x="7" y="11"/>
                  </a:lnTo>
                  <a:lnTo>
                    <a:pt x="6" y="6"/>
                  </a:lnTo>
                  <a:lnTo>
                    <a:pt x="7" y="2"/>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0" name="Freeform 631"/>
            <p:cNvSpPr>
              <a:spLocks/>
            </p:cNvSpPr>
            <p:nvPr/>
          </p:nvSpPr>
          <p:spPr bwMode="auto">
            <a:xfrm>
              <a:off x="6605588" y="4286250"/>
              <a:ext cx="12700" cy="31750"/>
            </a:xfrm>
            <a:custGeom>
              <a:avLst/>
              <a:gdLst>
                <a:gd name="T0" fmla="*/ 11113 w 8"/>
                <a:gd name="T1" fmla="*/ 0 h 20"/>
                <a:gd name="T2" fmla="*/ 12700 w 8"/>
                <a:gd name="T3" fmla="*/ 0 h 20"/>
                <a:gd name="T4" fmla="*/ 11113 w 8"/>
                <a:gd name="T5" fmla="*/ 9525 h 20"/>
                <a:gd name="T6" fmla="*/ 4763 w 8"/>
                <a:gd name="T7" fmla="*/ 17463 h 20"/>
                <a:gd name="T8" fmla="*/ 4763 w 8"/>
                <a:gd name="T9" fmla="*/ 28575 h 20"/>
                <a:gd name="T10" fmla="*/ 0 w 8"/>
                <a:gd name="T11" fmla="*/ 31750 h 20"/>
                <a:gd name="T12" fmla="*/ 3175 w 8"/>
                <a:gd name="T13" fmla="*/ 19050 h 20"/>
                <a:gd name="T14" fmla="*/ 6350 w 8"/>
                <a:gd name="T15" fmla="*/ 9525 h 20"/>
                <a:gd name="T16" fmla="*/ 9525 w 8"/>
                <a:gd name="T17" fmla="*/ 3175 h 20"/>
                <a:gd name="T18" fmla="*/ 11113 w 8"/>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20">
                  <a:moveTo>
                    <a:pt x="7" y="0"/>
                  </a:moveTo>
                  <a:lnTo>
                    <a:pt x="8" y="0"/>
                  </a:lnTo>
                  <a:lnTo>
                    <a:pt x="7" y="6"/>
                  </a:lnTo>
                  <a:lnTo>
                    <a:pt x="3" y="11"/>
                  </a:lnTo>
                  <a:lnTo>
                    <a:pt x="3" y="18"/>
                  </a:lnTo>
                  <a:lnTo>
                    <a:pt x="0" y="20"/>
                  </a:lnTo>
                  <a:lnTo>
                    <a:pt x="2" y="12"/>
                  </a:lnTo>
                  <a:lnTo>
                    <a:pt x="4" y="6"/>
                  </a:lnTo>
                  <a:lnTo>
                    <a:pt x="6" y="2"/>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1" name="Freeform 632"/>
            <p:cNvSpPr>
              <a:spLocks/>
            </p:cNvSpPr>
            <p:nvPr/>
          </p:nvSpPr>
          <p:spPr bwMode="auto">
            <a:xfrm>
              <a:off x="6615113" y="4303713"/>
              <a:ext cx="15875" cy="11112"/>
            </a:xfrm>
            <a:custGeom>
              <a:avLst/>
              <a:gdLst>
                <a:gd name="T0" fmla="*/ 7938 w 10"/>
                <a:gd name="T1" fmla="*/ 0 h 7"/>
                <a:gd name="T2" fmla="*/ 12700 w 10"/>
                <a:gd name="T3" fmla="*/ 1587 h 7"/>
                <a:gd name="T4" fmla="*/ 15875 w 10"/>
                <a:gd name="T5" fmla="*/ 6350 h 7"/>
                <a:gd name="T6" fmla="*/ 14288 w 10"/>
                <a:gd name="T7" fmla="*/ 11112 h 7"/>
                <a:gd name="T8" fmla="*/ 0 w 10"/>
                <a:gd name="T9" fmla="*/ 11112 h 7"/>
                <a:gd name="T10" fmla="*/ 0 w 10"/>
                <a:gd name="T11" fmla="*/ 6350 h 7"/>
                <a:gd name="T12" fmla="*/ 7938 w 10"/>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
                  <a:moveTo>
                    <a:pt x="5" y="0"/>
                  </a:moveTo>
                  <a:lnTo>
                    <a:pt x="8" y="1"/>
                  </a:lnTo>
                  <a:lnTo>
                    <a:pt x="10" y="4"/>
                  </a:lnTo>
                  <a:lnTo>
                    <a:pt x="9" y="7"/>
                  </a:lnTo>
                  <a:lnTo>
                    <a:pt x="0" y="7"/>
                  </a:lnTo>
                  <a:lnTo>
                    <a:pt x="0" y="4"/>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2" name="Freeform 633"/>
            <p:cNvSpPr>
              <a:spLocks/>
            </p:cNvSpPr>
            <p:nvPr/>
          </p:nvSpPr>
          <p:spPr bwMode="auto">
            <a:xfrm>
              <a:off x="6624638" y="4273550"/>
              <a:ext cx="17462" cy="34925"/>
            </a:xfrm>
            <a:custGeom>
              <a:avLst/>
              <a:gdLst>
                <a:gd name="T0" fmla="*/ 0 w 11"/>
                <a:gd name="T1" fmla="*/ 0 h 22"/>
                <a:gd name="T2" fmla="*/ 4762 w 11"/>
                <a:gd name="T3" fmla="*/ 4763 h 22"/>
                <a:gd name="T4" fmla="*/ 9525 w 11"/>
                <a:gd name="T5" fmla="*/ 6350 h 22"/>
                <a:gd name="T6" fmla="*/ 12700 w 11"/>
                <a:gd name="T7" fmla="*/ 12700 h 22"/>
                <a:gd name="T8" fmla="*/ 12700 w 11"/>
                <a:gd name="T9" fmla="*/ 17463 h 22"/>
                <a:gd name="T10" fmla="*/ 17462 w 11"/>
                <a:gd name="T11" fmla="*/ 25400 h 22"/>
                <a:gd name="T12" fmla="*/ 17462 w 11"/>
                <a:gd name="T13" fmla="*/ 30163 h 22"/>
                <a:gd name="T14" fmla="*/ 12700 w 11"/>
                <a:gd name="T15" fmla="*/ 30163 h 22"/>
                <a:gd name="T16" fmla="*/ 12700 w 11"/>
                <a:gd name="T17" fmla="*/ 34925 h 22"/>
                <a:gd name="T18" fmla="*/ 9525 w 11"/>
                <a:gd name="T19" fmla="*/ 30163 h 22"/>
                <a:gd name="T20" fmla="*/ 9525 w 11"/>
                <a:gd name="T21" fmla="*/ 20638 h 22"/>
                <a:gd name="T22" fmla="*/ 4762 w 11"/>
                <a:gd name="T23" fmla="*/ 12700 h 22"/>
                <a:gd name="T24" fmla="*/ 4762 w 11"/>
                <a:gd name="T25" fmla="*/ 15875 h 22"/>
                <a:gd name="T26" fmla="*/ 0 w 11"/>
                <a:gd name="T27" fmla="*/ 15875 h 22"/>
                <a:gd name="T28" fmla="*/ 0 w 11"/>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22">
                  <a:moveTo>
                    <a:pt x="0" y="0"/>
                  </a:moveTo>
                  <a:lnTo>
                    <a:pt x="3" y="3"/>
                  </a:lnTo>
                  <a:lnTo>
                    <a:pt x="6" y="4"/>
                  </a:lnTo>
                  <a:lnTo>
                    <a:pt x="8" y="8"/>
                  </a:lnTo>
                  <a:lnTo>
                    <a:pt x="8" y="11"/>
                  </a:lnTo>
                  <a:lnTo>
                    <a:pt x="11" y="16"/>
                  </a:lnTo>
                  <a:lnTo>
                    <a:pt x="11" y="19"/>
                  </a:lnTo>
                  <a:lnTo>
                    <a:pt x="8" y="19"/>
                  </a:lnTo>
                  <a:lnTo>
                    <a:pt x="8" y="22"/>
                  </a:lnTo>
                  <a:lnTo>
                    <a:pt x="6" y="19"/>
                  </a:lnTo>
                  <a:lnTo>
                    <a:pt x="6" y="13"/>
                  </a:lnTo>
                  <a:lnTo>
                    <a:pt x="3" y="8"/>
                  </a:lnTo>
                  <a:lnTo>
                    <a:pt x="3" y="10"/>
                  </a:lnTo>
                  <a:lnTo>
                    <a:pt x="0" y="10"/>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3" name="Freeform 634"/>
            <p:cNvSpPr>
              <a:spLocks/>
            </p:cNvSpPr>
            <p:nvPr/>
          </p:nvSpPr>
          <p:spPr bwMode="auto">
            <a:xfrm>
              <a:off x="6646863" y="4298950"/>
              <a:ext cx="3175" cy="11113"/>
            </a:xfrm>
            <a:custGeom>
              <a:avLst/>
              <a:gdLst>
                <a:gd name="T0" fmla="*/ 3175 w 2"/>
                <a:gd name="T1" fmla="*/ 0 h 7"/>
                <a:gd name="T2" fmla="*/ 3175 w 2"/>
                <a:gd name="T3" fmla="*/ 11113 h 7"/>
                <a:gd name="T4" fmla="*/ 0 w 2"/>
                <a:gd name="T5" fmla="*/ 4763 h 7"/>
                <a:gd name="T6" fmla="*/ 3175 w 2"/>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0"/>
                  </a:moveTo>
                  <a:lnTo>
                    <a:pt x="2" y="7"/>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4" name="Freeform 635"/>
            <p:cNvSpPr>
              <a:spLocks/>
            </p:cNvSpPr>
            <p:nvPr/>
          </p:nvSpPr>
          <p:spPr bwMode="auto">
            <a:xfrm>
              <a:off x="6654800" y="4305300"/>
              <a:ext cx="4763" cy="7938"/>
            </a:xfrm>
            <a:custGeom>
              <a:avLst/>
              <a:gdLst>
                <a:gd name="T0" fmla="*/ 1588 w 3"/>
                <a:gd name="T1" fmla="*/ 0 h 5"/>
                <a:gd name="T2" fmla="*/ 4763 w 3"/>
                <a:gd name="T3" fmla="*/ 4763 h 5"/>
                <a:gd name="T4" fmla="*/ 4763 w 3"/>
                <a:gd name="T5" fmla="*/ 7938 h 5"/>
                <a:gd name="T6" fmla="*/ 0 w 3"/>
                <a:gd name="T7" fmla="*/ 7938 h 5"/>
                <a:gd name="T8" fmla="*/ 1588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1" y="0"/>
                  </a:moveTo>
                  <a:lnTo>
                    <a:pt x="3" y="3"/>
                  </a:lnTo>
                  <a:lnTo>
                    <a:pt x="3" y="5"/>
                  </a:lnTo>
                  <a:lnTo>
                    <a:pt x="0" y="5"/>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5" name="Freeform 636"/>
            <p:cNvSpPr>
              <a:spLocks/>
            </p:cNvSpPr>
            <p:nvPr/>
          </p:nvSpPr>
          <p:spPr bwMode="auto">
            <a:xfrm>
              <a:off x="6623050" y="4251325"/>
              <a:ext cx="25400" cy="33338"/>
            </a:xfrm>
            <a:custGeom>
              <a:avLst/>
              <a:gdLst>
                <a:gd name="T0" fmla="*/ 14288 w 16"/>
                <a:gd name="T1" fmla="*/ 0 h 21"/>
                <a:gd name="T2" fmla="*/ 19050 w 16"/>
                <a:gd name="T3" fmla="*/ 3175 h 21"/>
                <a:gd name="T4" fmla="*/ 20638 w 16"/>
                <a:gd name="T5" fmla="*/ 14288 h 21"/>
                <a:gd name="T6" fmla="*/ 25400 w 16"/>
                <a:gd name="T7" fmla="*/ 22225 h 21"/>
                <a:gd name="T8" fmla="*/ 23813 w 16"/>
                <a:gd name="T9" fmla="*/ 33338 h 21"/>
                <a:gd name="T10" fmla="*/ 17463 w 16"/>
                <a:gd name="T11" fmla="*/ 33338 h 21"/>
                <a:gd name="T12" fmla="*/ 12700 w 16"/>
                <a:gd name="T13" fmla="*/ 23813 h 21"/>
                <a:gd name="T14" fmla="*/ 12700 w 16"/>
                <a:gd name="T15" fmla="*/ 19050 h 21"/>
                <a:gd name="T16" fmla="*/ 7938 w 16"/>
                <a:gd name="T17" fmla="*/ 14288 h 21"/>
                <a:gd name="T18" fmla="*/ 0 w 16"/>
                <a:gd name="T19" fmla="*/ 9525 h 21"/>
                <a:gd name="T20" fmla="*/ 0 w 16"/>
                <a:gd name="T21" fmla="*/ 3175 h 21"/>
                <a:gd name="T22" fmla="*/ 7938 w 16"/>
                <a:gd name="T23" fmla="*/ 3175 h 21"/>
                <a:gd name="T24" fmla="*/ 14288 w 16"/>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21">
                  <a:moveTo>
                    <a:pt x="9" y="0"/>
                  </a:moveTo>
                  <a:lnTo>
                    <a:pt x="12" y="2"/>
                  </a:lnTo>
                  <a:lnTo>
                    <a:pt x="13" y="9"/>
                  </a:lnTo>
                  <a:lnTo>
                    <a:pt x="16" y="14"/>
                  </a:lnTo>
                  <a:lnTo>
                    <a:pt x="15" y="21"/>
                  </a:lnTo>
                  <a:lnTo>
                    <a:pt x="11" y="21"/>
                  </a:lnTo>
                  <a:lnTo>
                    <a:pt x="8" y="15"/>
                  </a:lnTo>
                  <a:lnTo>
                    <a:pt x="8" y="12"/>
                  </a:lnTo>
                  <a:lnTo>
                    <a:pt x="5" y="9"/>
                  </a:lnTo>
                  <a:lnTo>
                    <a:pt x="0" y="6"/>
                  </a:lnTo>
                  <a:lnTo>
                    <a:pt x="0" y="2"/>
                  </a:lnTo>
                  <a:lnTo>
                    <a:pt x="5" y="2"/>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6" name="Freeform 637"/>
            <p:cNvSpPr>
              <a:spLocks/>
            </p:cNvSpPr>
            <p:nvPr/>
          </p:nvSpPr>
          <p:spPr bwMode="auto">
            <a:xfrm>
              <a:off x="6602413" y="4254500"/>
              <a:ext cx="15875" cy="15875"/>
            </a:xfrm>
            <a:custGeom>
              <a:avLst/>
              <a:gdLst>
                <a:gd name="T0" fmla="*/ 1588 w 10"/>
                <a:gd name="T1" fmla="*/ 0 h 10"/>
                <a:gd name="T2" fmla="*/ 6350 w 10"/>
                <a:gd name="T3" fmla="*/ 0 h 10"/>
                <a:gd name="T4" fmla="*/ 7938 w 10"/>
                <a:gd name="T5" fmla="*/ 1588 h 10"/>
                <a:gd name="T6" fmla="*/ 14288 w 10"/>
                <a:gd name="T7" fmla="*/ 6350 h 10"/>
                <a:gd name="T8" fmla="*/ 15875 w 10"/>
                <a:gd name="T9" fmla="*/ 15875 h 10"/>
                <a:gd name="T10" fmla="*/ 6350 w 10"/>
                <a:gd name="T11" fmla="*/ 9525 h 10"/>
                <a:gd name="T12" fmla="*/ 1588 w 10"/>
                <a:gd name="T13" fmla="*/ 11113 h 10"/>
                <a:gd name="T14" fmla="*/ 0 w 10"/>
                <a:gd name="T15" fmla="*/ 11113 h 10"/>
                <a:gd name="T16" fmla="*/ 1588 w 10"/>
                <a:gd name="T17" fmla="*/ 4763 h 10"/>
                <a:gd name="T18" fmla="*/ 1588 w 1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10">
                  <a:moveTo>
                    <a:pt x="1" y="0"/>
                  </a:moveTo>
                  <a:lnTo>
                    <a:pt x="4" y="0"/>
                  </a:lnTo>
                  <a:lnTo>
                    <a:pt x="5" y="1"/>
                  </a:lnTo>
                  <a:lnTo>
                    <a:pt x="9" y="4"/>
                  </a:lnTo>
                  <a:lnTo>
                    <a:pt x="10" y="10"/>
                  </a:lnTo>
                  <a:lnTo>
                    <a:pt x="4" y="6"/>
                  </a:lnTo>
                  <a:lnTo>
                    <a:pt x="1" y="7"/>
                  </a:lnTo>
                  <a:lnTo>
                    <a:pt x="0" y="7"/>
                  </a:lnTo>
                  <a:lnTo>
                    <a:pt x="1"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7" name="Freeform 638"/>
            <p:cNvSpPr>
              <a:spLocks/>
            </p:cNvSpPr>
            <p:nvPr/>
          </p:nvSpPr>
          <p:spPr bwMode="auto">
            <a:xfrm>
              <a:off x="6577013" y="4265613"/>
              <a:ext cx="22225" cy="33337"/>
            </a:xfrm>
            <a:custGeom>
              <a:avLst/>
              <a:gdLst>
                <a:gd name="T0" fmla="*/ 1588 w 14"/>
                <a:gd name="T1" fmla="*/ 0 h 21"/>
                <a:gd name="T2" fmla="*/ 6350 w 14"/>
                <a:gd name="T3" fmla="*/ 0 h 21"/>
                <a:gd name="T4" fmla="*/ 14288 w 14"/>
                <a:gd name="T5" fmla="*/ 9525 h 21"/>
                <a:gd name="T6" fmla="*/ 22225 w 14"/>
                <a:gd name="T7" fmla="*/ 9525 h 21"/>
                <a:gd name="T8" fmla="*/ 22225 w 14"/>
                <a:gd name="T9" fmla="*/ 15875 h 21"/>
                <a:gd name="T10" fmla="*/ 9525 w 14"/>
                <a:gd name="T11" fmla="*/ 25400 h 21"/>
                <a:gd name="T12" fmla="*/ 6350 w 14"/>
                <a:gd name="T13" fmla="*/ 25400 h 21"/>
                <a:gd name="T14" fmla="*/ 1588 w 14"/>
                <a:gd name="T15" fmla="*/ 33337 h 21"/>
                <a:gd name="T16" fmla="*/ 0 w 14"/>
                <a:gd name="T17" fmla="*/ 30162 h 21"/>
                <a:gd name="T18" fmla="*/ 4763 w 14"/>
                <a:gd name="T19" fmla="*/ 19050 h 21"/>
                <a:gd name="T20" fmla="*/ 1588 w 14"/>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21">
                  <a:moveTo>
                    <a:pt x="1" y="0"/>
                  </a:moveTo>
                  <a:lnTo>
                    <a:pt x="4" y="0"/>
                  </a:lnTo>
                  <a:lnTo>
                    <a:pt x="9" y="6"/>
                  </a:lnTo>
                  <a:lnTo>
                    <a:pt x="14" y="6"/>
                  </a:lnTo>
                  <a:lnTo>
                    <a:pt x="14" y="10"/>
                  </a:lnTo>
                  <a:lnTo>
                    <a:pt x="6" y="16"/>
                  </a:lnTo>
                  <a:lnTo>
                    <a:pt x="4" y="16"/>
                  </a:lnTo>
                  <a:lnTo>
                    <a:pt x="1" y="21"/>
                  </a:lnTo>
                  <a:lnTo>
                    <a:pt x="0" y="19"/>
                  </a:lnTo>
                  <a:lnTo>
                    <a:pt x="3" y="1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8" name="Freeform 639"/>
            <p:cNvSpPr>
              <a:spLocks/>
            </p:cNvSpPr>
            <p:nvPr/>
          </p:nvSpPr>
          <p:spPr bwMode="auto">
            <a:xfrm>
              <a:off x="6589713" y="4291013"/>
              <a:ext cx="3175" cy="7937"/>
            </a:xfrm>
            <a:custGeom>
              <a:avLst/>
              <a:gdLst>
                <a:gd name="T0" fmla="*/ 1588 w 2"/>
                <a:gd name="T1" fmla="*/ 0 h 5"/>
                <a:gd name="T2" fmla="*/ 3175 w 2"/>
                <a:gd name="T3" fmla="*/ 0 h 5"/>
                <a:gd name="T4" fmla="*/ 3175 w 2"/>
                <a:gd name="T5" fmla="*/ 7937 h 5"/>
                <a:gd name="T6" fmla="*/ 0 w 2"/>
                <a:gd name="T7" fmla="*/ 7937 h 5"/>
                <a:gd name="T8" fmla="*/ 1588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1" y="0"/>
                  </a:moveTo>
                  <a:lnTo>
                    <a:pt x="2" y="0"/>
                  </a:lnTo>
                  <a:lnTo>
                    <a:pt x="2" y="5"/>
                  </a:lnTo>
                  <a:lnTo>
                    <a:pt x="0" y="5"/>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59" name="Freeform 640"/>
            <p:cNvSpPr>
              <a:spLocks/>
            </p:cNvSpPr>
            <p:nvPr/>
          </p:nvSpPr>
          <p:spPr bwMode="auto">
            <a:xfrm>
              <a:off x="6597650" y="4240213"/>
              <a:ext cx="6350" cy="9525"/>
            </a:xfrm>
            <a:custGeom>
              <a:avLst/>
              <a:gdLst>
                <a:gd name="T0" fmla="*/ 0 w 4"/>
                <a:gd name="T1" fmla="*/ 0 h 6"/>
                <a:gd name="T2" fmla="*/ 6350 w 4"/>
                <a:gd name="T3" fmla="*/ 4763 h 6"/>
                <a:gd name="T4" fmla="*/ 6350 w 4"/>
                <a:gd name="T5" fmla="*/ 9525 h 6"/>
                <a:gd name="T6" fmla="*/ 0 w 4"/>
                <a:gd name="T7" fmla="*/ 1588 h 6"/>
                <a:gd name="T8" fmla="*/ 0 w 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0"/>
                  </a:moveTo>
                  <a:lnTo>
                    <a:pt x="4" y="3"/>
                  </a:lnTo>
                  <a:lnTo>
                    <a:pt x="4" y="6"/>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0" name="Rectangle 641"/>
            <p:cNvSpPr>
              <a:spLocks noChangeArrowheads="1"/>
            </p:cNvSpPr>
            <p:nvPr/>
          </p:nvSpPr>
          <p:spPr bwMode="auto">
            <a:xfrm>
              <a:off x="6589713" y="4254500"/>
              <a:ext cx="3175" cy="4763"/>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1" name="Freeform 642"/>
            <p:cNvSpPr>
              <a:spLocks/>
            </p:cNvSpPr>
            <p:nvPr/>
          </p:nvSpPr>
          <p:spPr bwMode="auto">
            <a:xfrm>
              <a:off x="6577013" y="4249738"/>
              <a:ext cx="6350" cy="11112"/>
            </a:xfrm>
            <a:custGeom>
              <a:avLst/>
              <a:gdLst>
                <a:gd name="T0" fmla="*/ 4763 w 4"/>
                <a:gd name="T1" fmla="*/ 0 h 7"/>
                <a:gd name="T2" fmla="*/ 6350 w 4"/>
                <a:gd name="T3" fmla="*/ 1587 h 7"/>
                <a:gd name="T4" fmla="*/ 4763 w 4"/>
                <a:gd name="T5" fmla="*/ 11112 h 7"/>
                <a:gd name="T6" fmla="*/ 1588 w 4"/>
                <a:gd name="T7" fmla="*/ 11112 h 7"/>
                <a:gd name="T8" fmla="*/ 0 w 4"/>
                <a:gd name="T9" fmla="*/ 4762 h 7"/>
                <a:gd name="T10" fmla="*/ 4763 w 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3" y="0"/>
                  </a:moveTo>
                  <a:lnTo>
                    <a:pt x="4" y="1"/>
                  </a:lnTo>
                  <a:lnTo>
                    <a:pt x="3" y="7"/>
                  </a:lnTo>
                  <a:lnTo>
                    <a:pt x="1" y="7"/>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2" name="Freeform 643"/>
            <p:cNvSpPr>
              <a:spLocks/>
            </p:cNvSpPr>
            <p:nvPr/>
          </p:nvSpPr>
          <p:spPr bwMode="auto">
            <a:xfrm>
              <a:off x="6546850" y="4232275"/>
              <a:ext cx="25400" cy="28575"/>
            </a:xfrm>
            <a:custGeom>
              <a:avLst/>
              <a:gdLst>
                <a:gd name="T0" fmla="*/ 3175 w 16"/>
                <a:gd name="T1" fmla="*/ 0 h 18"/>
                <a:gd name="T2" fmla="*/ 12700 w 16"/>
                <a:gd name="T3" fmla="*/ 0 h 18"/>
                <a:gd name="T4" fmla="*/ 17463 w 16"/>
                <a:gd name="T5" fmla="*/ 4763 h 18"/>
                <a:gd name="T6" fmla="*/ 23813 w 16"/>
                <a:gd name="T7" fmla="*/ 4763 h 18"/>
                <a:gd name="T8" fmla="*/ 25400 w 16"/>
                <a:gd name="T9" fmla="*/ 7938 h 18"/>
                <a:gd name="T10" fmla="*/ 23813 w 16"/>
                <a:gd name="T11" fmla="*/ 12700 h 18"/>
                <a:gd name="T12" fmla="*/ 23813 w 16"/>
                <a:gd name="T13" fmla="*/ 23813 h 18"/>
                <a:gd name="T14" fmla="*/ 19050 w 16"/>
                <a:gd name="T15" fmla="*/ 28575 h 18"/>
                <a:gd name="T16" fmla="*/ 15875 w 16"/>
                <a:gd name="T17" fmla="*/ 28575 h 18"/>
                <a:gd name="T18" fmla="*/ 9525 w 16"/>
                <a:gd name="T19" fmla="*/ 12700 h 18"/>
                <a:gd name="T20" fmla="*/ 0 w 16"/>
                <a:gd name="T21" fmla="*/ 3175 h 18"/>
                <a:gd name="T22" fmla="*/ 3175 w 16"/>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 h="18">
                  <a:moveTo>
                    <a:pt x="2" y="0"/>
                  </a:moveTo>
                  <a:lnTo>
                    <a:pt x="8" y="0"/>
                  </a:lnTo>
                  <a:lnTo>
                    <a:pt x="11" y="3"/>
                  </a:lnTo>
                  <a:lnTo>
                    <a:pt x="15" y="3"/>
                  </a:lnTo>
                  <a:lnTo>
                    <a:pt x="16" y="5"/>
                  </a:lnTo>
                  <a:lnTo>
                    <a:pt x="15" y="8"/>
                  </a:lnTo>
                  <a:lnTo>
                    <a:pt x="15" y="15"/>
                  </a:lnTo>
                  <a:lnTo>
                    <a:pt x="12" y="18"/>
                  </a:lnTo>
                  <a:lnTo>
                    <a:pt x="10" y="18"/>
                  </a:lnTo>
                  <a:lnTo>
                    <a:pt x="6" y="8"/>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3" name="Freeform 644"/>
            <p:cNvSpPr>
              <a:spLocks/>
            </p:cNvSpPr>
            <p:nvPr/>
          </p:nvSpPr>
          <p:spPr bwMode="auto">
            <a:xfrm>
              <a:off x="6575425" y="4232275"/>
              <a:ext cx="7938" cy="7938"/>
            </a:xfrm>
            <a:custGeom>
              <a:avLst/>
              <a:gdLst>
                <a:gd name="T0" fmla="*/ 0 w 5"/>
                <a:gd name="T1" fmla="*/ 0 h 5"/>
                <a:gd name="T2" fmla="*/ 6350 w 5"/>
                <a:gd name="T3" fmla="*/ 3175 h 5"/>
                <a:gd name="T4" fmla="*/ 7938 w 5"/>
                <a:gd name="T5" fmla="*/ 7938 h 5"/>
                <a:gd name="T6" fmla="*/ 3175 w 5"/>
                <a:gd name="T7" fmla="*/ 7938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4" y="2"/>
                  </a:lnTo>
                  <a:lnTo>
                    <a:pt x="5" y="5"/>
                  </a:lnTo>
                  <a:lnTo>
                    <a:pt x="2"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4" name="Freeform 645"/>
            <p:cNvSpPr>
              <a:spLocks/>
            </p:cNvSpPr>
            <p:nvPr/>
          </p:nvSpPr>
          <p:spPr bwMode="auto">
            <a:xfrm>
              <a:off x="6538913" y="4121150"/>
              <a:ext cx="88900" cy="130175"/>
            </a:xfrm>
            <a:custGeom>
              <a:avLst/>
              <a:gdLst>
                <a:gd name="T0" fmla="*/ 30163 w 56"/>
                <a:gd name="T1" fmla="*/ 4763 h 82"/>
                <a:gd name="T2" fmla="*/ 44450 w 56"/>
                <a:gd name="T3" fmla="*/ 3175 h 82"/>
                <a:gd name="T4" fmla="*/ 44450 w 56"/>
                <a:gd name="T5" fmla="*/ 26988 h 82"/>
                <a:gd name="T6" fmla="*/ 46038 w 56"/>
                <a:gd name="T7" fmla="*/ 50800 h 82"/>
                <a:gd name="T8" fmla="*/ 38100 w 56"/>
                <a:gd name="T9" fmla="*/ 57150 h 82"/>
                <a:gd name="T10" fmla="*/ 36513 w 56"/>
                <a:gd name="T11" fmla="*/ 65088 h 82"/>
                <a:gd name="T12" fmla="*/ 30163 w 56"/>
                <a:gd name="T13" fmla="*/ 74613 h 82"/>
                <a:gd name="T14" fmla="*/ 36513 w 56"/>
                <a:gd name="T15" fmla="*/ 95250 h 82"/>
                <a:gd name="T16" fmla="*/ 50800 w 56"/>
                <a:gd name="T17" fmla="*/ 95250 h 82"/>
                <a:gd name="T18" fmla="*/ 60325 w 56"/>
                <a:gd name="T19" fmla="*/ 100013 h 82"/>
                <a:gd name="T20" fmla="*/ 65088 w 56"/>
                <a:gd name="T21" fmla="*/ 106363 h 82"/>
                <a:gd name="T22" fmla="*/ 63500 w 56"/>
                <a:gd name="T23" fmla="*/ 100013 h 82"/>
                <a:gd name="T24" fmla="*/ 69850 w 56"/>
                <a:gd name="T25" fmla="*/ 101600 h 82"/>
                <a:gd name="T26" fmla="*/ 79375 w 56"/>
                <a:gd name="T27" fmla="*/ 104775 h 82"/>
                <a:gd name="T28" fmla="*/ 84138 w 56"/>
                <a:gd name="T29" fmla="*/ 100013 h 82"/>
                <a:gd name="T30" fmla="*/ 84138 w 56"/>
                <a:gd name="T31" fmla="*/ 111125 h 82"/>
                <a:gd name="T32" fmla="*/ 79375 w 56"/>
                <a:gd name="T33" fmla="*/ 106363 h 82"/>
                <a:gd name="T34" fmla="*/ 73025 w 56"/>
                <a:gd name="T35" fmla="*/ 114300 h 82"/>
                <a:gd name="T36" fmla="*/ 82550 w 56"/>
                <a:gd name="T37" fmla="*/ 120650 h 82"/>
                <a:gd name="T38" fmla="*/ 77788 w 56"/>
                <a:gd name="T39" fmla="*/ 130175 h 82"/>
                <a:gd name="T40" fmla="*/ 69850 w 56"/>
                <a:gd name="T41" fmla="*/ 123825 h 82"/>
                <a:gd name="T42" fmla="*/ 60325 w 56"/>
                <a:gd name="T43" fmla="*/ 114300 h 82"/>
                <a:gd name="T44" fmla="*/ 53975 w 56"/>
                <a:gd name="T45" fmla="*/ 104775 h 82"/>
                <a:gd name="T46" fmla="*/ 53975 w 56"/>
                <a:gd name="T47" fmla="*/ 119063 h 82"/>
                <a:gd name="T48" fmla="*/ 38100 w 56"/>
                <a:gd name="T49" fmla="*/ 104775 h 82"/>
                <a:gd name="T50" fmla="*/ 31750 w 56"/>
                <a:gd name="T51" fmla="*/ 109538 h 82"/>
                <a:gd name="T52" fmla="*/ 12700 w 56"/>
                <a:gd name="T53" fmla="*/ 100013 h 82"/>
                <a:gd name="T54" fmla="*/ 20638 w 56"/>
                <a:gd name="T55" fmla="*/ 90488 h 82"/>
                <a:gd name="T56" fmla="*/ 17463 w 56"/>
                <a:gd name="T57" fmla="*/ 82550 h 82"/>
                <a:gd name="T58" fmla="*/ 11113 w 56"/>
                <a:gd name="T59" fmla="*/ 90488 h 82"/>
                <a:gd name="T60" fmla="*/ 1588 w 56"/>
                <a:gd name="T61" fmla="*/ 60325 h 82"/>
                <a:gd name="T62" fmla="*/ 4763 w 56"/>
                <a:gd name="T63" fmla="*/ 52388 h 82"/>
                <a:gd name="T64" fmla="*/ 11113 w 56"/>
                <a:gd name="T65" fmla="*/ 55563 h 82"/>
                <a:gd name="T66" fmla="*/ 12700 w 56"/>
                <a:gd name="T67" fmla="*/ 33338 h 82"/>
                <a:gd name="T68" fmla="*/ 11113 w 56"/>
                <a:gd name="T69" fmla="*/ 19050 h 82"/>
                <a:gd name="T70" fmla="*/ 25400 w 56"/>
                <a:gd name="T71" fmla="*/ 0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82">
                  <a:moveTo>
                    <a:pt x="16" y="0"/>
                  </a:moveTo>
                  <a:lnTo>
                    <a:pt x="19" y="3"/>
                  </a:lnTo>
                  <a:lnTo>
                    <a:pt x="24" y="5"/>
                  </a:lnTo>
                  <a:lnTo>
                    <a:pt x="28" y="2"/>
                  </a:lnTo>
                  <a:lnTo>
                    <a:pt x="30" y="5"/>
                  </a:lnTo>
                  <a:lnTo>
                    <a:pt x="28" y="17"/>
                  </a:lnTo>
                  <a:lnTo>
                    <a:pt x="33" y="21"/>
                  </a:lnTo>
                  <a:lnTo>
                    <a:pt x="29" y="32"/>
                  </a:lnTo>
                  <a:lnTo>
                    <a:pt x="28" y="35"/>
                  </a:lnTo>
                  <a:lnTo>
                    <a:pt x="24" y="36"/>
                  </a:lnTo>
                  <a:lnTo>
                    <a:pt x="21" y="39"/>
                  </a:lnTo>
                  <a:lnTo>
                    <a:pt x="23" y="41"/>
                  </a:lnTo>
                  <a:lnTo>
                    <a:pt x="23" y="44"/>
                  </a:lnTo>
                  <a:lnTo>
                    <a:pt x="19" y="47"/>
                  </a:lnTo>
                  <a:lnTo>
                    <a:pt x="23" y="54"/>
                  </a:lnTo>
                  <a:lnTo>
                    <a:pt x="23" y="60"/>
                  </a:lnTo>
                  <a:lnTo>
                    <a:pt x="28" y="63"/>
                  </a:lnTo>
                  <a:lnTo>
                    <a:pt x="32" y="60"/>
                  </a:lnTo>
                  <a:lnTo>
                    <a:pt x="34" y="60"/>
                  </a:lnTo>
                  <a:lnTo>
                    <a:pt x="38" y="63"/>
                  </a:lnTo>
                  <a:lnTo>
                    <a:pt x="38" y="66"/>
                  </a:lnTo>
                  <a:lnTo>
                    <a:pt x="41" y="67"/>
                  </a:lnTo>
                  <a:lnTo>
                    <a:pt x="41" y="66"/>
                  </a:lnTo>
                  <a:lnTo>
                    <a:pt x="40" y="63"/>
                  </a:lnTo>
                  <a:lnTo>
                    <a:pt x="41" y="61"/>
                  </a:lnTo>
                  <a:lnTo>
                    <a:pt x="44" y="64"/>
                  </a:lnTo>
                  <a:lnTo>
                    <a:pt x="49" y="64"/>
                  </a:lnTo>
                  <a:lnTo>
                    <a:pt x="50" y="66"/>
                  </a:lnTo>
                  <a:lnTo>
                    <a:pt x="52" y="63"/>
                  </a:lnTo>
                  <a:lnTo>
                    <a:pt x="53" y="63"/>
                  </a:lnTo>
                  <a:lnTo>
                    <a:pt x="56" y="66"/>
                  </a:lnTo>
                  <a:lnTo>
                    <a:pt x="53" y="70"/>
                  </a:lnTo>
                  <a:lnTo>
                    <a:pt x="52" y="70"/>
                  </a:lnTo>
                  <a:lnTo>
                    <a:pt x="50" y="67"/>
                  </a:lnTo>
                  <a:lnTo>
                    <a:pt x="44" y="69"/>
                  </a:lnTo>
                  <a:lnTo>
                    <a:pt x="46" y="72"/>
                  </a:lnTo>
                  <a:lnTo>
                    <a:pt x="49" y="76"/>
                  </a:lnTo>
                  <a:lnTo>
                    <a:pt x="52" y="76"/>
                  </a:lnTo>
                  <a:lnTo>
                    <a:pt x="52" y="82"/>
                  </a:lnTo>
                  <a:lnTo>
                    <a:pt x="49" y="82"/>
                  </a:lnTo>
                  <a:lnTo>
                    <a:pt x="48" y="78"/>
                  </a:lnTo>
                  <a:lnTo>
                    <a:pt x="44" y="78"/>
                  </a:lnTo>
                  <a:lnTo>
                    <a:pt x="40" y="75"/>
                  </a:lnTo>
                  <a:lnTo>
                    <a:pt x="38" y="72"/>
                  </a:lnTo>
                  <a:lnTo>
                    <a:pt x="34" y="67"/>
                  </a:lnTo>
                  <a:lnTo>
                    <a:pt x="34" y="66"/>
                  </a:lnTo>
                  <a:lnTo>
                    <a:pt x="32" y="66"/>
                  </a:lnTo>
                  <a:lnTo>
                    <a:pt x="34" y="75"/>
                  </a:lnTo>
                  <a:lnTo>
                    <a:pt x="30" y="70"/>
                  </a:lnTo>
                  <a:lnTo>
                    <a:pt x="24" y="66"/>
                  </a:lnTo>
                  <a:lnTo>
                    <a:pt x="21" y="66"/>
                  </a:lnTo>
                  <a:lnTo>
                    <a:pt x="20" y="69"/>
                  </a:lnTo>
                  <a:lnTo>
                    <a:pt x="16" y="69"/>
                  </a:lnTo>
                  <a:lnTo>
                    <a:pt x="8" y="63"/>
                  </a:lnTo>
                  <a:lnTo>
                    <a:pt x="9" y="60"/>
                  </a:lnTo>
                  <a:lnTo>
                    <a:pt x="13" y="57"/>
                  </a:lnTo>
                  <a:lnTo>
                    <a:pt x="13" y="54"/>
                  </a:lnTo>
                  <a:lnTo>
                    <a:pt x="11" y="52"/>
                  </a:lnTo>
                  <a:lnTo>
                    <a:pt x="8" y="58"/>
                  </a:lnTo>
                  <a:lnTo>
                    <a:pt x="7" y="57"/>
                  </a:lnTo>
                  <a:lnTo>
                    <a:pt x="3" y="48"/>
                  </a:lnTo>
                  <a:lnTo>
                    <a:pt x="1" y="38"/>
                  </a:lnTo>
                  <a:lnTo>
                    <a:pt x="0" y="35"/>
                  </a:lnTo>
                  <a:lnTo>
                    <a:pt x="3" y="33"/>
                  </a:lnTo>
                  <a:lnTo>
                    <a:pt x="4" y="35"/>
                  </a:lnTo>
                  <a:lnTo>
                    <a:pt x="7" y="35"/>
                  </a:lnTo>
                  <a:lnTo>
                    <a:pt x="7" y="27"/>
                  </a:lnTo>
                  <a:lnTo>
                    <a:pt x="8" y="21"/>
                  </a:lnTo>
                  <a:lnTo>
                    <a:pt x="5" y="14"/>
                  </a:lnTo>
                  <a:lnTo>
                    <a:pt x="7" y="12"/>
                  </a:lnTo>
                  <a:lnTo>
                    <a:pt x="9" y="2"/>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5" name="Freeform 646"/>
            <p:cNvSpPr>
              <a:spLocks/>
            </p:cNvSpPr>
            <p:nvPr/>
          </p:nvSpPr>
          <p:spPr bwMode="auto">
            <a:xfrm>
              <a:off x="6577013" y="4197350"/>
              <a:ext cx="6350" cy="6350"/>
            </a:xfrm>
            <a:custGeom>
              <a:avLst/>
              <a:gdLst>
                <a:gd name="T0" fmla="*/ 1588 w 4"/>
                <a:gd name="T1" fmla="*/ 0 h 4"/>
                <a:gd name="T2" fmla="*/ 6350 w 4"/>
                <a:gd name="T3" fmla="*/ 1588 h 4"/>
                <a:gd name="T4" fmla="*/ 4763 w 4"/>
                <a:gd name="T5" fmla="*/ 6350 h 4"/>
                <a:gd name="T6" fmla="*/ 1588 w 4"/>
                <a:gd name="T7" fmla="*/ 6350 h 4"/>
                <a:gd name="T8" fmla="*/ 0 w 4"/>
                <a:gd name="T9" fmla="*/ 1588 h 4"/>
                <a:gd name="T10" fmla="*/ 1588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1" y="0"/>
                  </a:moveTo>
                  <a:lnTo>
                    <a:pt x="4" y="1"/>
                  </a:lnTo>
                  <a:lnTo>
                    <a:pt x="3" y="4"/>
                  </a:lnTo>
                  <a:lnTo>
                    <a:pt x="1" y="4"/>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6" name="Freeform 647"/>
            <p:cNvSpPr>
              <a:spLocks/>
            </p:cNvSpPr>
            <p:nvPr/>
          </p:nvSpPr>
          <p:spPr bwMode="auto">
            <a:xfrm>
              <a:off x="6569075" y="4105275"/>
              <a:ext cx="3175" cy="4763"/>
            </a:xfrm>
            <a:custGeom>
              <a:avLst/>
              <a:gdLst>
                <a:gd name="T0" fmla="*/ 0 w 2"/>
                <a:gd name="T1" fmla="*/ 0 h 3"/>
                <a:gd name="T2" fmla="*/ 3175 w 2"/>
                <a:gd name="T3" fmla="*/ 0 h 3"/>
                <a:gd name="T4" fmla="*/ 1588 w 2"/>
                <a:gd name="T5" fmla="*/ 4763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2" y="0"/>
                  </a:lnTo>
                  <a:lnTo>
                    <a:pt x="1"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7" name="Freeform 648"/>
            <p:cNvSpPr>
              <a:spLocks/>
            </p:cNvSpPr>
            <p:nvPr/>
          </p:nvSpPr>
          <p:spPr bwMode="auto">
            <a:xfrm>
              <a:off x="6577013" y="4114800"/>
              <a:ext cx="4762" cy="4763"/>
            </a:xfrm>
            <a:custGeom>
              <a:avLst/>
              <a:gdLst>
                <a:gd name="T0" fmla="*/ 0 w 3"/>
                <a:gd name="T1" fmla="*/ 0 h 3"/>
                <a:gd name="T2" fmla="*/ 4762 w 3"/>
                <a:gd name="T3" fmla="*/ 3175 h 3"/>
                <a:gd name="T4" fmla="*/ 1587 w 3"/>
                <a:gd name="T5" fmla="*/ 4763 h 3"/>
                <a:gd name="T6" fmla="*/ 0 w 3"/>
                <a:gd name="T7" fmla="*/ 4763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3" y="2"/>
                  </a:lnTo>
                  <a:lnTo>
                    <a:pt x="1"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8" name="Freeform 649"/>
            <p:cNvSpPr>
              <a:spLocks/>
            </p:cNvSpPr>
            <p:nvPr/>
          </p:nvSpPr>
          <p:spPr bwMode="auto">
            <a:xfrm>
              <a:off x="6608763" y="4322763"/>
              <a:ext cx="3175" cy="4762"/>
            </a:xfrm>
            <a:custGeom>
              <a:avLst/>
              <a:gdLst>
                <a:gd name="T0" fmla="*/ 3175 w 2"/>
                <a:gd name="T1" fmla="*/ 0 h 3"/>
                <a:gd name="T2" fmla="*/ 3175 w 2"/>
                <a:gd name="T3" fmla="*/ 4762 h 3"/>
                <a:gd name="T4" fmla="*/ 0 w 2"/>
                <a:gd name="T5" fmla="*/ 4762 h 3"/>
                <a:gd name="T6" fmla="*/ 0 w 2"/>
                <a:gd name="T7" fmla="*/ 1587 h 3"/>
                <a:gd name="T8" fmla="*/ 3175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2" y="0"/>
                  </a:moveTo>
                  <a:lnTo>
                    <a:pt x="2" y="3"/>
                  </a:lnTo>
                  <a:lnTo>
                    <a:pt x="0"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69" name="Freeform 650"/>
            <p:cNvSpPr>
              <a:spLocks/>
            </p:cNvSpPr>
            <p:nvPr/>
          </p:nvSpPr>
          <p:spPr bwMode="auto">
            <a:xfrm>
              <a:off x="6642100" y="4402138"/>
              <a:ext cx="4763" cy="3175"/>
            </a:xfrm>
            <a:custGeom>
              <a:avLst/>
              <a:gdLst>
                <a:gd name="T0" fmla="*/ 1588 w 3"/>
                <a:gd name="T1" fmla="*/ 0 h 2"/>
                <a:gd name="T2" fmla="*/ 4763 w 3"/>
                <a:gd name="T3" fmla="*/ 0 h 2"/>
                <a:gd name="T4" fmla="*/ 4763 w 3"/>
                <a:gd name="T5" fmla="*/ 3175 h 2"/>
                <a:gd name="T6" fmla="*/ 0 w 3"/>
                <a:gd name="T7" fmla="*/ 3175 h 2"/>
                <a:gd name="T8" fmla="*/ 1588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0"/>
                  </a:moveTo>
                  <a:lnTo>
                    <a:pt x="3" y="0"/>
                  </a:lnTo>
                  <a:lnTo>
                    <a:pt x="3" y="2"/>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0" name="Freeform 651"/>
            <p:cNvSpPr>
              <a:spLocks/>
            </p:cNvSpPr>
            <p:nvPr/>
          </p:nvSpPr>
          <p:spPr bwMode="auto">
            <a:xfrm>
              <a:off x="5764213" y="4324350"/>
              <a:ext cx="6350" cy="3175"/>
            </a:xfrm>
            <a:custGeom>
              <a:avLst/>
              <a:gdLst>
                <a:gd name="T0" fmla="*/ 1588 w 4"/>
                <a:gd name="T1" fmla="*/ 0 h 2"/>
                <a:gd name="T2" fmla="*/ 6350 w 4"/>
                <a:gd name="T3" fmla="*/ 0 h 2"/>
                <a:gd name="T4" fmla="*/ 0 w 4"/>
                <a:gd name="T5" fmla="*/ 3175 h 2"/>
                <a:gd name="T6" fmla="*/ 1588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1" y="0"/>
                  </a:moveTo>
                  <a:lnTo>
                    <a:pt x="4" y="0"/>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1" name="Freeform 652"/>
            <p:cNvSpPr>
              <a:spLocks/>
            </p:cNvSpPr>
            <p:nvPr/>
          </p:nvSpPr>
          <p:spPr bwMode="auto">
            <a:xfrm>
              <a:off x="5780088" y="4310063"/>
              <a:ext cx="6350" cy="4762"/>
            </a:xfrm>
            <a:custGeom>
              <a:avLst/>
              <a:gdLst>
                <a:gd name="T0" fmla="*/ 0 w 4"/>
                <a:gd name="T1" fmla="*/ 0 h 3"/>
                <a:gd name="T2" fmla="*/ 6350 w 4"/>
                <a:gd name="T3" fmla="*/ 3175 h 3"/>
                <a:gd name="T4" fmla="*/ 6350 w 4"/>
                <a:gd name="T5" fmla="*/ 4762 h 3"/>
                <a:gd name="T6" fmla="*/ 0 w 4"/>
                <a:gd name="T7" fmla="*/ 3175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lnTo>
                    <a:pt x="4" y="2"/>
                  </a:lnTo>
                  <a:lnTo>
                    <a:pt x="4" y="3"/>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2" name="Freeform 653"/>
            <p:cNvSpPr>
              <a:spLocks/>
            </p:cNvSpPr>
            <p:nvPr/>
          </p:nvSpPr>
          <p:spPr bwMode="auto">
            <a:xfrm>
              <a:off x="5772150" y="4314825"/>
              <a:ext cx="44450" cy="77788"/>
            </a:xfrm>
            <a:custGeom>
              <a:avLst/>
              <a:gdLst>
                <a:gd name="T0" fmla="*/ 19050 w 28"/>
                <a:gd name="T1" fmla="*/ 0 h 49"/>
                <a:gd name="T2" fmla="*/ 25400 w 28"/>
                <a:gd name="T3" fmla="*/ 17463 h 49"/>
                <a:gd name="T4" fmla="*/ 33338 w 28"/>
                <a:gd name="T5" fmla="*/ 26988 h 49"/>
                <a:gd name="T6" fmla="*/ 39688 w 28"/>
                <a:gd name="T7" fmla="*/ 41275 h 49"/>
                <a:gd name="T8" fmla="*/ 44450 w 28"/>
                <a:gd name="T9" fmla="*/ 44450 h 49"/>
                <a:gd name="T10" fmla="*/ 44450 w 28"/>
                <a:gd name="T11" fmla="*/ 63500 h 49"/>
                <a:gd name="T12" fmla="*/ 25400 w 28"/>
                <a:gd name="T13" fmla="*/ 77788 h 49"/>
                <a:gd name="T14" fmla="*/ 12700 w 28"/>
                <a:gd name="T15" fmla="*/ 77788 h 49"/>
                <a:gd name="T16" fmla="*/ 6350 w 28"/>
                <a:gd name="T17" fmla="*/ 68263 h 49"/>
                <a:gd name="T18" fmla="*/ 0 w 28"/>
                <a:gd name="T19" fmla="*/ 36513 h 49"/>
                <a:gd name="T20" fmla="*/ 3175 w 28"/>
                <a:gd name="T21" fmla="*/ 31750 h 49"/>
                <a:gd name="T22" fmla="*/ 6350 w 28"/>
                <a:gd name="T23" fmla="*/ 17463 h 49"/>
                <a:gd name="T24" fmla="*/ 3175 w 28"/>
                <a:gd name="T25" fmla="*/ 14288 h 49"/>
                <a:gd name="T26" fmla="*/ 7938 w 28"/>
                <a:gd name="T27" fmla="*/ 14288 h 49"/>
                <a:gd name="T28" fmla="*/ 7938 w 28"/>
                <a:gd name="T29" fmla="*/ 12700 h 49"/>
                <a:gd name="T30" fmla="*/ 9525 w 28"/>
                <a:gd name="T31" fmla="*/ 3175 h 49"/>
                <a:gd name="T32" fmla="*/ 12700 w 28"/>
                <a:gd name="T33" fmla="*/ 3175 h 49"/>
                <a:gd name="T34" fmla="*/ 19050 w 28"/>
                <a:gd name="T35" fmla="*/ 0 h 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 h="49">
                  <a:moveTo>
                    <a:pt x="12" y="0"/>
                  </a:moveTo>
                  <a:lnTo>
                    <a:pt x="16" y="11"/>
                  </a:lnTo>
                  <a:lnTo>
                    <a:pt x="21" y="17"/>
                  </a:lnTo>
                  <a:lnTo>
                    <a:pt x="25" y="26"/>
                  </a:lnTo>
                  <a:lnTo>
                    <a:pt x="28" y="28"/>
                  </a:lnTo>
                  <a:lnTo>
                    <a:pt x="28" y="40"/>
                  </a:lnTo>
                  <a:lnTo>
                    <a:pt x="16" y="49"/>
                  </a:lnTo>
                  <a:lnTo>
                    <a:pt x="8" y="49"/>
                  </a:lnTo>
                  <a:lnTo>
                    <a:pt x="4" y="43"/>
                  </a:lnTo>
                  <a:lnTo>
                    <a:pt x="0" y="23"/>
                  </a:lnTo>
                  <a:lnTo>
                    <a:pt x="2" y="20"/>
                  </a:lnTo>
                  <a:lnTo>
                    <a:pt x="4" y="11"/>
                  </a:lnTo>
                  <a:lnTo>
                    <a:pt x="2" y="9"/>
                  </a:lnTo>
                  <a:lnTo>
                    <a:pt x="5" y="9"/>
                  </a:lnTo>
                  <a:lnTo>
                    <a:pt x="5" y="8"/>
                  </a:lnTo>
                  <a:lnTo>
                    <a:pt x="6" y="2"/>
                  </a:lnTo>
                  <a:lnTo>
                    <a:pt x="8" y="2"/>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3" name="Freeform 654"/>
            <p:cNvSpPr>
              <a:spLocks/>
            </p:cNvSpPr>
            <p:nvPr/>
          </p:nvSpPr>
          <p:spPr bwMode="auto">
            <a:xfrm>
              <a:off x="6427788" y="4410075"/>
              <a:ext cx="26987" cy="19050"/>
            </a:xfrm>
            <a:custGeom>
              <a:avLst/>
              <a:gdLst>
                <a:gd name="T0" fmla="*/ 19050 w 17"/>
                <a:gd name="T1" fmla="*/ 0 h 12"/>
                <a:gd name="T2" fmla="*/ 26987 w 17"/>
                <a:gd name="T3" fmla="*/ 0 h 12"/>
                <a:gd name="T4" fmla="*/ 25400 w 17"/>
                <a:gd name="T5" fmla="*/ 15875 h 12"/>
                <a:gd name="T6" fmla="*/ 19050 w 17"/>
                <a:gd name="T7" fmla="*/ 19050 h 12"/>
                <a:gd name="T8" fmla="*/ 15875 w 17"/>
                <a:gd name="T9" fmla="*/ 9525 h 12"/>
                <a:gd name="T10" fmla="*/ 7937 w 17"/>
                <a:gd name="T11" fmla="*/ 19050 h 12"/>
                <a:gd name="T12" fmla="*/ 0 w 17"/>
                <a:gd name="T13" fmla="*/ 11113 h 12"/>
                <a:gd name="T14" fmla="*/ 19050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2" y="0"/>
                  </a:moveTo>
                  <a:lnTo>
                    <a:pt x="17" y="0"/>
                  </a:lnTo>
                  <a:lnTo>
                    <a:pt x="16" y="10"/>
                  </a:lnTo>
                  <a:lnTo>
                    <a:pt x="12" y="12"/>
                  </a:lnTo>
                  <a:lnTo>
                    <a:pt x="10" y="6"/>
                  </a:lnTo>
                  <a:lnTo>
                    <a:pt x="5" y="12"/>
                  </a:lnTo>
                  <a:lnTo>
                    <a:pt x="0" y="7"/>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4" name="Freeform 655"/>
            <p:cNvSpPr>
              <a:spLocks/>
            </p:cNvSpPr>
            <p:nvPr/>
          </p:nvSpPr>
          <p:spPr bwMode="auto">
            <a:xfrm>
              <a:off x="7551738" y="5291138"/>
              <a:ext cx="109537" cy="193675"/>
            </a:xfrm>
            <a:custGeom>
              <a:avLst/>
              <a:gdLst>
                <a:gd name="T0" fmla="*/ 4762 w 69"/>
                <a:gd name="T1" fmla="*/ 0 h 122"/>
                <a:gd name="T2" fmla="*/ 12700 w 69"/>
                <a:gd name="T3" fmla="*/ 14288 h 122"/>
                <a:gd name="T4" fmla="*/ 31750 w 69"/>
                <a:gd name="T5" fmla="*/ 23813 h 122"/>
                <a:gd name="T6" fmla="*/ 38100 w 69"/>
                <a:gd name="T7" fmla="*/ 42863 h 122"/>
                <a:gd name="T8" fmla="*/ 41275 w 69"/>
                <a:gd name="T9" fmla="*/ 58738 h 122"/>
                <a:gd name="T10" fmla="*/ 50800 w 69"/>
                <a:gd name="T11" fmla="*/ 66675 h 122"/>
                <a:gd name="T12" fmla="*/ 53975 w 69"/>
                <a:gd name="T13" fmla="*/ 76200 h 122"/>
                <a:gd name="T14" fmla="*/ 57150 w 69"/>
                <a:gd name="T15" fmla="*/ 73025 h 122"/>
                <a:gd name="T16" fmla="*/ 53975 w 69"/>
                <a:gd name="T17" fmla="*/ 53975 h 122"/>
                <a:gd name="T18" fmla="*/ 57150 w 69"/>
                <a:gd name="T19" fmla="*/ 53975 h 122"/>
                <a:gd name="T20" fmla="*/ 66675 w 69"/>
                <a:gd name="T21" fmla="*/ 82550 h 122"/>
                <a:gd name="T22" fmla="*/ 90487 w 69"/>
                <a:gd name="T23" fmla="*/ 92075 h 122"/>
                <a:gd name="T24" fmla="*/ 103187 w 69"/>
                <a:gd name="T25" fmla="*/ 80963 h 122"/>
                <a:gd name="T26" fmla="*/ 109537 w 69"/>
                <a:gd name="T27" fmla="*/ 82550 h 122"/>
                <a:gd name="T28" fmla="*/ 106362 w 69"/>
                <a:gd name="T29" fmla="*/ 111125 h 122"/>
                <a:gd name="T30" fmla="*/ 103187 w 69"/>
                <a:gd name="T31" fmla="*/ 112713 h 122"/>
                <a:gd name="T32" fmla="*/ 100012 w 69"/>
                <a:gd name="T33" fmla="*/ 122238 h 122"/>
                <a:gd name="T34" fmla="*/ 95250 w 69"/>
                <a:gd name="T35" fmla="*/ 120650 h 122"/>
                <a:gd name="T36" fmla="*/ 82550 w 69"/>
                <a:gd name="T37" fmla="*/ 127000 h 122"/>
                <a:gd name="T38" fmla="*/ 84137 w 69"/>
                <a:gd name="T39" fmla="*/ 136525 h 122"/>
                <a:gd name="T40" fmla="*/ 68262 w 69"/>
                <a:gd name="T41" fmla="*/ 174625 h 122"/>
                <a:gd name="T42" fmla="*/ 49212 w 69"/>
                <a:gd name="T43" fmla="*/ 193675 h 122"/>
                <a:gd name="T44" fmla="*/ 44450 w 69"/>
                <a:gd name="T45" fmla="*/ 184150 h 122"/>
                <a:gd name="T46" fmla="*/ 41275 w 69"/>
                <a:gd name="T47" fmla="*/ 182563 h 122"/>
                <a:gd name="T48" fmla="*/ 50800 w 69"/>
                <a:gd name="T49" fmla="*/ 160338 h 122"/>
                <a:gd name="T50" fmla="*/ 42862 w 69"/>
                <a:gd name="T51" fmla="*/ 144463 h 122"/>
                <a:gd name="T52" fmla="*/ 31750 w 69"/>
                <a:gd name="T53" fmla="*/ 144463 h 122"/>
                <a:gd name="T54" fmla="*/ 28575 w 69"/>
                <a:gd name="T55" fmla="*/ 134938 h 122"/>
                <a:gd name="T56" fmla="*/ 23812 w 69"/>
                <a:gd name="T57" fmla="*/ 134938 h 122"/>
                <a:gd name="T58" fmla="*/ 23812 w 69"/>
                <a:gd name="T59" fmla="*/ 125413 h 122"/>
                <a:gd name="T60" fmla="*/ 38100 w 69"/>
                <a:gd name="T61" fmla="*/ 115888 h 122"/>
                <a:gd name="T62" fmla="*/ 41275 w 69"/>
                <a:gd name="T63" fmla="*/ 87313 h 122"/>
                <a:gd name="T64" fmla="*/ 36512 w 69"/>
                <a:gd name="T65" fmla="*/ 68263 h 122"/>
                <a:gd name="T66" fmla="*/ 31750 w 69"/>
                <a:gd name="T67" fmla="*/ 57150 h 122"/>
                <a:gd name="T68" fmla="*/ 30162 w 69"/>
                <a:gd name="T69" fmla="*/ 52388 h 122"/>
                <a:gd name="T70" fmla="*/ 25400 w 69"/>
                <a:gd name="T71" fmla="*/ 47625 h 122"/>
                <a:gd name="T72" fmla="*/ 9525 w 69"/>
                <a:gd name="T73" fmla="*/ 19050 h 122"/>
                <a:gd name="T74" fmla="*/ 6350 w 69"/>
                <a:gd name="T75" fmla="*/ 9525 h 122"/>
                <a:gd name="T76" fmla="*/ 0 w 69"/>
                <a:gd name="T77" fmla="*/ 3175 h 122"/>
                <a:gd name="T78" fmla="*/ 4762 w 69"/>
                <a:gd name="T79" fmla="*/ 0 h 1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9" h="122">
                  <a:moveTo>
                    <a:pt x="3" y="0"/>
                  </a:moveTo>
                  <a:lnTo>
                    <a:pt x="8" y="9"/>
                  </a:lnTo>
                  <a:lnTo>
                    <a:pt x="20" y="15"/>
                  </a:lnTo>
                  <a:lnTo>
                    <a:pt x="24" y="27"/>
                  </a:lnTo>
                  <a:lnTo>
                    <a:pt x="26" y="37"/>
                  </a:lnTo>
                  <a:lnTo>
                    <a:pt x="32" y="42"/>
                  </a:lnTo>
                  <a:lnTo>
                    <a:pt x="34" y="48"/>
                  </a:lnTo>
                  <a:lnTo>
                    <a:pt x="36" y="46"/>
                  </a:lnTo>
                  <a:lnTo>
                    <a:pt x="34" y="34"/>
                  </a:lnTo>
                  <a:lnTo>
                    <a:pt x="36" y="34"/>
                  </a:lnTo>
                  <a:lnTo>
                    <a:pt x="42" y="52"/>
                  </a:lnTo>
                  <a:lnTo>
                    <a:pt x="57" y="58"/>
                  </a:lnTo>
                  <a:lnTo>
                    <a:pt x="65" y="51"/>
                  </a:lnTo>
                  <a:lnTo>
                    <a:pt x="69" y="52"/>
                  </a:lnTo>
                  <a:lnTo>
                    <a:pt x="67" y="70"/>
                  </a:lnTo>
                  <a:lnTo>
                    <a:pt x="65" y="71"/>
                  </a:lnTo>
                  <a:lnTo>
                    <a:pt x="63" y="77"/>
                  </a:lnTo>
                  <a:lnTo>
                    <a:pt x="60" y="76"/>
                  </a:lnTo>
                  <a:lnTo>
                    <a:pt x="52" y="80"/>
                  </a:lnTo>
                  <a:lnTo>
                    <a:pt x="53" y="86"/>
                  </a:lnTo>
                  <a:lnTo>
                    <a:pt x="43" y="110"/>
                  </a:lnTo>
                  <a:lnTo>
                    <a:pt x="31" y="122"/>
                  </a:lnTo>
                  <a:lnTo>
                    <a:pt x="28" y="116"/>
                  </a:lnTo>
                  <a:lnTo>
                    <a:pt x="26" y="115"/>
                  </a:lnTo>
                  <a:lnTo>
                    <a:pt x="32" y="101"/>
                  </a:lnTo>
                  <a:lnTo>
                    <a:pt x="27" y="91"/>
                  </a:lnTo>
                  <a:lnTo>
                    <a:pt x="20" y="91"/>
                  </a:lnTo>
                  <a:lnTo>
                    <a:pt x="18" y="85"/>
                  </a:lnTo>
                  <a:lnTo>
                    <a:pt x="15" y="85"/>
                  </a:lnTo>
                  <a:lnTo>
                    <a:pt x="15" y="79"/>
                  </a:lnTo>
                  <a:lnTo>
                    <a:pt x="24" y="73"/>
                  </a:lnTo>
                  <a:lnTo>
                    <a:pt x="26" y="55"/>
                  </a:lnTo>
                  <a:lnTo>
                    <a:pt x="23" y="43"/>
                  </a:lnTo>
                  <a:lnTo>
                    <a:pt x="20" y="36"/>
                  </a:lnTo>
                  <a:lnTo>
                    <a:pt x="19" y="33"/>
                  </a:lnTo>
                  <a:lnTo>
                    <a:pt x="16" y="30"/>
                  </a:lnTo>
                  <a:lnTo>
                    <a:pt x="6" y="12"/>
                  </a:lnTo>
                  <a:lnTo>
                    <a:pt x="4" y="6"/>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5" name="Freeform 656"/>
            <p:cNvSpPr>
              <a:spLocks/>
            </p:cNvSpPr>
            <p:nvPr/>
          </p:nvSpPr>
          <p:spPr bwMode="auto">
            <a:xfrm>
              <a:off x="7435850" y="5451475"/>
              <a:ext cx="150813" cy="184150"/>
            </a:xfrm>
            <a:custGeom>
              <a:avLst/>
              <a:gdLst>
                <a:gd name="T0" fmla="*/ 119063 w 95"/>
                <a:gd name="T1" fmla="*/ 0 h 116"/>
                <a:gd name="T2" fmla="*/ 119063 w 95"/>
                <a:gd name="T3" fmla="*/ 7938 h 116"/>
                <a:gd name="T4" fmla="*/ 122238 w 95"/>
                <a:gd name="T5" fmla="*/ 12700 h 116"/>
                <a:gd name="T6" fmla="*/ 125413 w 95"/>
                <a:gd name="T7" fmla="*/ 22225 h 116"/>
                <a:gd name="T8" fmla="*/ 138113 w 95"/>
                <a:gd name="T9" fmla="*/ 17463 h 116"/>
                <a:gd name="T10" fmla="*/ 141288 w 95"/>
                <a:gd name="T11" fmla="*/ 19050 h 116"/>
                <a:gd name="T12" fmla="*/ 144463 w 95"/>
                <a:gd name="T13" fmla="*/ 12700 h 116"/>
                <a:gd name="T14" fmla="*/ 147638 w 95"/>
                <a:gd name="T15" fmla="*/ 22225 h 116"/>
                <a:gd name="T16" fmla="*/ 144463 w 95"/>
                <a:gd name="T17" fmla="*/ 26988 h 116"/>
                <a:gd name="T18" fmla="*/ 150813 w 95"/>
                <a:gd name="T19" fmla="*/ 38100 h 116"/>
                <a:gd name="T20" fmla="*/ 139700 w 95"/>
                <a:gd name="T21" fmla="*/ 47625 h 116"/>
                <a:gd name="T22" fmla="*/ 134938 w 95"/>
                <a:gd name="T23" fmla="*/ 58738 h 116"/>
                <a:gd name="T24" fmla="*/ 119063 w 95"/>
                <a:gd name="T25" fmla="*/ 80963 h 116"/>
                <a:gd name="T26" fmla="*/ 119063 w 95"/>
                <a:gd name="T27" fmla="*/ 87313 h 116"/>
                <a:gd name="T28" fmla="*/ 125413 w 95"/>
                <a:gd name="T29" fmla="*/ 95250 h 116"/>
                <a:gd name="T30" fmla="*/ 120650 w 95"/>
                <a:gd name="T31" fmla="*/ 100013 h 116"/>
                <a:gd name="T32" fmla="*/ 114300 w 95"/>
                <a:gd name="T33" fmla="*/ 95250 h 116"/>
                <a:gd name="T34" fmla="*/ 109538 w 95"/>
                <a:gd name="T35" fmla="*/ 100013 h 116"/>
                <a:gd name="T36" fmla="*/ 90488 w 95"/>
                <a:gd name="T37" fmla="*/ 109538 h 116"/>
                <a:gd name="T38" fmla="*/ 90488 w 95"/>
                <a:gd name="T39" fmla="*/ 130175 h 116"/>
                <a:gd name="T40" fmla="*/ 77788 w 95"/>
                <a:gd name="T41" fmla="*/ 160338 h 116"/>
                <a:gd name="T42" fmla="*/ 68263 w 95"/>
                <a:gd name="T43" fmla="*/ 173038 h 116"/>
                <a:gd name="T44" fmla="*/ 47625 w 95"/>
                <a:gd name="T45" fmla="*/ 184150 h 116"/>
                <a:gd name="T46" fmla="*/ 44450 w 95"/>
                <a:gd name="T47" fmla="*/ 179388 h 116"/>
                <a:gd name="T48" fmla="*/ 38100 w 95"/>
                <a:gd name="T49" fmla="*/ 179388 h 116"/>
                <a:gd name="T50" fmla="*/ 22225 w 95"/>
                <a:gd name="T51" fmla="*/ 174625 h 116"/>
                <a:gd name="T52" fmla="*/ 19050 w 95"/>
                <a:gd name="T53" fmla="*/ 168275 h 116"/>
                <a:gd name="T54" fmla="*/ 9525 w 95"/>
                <a:gd name="T55" fmla="*/ 168275 h 116"/>
                <a:gd name="T56" fmla="*/ 0 w 95"/>
                <a:gd name="T57" fmla="*/ 160338 h 116"/>
                <a:gd name="T58" fmla="*/ 0 w 95"/>
                <a:gd name="T59" fmla="*/ 153988 h 116"/>
                <a:gd name="T60" fmla="*/ 12700 w 95"/>
                <a:gd name="T61" fmla="*/ 130175 h 116"/>
                <a:gd name="T62" fmla="*/ 17463 w 95"/>
                <a:gd name="T63" fmla="*/ 127000 h 116"/>
                <a:gd name="T64" fmla="*/ 23813 w 95"/>
                <a:gd name="T65" fmla="*/ 117475 h 116"/>
                <a:gd name="T66" fmla="*/ 36513 w 95"/>
                <a:gd name="T67" fmla="*/ 104775 h 116"/>
                <a:gd name="T68" fmla="*/ 41275 w 95"/>
                <a:gd name="T69" fmla="*/ 104775 h 116"/>
                <a:gd name="T70" fmla="*/ 57150 w 95"/>
                <a:gd name="T71" fmla="*/ 90488 h 116"/>
                <a:gd name="T72" fmla="*/ 68263 w 95"/>
                <a:gd name="T73" fmla="*/ 82550 h 116"/>
                <a:gd name="T74" fmla="*/ 69850 w 95"/>
                <a:gd name="T75" fmla="*/ 77788 h 116"/>
                <a:gd name="T76" fmla="*/ 88900 w 95"/>
                <a:gd name="T77" fmla="*/ 57150 h 116"/>
                <a:gd name="T78" fmla="*/ 90488 w 95"/>
                <a:gd name="T79" fmla="*/ 42863 h 116"/>
                <a:gd name="T80" fmla="*/ 100013 w 95"/>
                <a:gd name="T81" fmla="*/ 34925 h 116"/>
                <a:gd name="T82" fmla="*/ 103188 w 95"/>
                <a:gd name="T83" fmla="*/ 28575 h 116"/>
                <a:gd name="T84" fmla="*/ 107950 w 95"/>
                <a:gd name="T85" fmla="*/ 9525 h 116"/>
                <a:gd name="T86" fmla="*/ 119063 w 9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5" h="116">
                  <a:moveTo>
                    <a:pt x="75" y="0"/>
                  </a:moveTo>
                  <a:lnTo>
                    <a:pt x="75" y="5"/>
                  </a:lnTo>
                  <a:lnTo>
                    <a:pt x="77" y="8"/>
                  </a:lnTo>
                  <a:lnTo>
                    <a:pt x="79" y="14"/>
                  </a:lnTo>
                  <a:lnTo>
                    <a:pt x="87" y="11"/>
                  </a:lnTo>
                  <a:lnTo>
                    <a:pt x="89" y="12"/>
                  </a:lnTo>
                  <a:lnTo>
                    <a:pt x="91" y="8"/>
                  </a:lnTo>
                  <a:lnTo>
                    <a:pt x="93" y="14"/>
                  </a:lnTo>
                  <a:lnTo>
                    <a:pt x="91" y="17"/>
                  </a:lnTo>
                  <a:lnTo>
                    <a:pt x="95" y="24"/>
                  </a:lnTo>
                  <a:lnTo>
                    <a:pt x="88" y="30"/>
                  </a:lnTo>
                  <a:lnTo>
                    <a:pt x="85" y="37"/>
                  </a:lnTo>
                  <a:lnTo>
                    <a:pt x="75" y="51"/>
                  </a:lnTo>
                  <a:lnTo>
                    <a:pt x="75" y="55"/>
                  </a:lnTo>
                  <a:lnTo>
                    <a:pt x="79" y="60"/>
                  </a:lnTo>
                  <a:lnTo>
                    <a:pt x="76" y="63"/>
                  </a:lnTo>
                  <a:lnTo>
                    <a:pt x="72" y="60"/>
                  </a:lnTo>
                  <a:lnTo>
                    <a:pt x="69" y="63"/>
                  </a:lnTo>
                  <a:lnTo>
                    <a:pt x="57" y="69"/>
                  </a:lnTo>
                  <a:lnTo>
                    <a:pt x="57" y="82"/>
                  </a:lnTo>
                  <a:lnTo>
                    <a:pt x="49" y="101"/>
                  </a:lnTo>
                  <a:lnTo>
                    <a:pt x="43" y="109"/>
                  </a:lnTo>
                  <a:lnTo>
                    <a:pt x="30" y="116"/>
                  </a:lnTo>
                  <a:lnTo>
                    <a:pt x="28" y="113"/>
                  </a:lnTo>
                  <a:lnTo>
                    <a:pt x="24" y="113"/>
                  </a:lnTo>
                  <a:lnTo>
                    <a:pt x="14" y="110"/>
                  </a:lnTo>
                  <a:lnTo>
                    <a:pt x="12" y="106"/>
                  </a:lnTo>
                  <a:lnTo>
                    <a:pt x="6" y="106"/>
                  </a:lnTo>
                  <a:lnTo>
                    <a:pt x="0" y="101"/>
                  </a:lnTo>
                  <a:lnTo>
                    <a:pt x="0" y="97"/>
                  </a:lnTo>
                  <a:lnTo>
                    <a:pt x="8" y="82"/>
                  </a:lnTo>
                  <a:lnTo>
                    <a:pt x="11" y="80"/>
                  </a:lnTo>
                  <a:lnTo>
                    <a:pt x="15" y="74"/>
                  </a:lnTo>
                  <a:lnTo>
                    <a:pt x="23" y="66"/>
                  </a:lnTo>
                  <a:lnTo>
                    <a:pt x="26" y="66"/>
                  </a:lnTo>
                  <a:lnTo>
                    <a:pt x="36" y="57"/>
                  </a:lnTo>
                  <a:lnTo>
                    <a:pt x="43" y="52"/>
                  </a:lnTo>
                  <a:lnTo>
                    <a:pt x="44" y="49"/>
                  </a:lnTo>
                  <a:lnTo>
                    <a:pt x="56" y="36"/>
                  </a:lnTo>
                  <a:lnTo>
                    <a:pt x="57" y="27"/>
                  </a:lnTo>
                  <a:lnTo>
                    <a:pt x="63" y="22"/>
                  </a:lnTo>
                  <a:lnTo>
                    <a:pt x="65" y="18"/>
                  </a:lnTo>
                  <a:lnTo>
                    <a:pt x="68" y="6"/>
                  </a:lnTo>
                  <a:lnTo>
                    <a:pt x="7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6" name="Freeform 657"/>
            <p:cNvSpPr>
              <a:spLocks/>
            </p:cNvSpPr>
            <p:nvPr/>
          </p:nvSpPr>
          <p:spPr bwMode="auto">
            <a:xfrm>
              <a:off x="7573963" y="5454650"/>
              <a:ext cx="3175" cy="9525"/>
            </a:xfrm>
            <a:custGeom>
              <a:avLst/>
              <a:gdLst>
                <a:gd name="T0" fmla="*/ 0 w 2"/>
                <a:gd name="T1" fmla="*/ 0 h 6"/>
                <a:gd name="T2" fmla="*/ 3175 w 2"/>
                <a:gd name="T3" fmla="*/ 0 h 6"/>
                <a:gd name="T4" fmla="*/ 0 w 2"/>
                <a:gd name="T5" fmla="*/ 9525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2" y="0"/>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7" name="Freeform 658"/>
            <p:cNvSpPr>
              <a:spLocks/>
            </p:cNvSpPr>
            <p:nvPr/>
          </p:nvSpPr>
          <p:spPr bwMode="auto">
            <a:xfrm>
              <a:off x="7453313" y="5635625"/>
              <a:ext cx="12700" cy="15875"/>
            </a:xfrm>
            <a:custGeom>
              <a:avLst/>
              <a:gdLst>
                <a:gd name="T0" fmla="*/ 6350 w 8"/>
                <a:gd name="T1" fmla="*/ 0 h 10"/>
                <a:gd name="T2" fmla="*/ 12700 w 8"/>
                <a:gd name="T3" fmla="*/ 3175 h 10"/>
                <a:gd name="T4" fmla="*/ 12700 w 8"/>
                <a:gd name="T5" fmla="*/ 11113 h 10"/>
                <a:gd name="T6" fmla="*/ 0 w 8"/>
                <a:gd name="T7" fmla="*/ 15875 h 10"/>
                <a:gd name="T8" fmla="*/ 0 w 8"/>
                <a:gd name="T9" fmla="*/ 11113 h 10"/>
                <a:gd name="T10" fmla="*/ 6350 w 8"/>
                <a:gd name="T11" fmla="*/ 4763 h 10"/>
                <a:gd name="T12" fmla="*/ 6350 w 8"/>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0">
                  <a:moveTo>
                    <a:pt x="4" y="0"/>
                  </a:moveTo>
                  <a:lnTo>
                    <a:pt x="8" y="2"/>
                  </a:lnTo>
                  <a:lnTo>
                    <a:pt x="8" y="7"/>
                  </a:lnTo>
                  <a:lnTo>
                    <a:pt x="0" y="10"/>
                  </a:lnTo>
                  <a:lnTo>
                    <a:pt x="0" y="7"/>
                  </a:lnTo>
                  <a:lnTo>
                    <a:pt x="4"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8" name="Freeform 659"/>
            <p:cNvSpPr>
              <a:spLocks/>
            </p:cNvSpPr>
            <p:nvPr/>
          </p:nvSpPr>
          <p:spPr bwMode="auto">
            <a:xfrm>
              <a:off x="7677150" y="5673725"/>
              <a:ext cx="1588" cy="1588"/>
            </a:xfrm>
            <a:custGeom>
              <a:avLst/>
              <a:gdLst>
                <a:gd name="T0" fmla="*/ 0 w 1"/>
                <a:gd name="T1" fmla="*/ 0 h 1"/>
                <a:gd name="T2" fmla="*/ 1588 w 1"/>
                <a:gd name="T3" fmla="*/ 1588 h 1"/>
                <a:gd name="T4" fmla="*/ 0 w 1"/>
                <a:gd name="T5" fmla="*/ 1588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1" y="1"/>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79" name="Freeform 660"/>
            <p:cNvSpPr>
              <a:spLocks/>
            </p:cNvSpPr>
            <p:nvPr/>
          </p:nvSpPr>
          <p:spPr bwMode="auto">
            <a:xfrm>
              <a:off x="7678738" y="5668963"/>
              <a:ext cx="1587" cy="1587"/>
            </a:xfrm>
            <a:custGeom>
              <a:avLst/>
              <a:gdLst>
                <a:gd name="T0" fmla="*/ 0 w 1"/>
                <a:gd name="T1" fmla="*/ 0 h 1"/>
                <a:gd name="T2" fmla="*/ 1587 w 1"/>
                <a:gd name="T3" fmla="*/ 0 h 1"/>
                <a:gd name="T4" fmla="*/ 1587 w 1"/>
                <a:gd name="T5" fmla="*/ 1587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1" y="0"/>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0" name="Freeform 661"/>
            <p:cNvSpPr>
              <a:spLocks/>
            </p:cNvSpPr>
            <p:nvPr/>
          </p:nvSpPr>
          <p:spPr bwMode="auto">
            <a:xfrm>
              <a:off x="7678738" y="5680075"/>
              <a:ext cx="4762" cy="3175"/>
            </a:xfrm>
            <a:custGeom>
              <a:avLst/>
              <a:gdLst>
                <a:gd name="T0" fmla="*/ 1587 w 3"/>
                <a:gd name="T1" fmla="*/ 0 h 2"/>
                <a:gd name="T2" fmla="*/ 4762 w 3"/>
                <a:gd name="T3" fmla="*/ 0 h 2"/>
                <a:gd name="T4" fmla="*/ 0 w 3"/>
                <a:gd name="T5" fmla="*/ 3175 h 2"/>
                <a:gd name="T6" fmla="*/ 158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1" y="0"/>
                  </a:moveTo>
                  <a:lnTo>
                    <a:pt x="3" y="0"/>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1" name="Freeform 662"/>
            <p:cNvSpPr>
              <a:spLocks/>
            </p:cNvSpPr>
            <p:nvPr/>
          </p:nvSpPr>
          <p:spPr bwMode="auto">
            <a:xfrm>
              <a:off x="7672388" y="5724525"/>
              <a:ext cx="1587" cy="3175"/>
            </a:xfrm>
            <a:custGeom>
              <a:avLst/>
              <a:gdLst>
                <a:gd name="T0" fmla="*/ 0 w 1"/>
                <a:gd name="T1" fmla="*/ 0 h 2"/>
                <a:gd name="T2" fmla="*/ 1587 w 1"/>
                <a:gd name="T3" fmla="*/ 0 h 2"/>
                <a:gd name="T4" fmla="*/ 0 w 1"/>
                <a:gd name="T5" fmla="*/ 3175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1" y="0"/>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2" name="Freeform 663"/>
            <p:cNvSpPr>
              <a:spLocks/>
            </p:cNvSpPr>
            <p:nvPr/>
          </p:nvSpPr>
          <p:spPr bwMode="auto">
            <a:xfrm>
              <a:off x="7673975" y="5721350"/>
              <a:ext cx="3175" cy="1588"/>
            </a:xfrm>
            <a:custGeom>
              <a:avLst/>
              <a:gdLst>
                <a:gd name="T0" fmla="*/ 0 w 2"/>
                <a:gd name="T1" fmla="*/ 0 h 1"/>
                <a:gd name="T2" fmla="*/ 3175 w 2"/>
                <a:gd name="T3" fmla="*/ 0 h 1"/>
                <a:gd name="T4" fmla="*/ 3175 w 2"/>
                <a:gd name="T5" fmla="*/ 1588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2"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3" name="Freeform 664"/>
            <p:cNvSpPr>
              <a:spLocks/>
            </p:cNvSpPr>
            <p:nvPr/>
          </p:nvSpPr>
          <p:spPr bwMode="auto">
            <a:xfrm>
              <a:off x="7670800" y="5732463"/>
              <a:ext cx="3175" cy="1587"/>
            </a:xfrm>
            <a:custGeom>
              <a:avLst/>
              <a:gdLst>
                <a:gd name="T0" fmla="*/ 0 w 2"/>
                <a:gd name="T1" fmla="*/ 0 h 1"/>
                <a:gd name="T2" fmla="*/ 3175 w 2"/>
                <a:gd name="T3" fmla="*/ 0 h 1"/>
                <a:gd name="T4" fmla="*/ 1588 w 2"/>
                <a:gd name="T5" fmla="*/ 1587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4" name="Freeform 665"/>
            <p:cNvSpPr>
              <a:spLocks/>
            </p:cNvSpPr>
            <p:nvPr/>
          </p:nvSpPr>
          <p:spPr bwMode="auto">
            <a:xfrm>
              <a:off x="7434263" y="5751513"/>
              <a:ext cx="4762" cy="9525"/>
            </a:xfrm>
            <a:custGeom>
              <a:avLst/>
              <a:gdLst>
                <a:gd name="T0" fmla="*/ 0 w 3"/>
                <a:gd name="T1" fmla="*/ 0 h 6"/>
                <a:gd name="T2" fmla="*/ 4762 w 3"/>
                <a:gd name="T3" fmla="*/ 1588 h 6"/>
                <a:gd name="T4" fmla="*/ 1587 w 3"/>
                <a:gd name="T5" fmla="*/ 9525 h 6"/>
                <a:gd name="T6" fmla="*/ 0 w 3"/>
                <a:gd name="T7" fmla="*/ 9525 h 6"/>
                <a:gd name="T8" fmla="*/ 0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0" y="0"/>
                  </a:moveTo>
                  <a:lnTo>
                    <a:pt x="3" y="1"/>
                  </a:lnTo>
                  <a:lnTo>
                    <a:pt x="1" y="6"/>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5" name="Freeform 666"/>
            <p:cNvSpPr>
              <a:spLocks/>
            </p:cNvSpPr>
            <p:nvPr/>
          </p:nvSpPr>
          <p:spPr bwMode="auto">
            <a:xfrm>
              <a:off x="4362450" y="3294063"/>
              <a:ext cx="12700" cy="23812"/>
            </a:xfrm>
            <a:custGeom>
              <a:avLst/>
              <a:gdLst>
                <a:gd name="T0" fmla="*/ 7938 w 8"/>
                <a:gd name="T1" fmla="*/ 0 h 15"/>
                <a:gd name="T2" fmla="*/ 12700 w 8"/>
                <a:gd name="T3" fmla="*/ 17462 h 15"/>
                <a:gd name="T4" fmla="*/ 11113 w 8"/>
                <a:gd name="T5" fmla="*/ 23812 h 15"/>
                <a:gd name="T6" fmla="*/ 0 w 8"/>
                <a:gd name="T7" fmla="*/ 23812 h 15"/>
                <a:gd name="T8" fmla="*/ 1588 w 8"/>
                <a:gd name="T9" fmla="*/ 9525 h 15"/>
                <a:gd name="T10" fmla="*/ 7938 w 8"/>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5" y="0"/>
                  </a:moveTo>
                  <a:lnTo>
                    <a:pt x="8" y="11"/>
                  </a:lnTo>
                  <a:lnTo>
                    <a:pt x="7" y="15"/>
                  </a:lnTo>
                  <a:lnTo>
                    <a:pt x="0" y="15"/>
                  </a:lnTo>
                  <a:lnTo>
                    <a:pt x="1" y="6"/>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6" name="Freeform 667"/>
            <p:cNvSpPr>
              <a:spLocks/>
            </p:cNvSpPr>
            <p:nvPr/>
          </p:nvSpPr>
          <p:spPr bwMode="auto">
            <a:xfrm>
              <a:off x="4827588" y="4751388"/>
              <a:ext cx="200025" cy="363537"/>
            </a:xfrm>
            <a:custGeom>
              <a:avLst/>
              <a:gdLst>
                <a:gd name="T0" fmla="*/ 196850 w 126"/>
                <a:gd name="T1" fmla="*/ 25400 h 229"/>
                <a:gd name="T2" fmla="*/ 196850 w 126"/>
                <a:gd name="T3" fmla="*/ 47625 h 229"/>
                <a:gd name="T4" fmla="*/ 200025 w 126"/>
                <a:gd name="T5" fmla="*/ 73025 h 229"/>
                <a:gd name="T6" fmla="*/ 198438 w 126"/>
                <a:gd name="T7" fmla="*/ 92075 h 229"/>
                <a:gd name="T8" fmla="*/ 184150 w 126"/>
                <a:gd name="T9" fmla="*/ 115887 h 229"/>
                <a:gd name="T10" fmla="*/ 166688 w 126"/>
                <a:gd name="T11" fmla="*/ 134937 h 229"/>
                <a:gd name="T12" fmla="*/ 133350 w 126"/>
                <a:gd name="T13" fmla="*/ 149225 h 229"/>
                <a:gd name="T14" fmla="*/ 127000 w 126"/>
                <a:gd name="T15" fmla="*/ 158750 h 229"/>
                <a:gd name="T16" fmla="*/ 122238 w 126"/>
                <a:gd name="T17" fmla="*/ 165100 h 229"/>
                <a:gd name="T18" fmla="*/ 114300 w 126"/>
                <a:gd name="T19" fmla="*/ 171450 h 229"/>
                <a:gd name="T20" fmla="*/ 106363 w 126"/>
                <a:gd name="T21" fmla="*/ 180975 h 229"/>
                <a:gd name="T22" fmla="*/ 84138 w 126"/>
                <a:gd name="T23" fmla="*/ 195262 h 229"/>
                <a:gd name="T24" fmla="*/ 87313 w 126"/>
                <a:gd name="T25" fmla="*/ 214312 h 229"/>
                <a:gd name="T26" fmla="*/ 101600 w 126"/>
                <a:gd name="T27" fmla="*/ 252412 h 229"/>
                <a:gd name="T28" fmla="*/ 96838 w 126"/>
                <a:gd name="T29" fmla="*/ 292100 h 229"/>
                <a:gd name="T30" fmla="*/ 101600 w 126"/>
                <a:gd name="T31" fmla="*/ 295275 h 229"/>
                <a:gd name="T32" fmla="*/ 65088 w 126"/>
                <a:gd name="T33" fmla="*/ 319087 h 229"/>
                <a:gd name="T34" fmla="*/ 52388 w 126"/>
                <a:gd name="T35" fmla="*/ 325437 h 229"/>
                <a:gd name="T36" fmla="*/ 52388 w 126"/>
                <a:gd name="T37" fmla="*/ 341312 h 229"/>
                <a:gd name="T38" fmla="*/ 38100 w 126"/>
                <a:gd name="T39" fmla="*/ 363537 h 229"/>
                <a:gd name="T40" fmla="*/ 33338 w 126"/>
                <a:gd name="T41" fmla="*/ 339725 h 229"/>
                <a:gd name="T42" fmla="*/ 30163 w 126"/>
                <a:gd name="T43" fmla="*/ 292100 h 229"/>
                <a:gd name="T44" fmla="*/ 44450 w 126"/>
                <a:gd name="T45" fmla="*/ 231775 h 229"/>
                <a:gd name="T46" fmla="*/ 52388 w 126"/>
                <a:gd name="T47" fmla="*/ 203200 h 229"/>
                <a:gd name="T48" fmla="*/ 52388 w 126"/>
                <a:gd name="T49" fmla="*/ 171450 h 229"/>
                <a:gd name="T50" fmla="*/ 36513 w 126"/>
                <a:gd name="T51" fmla="*/ 127000 h 229"/>
                <a:gd name="T52" fmla="*/ 3175 w 126"/>
                <a:gd name="T53" fmla="*/ 115887 h 229"/>
                <a:gd name="T54" fmla="*/ 0 w 126"/>
                <a:gd name="T55" fmla="*/ 93662 h 229"/>
                <a:gd name="T56" fmla="*/ 63500 w 126"/>
                <a:gd name="T57" fmla="*/ 82550 h 229"/>
                <a:gd name="T58" fmla="*/ 82550 w 126"/>
                <a:gd name="T59" fmla="*/ 98425 h 229"/>
                <a:gd name="T60" fmla="*/ 90488 w 126"/>
                <a:gd name="T61" fmla="*/ 134937 h 229"/>
                <a:gd name="T62" fmla="*/ 96838 w 126"/>
                <a:gd name="T63" fmla="*/ 115887 h 229"/>
                <a:gd name="T64" fmla="*/ 106363 w 126"/>
                <a:gd name="T65" fmla="*/ 82550 h 229"/>
                <a:gd name="T66" fmla="*/ 77788 w 126"/>
                <a:gd name="T67" fmla="*/ 25400 h 229"/>
                <a:gd name="T68" fmla="*/ 93663 w 126"/>
                <a:gd name="T69" fmla="*/ 20637 h 229"/>
                <a:gd name="T70" fmla="*/ 120650 w 126"/>
                <a:gd name="T71" fmla="*/ 20637 h 229"/>
                <a:gd name="T72" fmla="*/ 158750 w 126"/>
                <a:gd name="T73" fmla="*/ 9525 h 229"/>
                <a:gd name="T74" fmla="*/ 196850 w 126"/>
                <a:gd name="T75" fmla="*/ 0 h 2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6" h="229">
                  <a:moveTo>
                    <a:pt x="124" y="0"/>
                  </a:moveTo>
                  <a:lnTo>
                    <a:pt x="124" y="16"/>
                  </a:lnTo>
                  <a:lnTo>
                    <a:pt x="125" y="25"/>
                  </a:lnTo>
                  <a:lnTo>
                    <a:pt x="124" y="30"/>
                  </a:lnTo>
                  <a:lnTo>
                    <a:pt x="125" y="46"/>
                  </a:lnTo>
                  <a:lnTo>
                    <a:pt x="126" y="46"/>
                  </a:lnTo>
                  <a:lnTo>
                    <a:pt x="126" y="55"/>
                  </a:lnTo>
                  <a:lnTo>
                    <a:pt x="125" y="58"/>
                  </a:lnTo>
                  <a:lnTo>
                    <a:pt x="125" y="61"/>
                  </a:lnTo>
                  <a:lnTo>
                    <a:pt x="116" y="73"/>
                  </a:lnTo>
                  <a:lnTo>
                    <a:pt x="116" y="76"/>
                  </a:lnTo>
                  <a:lnTo>
                    <a:pt x="105" y="85"/>
                  </a:lnTo>
                  <a:lnTo>
                    <a:pt x="98" y="85"/>
                  </a:lnTo>
                  <a:lnTo>
                    <a:pt x="84" y="94"/>
                  </a:lnTo>
                  <a:lnTo>
                    <a:pt x="83" y="98"/>
                  </a:lnTo>
                  <a:lnTo>
                    <a:pt x="80" y="100"/>
                  </a:lnTo>
                  <a:lnTo>
                    <a:pt x="77" y="103"/>
                  </a:lnTo>
                  <a:lnTo>
                    <a:pt x="77" y="104"/>
                  </a:lnTo>
                  <a:lnTo>
                    <a:pt x="76" y="108"/>
                  </a:lnTo>
                  <a:lnTo>
                    <a:pt x="72" y="108"/>
                  </a:lnTo>
                  <a:lnTo>
                    <a:pt x="72" y="113"/>
                  </a:lnTo>
                  <a:lnTo>
                    <a:pt x="67" y="114"/>
                  </a:lnTo>
                  <a:lnTo>
                    <a:pt x="57" y="125"/>
                  </a:lnTo>
                  <a:lnTo>
                    <a:pt x="53" y="123"/>
                  </a:lnTo>
                  <a:lnTo>
                    <a:pt x="55" y="126"/>
                  </a:lnTo>
                  <a:lnTo>
                    <a:pt x="55" y="135"/>
                  </a:lnTo>
                  <a:lnTo>
                    <a:pt x="59" y="141"/>
                  </a:lnTo>
                  <a:lnTo>
                    <a:pt x="64" y="159"/>
                  </a:lnTo>
                  <a:lnTo>
                    <a:pt x="64" y="177"/>
                  </a:lnTo>
                  <a:lnTo>
                    <a:pt x="61" y="184"/>
                  </a:lnTo>
                  <a:lnTo>
                    <a:pt x="64" y="184"/>
                  </a:lnTo>
                  <a:lnTo>
                    <a:pt x="64" y="186"/>
                  </a:lnTo>
                  <a:lnTo>
                    <a:pt x="55" y="196"/>
                  </a:lnTo>
                  <a:lnTo>
                    <a:pt x="41" y="201"/>
                  </a:lnTo>
                  <a:lnTo>
                    <a:pt x="37" y="204"/>
                  </a:lnTo>
                  <a:lnTo>
                    <a:pt x="33" y="205"/>
                  </a:lnTo>
                  <a:lnTo>
                    <a:pt x="29" y="215"/>
                  </a:lnTo>
                  <a:lnTo>
                    <a:pt x="33" y="215"/>
                  </a:lnTo>
                  <a:lnTo>
                    <a:pt x="32" y="229"/>
                  </a:lnTo>
                  <a:lnTo>
                    <a:pt x="24" y="229"/>
                  </a:lnTo>
                  <a:lnTo>
                    <a:pt x="23" y="218"/>
                  </a:lnTo>
                  <a:lnTo>
                    <a:pt x="21" y="214"/>
                  </a:lnTo>
                  <a:lnTo>
                    <a:pt x="21" y="189"/>
                  </a:lnTo>
                  <a:lnTo>
                    <a:pt x="19" y="184"/>
                  </a:lnTo>
                  <a:lnTo>
                    <a:pt x="13" y="163"/>
                  </a:lnTo>
                  <a:lnTo>
                    <a:pt x="28" y="146"/>
                  </a:lnTo>
                  <a:lnTo>
                    <a:pt x="28" y="138"/>
                  </a:lnTo>
                  <a:lnTo>
                    <a:pt x="33" y="128"/>
                  </a:lnTo>
                  <a:lnTo>
                    <a:pt x="31" y="116"/>
                  </a:lnTo>
                  <a:lnTo>
                    <a:pt x="33" y="108"/>
                  </a:lnTo>
                  <a:lnTo>
                    <a:pt x="31" y="83"/>
                  </a:lnTo>
                  <a:lnTo>
                    <a:pt x="23" y="80"/>
                  </a:lnTo>
                  <a:lnTo>
                    <a:pt x="11" y="71"/>
                  </a:lnTo>
                  <a:lnTo>
                    <a:pt x="2" y="73"/>
                  </a:lnTo>
                  <a:lnTo>
                    <a:pt x="2" y="65"/>
                  </a:lnTo>
                  <a:lnTo>
                    <a:pt x="0" y="59"/>
                  </a:lnTo>
                  <a:lnTo>
                    <a:pt x="35" y="46"/>
                  </a:lnTo>
                  <a:lnTo>
                    <a:pt x="40" y="52"/>
                  </a:lnTo>
                  <a:lnTo>
                    <a:pt x="49" y="52"/>
                  </a:lnTo>
                  <a:lnTo>
                    <a:pt x="52" y="62"/>
                  </a:lnTo>
                  <a:lnTo>
                    <a:pt x="49" y="71"/>
                  </a:lnTo>
                  <a:lnTo>
                    <a:pt x="57" y="85"/>
                  </a:lnTo>
                  <a:lnTo>
                    <a:pt x="60" y="86"/>
                  </a:lnTo>
                  <a:lnTo>
                    <a:pt x="61" y="73"/>
                  </a:lnTo>
                  <a:lnTo>
                    <a:pt x="68" y="73"/>
                  </a:lnTo>
                  <a:lnTo>
                    <a:pt x="67" y="52"/>
                  </a:lnTo>
                  <a:lnTo>
                    <a:pt x="53" y="36"/>
                  </a:lnTo>
                  <a:lnTo>
                    <a:pt x="49" y="16"/>
                  </a:lnTo>
                  <a:lnTo>
                    <a:pt x="55" y="9"/>
                  </a:lnTo>
                  <a:lnTo>
                    <a:pt x="59" y="13"/>
                  </a:lnTo>
                  <a:lnTo>
                    <a:pt x="68" y="7"/>
                  </a:lnTo>
                  <a:lnTo>
                    <a:pt x="76" y="13"/>
                  </a:lnTo>
                  <a:lnTo>
                    <a:pt x="94" y="5"/>
                  </a:lnTo>
                  <a:lnTo>
                    <a:pt x="100" y="6"/>
                  </a:lnTo>
                  <a:lnTo>
                    <a:pt x="117" y="3"/>
                  </a:lnTo>
                  <a:lnTo>
                    <a:pt x="1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7" name="Freeform 668"/>
            <p:cNvSpPr>
              <a:spLocks/>
            </p:cNvSpPr>
            <p:nvPr/>
          </p:nvSpPr>
          <p:spPr bwMode="auto">
            <a:xfrm>
              <a:off x="4730750" y="4854575"/>
              <a:ext cx="149225" cy="155575"/>
            </a:xfrm>
            <a:custGeom>
              <a:avLst/>
              <a:gdLst>
                <a:gd name="T0" fmla="*/ 88900 w 94"/>
                <a:gd name="T1" fmla="*/ 0 h 98"/>
                <a:gd name="T2" fmla="*/ 100013 w 94"/>
                <a:gd name="T3" fmla="*/ 0 h 98"/>
                <a:gd name="T4" fmla="*/ 100013 w 94"/>
                <a:gd name="T5" fmla="*/ 12700 h 98"/>
                <a:gd name="T6" fmla="*/ 114300 w 94"/>
                <a:gd name="T7" fmla="*/ 9525 h 98"/>
                <a:gd name="T8" fmla="*/ 133350 w 94"/>
                <a:gd name="T9" fmla="*/ 23813 h 98"/>
                <a:gd name="T10" fmla="*/ 146050 w 94"/>
                <a:gd name="T11" fmla="*/ 28575 h 98"/>
                <a:gd name="T12" fmla="*/ 149225 w 94"/>
                <a:gd name="T13" fmla="*/ 68263 h 98"/>
                <a:gd name="T14" fmla="*/ 146050 w 94"/>
                <a:gd name="T15" fmla="*/ 80963 h 98"/>
                <a:gd name="T16" fmla="*/ 149225 w 94"/>
                <a:gd name="T17" fmla="*/ 100013 h 98"/>
                <a:gd name="T18" fmla="*/ 141288 w 94"/>
                <a:gd name="T19" fmla="*/ 115888 h 98"/>
                <a:gd name="T20" fmla="*/ 141288 w 94"/>
                <a:gd name="T21" fmla="*/ 128588 h 98"/>
                <a:gd name="T22" fmla="*/ 117475 w 94"/>
                <a:gd name="T23" fmla="*/ 155575 h 98"/>
                <a:gd name="T24" fmla="*/ 100013 w 94"/>
                <a:gd name="T25" fmla="*/ 149225 h 98"/>
                <a:gd name="T26" fmla="*/ 76200 w 94"/>
                <a:gd name="T27" fmla="*/ 149225 h 98"/>
                <a:gd name="T28" fmla="*/ 71438 w 94"/>
                <a:gd name="T29" fmla="*/ 139700 h 98"/>
                <a:gd name="T30" fmla="*/ 52388 w 94"/>
                <a:gd name="T31" fmla="*/ 133350 h 98"/>
                <a:gd name="T32" fmla="*/ 46038 w 94"/>
                <a:gd name="T33" fmla="*/ 111125 h 98"/>
                <a:gd name="T34" fmla="*/ 38100 w 94"/>
                <a:gd name="T35" fmla="*/ 101600 h 98"/>
                <a:gd name="T36" fmla="*/ 12700 w 94"/>
                <a:gd name="T37" fmla="*/ 87313 h 98"/>
                <a:gd name="T38" fmla="*/ 0 w 94"/>
                <a:gd name="T39" fmla="*/ 60325 h 98"/>
                <a:gd name="T40" fmla="*/ 0 w 94"/>
                <a:gd name="T41" fmla="*/ 50800 h 98"/>
                <a:gd name="T42" fmla="*/ 17463 w 94"/>
                <a:gd name="T43" fmla="*/ 52388 h 98"/>
                <a:gd name="T44" fmla="*/ 31750 w 94"/>
                <a:gd name="T45" fmla="*/ 57150 h 98"/>
                <a:gd name="T46" fmla="*/ 52388 w 94"/>
                <a:gd name="T47" fmla="*/ 31750 h 98"/>
                <a:gd name="T48" fmla="*/ 69850 w 94"/>
                <a:gd name="T49" fmla="*/ 23813 h 98"/>
                <a:gd name="T50" fmla="*/ 74613 w 94"/>
                <a:gd name="T51" fmla="*/ 4763 h 98"/>
                <a:gd name="T52" fmla="*/ 88900 w 94"/>
                <a:gd name="T53" fmla="*/ 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4" h="98">
                  <a:moveTo>
                    <a:pt x="56" y="0"/>
                  </a:moveTo>
                  <a:lnTo>
                    <a:pt x="63" y="0"/>
                  </a:lnTo>
                  <a:lnTo>
                    <a:pt x="63" y="8"/>
                  </a:lnTo>
                  <a:lnTo>
                    <a:pt x="72" y="6"/>
                  </a:lnTo>
                  <a:lnTo>
                    <a:pt x="84" y="15"/>
                  </a:lnTo>
                  <a:lnTo>
                    <a:pt x="92" y="18"/>
                  </a:lnTo>
                  <a:lnTo>
                    <a:pt x="94" y="43"/>
                  </a:lnTo>
                  <a:lnTo>
                    <a:pt x="92" y="51"/>
                  </a:lnTo>
                  <a:lnTo>
                    <a:pt x="94" y="63"/>
                  </a:lnTo>
                  <a:lnTo>
                    <a:pt x="89" y="73"/>
                  </a:lnTo>
                  <a:lnTo>
                    <a:pt x="89" y="81"/>
                  </a:lnTo>
                  <a:lnTo>
                    <a:pt x="74" y="98"/>
                  </a:lnTo>
                  <a:lnTo>
                    <a:pt x="63" y="94"/>
                  </a:lnTo>
                  <a:lnTo>
                    <a:pt x="48" y="94"/>
                  </a:lnTo>
                  <a:lnTo>
                    <a:pt x="45" y="88"/>
                  </a:lnTo>
                  <a:lnTo>
                    <a:pt x="33" y="84"/>
                  </a:lnTo>
                  <a:lnTo>
                    <a:pt x="29" y="70"/>
                  </a:lnTo>
                  <a:lnTo>
                    <a:pt x="24" y="64"/>
                  </a:lnTo>
                  <a:lnTo>
                    <a:pt x="8" y="55"/>
                  </a:lnTo>
                  <a:lnTo>
                    <a:pt x="0" y="38"/>
                  </a:lnTo>
                  <a:lnTo>
                    <a:pt x="0" y="32"/>
                  </a:lnTo>
                  <a:lnTo>
                    <a:pt x="11" y="33"/>
                  </a:lnTo>
                  <a:lnTo>
                    <a:pt x="20" y="36"/>
                  </a:lnTo>
                  <a:lnTo>
                    <a:pt x="33" y="20"/>
                  </a:lnTo>
                  <a:lnTo>
                    <a:pt x="44" y="15"/>
                  </a:lnTo>
                  <a:lnTo>
                    <a:pt x="47" y="3"/>
                  </a:lnTo>
                  <a:lnTo>
                    <a:pt x="5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8" name="Freeform 669"/>
            <p:cNvSpPr>
              <a:spLocks/>
            </p:cNvSpPr>
            <p:nvPr/>
          </p:nvSpPr>
          <p:spPr bwMode="auto">
            <a:xfrm>
              <a:off x="4629150" y="4910138"/>
              <a:ext cx="177800" cy="204787"/>
            </a:xfrm>
            <a:custGeom>
              <a:avLst/>
              <a:gdLst>
                <a:gd name="T0" fmla="*/ 101600 w 112"/>
                <a:gd name="T1" fmla="*/ 0 h 129"/>
                <a:gd name="T2" fmla="*/ 101600 w 112"/>
                <a:gd name="T3" fmla="*/ 4762 h 129"/>
                <a:gd name="T4" fmla="*/ 114300 w 112"/>
                <a:gd name="T5" fmla="*/ 31750 h 129"/>
                <a:gd name="T6" fmla="*/ 139700 w 112"/>
                <a:gd name="T7" fmla="*/ 46037 h 129"/>
                <a:gd name="T8" fmla="*/ 147638 w 112"/>
                <a:gd name="T9" fmla="*/ 55562 h 129"/>
                <a:gd name="T10" fmla="*/ 153988 w 112"/>
                <a:gd name="T11" fmla="*/ 77787 h 129"/>
                <a:gd name="T12" fmla="*/ 173038 w 112"/>
                <a:gd name="T13" fmla="*/ 84137 h 129"/>
                <a:gd name="T14" fmla="*/ 177800 w 112"/>
                <a:gd name="T15" fmla="*/ 93662 h 129"/>
                <a:gd name="T16" fmla="*/ 171450 w 112"/>
                <a:gd name="T17" fmla="*/ 103187 h 129"/>
                <a:gd name="T18" fmla="*/ 157163 w 112"/>
                <a:gd name="T19" fmla="*/ 104775 h 129"/>
                <a:gd name="T20" fmla="*/ 134938 w 112"/>
                <a:gd name="T21" fmla="*/ 128587 h 129"/>
                <a:gd name="T22" fmla="*/ 133350 w 112"/>
                <a:gd name="T23" fmla="*/ 142875 h 129"/>
                <a:gd name="T24" fmla="*/ 127000 w 112"/>
                <a:gd name="T25" fmla="*/ 152400 h 129"/>
                <a:gd name="T26" fmla="*/ 119063 w 112"/>
                <a:gd name="T27" fmla="*/ 152400 h 129"/>
                <a:gd name="T28" fmla="*/ 107950 w 112"/>
                <a:gd name="T29" fmla="*/ 177800 h 129"/>
                <a:gd name="T30" fmla="*/ 79375 w 112"/>
                <a:gd name="T31" fmla="*/ 176212 h 129"/>
                <a:gd name="T32" fmla="*/ 69850 w 112"/>
                <a:gd name="T33" fmla="*/ 169862 h 129"/>
                <a:gd name="T34" fmla="*/ 60325 w 112"/>
                <a:gd name="T35" fmla="*/ 171450 h 129"/>
                <a:gd name="T36" fmla="*/ 53975 w 112"/>
                <a:gd name="T37" fmla="*/ 190500 h 129"/>
                <a:gd name="T38" fmla="*/ 42863 w 112"/>
                <a:gd name="T39" fmla="*/ 204787 h 129"/>
                <a:gd name="T40" fmla="*/ 17463 w 112"/>
                <a:gd name="T41" fmla="*/ 204787 h 129"/>
                <a:gd name="T42" fmla="*/ 19050 w 112"/>
                <a:gd name="T43" fmla="*/ 180975 h 129"/>
                <a:gd name="T44" fmla="*/ 12700 w 112"/>
                <a:gd name="T45" fmla="*/ 166687 h 129"/>
                <a:gd name="T46" fmla="*/ 0 w 112"/>
                <a:gd name="T47" fmla="*/ 161925 h 129"/>
                <a:gd name="T48" fmla="*/ 0 w 112"/>
                <a:gd name="T49" fmla="*/ 90487 h 129"/>
                <a:gd name="T50" fmla="*/ 22225 w 112"/>
                <a:gd name="T51" fmla="*/ 90487 h 129"/>
                <a:gd name="T52" fmla="*/ 22225 w 112"/>
                <a:gd name="T53" fmla="*/ 11112 h 129"/>
                <a:gd name="T54" fmla="*/ 63500 w 112"/>
                <a:gd name="T55" fmla="*/ 4762 h 129"/>
                <a:gd name="T56" fmla="*/ 74613 w 112"/>
                <a:gd name="T57" fmla="*/ 6350 h 129"/>
                <a:gd name="T58" fmla="*/ 101600 w 112"/>
                <a:gd name="T59" fmla="*/ 0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12" h="129">
                  <a:moveTo>
                    <a:pt x="64" y="0"/>
                  </a:moveTo>
                  <a:lnTo>
                    <a:pt x="64" y="3"/>
                  </a:lnTo>
                  <a:lnTo>
                    <a:pt x="72" y="20"/>
                  </a:lnTo>
                  <a:lnTo>
                    <a:pt x="88" y="29"/>
                  </a:lnTo>
                  <a:lnTo>
                    <a:pt x="93" y="35"/>
                  </a:lnTo>
                  <a:lnTo>
                    <a:pt x="97" y="49"/>
                  </a:lnTo>
                  <a:lnTo>
                    <a:pt x="109" y="53"/>
                  </a:lnTo>
                  <a:lnTo>
                    <a:pt x="112" y="59"/>
                  </a:lnTo>
                  <a:lnTo>
                    <a:pt x="108" y="65"/>
                  </a:lnTo>
                  <a:lnTo>
                    <a:pt x="99" y="66"/>
                  </a:lnTo>
                  <a:lnTo>
                    <a:pt x="85" y="81"/>
                  </a:lnTo>
                  <a:lnTo>
                    <a:pt x="84" y="90"/>
                  </a:lnTo>
                  <a:lnTo>
                    <a:pt x="80" y="96"/>
                  </a:lnTo>
                  <a:lnTo>
                    <a:pt x="75" y="96"/>
                  </a:lnTo>
                  <a:lnTo>
                    <a:pt x="68" y="112"/>
                  </a:lnTo>
                  <a:lnTo>
                    <a:pt x="50" y="111"/>
                  </a:lnTo>
                  <a:lnTo>
                    <a:pt x="44" y="107"/>
                  </a:lnTo>
                  <a:lnTo>
                    <a:pt x="38" y="108"/>
                  </a:lnTo>
                  <a:lnTo>
                    <a:pt x="34" y="120"/>
                  </a:lnTo>
                  <a:lnTo>
                    <a:pt x="27" y="129"/>
                  </a:lnTo>
                  <a:lnTo>
                    <a:pt x="11" y="129"/>
                  </a:lnTo>
                  <a:lnTo>
                    <a:pt x="12" y="114"/>
                  </a:lnTo>
                  <a:lnTo>
                    <a:pt x="8" y="105"/>
                  </a:lnTo>
                  <a:lnTo>
                    <a:pt x="0" y="102"/>
                  </a:lnTo>
                  <a:lnTo>
                    <a:pt x="0" y="57"/>
                  </a:lnTo>
                  <a:lnTo>
                    <a:pt x="14" y="57"/>
                  </a:lnTo>
                  <a:lnTo>
                    <a:pt x="14" y="7"/>
                  </a:lnTo>
                  <a:lnTo>
                    <a:pt x="40" y="3"/>
                  </a:lnTo>
                  <a:lnTo>
                    <a:pt x="47" y="4"/>
                  </a:lnTo>
                  <a:lnTo>
                    <a:pt x="6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89" name="Freeform 670"/>
            <p:cNvSpPr>
              <a:spLocks/>
            </p:cNvSpPr>
            <p:nvPr/>
          </p:nvSpPr>
          <p:spPr bwMode="auto">
            <a:xfrm>
              <a:off x="4476750" y="4887913"/>
              <a:ext cx="254000" cy="273050"/>
            </a:xfrm>
            <a:custGeom>
              <a:avLst/>
              <a:gdLst>
                <a:gd name="T0" fmla="*/ 23813 w 160"/>
                <a:gd name="T1" fmla="*/ 0 h 172"/>
                <a:gd name="T2" fmla="*/ 41275 w 160"/>
                <a:gd name="T3" fmla="*/ 9525 h 172"/>
                <a:gd name="T4" fmla="*/ 125413 w 160"/>
                <a:gd name="T5" fmla="*/ 12700 h 172"/>
                <a:gd name="T6" fmla="*/ 134938 w 160"/>
                <a:gd name="T7" fmla="*/ 19050 h 172"/>
                <a:gd name="T8" fmla="*/ 165100 w 160"/>
                <a:gd name="T9" fmla="*/ 22225 h 172"/>
                <a:gd name="T10" fmla="*/ 182563 w 160"/>
                <a:gd name="T11" fmla="*/ 23813 h 172"/>
                <a:gd name="T12" fmla="*/ 219075 w 160"/>
                <a:gd name="T13" fmla="*/ 12700 h 172"/>
                <a:gd name="T14" fmla="*/ 246063 w 160"/>
                <a:gd name="T15" fmla="*/ 9525 h 172"/>
                <a:gd name="T16" fmla="*/ 254000 w 160"/>
                <a:gd name="T17" fmla="*/ 17463 h 172"/>
                <a:gd name="T18" fmla="*/ 254000 w 160"/>
                <a:gd name="T19" fmla="*/ 22225 h 172"/>
                <a:gd name="T20" fmla="*/ 227013 w 160"/>
                <a:gd name="T21" fmla="*/ 28575 h 172"/>
                <a:gd name="T22" fmla="*/ 215900 w 160"/>
                <a:gd name="T23" fmla="*/ 26988 h 172"/>
                <a:gd name="T24" fmla="*/ 174625 w 160"/>
                <a:gd name="T25" fmla="*/ 33338 h 172"/>
                <a:gd name="T26" fmla="*/ 174625 w 160"/>
                <a:gd name="T27" fmla="*/ 112713 h 172"/>
                <a:gd name="T28" fmla="*/ 152400 w 160"/>
                <a:gd name="T29" fmla="*/ 112713 h 172"/>
                <a:gd name="T30" fmla="*/ 152400 w 160"/>
                <a:gd name="T31" fmla="*/ 265113 h 172"/>
                <a:gd name="T32" fmla="*/ 146050 w 160"/>
                <a:gd name="T33" fmla="*/ 273050 h 172"/>
                <a:gd name="T34" fmla="*/ 109538 w 160"/>
                <a:gd name="T35" fmla="*/ 273050 h 172"/>
                <a:gd name="T36" fmla="*/ 100013 w 160"/>
                <a:gd name="T37" fmla="*/ 261938 h 172"/>
                <a:gd name="T38" fmla="*/ 92075 w 160"/>
                <a:gd name="T39" fmla="*/ 261938 h 172"/>
                <a:gd name="T40" fmla="*/ 90488 w 160"/>
                <a:gd name="T41" fmla="*/ 269875 h 172"/>
                <a:gd name="T42" fmla="*/ 74613 w 160"/>
                <a:gd name="T43" fmla="*/ 252413 h 172"/>
                <a:gd name="T44" fmla="*/ 66675 w 160"/>
                <a:gd name="T45" fmla="*/ 233363 h 172"/>
                <a:gd name="T46" fmla="*/ 58738 w 160"/>
                <a:gd name="T47" fmla="*/ 198438 h 172"/>
                <a:gd name="T48" fmla="*/ 55563 w 160"/>
                <a:gd name="T49" fmla="*/ 182563 h 172"/>
                <a:gd name="T50" fmla="*/ 49213 w 160"/>
                <a:gd name="T51" fmla="*/ 165100 h 172"/>
                <a:gd name="T52" fmla="*/ 49213 w 160"/>
                <a:gd name="T53" fmla="*/ 130175 h 172"/>
                <a:gd name="T54" fmla="*/ 41275 w 160"/>
                <a:gd name="T55" fmla="*/ 112713 h 172"/>
                <a:gd name="T56" fmla="*/ 30163 w 160"/>
                <a:gd name="T57" fmla="*/ 87313 h 172"/>
                <a:gd name="T58" fmla="*/ 20638 w 160"/>
                <a:gd name="T59" fmla="*/ 68263 h 172"/>
                <a:gd name="T60" fmla="*/ 15875 w 160"/>
                <a:gd name="T61" fmla="*/ 53975 h 172"/>
                <a:gd name="T62" fmla="*/ 3175 w 160"/>
                <a:gd name="T63" fmla="*/ 39688 h 172"/>
                <a:gd name="T64" fmla="*/ 0 w 160"/>
                <a:gd name="T65" fmla="*/ 23813 h 172"/>
                <a:gd name="T66" fmla="*/ 0 w 160"/>
                <a:gd name="T67" fmla="*/ 4763 h 172"/>
                <a:gd name="T68" fmla="*/ 12700 w 160"/>
                <a:gd name="T69" fmla="*/ 7938 h 172"/>
                <a:gd name="T70" fmla="*/ 23813 w 160"/>
                <a:gd name="T71" fmla="*/ 0 h 1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0" h="172">
                  <a:moveTo>
                    <a:pt x="15" y="0"/>
                  </a:moveTo>
                  <a:lnTo>
                    <a:pt x="26" y="6"/>
                  </a:lnTo>
                  <a:lnTo>
                    <a:pt x="79" y="8"/>
                  </a:lnTo>
                  <a:lnTo>
                    <a:pt x="85" y="12"/>
                  </a:lnTo>
                  <a:lnTo>
                    <a:pt x="104" y="14"/>
                  </a:lnTo>
                  <a:lnTo>
                    <a:pt x="115" y="15"/>
                  </a:lnTo>
                  <a:lnTo>
                    <a:pt x="138" y="8"/>
                  </a:lnTo>
                  <a:lnTo>
                    <a:pt x="155" y="6"/>
                  </a:lnTo>
                  <a:lnTo>
                    <a:pt x="160" y="11"/>
                  </a:lnTo>
                  <a:lnTo>
                    <a:pt x="160" y="14"/>
                  </a:lnTo>
                  <a:lnTo>
                    <a:pt x="143" y="18"/>
                  </a:lnTo>
                  <a:lnTo>
                    <a:pt x="136" y="17"/>
                  </a:lnTo>
                  <a:lnTo>
                    <a:pt x="110" y="21"/>
                  </a:lnTo>
                  <a:lnTo>
                    <a:pt x="110" y="71"/>
                  </a:lnTo>
                  <a:lnTo>
                    <a:pt x="96" y="71"/>
                  </a:lnTo>
                  <a:lnTo>
                    <a:pt x="96" y="167"/>
                  </a:lnTo>
                  <a:lnTo>
                    <a:pt x="92" y="172"/>
                  </a:lnTo>
                  <a:lnTo>
                    <a:pt x="69" y="172"/>
                  </a:lnTo>
                  <a:lnTo>
                    <a:pt x="63" y="165"/>
                  </a:lnTo>
                  <a:lnTo>
                    <a:pt x="58" y="165"/>
                  </a:lnTo>
                  <a:lnTo>
                    <a:pt x="57" y="170"/>
                  </a:lnTo>
                  <a:lnTo>
                    <a:pt x="47" y="159"/>
                  </a:lnTo>
                  <a:lnTo>
                    <a:pt x="42" y="147"/>
                  </a:lnTo>
                  <a:lnTo>
                    <a:pt x="37" y="125"/>
                  </a:lnTo>
                  <a:lnTo>
                    <a:pt x="35" y="115"/>
                  </a:lnTo>
                  <a:lnTo>
                    <a:pt x="31" y="104"/>
                  </a:lnTo>
                  <a:lnTo>
                    <a:pt x="31" y="82"/>
                  </a:lnTo>
                  <a:lnTo>
                    <a:pt x="26" y="71"/>
                  </a:lnTo>
                  <a:lnTo>
                    <a:pt x="19" y="55"/>
                  </a:lnTo>
                  <a:lnTo>
                    <a:pt x="13" y="43"/>
                  </a:lnTo>
                  <a:lnTo>
                    <a:pt x="10" y="34"/>
                  </a:lnTo>
                  <a:lnTo>
                    <a:pt x="2" y="25"/>
                  </a:lnTo>
                  <a:lnTo>
                    <a:pt x="0" y="15"/>
                  </a:lnTo>
                  <a:lnTo>
                    <a:pt x="0" y="3"/>
                  </a:lnTo>
                  <a:lnTo>
                    <a:pt x="8" y="5"/>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0" name="Freeform 671"/>
            <p:cNvSpPr>
              <a:spLocks/>
            </p:cNvSpPr>
            <p:nvPr/>
          </p:nvSpPr>
          <p:spPr bwMode="auto">
            <a:xfrm>
              <a:off x="5068888" y="4775200"/>
              <a:ext cx="138112" cy="306388"/>
            </a:xfrm>
            <a:custGeom>
              <a:avLst/>
              <a:gdLst>
                <a:gd name="T0" fmla="*/ 112712 w 87"/>
                <a:gd name="T1" fmla="*/ 0 h 193"/>
                <a:gd name="T2" fmla="*/ 125412 w 87"/>
                <a:gd name="T3" fmla="*/ 15875 h 193"/>
                <a:gd name="T4" fmla="*/ 131762 w 87"/>
                <a:gd name="T5" fmla="*/ 58738 h 193"/>
                <a:gd name="T6" fmla="*/ 138112 w 87"/>
                <a:gd name="T7" fmla="*/ 77788 h 193"/>
                <a:gd name="T8" fmla="*/ 127000 w 87"/>
                <a:gd name="T9" fmla="*/ 73025 h 193"/>
                <a:gd name="T10" fmla="*/ 125412 w 87"/>
                <a:gd name="T11" fmla="*/ 93663 h 193"/>
                <a:gd name="T12" fmla="*/ 119062 w 87"/>
                <a:gd name="T13" fmla="*/ 107950 h 193"/>
                <a:gd name="T14" fmla="*/ 115887 w 87"/>
                <a:gd name="T15" fmla="*/ 146050 h 193"/>
                <a:gd name="T16" fmla="*/ 98425 w 87"/>
                <a:gd name="T17" fmla="*/ 195263 h 193"/>
                <a:gd name="T18" fmla="*/ 87312 w 87"/>
                <a:gd name="T19" fmla="*/ 239713 h 193"/>
                <a:gd name="T20" fmla="*/ 73025 w 87"/>
                <a:gd name="T21" fmla="*/ 290513 h 193"/>
                <a:gd name="T22" fmla="*/ 60325 w 87"/>
                <a:gd name="T23" fmla="*/ 295275 h 193"/>
                <a:gd name="T24" fmla="*/ 47625 w 87"/>
                <a:gd name="T25" fmla="*/ 300038 h 193"/>
                <a:gd name="T26" fmla="*/ 34925 w 87"/>
                <a:gd name="T27" fmla="*/ 306388 h 193"/>
                <a:gd name="T28" fmla="*/ 22225 w 87"/>
                <a:gd name="T29" fmla="*/ 296863 h 193"/>
                <a:gd name="T30" fmla="*/ 7937 w 87"/>
                <a:gd name="T31" fmla="*/ 249238 h 193"/>
                <a:gd name="T32" fmla="*/ 0 w 87"/>
                <a:gd name="T33" fmla="*/ 219075 h 193"/>
                <a:gd name="T34" fmla="*/ 9525 w 87"/>
                <a:gd name="T35" fmla="*/ 207963 h 193"/>
                <a:gd name="T36" fmla="*/ 17462 w 87"/>
                <a:gd name="T37" fmla="*/ 185738 h 193"/>
                <a:gd name="T38" fmla="*/ 22225 w 87"/>
                <a:gd name="T39" fmla="*/ 160338 h 193"/>
                <a:gd name="T40" fmla="*/ 15875 w 87"/>
                <a:gd name="T41" fmla="*/ 141288 h 193"/>
                <a:gd name="T42" fmla="*/ 14287 w 87"/>
                <a:gd name="T43" fmla="*/ 122238 h 193"/>
                <a:gd name="T44" fmla="*/ 22225 w 87"/>
                <a:gd name="T45" fmla="*/ 92075 h 193"/>
                <a:gd name="T46" fmla="*/ 42862 w 87"/>
                <a:gd name="T47" fmla="*/ 87313 h 193"/>
                <a:gd name="T48" fmla="*/ 55562 w 87"/>
                <a:gd name="T49" fmla="*/ 84138 h 193"/>
                <a:gd name="T50" fmla="*/ 65087 w 87"/>
                <a:gd name="T51" fmla="*/ 87313 h 193"/>
                <a:gd name="T52" fmla="*/ 66675 w 87"/>
                <a:gd name="T53" fmla="*/ 73025 h 193"/>
                <a:gd name="T54" fmla="*/ 73025 w 87"/>
                <a:gd name="T55" fmla="*/ 69850 h 193"/>
                <a:gd name="T56" fmla="*/ 80962 w 87"/>
                <a:gd name="T57" fmla="*/ 61913 h 193"/>
                <a:gd name="T58" fmla="*/ 84137 w 87"/>
                <a:gd name="T59" fmla="*/ 49213 h 193"/>
                <a:gd name="T60" fmla="*/ 87312 w 87"/>
                <a:gd name="T61" fmla="*/ 34925 h 193"/>
                <a:gd name="T62" fmla="*/ 96837 w 87"/>
                <a:gd name="T63" fmla="*/ 38100 h 193"/>
                <a:gd name="T64" fmla="*/ 104775 w 87"/>
                <a:gd name="T65" fmla="*/ 25400 h 193"/>
                <a:gd name="T66" fmla="*/ 104775 w 87"/>
                <a:gd name="T67" fmla="*/ 9525 h 1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7" h="193">
                  <a:moveTo>
                    <a:pt x="70" y="0"/>
                  </a:moveTo>
                  <a:lnTo>
                    <a:pt x="71" y="0"/>
                  </a:lnTo>
                  <a:lnTo>
                    <a:pt x="73" y="3"/>
                  </a:lnTo>
                  <a:lnTo>
                    <a:pt x="79" y="10"/>
                  </a:lnTo>
                  <a:lnTo>
                    <a:pt x="83" y="25"/>
                  </a:lnTo>
                  <a:lnTo>
                    <a:pt x="83" y="37"/>
                  </a:lnTo>
                  <a:lnTo>
                    <a:pt x="86" y="40"/>
                  </a:lnTo>
                  <a:lnTo>
                    <a:pt x="87" y="49"/>
                  </a:lnTo>
                  <a:lnTo>
                    <a:pt x="83" y="53"/>
                  </a:lnTo>
                  <a:lnTo>
                    <a:pt x="80" y="46"/>
                  </a:lnTo>
                  <a:lnTo>
                    <a:pt x="78" y="49"/>
                  </a:lnTo>
                  <a:lnTo>
                    <a:pt x="79" y="59"/>
                  </a:lnTo>
                  <a:lnTo>
                    <a:pt x="78" y="65"/>
                  </a:lnTo>
                  <a:lnTo>
                    <a:pt x="75" y="68"/>
                  </a:lnTo>
                  <a:lnTo>
                    <a:pt x="73" y="89"/>
                  </a:lnTo>
                  <a:lnTo>
                    <a:pt x="73" y="92"/>
                  </a:lnTo>
                  <a:lnTo>
                    <a:pt x="67" y="104"/>
                  </a:lnTo>
                  <a:lnTo>
                    <a:pt x="62" y="123"/>
                  </a:lnTo>
                  <a:lnTo>
                    <a:pt x="59" y="132"/>
                  </a:lnTo>
                  <a:lnTo>
                    <a:pt x="55" y="151"/>
                  </a:lnTo>
                  <a:lnTo>
                    <a:pt x="51" y="168"/>
                  </a:lnTo>
                  <a:lnTo>
                    <a:pt x="46" y="183"/>
                  </a:lnTo>
                  <a:lnTo>
                    <a:pt x="41" y="186"/>
                  </a:lnTo>
                  <a:lnTo>
                    <a:pt x="38" y="186"/>
                  </a:lnTo>
                  <a:lnTo>
                    <a:pt x="35" y="187"/>
                  </a:lnTo>
                  <a:lnTo>
                    <a:pt x="30" y="189"/>
                  </a:lnTo>
                  <a:lnTo>
                    <a:pt x="26" y="193"/>
                  </a:lnTo>
                  <a:lnTo>
                    <a:pt x="22" y="193"/>
                  </a:lnTo>
                  <a:lnTo>
                    <a:pt x="19" y="190"/>
                  </a:lnTo>
                  <a:lnTo>
                    <a:pt x="14" y="187"/>
                  </a:lnTo>
                  <a:lnTo>
                    <a:pt x="6" y="177"/>
                  </a:lnTo>
                  <a:lnTo>
                    <a:pt x="5" y="157"/>
                  </a:lnTo>
                  <a:lnTo>
                    <a:pt x="1" y="153"/>
                  </a:lnTo>
                  <a:lnTo>
                    <a:pt x="0" y="138"/>
                  </a:lnTo>
                  <a:lnTo>
                    <a:pt x="4" y="131"/>
                  </a:lnTo>
                  <a:lnTo>
                    <a:pt x="6" y="131"/>
                  </a:lnTo>
                  <a:lnTo>
                    <a:pt x="9" y="120"/>
                  </a:lnTo>
                  <a:lnTo>
                    <a:pt x="11" y="117"/>
                  </a:lnTo>
                  <a:lnTo>
                    <a:pt x="15" y="104"/>
                  </a:lnTo>
                  <a:lnTo>
                    <a:pt x="14" y="101"/>
                  </a:lnTo>
                  <a:lnTo>
                    <a:pt x="13" y="93"/>
                  </a:lnTo>
                  <a:lnTo>
                    <a:pt x="10" y="89"/>
                  </a:lnTo>
                  <a:lnTo>
                    <a:pt x="10" y="80"/>
                  </a:lnTo>
                  <a:lnTo>
                    <a:pt x="9" y="77"/>
                  </a:lnTo>
                  <a:lnTo>
                    <a:pt x="14" y="67"/>
                  </a:lnTo>
                  <a:lnTo>
                    <a:pt x="14" y="58"/>
                  </a:lnTo>
                  <a:lnTo>
                    <a:pt x="22" y="56"/>
                  </a:lnTo>
                  <a:lnTo>
                    <a:pt x="27" y="55"/>
                  </a:lnTo>
                  <a:lnTo>
                    <a:pt x="30" y="52"/>
                  </a:lnTo>
                  <a:lnTo>
                    <a:pt x="35" y="53"/>
                  </a:lnTo>
                  <a:lnTo>
                    <a:pt x="39" y="56"/>
                  </a:lnTo>
                  <a:lnTo>
                    <a:pt x="41" y="55"/>
                  </a:lnTo>
                  <a:lnTo>
                    <a:pt x="37" y="52"/>
                  </a:lnTo>
                  <a:lnTo>
                    <a:pt x="42" y="46"/>
                  </a:lnTo>
                  <a:lnTo>
                    <a:pt x="46" y="47"/>
                  </a:lnTo>
                  <a:lnTo>
                    <a:pt x="46" y="44"/>
                  </a:lnTo>
                  <a:lnTo>
                    <a:pt x="50" y="37"/>
                  </a:lnTo>
                  <a:lnTo>
                    <a:pt x="51" y="39"/>
                  </a:lnTo>
                  <a:lnTo>
                    <a:pt x="55" y="36"/>
                  </a:lnTo>
                  <a:lnTo>
                    <a:pt x="53" y="31"/>
                  </a:lnTo>
                  <a:lnTo>
                    <a:pt x="57" y="30"/>
                  </a:lnTo>
                  <a:lnTo>
                    <a:pt x="55" y="22"/>
                  </a:lnTo>
                  <a:lnTo>
                    <a:pt x="57" y="21"/>
                  </a:lnTo>
                  <a:lnTo>
                    <a:pt x="61" y="24"/>
                  </a:lnTo>
                  <a:lnTo>
                    <a:pt x="65" y="18"/>
                  </a:lnTo>
                  <a:lnTo>
                    <a:pt x="66" y="16"/>
                  </a:lnTo>
                  <a:lnTo>
                    <a:pt x="67" y="7"/>
                  </a:lnTo>
                  <a:lnTo>
                    <a:pt x="66" y="6"/>
                  </a:lnTo>
                  <a:lnTo>
                    <a:pt x="7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1" name="Freeform 672"/>
            <p:cNvSpPr>
              <a:spLocks/>
            </p:cNvSpPr>
            <p:nvPr/>
          </p:nvSpPr>
          <p:spPr bwMode="auto">
            <a:xfrm>
              <a:off x="4473575" y="4649788"/>
              <a:ext cx="238125" cy="261937"/>
            </a:xfrm>
            <a:custGeom>
              <a:avLst/>
              <a:gdLst>
                <a:gd name="T0" fmla="*/ 33338 w 150"/>
                <a:gd name="T1" fmla="*/ 0 h 165"/>
                <a:gd name="T2" fmla="*/ 39688 w 150"/>
                <a:gd name="T3" fmla="*/ 7937 h 165"/>
                <a:gd name="T4" fmla="*/ 90488 w 150"/>
                <a:gd name="T5" fmla="*/ 7937 h 165"/>
                <a:gd name="T6" fmla="*/ 96838 w 150"/>
                <a:gd name="T7" fmla="*/ 28575 h 165"/>
                <a:gd name="T8" fmla="*/ 112713 w 150"/>
                <a:gd name="T9" fmla="*/ 52387 h 165"/>
                <a:gd name="T10" fmla="*/ 142875 w 150"/>
                <a:gd name="T11" fmla="*/ 52387 h 165"/>
                <a:gd name="T12" fmla="*/ 147638 w 150"/>
                <a:gd name="T13" fmla="*/ 34925 h 165"/>
                <a:gd name="T14" fmla="*/ 146050 w 150"/>
                <a:gd name="T15" fmla="*/ 30162 h 165"/>
                <a:gd name="T16" fmla="*/ 165100 w 150"/>
                <a:gd name="T17" fmla="*/ 28575 h 165"/>
                <a:gd name="T18" fmla="*/ 171450 w 150"/>
                <a:gd name="T19" fmla="*/ 34925 h 165"/>
                <a:gd name="T20" fmla="*/ 190500 w 150"/>
                <a:gd name="T21" fmla="*/ 34925 h 165"/>
                <a:gd name="T22" fmla="*/ 192088 w 150"/>
                <a:gd name="T23" fmla="*/ 58737 h 165"/>
                <a:gd name="T24" fmla="*/ 190500 w 150"/>
                <a:gd name="T25" fmla="*/ 77787 h 165"/>
                <a:gd name="T26" fmla="*/ 200025 w 150"/>
                <a:gd name="T27" fmla="*/ 96837 h 165"/>
                <a:gd name="T28" fmla="*/ 204788 w 150"/>
                <a:gd name="T29" fmla="*/ 112712 h 165"/>
                <a:gd name="T30" fmla="*/ 238125 w 150"/>
                <a:gd name="T31" fmla="*/ 112712 h 165"/>
                <a:gd name="T32" fmla="*/ 234950 w 150"/>
                <a:gd name="T33" fmla="*/ 130175 h 165"/>
                <a:gd name="T34" fmla="*/ 230188 w 150"/>
                <a:gd name="T35" fmla="*/ 149225 h 165"/>
                <a:gd name="T36" fmla="*/ 196850 w 150"/>
                <a:gd name="T37" fmla="*/ 150812 h 165"/>
                <a:gd name="T38" fmla="*/ 193675 w 150"/>
                <a:gd name="T39" fmla="*/ 223837 h 165"/>
                <a:gd name="T40" fmla="*/ 203200 w 150"/>
                <a:gd name="T41" fmla="*/ 227012 h 165"/>
                <a:gd name="T42" fmla="*/ 206375 w 150"/>
                <a:gd name="T43" fmla="*/ 236537 h 165"/>
                <a:gd name="T44" fmla="*/ 222250 w 150"/>
                <a:gd name="T45" fmla="*/ 250825 h 165"/>
                <a:gd name="T46" fmla="*/ 185738 w 150"/>
                <a:gd name="T47" fmla="*/ 261937 h 165"/>
                <a:gd name="T48" fmla="*/ 168275 w 150"/>
                <a:gd name="T49" fmla="*/ 260350 h 165"/>
                <a:gd name="T50" fmla="*/ 138113 w 150"/>
                <a:gd name="T51" fmla="*/ 257175 h 165"/>
                <a:gd name="T52" fmla="*/ 128588 w 150"/>
                <a:gd name="T53" fmla="*/ 250825 h 165"/>
                <a:gd name="T54" fmla="*/ 44450 w 150"/>
                <a:gd name="T55" fmla="*/ 247650 h 165"/>
                <a:gd name="T56" fmla="*/ 26988 w 150"/>
                <a:gd name="T57" fmla="*/ 238125 h 165"/>
                <a:gd name="T58" fmla="*/ 15875 w 150"/>
                <a:gd name="T59" fmla="*/ 246062 h 165"/>
                <a:gd name="T60" fmla="*/ 3175 w 150"/>
                <a:gd name="T61" fmla="*/ 242887 h 165"/>
                <a:gd name="T62" fmla="*/ 0 w 150"/>
                <a:gd name="T63" fmla="*/ 236537 h 165"/>
                <a:gd name="T64" fmla="*/ 3175 w 150"/>
                <a:gd name="T65" fmla="*/ 227012 h 165"/>
                <a:gd name="T66" fmla="*/ 4763 w 150"/>
                <a:gd name="T67" fmla="*/ 204787 h 165"/>
                <a:gd name="T68" fmla="*/ 11113 w 150"/>
                <a:gd name="T69" fmla="*/ 182562 h 165"/>
                <a:gd name="T70" fmla="*/ 22225 w 150"/>
                <a:gd name="T71" fmla="*/ 149225 h 165"/>
                <a:gd name="T72" fmla="*/ 33338 w 150"/>
                <a:gd name="T73" fmla="*/ 144462 h 165"/>
                <a:gd name="T74" fmla="*/ 39688 w 150"/>
                <a:gd name="T75" fmla="*/ 125412 h 165"/>
                <a:gd name="T76" fmla="*/ 39688 w 150"/>
                <a:gd name="T77" fmla="*/ 106362 h 165"/>
                <a:gd name="T78" fmla="*/ 30163 w 150"/>
                <a:gd name="T79" fmla="*/ 90487 h 165"/>
                <a:gd name="T80" fmla="*/ 25400 w 150"/>
                <a:gd name="T81" fmla="*/ 71437 h 165"/>
                <a:gd name="T82" fmla="*/ 30163 w 150"/>
                <a:gd name="T83" fmla="*/ 63500 h 165"/>
                <a:gd name="T84" fmla="*/ 25400 w 150"/>
                <a:gd name="T85" fmla="*/ 47625 h 165"/>
                <a:gd name="T86" fmla="*/ 22225 w 150"/>
                <a:gd name="T87" fmla="*/ 28575 h 165"/>
                <a:gd name="T88" fmla="*/ 11113 w 150"/>
                <a:gd name="T89" fmla="*/ 12700 h 165"/>
                <a:gd name="T90" fmla="*/ 22225 w 150"/>
                <a:gd name="T91" fmla="*/ 7937 h 165"/>
                <a:gd name="T92" fmla="*/ 33338 w 150"/>
                <a:gd name="T93" fmla="*/ 0 h 1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165">
                  <a:moveTo>
                    <a:pt x="21" y="0"/>
                  </a:moveTo>
                  <a:lnTo>
                    <a:pt x="25" y="5"/>
                  </a:lnTo>
                  <a:lnTo>
                    <a:pt x="57" y="5"/>
                  </a:lnTo>
                  <a:lnTo>
                    <a:pt x="61" y="18"/>
                  </a:lnTo>
                  <a:lnTo>
                    <a:pt x="71" y="33"/>
                  </a:lnTo>
                  <a:lnTo>
                    <a:pt x="90" y="33"/>
                  </a:lnTo>
                  <a:lnTo>
                    <a:pt x="93" y="22"/>
                  </a:lnTo>
                  <a:lnTo>
                    <a:pt x="92" y="19"/>
                  </a:lnTo>
                  <a:lnTo>
                    <a:pt x="104" y="18"/>
                  </a:lnTo>
                  <a:lnTo>
                    <a:pt x="108" y="22"/>
                  </a:lnTo>
                  <a:lnTo>
                    <a:pt x="120" y="22"/>
                  </a:lnTo>
                  <a:lnTo>
                    <a:pt x="121" y="37"/>
                  </a:lnTo>
                  <a:lnTo>
                    <a:pt x="120" y="49"/>
                  </a:lnTo>
                  <a:lnTo>
                    <a:pt x="126" y="61"/>
                  </a:lnTo>
                  <a:lnTo>
                    <a:pt x="129" y="71"/>
                  </a:lnTo>
                  <a:lnTo>
                    <a:pt x="150" y="71"/>
                  </a:lnTo>
                  <a:lnTo>
                    <a:pt x="148" y="82"/>
                  </a:lnTo>
                  <a:lnTo>
                    <a:pt x="145" y="94"/>
                  </a:lnTo>
                  <a:lnTo>
                    <a:pt x="124" y="95"/>
                  </a:lnTo>
                  <a:lnTo>
                    <a:pt x="122" y="141"/>
                  </a:lnTo>
                  <a:lnTo>
                    <a:pt x="128" y="143"/>
                  </a:lnTo>
                  <a:lnTo>
                    <a:pt x="130" y="149"/>
                  </a:lnTo>
                  <a:lnTo>
                    <a:pt x="140" y="158"/>
                  </a:lnTo>
                  <a:lnTo>
                    <a:pt x="117" y="165"/>
                  </a:lnTo>
                  <a:lnTo>
                    <a:pt x="106" y="164"/>
                  </a:lnTo>
                  <a:lnTo>
                    <a:pt x="87" y="162"/>
                  </a:lnTo>
                  <a:lnTo>
                    <a:pt x="81" y="158"/>
                  </a:lnTo>
                  <a:lnTo>
                    <a:pt x="28" y="156"/>
                  </a:lnTo>
                  <a:lnTo>
                    <a:pt x="17" y="150"/>
                  </a:lnTo>
                  <a:lnTo>
                    <a:pt x="10" y="155"/>
                  </a:lnTo>
                  <a:lnTo>
                    <a:pt x="2" y="153"/>
                  </a:lnTo>
                  <a:lnTo>
                    <a:pt x="0" y="149"/>
                  </a:lnTo>
                  <a:lnTo>
                    <a:pt x="2" y="143"/>
                  </a:lnTo>
                  <a:lnTo>
                    <a:pt x="3" y="129"/>
                  </a:lnTo>
                  <a:lnTo>
                    <a:pt x="7" y="115"/>
                  </a:lnTo>
                  <a:lnTo>
                    <a:pt x="14" y="94"/>
                  </a:lnTo>
                  <a:lnTo>
                    <a:pt x="21" y="91"/>
                  </a:lnTo>
                  <a:lnTo>
                    <a:pt x="25" y="79"/>
                  </a:lnTo>
                  <a:lnTo>
                    <a:pt x="25" y="67"/>
                  </a:lnTo>
                  <a:lnTo>
                    <a:pt x="19" y="57"/>
                  </a:lnTo>
                  <a:lnTo>
                    <a:pt x="16" y="45"/>
                  </a:lnTo>
                  <a:lnTo>
                    <a:pt x="19" y="40"/>
                  </a:lnTo>
                  <a:lnTo>
                    <a:pt x="16" y="30"/>
                  </a:lnTo>
                  <a:lnTo>
                    <a:pt x="14" y="18"/>
                  </a:lnTo>
                  <a:lnTo>
                    <a:pt x="7" y="8"/>
                  </a:lnTo>
                  <a:lnTo>
                    <a:pt x="14" y="5"/>
                  </a:lnTo>
                  <a:lnTo>
                    <a:pt x="2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2" name="Freeform 673"/>
            <p:cNvSpPr>
              <a:spLocks/>
            </p:cNvSpPr>
            <p:nvPr/>
          </p:nvSpPr>
          <p:spPr bwMode="auto">
            <a:xfrm>
              <a:off x="4476750" y="4624388"/>
              <a:ext cx="20638" cy="30162"/>
            </a:xfrm>
            <a:custGeom>
              <a:avLst/>
              <a:gdLst>
                <a:gd name="T0" fmla="*/ 15875 w 13"/>
                <a:gd name="T1" fmla="*/ 0 h 19"/>
                <a:gd name="T2" fmla="*/ 20638 w 13"/>
                <a:gd name="T3" fmla="*/ 4762 h 19"/>
                <a:gd name="T4" fmla="*/ 12700 w 13"/>
                <a:gd name="T5" fmla="*/ 15875 h 19"/>
                <a:gd name="T6" fmla="*/ 12700 w 13"/>
                <a:gd name="T7" fmla="*/ 28575 h 19"/>
                <a:gd name="T8" fmla="*/ 7938 w 13"/>
                <a:gd name="T9" fmla="*/ 30162 h 19"/>
                <a:gd name="T10" fmla="*/ 3175 w 13"/>
                <a:gd name="T11" fmla="*/ 25400 h 19"/>
                <a:gd name="T12" fmla="*/ 3175 w 13"/>
                <a:gd name="T13" fmla="*/ 15875 h 19"/>
                <a:gd name="T14" fmla="*/ 0 w 13"/>
                <a:gd name="T15" fmla="*/ 11112 h 19"/>
                <a:gd name="T16" fmla="*/ 7938 w 13"/>
                <a:gd name="T17" fmla="*/ 9525 h 19"/>
                <a:gd name="T18" fmla="*/ 15875 w 13"/>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19">
                  <a:moveTo>
                    <a:pt x="10" y="0"/>
                  </a:moveTo>
                  <a:lnTo>
                    <a:pt x="13" y="3"/>
                  </a:lnTo>
                  <a:lnTo>
                    <a:pt x="8" y="10"/>
                  </a:lnTo>
                  <a:lnTo>
                    <a:pt x="8" y="18"/>
                  </a:lnTo>
                  <a:lnTo>
                    <a:pt x="5" y="19"/>
                  </a:lnTo>
                  <a:lnTo>
                    <a:pt x="2" y="16"/>
                  </a:lnTo>
                  <a:lnTo>
                    <a:pt x="2" y="10"/>
                  </a:lnTo>
                  <a:lnTo>
                    <a:pt x="0" y="7"/>
                  </a:lnTo>
                  <a:lnTo>
                    <a:pt x="5" y="6"/>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3" name="Freeform 674"/>
            <p:cNvSpPr>
              <a:spLocks/>
            </p:cNvSpPr>
            <p:nvPr/>
          </p:nvSpPr>
          <p:spPr bwMode="auto">
            <a:xfrm>
              <a:off x="4873625" y="4727575"/>
              <a:ext cx="61913" cy="160338"/>
            </a:xfrm>
            <a:custGeom>
              <a:avLst/>
              <a:gdLst>
                <a:gd name="T0" fmla="*/ 6350 w 39"/>
                <a:gd name="T1" fmla="*/ 0 h 101"/>
                <a:gd name="T2" fmla="*/ 28575 w 39"/>
                <a:gd name="T3" fmla="*/ 3175 h 101"/>
                <a:gd name="T4" fmla="*/ 36513 w 39"/>
                <a:gd name="T5" fmla="*/ 9525 h 101"/>
                <a:gd name="T6" fmla="*/ 38100 w 39"/>
                <a:gd name="T7" fmla="*/ 19050 h 101"/>
                <a:gd name="T8" fmla="*/ 41275 w 39"/>
                <a:gd name="T9" fmla="*/ 38100 h 101"/>
                <a:gd name="T10" fmla="*/ 31750 w 39"/>
                <a:gd name="T11" fmla="*/ 49213 h 101"/>
                <a:gd name="T12" fmla="*/ 38100 w 39"/>
                <a:gd name="T13" fmla="*/ 80963 h 101"/>
                <a:gd name="T14" fmla="*/ 60325 w 39"/>
                <a:gd name="T15" fmla="*/ 106363 h 101"/>
                <a:gd name="T16" fmla="*/ 61913 w 39"/>
                <a:gd name="T17" fmla="*/ 139700 h 101"/>
                <a:gd name="T18" fmla="*/ 50800 w 39"/>
                <a:gd name="T19" fmla="*/ 139700 h 101"/>
                <a:gd name="T20" fmla="*/ 49213 w 39"/>
                <a:gd name="T21" fmla="*/ 160338 h 101"/>
                <a:gd name="T22" fmla="*/ 44450 w 39"/>
                <a:gd name="T23" fmla="*/ 158750 h 101"/>
                <a:gd name="T24" fmla="*/ 31750 w 39"/>
                <a:gd name="T25" fmla="*/ 136525 h 101"/>
                <a:gd name="T26" fmla="*/ 36513 w 39"/>
                <a:gd name="T27" fmla="*/ 122238 h 101"/>
                <a:gd name="T28" fmla="*/ 31750 w 39"/>
                <a:gd name="T29" fmla="*/ 106363 h 101"/>
                <a:gd name="T30" fmla="*/ 17463 w 39"/>
                <a:gd name="T31" fmla="*/ 106363 h 101"/>
                <a:gd name="T32" fmla="*/ 9525 w 39"/>
                <a:gd name="T33" fmla="*/ 96838 h 101"/>
                <a:gd name="T34" fmla="*/ 0 w 39"/>
                <a:gd name="T35" fmla="*/ 85725 h 101"/>
                <a:gd name="T36" fmla="*/ 4763 w 39"/>
                <a:gd name="T37" fmla="*/ 66675 h 101"/>
                <a:gd name="T38" fmla="*/ 12700 w 39"/>
                <a:gd name="T39" fmla="*/ 61913 h 101"/>
                <a:gd name="T40" fmla="*/ 9525 w 39"/>
                <a:gd name="T41" fmla="*/ 38100 h 101"/>
                <a:gd name="T42" fmla="*/ 22225 w 39"/>
                <a:gd name="T43" fmla="*/ 26988 h 101"/>
                <a:gd name="T44" fmla="*/ 6350 w 39"/>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101">
                  <a:moveTo>
                    <a:pt x="4" y="0"/>
                  </a:moveTo>
                  <a:lnTo>
                    <a:pt x="18" y="2"/>
                  </a:lnTo>
                  <a:lnTo>
                    <a:pt x="23" y="6"/>
                  </a:lnTo>
                  <a:lnTo>
                    <a:pt x="24" y="12"/>
                  </a:lnTo>
                  <a:lnTo>
                    <a:pt x="26" y="24"/>
                  </a:lnTo>
                  <a:lnTo>
                    <a:pt x="20" y="31"/>
                  </a:lnTo>
                  <a:lnTo>
                    <a:pt x="24" y="51"/>
                  </a:lnTo>
                  <a:lnTo>
                    <a:pt x="38" y="67"/>
                  </a:lnTo>
                  <a:lnTo>
                    <a:pt x="39" y="88"/>
                  </a:lnTo>
                  <a:lnTo>
                    <a:pt x="32" y="88"/>
                  </a:lnTo>
                  <a:lnTo>
                    <a:pt x="31" y="101"/>
                  </a:lnTo>
                  <a:lnTo>
                    <a:pt x="28" y="100"/>
                  </a:lnTo>
                  <a:lnTo>
                    <a:pt x="20" y="86"/>
                  </a:lnTo>
                  <a:lnTo>
                    <a:pt x="23" y="77"/>
                  </a:lnTo>
                  <a:lnTo>
                    <a:pt x="20" y="67"/>
                  </a:lnTo>
                  <a:lnTo>
                    <a:pt x="11" y="67"/>
                  </a:lnTo>
                  <a:lnTo>
                    <a:pt x="6" y="61"/>
                  </a:lnTo>
                  <a:lnTo>
                    <a:pt x="0" y="54"/>
                  </a:lnTo>
                  <a:lnTo>
                    <a:pt x="3" y="42"/>
                  </a:lnTo>
                  <a:lnTo>
                    <a:pt x="8" y="39"/>
                  </a:lnTo>
                  <a:lnTo>
                    <a:pt x="6" y="24"/>
                  </a:lnTo>
                  <a:lnTo>
                    <a:pt x="14" y="17"/>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4" name="Freeform 675"/>
            <p:cNvSpPr>
              <a:spLocks/>
            </p:cNvSpPr>
            <p:nvPr/>
          </p:nvSpPr>
          <p:spPr bwMode="auto">
            <a:xfrm>
              <a:off x="4808538" y="4546600"/>
              <a:ext cx="215900" cy="225425"/>
            </a:xfrm>
            <a:custGeom>
              <a:avLst/>
              <a:gdLst>
                <a:gd name="T0" fmla="*/ 23813 w 136"/>
                <a:gd name="T1" fmla="*/ 0 h 142"/>
                <a:gd name="T2" fmla="*/ 82550 w 136"/>
                <a:gd name="T3" fmla="*/ 0 h 142"/>
                <a:gd name="T4" fmla="*/ 158750 w 136"/>
                <a:gd name="T5" fmla="*/ 42863 h 142"/>
                <a:gd name="T6" fmla="*/ 160338 w 136"/>
                <a:gd name="T7" fmla="*/ 58738 h 142"/>
                <a:gd name="T8" fmla="*/ 187325 w 136"/>
                <a:gd name="T9" fmla="*/ 79375 h 142"/>
                <a:gd name="T10" fmla="*/ 187325 w 136"/>
                <a:gd name="T11" fmla="*/ 93663 h 142"/>
                <a:gd name="T12" fmla="*/ 180975 w 136"/>
                <a:gd name="T13" fmla="*/ 111125 h 142"/>
                <a:gd name="T14" fmla="*/ 180975 w 136"/>
                <a:gd name="T15" fmla="*/ 112713 h 142"/>
                <a:gd name="T16" fmla="*/ 185738 w 136"/>
                <a:gd name="T17" fmla="*/ 115888 h 142"/>
                <a:gd name="T18" fmla="*/ 196850 w 136"/>
                <a:gd name="T19" fmla="*/ 127000 h 142"/>
                <a:gd name="T20" fmla="*/ 196850 w 136"/>
                <a:gd name="T21" fmla="*/ 131763 h 142"/>
                <a:gd name="T22" fmla="*/ 190500 w 136"/>
                <a:gd name="T23" fmla="*/ 141288 h 142"/>
                <a:gd name="T24" fmla="*/ 193675 w 136"/>
                <a:gd name="T25" fmla="*/ 146050 h 142"/>
                <a:gd name="T26" fmla="*/ 192088 w 136"/>
                <a:gd name="T27" fmla="*/ 157163 h 142"/>
                <a:gd name="T28" fmla="*/ 193675 w 136"/>
                <a:gd name="T29" fmla="*/ 166688 h 142"/>
                <a:gd name="T30" fmla="*/ 203200 w 136"/>
                <a:gd name="T31" fmla="*/ 185738 h 142"/>
                <a:gd name="T32" fmla="*/ 215900 w 136"/>
                <a:gd name="T33" fmla="*/ 200025 h 142"/>
                <a:gd name="T34" fmla="*/ 215900 w 136"/>
                <a:gd name="T35" fmla="*/ 204788 h 142"/>
                <a:gd name="T36" fmla="*/ 204788 w 136"/>
                <a:gd name="T37" fmla="*/ 209550 h 142"/>
                <a:gd name="T38" fmla="*/ 177800 w 136"/>
                <a:gd name="T39" fmla="*/ 214313 h 142"/>
                <a:gd name="T40" fmla="*/ 168275 w 136"/>
                <a:gd name="T41" fmla="*/ 212725 h 142"/>
                <a:gd name="T42" fmla="*/ 139700 w 136"/>
                <a:gd name="T43" fmla="*/ 225425 h 142"/>
                <a:gd name="T44" fmla="*/ 127000 w 136"/>
                <a:gd name="T45" fmla="*/ 215900 h 142"/>
                <a:gd name="T46" fmla="*/ 112713 w 136"/>
                <a:gd name="T47" fmla="*/ 225425 h 142"/>
                <a:gd name="T48" fmla="*/ 106363 w 136"/>
                <a:gd name="T49" fmla="*/ 219075 h 142"/>
                <a:gd name="T50" fmla="*/ 103188 w 136"/>
                <a:gd name="T51" fmla="*/ 200025 h 142"/>
                <a:gd name="T52" fmla="*/ 101600 w 136"/>
                <a:gd name="T53" fmla="*/ 190500 h 142"/>
                <a:gd name="T54" fmla="*/ 93663 w 136"/>
                <a:gd name="T55" fmla="*/ 184150 h 142"/>
                <a:gd name="T56" fmla="*/ 71438 w 136"/>
                <a:gd name="T57" fmla="*/ 180975 h 142"/>
                <a:gd name="T58" fmla="*/ 44450 w 136"/>
                <a:gd name="T59" fmla="*/ 169863 h 142"/>
                <a:gd name="T60" fmla="*/ 25400 w 136"/>
                <a:gd name="T61" fmla="*/ 155575 h 142"/>
                <a:gd name="T62" fmla="*/ 22225 w 136"/>
                <a:gd name="T63" fmla="*/ 138113 h 142"/>
                <a:gd name="T64" fmla="*/ 9525 w 136"/>
                <a:gd name="T65" fmla="*/ 120650 h 142"/>
                <a:gd name="T66" fmla="*/ 6350 w 136"/>
                <a:gd name="T67" fmla="*/ 103188 h 142"/>
                <a:gd name="T68" fmla="*/ 0 w 136"/>
                <a:gd name="T69" fmla="*/ 77788 h 142"/>
                <a:gd name="T70" fmla="*/ 17463 w 136"/>
                <a:gd name="T71" fmla="*/ 73025 h 142"/>
                <a:gd name="T72" fmla="*/ 23813 w 136"/>
                <a:gd name="T73" fmla="*/ 55563 h 142"/>
                <a:gd name="T74" fmla="*/ 28575 w 136"/>
                <a:gd name="T75" fmla="*/ 49213 h 142"/>
                <a:gd name="T76" fmla="*/ 22225 w 136"/>
                <a:gd name="T77" fmla="*/ 39688 h 142"/>
                <a:gd name="T78" fmla="*/ 22225 w 136"/>
                <a:gd name="T79" fmla="*/ 33338 h 142"/>
                <a:gd name="T80" fmla="*/ 28575 w 136"/>
                <a:gd name="T81" fmla="*/ 30163 h 142"/>
                <a:gd name="T82" fmla="*/ 22225 w 136"/>
                <a:gd name="T83" fmla="*/ 4763 h 142"/>
                <a:gd name="T84" fmla="*/ 23813 w 136"/>
                <a:gd name="T85" fmla="*/ 0 h 1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6" h="142">
                  <a:moveTo>
                    <a:pt x="15" y="0"/>
                  </a:moveTo>
                  <a:lnTo>
                    <a:pt x="52" y="0"/>
                  </a:lnTo>
                  <a:lnTo>
                    <a:pt x="100" y="27"/>
                  </a:lnTo>
                  <a:lnTo>
                    <a:pt x="101" y="37"/>
                  </a:lnTo>
                  <a:lnTo>
                    <a:pt x="118" y="50"/>
                  </a:lnTo>
                  <a:lnTo>
                    <a:pt x="118" y="59"/>
                  </a:lnTo>
                  <a:lnTo>
                    <a:pt x="114" y="70"/>
                  </a:lnTo>
                  <a:lnTo>
                    <a:pt x="114" y="71"/>
                  </a:lnTo>
                  <a:lnTo>
                    <a:pt x="117" y="73"/>
                  </a:lnTo>
                  <a:lnTo>
                    <a:pt x="124" y="80"/>
                  </a:lnTo>
                  <a:lnTo>
                    <a:pt x="124" y="83"/>
                  </a:lnTo>
                  <a:lnTo>
                    <a:pt x="120" y="89"/>
                  </a:lnTo>
                  <a:lnTo>
                    <a:pt x="122" y="92"/>
                  </a:lnTo>
                  <a:lnTo>
                    <a:pt x="121" y="99"/>
                  </a:lnTo>
                  <a:lnTo>
                    <a:pt x="122" y="105"/>
                  </a:lnTo>
                  <a:lnTo>
                    <a:pt x="128" y="117"/>
                  </a:lnTo>
                  <a:lnTo>
                    <a:pt x="136" y="126"/>
                  </a:lnTo>
                  <a:lnTo>
                    <a:pt x="136" y="129"/>
                  </a:lnTo>
                  <a:lnTo>
                    <a:pt x="129" y="132"/>
                  </a:lnTo>
                  <a:lnTo>
                    <a:pt x="112" y="135"/>
                  </a:lnTo>
                  <a:lnTo>
                    <a:pt x="106" y="134"/>
                  </a:lnTo>
                  <a:lnTo>
                    <a:pt x="88" y="142"/>
                  </a:lnTo>
                  <a:lnTo>
                    <a:pt x="80" y="136"/>
                  </a:lnTo>
                  <a:lnTo>
                    <a:pt x="71" y="142"/>
                  </a:lnTo>
                  <a:lnTo>
                    <a:pt x="67" y="138"/>
                  </a:lnTo>
                  <a:lnTo>
                    <a:pt x="65" y="126"/>
                  </a:lnTo>
                  <a:lnTo>
                    <a:pt x="64" y="120"/>
                  </a:lnTo>
                  <a:lnTo>
                    <a:pt x="59" y="116"/>
                  </a:lnTo>
                  <a:lnTo>
                    <a:pt x="45" y="114"/>
                  </a:lnTo>
                  <a:lnTo>
                    <a:pt x="28" y="107"/>
                  </a:lnTo>
                  <a:lnTo>
                    <a:pt x="16" y="98"/>
                  </a:lnTo>
                  <a:lnTo>
                    <a:pt x="14" y="87"/>
                  </a:lnTo>
                  <a:lnTo>
                    <a:pt x="6" y="76"/>
                  </a:lnTo>
                  <a:lnTo>
                    <a:pt x="4" y="65"/>
                  </a:lnTo>
                  <a:lnTo>
                    <a:pt x="0" y="49"/>
                  </a:lnTo>
                  <a:lnTo>
                    <a:pt x="11" y="46"/>
                  </a:lnTo>
                  <a:lnTo>
                    <a:pt x="15" y="35"/>
                  </a:lnTo>
                  <a:lnTo>
                    <a:pt x="18" y="31"/>
                  </a:lnTo>
                  <a:lnTo>
                    <a:pt x="14" y="25"/>
                  </a:lnTo>
                  <a:lnTo>
                    <a:pt x="14" y="21"/>
                  </a:lnTo>
                  <a:lnTo>
                    <a:pt x="18" y="19"/>
                  </a:lnTo>
                  <a:lnTo>
                    <a:pt x="14" y="3"/>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5" name="Freeform 676"/>
            <p:cNvSpPr>
              <a:spLocks/>
            </p:cNvSpPr>
            <p:nvPr/>
          </p:nvSpPr>
          <p:spPr bwMode="auto">
            <a:xfrm>
              <a:off x="4999038" y="4652963"/>
              <a:ext cx="6350" cy="11112"/>
            </a:xfrm>
            <a:custGeom>
              <a:avLst/>
              <a:gdLst>
                <a:gd name="T0" fmla="*/ 0 w 4"/>
                <a:gd name="T1" fmla="*/ 0 h 7"/>
                <a:gd name="T2" fmla="*/ 1588 w 4"/>
                <a:gd name="T3" fmla="*/ 0 h 7"/>
                <a:gd name="T4" fmla="*/ 3175 w 4"/>
                <a:gd name="T5" fmla="*/ 4762 h 7"/>
                <a:gd name="T6" fmla="*/ 6350 w 4"/>
                <a:gd name="T7" fmla="*/ 6350 h 7"/>
                <a:gd name="T8" fmla="*/ 6350 w 4"/>
                <a:gd name="T9" fmla="*/ 11112 h 7"/>
                <a:gd name="T10" fmla="*/ 1588 w 4"/>
                <a:gd name="T11" fmla="*/ 6350 h 7"/>
                <a:gd name="T12" fmla="*/ 0 w 4"/>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0" y="0"/>
                  </a:moveTo>
                  <a:lnTo>
                    <a:pt x="1" y="0"/>
                  </a:lnTo>
                  <a:lnTo>
                    <a:pt x="2" y="3"/>
                  </a:lnTo>
                  <a:lnTo>
                    <a:pt x="4" y="4"/>
                  </a:lnTo>
                  <a:lnTo>
                    <a:pt x="4" y="7"/>
                  </a:lnTo>
                  <a:lnTo>
                    <a:pt x="1"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6" name="Freeform 677"/>
            <p:cNvSpPr>
              <a:spLocks/>
            </p:cNvSpPr>
            <p:nvPr/>
          </p:nvSpPr>
          <p:spPr bwMode="auto">
            <a:xfrm>
              <a:off x="5006975" y="4630738"/>
              <a:ext cx="4763" cy="9525"/>
            </a:xfrm>
            <a:custGeom>
              <a:avLst/>
              <a:gdLst>
                <a:gd name="T0" fmla="*/ 0 w 3"/>
                <a:gd name="T1" fmla="*/ 0 h 6"/>
                <a:gd name="T2" fmla="*/ 4763 w 3"/>
                <a:gd name="T3" fmla="*/ 0 h 6"/>
                <a:gd name="T4" fmla="*/ 4763 w 3"/>
                <a:gd name="T5" fmla="*/ 7938 h 6"/>
                <a:gd name="T6" fmla="*/ 1588 w 3"/>
                <a:gd name="T7" fmla="*/ 9525 h 6"/>
                <a:gd name="T8" fmla="*/ 0 w 3"/>
                <a:gd name="T9" fmla="*/ 4763 h 6"/>
                <a:gd name="T10" fmla="*/ 0 w 3"/>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6">
                  <a:moveTo>
                    <a:pt x="0" y="0"/>
                  </a:moveTo>
                  <a:lnTo>
                    <a:pt x="3" y="0"/>
                  </a:lnTo>
                  <a:lnTo>
                    <a:pt x="3" y="5"/>
                  </a:lnTo>
                  <a:lnTo>
                    <a:pt x="1" y="6"/>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7" name="Freeform 678"/>
            <p:cNvSpPr>
              <a:spLocks/>
            </p:cNvSpPr>
            <p:nvPr/>
          </p:nvSpPr>
          <p:spPr bwMode="auto">
            <a:xfrm>
              <a:off x="4484688" y="4416425"/>
              <a:ext cx="361950" cy="392113"/>
            </a:xfrm>
            <a:custGeom>
              <a:avLst/>
              <a:gdLst>
                <a:gd name="T0" fmla="*/ 273050 w 228"/>
                <a:gd name="T1" fmla="*/ 4763 h 247"/>
                <a:gd name="T2" fmla="*/ 304800 w 228"/>
                <a:gd name="T3" fmla="*/ 17463 h 247"/>
                <a:gd name="T4" fmla="*/ 349250 w 228"/>
                <a:gd name="T5" fmla="*/ 30163 h 247"/>
                <a:gd name="T6" fmla="*/ 352425 w 228"/>
                <a:gd name="T7" fmla="*/ 58738 h 247"/>
                <a:gd name="T8" fmla="*/ 328613 w 228"/>
                <a:gd name="T9" fmla="*/ 103188 h 247"/>
                <a:gd name="T10" fmla="*/ 333375 w 228"/>
                <a:gd name="T11" fmla="*/ 141288 h 247"/>
                <a:gd name="T12" fmla="*/ 320675 w 228"/>
                <a:gd name="T13" fmla="*/ 173038 h 247"/>
                <a:gd name="T14" fmla="*/ 323850 w 228"/>
                <a:gd name="T15" fmla="*/ 207963 h 247"/>
                <a:gd name="T16" fmla="*/ 333375 w 228"/>
                <a:gd name="T17" fmla="*/ 250825 h 247"/>
                <a:gd name="T18" fmla="*/ 349250 w 228"/>
                <a:gd name="T19" fmla="*/ 285750 h 247"/>
                <a:gd name="T20" fmla="*/ 311150 w 228"/>
                <a:gd name="T21" fmla="*/ 311150 h 247"/>
                <a:gd name="T22" fmla="*/ 307975 w 228"/>
                <a:gd name="T23" fmla="*/ 355600 h 247"/>
                <a:gd name="T24" fmla="*/ 333375 w 228"/>
                <a:gd name="T25" fmla="*/ 368300 h 247"/>
                <a:gd name="T26" fmla="*/ 315913 w 228"/>
                <a:gd name="T27" fmla="*/ 392113 h 247"/>
                <a:gd name="T28" fmla="*/ 290513 w 228"/>
                <a:gd name="T29" fmla="*/ 368300 h 247"/>
                <a:gd name="T30" fmla="*/ 277813 w 228"/>
                <a:gd name="T31" fmla="*/ 360363 h 247"/>
                <a:gd name="T32" fmla="*/ 246063 w 228"/>
                <a:gd name="T33" fmla="*/ 346075 h 247"/>
                <a:gd name="T34" fmla="*/ 227013 w 228"/>
                <a:gd name="T35" fmla="*/ 346075 h 247"/>
                <a:gd name="T36" fmla="*/ 188913 w 228"/>
                <a:gd name="T37" fmla="*/ 330200 h 247"/>
                <a:gd name="T38" fmla="*/ 180975 w 228"/>
                <a:gd name="T39" fmla="*/ 292100 h 247"/>
                <a:gd name="T40" fmla="*/ 160338 w 228"/>
                <a:gd name="T41" fmla="*/ 268288 h 247"/>
                <a:gd name="T42" fmla="*/ 134938 w 228"/>
                <a:gd name="T43" fmla="*/ 263525 h 247"/>
                <a:gd name="T44" fmla="*/ 131763 w 228"/>
                <a:gd name="T45" fmla="*/ 285750 h 247"/>
                <a:gd name="T46" fmla="*/ 85725 w 228"/>
                <a:gd name="T47" fmla="*/ 261938 h 247"/>
                <a:gd name="T48" fmla="*/ 28575 w 228"/>
                <a:gd name="T49" fmla="*/ 241300 h 247"/>
                <a:gd name="T50" fmla="*/ 11113 w 228"/>
                <a:gd name="T51" fmla="*/ 241300 h 247"/>
                <a:gd name="T52" fmla="*/ 0 w 228"/>
                <a:gd name="T53" fmla="*/ 238125 h 247"/>
                <a:gd name="T54" fmla="*/ 4763 w 228"/>
                <a:gd name="T55" fmla="*/ 223838 h 247"/>
                <a:gd name="T56" fmla="*/ 20638 w 228"/>
                <a:gd name="T57" fmla="*/ 217488 h 247"/>
                <a:gd name="T58" fmla="*/ 38100 w 228"/>
                <a:gd name="T59" fmla="*/ 207963 h 247"/>
                <a:gd name="T60" fmla="*/ 63500 w 228"/>
                <a:gd name="T61" fmla="*/ 198438 h 247"/>
                <a:gd name="T62" fmla="*/ 71438 w 228"/>
                <a:gd name="T63" fmla="*/ 155575 h 247"/>
                <a:gd name="T64" fmla="*/ 101600 w 228"/>
                <a:gd name="T65" fmla="*/ 95250 h 247"/>
                <a:gd name="T66" fmla="*/ 109538 w 228"/>
                <a:gd name="T67" fmla="*/ 63500 h 247"/>
                <a:gd name="T68" fmla="*/ 114300 w 228"/>
                <a:gd name="T69" fmla="*/ 33338 h 247"/>
                <a:gd name="T70" fmla="*/ 136525 w 228"/>
                <a:gd name="T71" fmla="*/ 4763 h 247"/>
                <a:gd name="T72" fmla="*/ 192088 w 228"/>
                <a:gd name="T73" fmla="*/ 23813 h 247"/>
                <a:gd name="T74" fmla="*/ 227013 w 228"/>
                <a:gd name="T75" fmla="*/ 3175 h 247"/>
                <a:gd name="T76" fmla="*/ 250825 w 228"/>
                <a:gd name="T77" fmla="*/ 0 h 2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247">
                  <a:moveTo>
                    <a:pt x="158" y="0"/>
                  </a:moveTo>
                  <a:lnTo>
                    <a:pt x="172" y="3"/>
                  </a:lnTo>
                  <a:lnTo>
                    <a:pt x="182" y="3"/>
                  </a:lnTo>
                  <a:lnTo>
                    <a:pt x="192" y="11"/>
                  </a:lnTo>
                  <a:lnTo>
                    <a:pt x="207" y="9"/>
                  </a:lnTo>
                  <a:lnTo>
                    <a:pt x="220" y="19"/>
                  </a:lnTo>
                  <a:lnTo>
                    <a:pt x="220" y="25"/>
                  </a:lnTo>
                  <a:lnTo>
                    <a:pt x="222" y="37"/>
                  </a:lnTo>
                  <a:lnTo>
                    <a:pt x="228" y="42"/>
                  </a:lnTo>
                  <a:lnTo>
                    <a:pt x="207" y="65"/>
                  </a:lnTo>
                  <a:lnTo>
                    <a:pt x="210" y="76"/>
                  </a:lnTo>
                  <a:lnTo>
                    <a:pt x="210" y="89"/>
                  </a:lnTo>
                  <a:lnTo>
                    <a:pt x="200" y="97"/>
                  </a:lnTo>
                  <a:lnTo>
                    <a:pt x="202" y="109"/>
                  </a:lnTo>
                  <a:lnTo>
                    <a:pt x="202" y="119"/>
                  </a:lnTo>
                  <a:lnTo>
                    <a:pt x="204" y="131"/>
                  </a:lnTo>
                  <a:lnTo>
                    <a:pt x="208" y="147"/>
                  </a:lnTo>
                  <a:lnTo>
                    <a:pt x="210" y="158"/>
                  </a:lnTo>
                  <a:lnTo>
                    <a:pt x="218" y="169"/>
                  </a:lnTo>
                  <a:lnTo>
                    <a:pt x="220" y="180"/>
                  </a:lnTo>
                  <a:lnTo>
                    <a:pt x="200" y="184"/>
                  </a:lnTo>
                  <a:lnTo>
                    <a:pt x="196" y="196"/>
                  </a:lnTo>
                  <a:lnTo>
                    <a:pt x="195" y="213"/>
                  </a:lnTo>
                  <a:lnTo>
                    <a:pt x="194" y="224"/>
                  </a:lnTo>
                  <a:lnTo>
                    <a:pt x="203" y="233"/>
                  </a:lnTo>
                  <a:lnTo>
                    <a:pt x="210" y="232"/>
                  </a:lnTo>
                  <a:lnTo>
                    <a:pt x="212" y="247"/>
                  </a:lnTo>
                  <a:lnTo>
                    <a:pt x="199" y="247"/>
                  </a:lnTo>
                  <a:lnTo>
                    <a:pt x="191" y="236"/>
                  </a:lnTo>
                  <a:lnTo>
                    <a:pt x="183" y="232"/>
                  </a:lnTo>
                  <a:lnTo>
                    <a:pt x="178" y="223"/>
                  </a:lnTo>
                  <a:lnTo>
                    <a:pt x="175" y="227"/>
                  </a:lnTo>
                  <a:lnTo>
                    <a:pt x="159" y="224"/>
                  </a:lnTo>
                  <a:lnTo>
                    <a:pt x="155" y="218"/>
                  </a:lnTo>
                  <a:lnTo>
                    <a:pt x="150" y="221"/>
                  </a:lnTo>
                  <a:lnTo>
                    <a:pt x="143" y="218"/>
                  </a:lnTo>
                  <a:lnTo>
                    <a:pt x="122" y="218"/>
                  </a:lnTo>
                  <a:lnTo>
                    <a:pt x="119" y="208"/>
                  </a:lnTo>
                  <a:lnTo>
                    <a:pt x="113" y="196"/>
                  </a:lnTo>
                  <a:lnTo>
                    <a:pt x="114" y="184"/>
                  </a:lnTo>
                  <a:lnTo>
                    <a:pt x="113" y="169"/>
                  </a:lnTo>
                  <a:lnTo>
                    <a:pt x="101" y="169"/>
                  </a:lnTo>
                  <a:lnTo>
                    <a:pt x="97" y="165"/>
                  </a:lnTo>
                  <a:lnTo>
                    <a:pt x="85" y="166"/>
                  </a:lnTo>
                  <a:lnTo>
                    <a:pt x="86" y="169"/>
                  </a:lnTo>
                  <a:lnTo>
                    <a:pt x="83" y="180"/>
                  </a:lnTo>
                  <a:lnTo>
                    <a:pt x="64" y="180"/>
                  </a:lnTo>
                  <a:lnTo>
                    <a:pt x="54" y="165"/>
                  </a:lnTo>
                  <a:lnTo>
                    <a:pt x="50" y="152"/>
                  </a:lnTo>
                  <a:lnTo>
                    <a:pt x="18" y="152"/>
                  </a:lnTo>
                  <a:lnTo>
                    <a:pt x="14" y="147"/>
                  </a:lnTo>
                  <a:lnTo>
                    <a:pt x="7" y="152"/>
                  </a:lnTo>
                  <a:lnTo>
                    <a:pt x="0" y="155"/>
                  </a:lnTo>
                  <a:lnTo>
                    <a:pt x="0" y="150"/>
                  </a:lnTo>
                  <a:lnTo>
                    <a:pt x="3" y="149"/>
                  </a:lnTo>
                  <a:lnTo>
                    <a:pt x="3" y="141"/>
                  </a:lnTo>
                  <a:lnTo>
                    <a:pt x="8" y="134"/>
                  </a:lnTo>
                  <a:lnTo>
                    <a:pt x="13" y="137"/>
                  </a:lnTo>
                  <a:lnTo>
                    <a:pt x="18" y="131"/>
                  </a:lnTo>
                  <a:lnTo>
                    <a:pt x="24" y="131"/>
                  </a:lnTo>
                  <a:lnTo>
                    <a:pt x="26" y="137"/>
                  </a:lnTo>
                  <a:lnTo>
                    <a:pt x="40" y="125"/>
                  </a:lnTo>
                  <a:lnTo>
                    <a:pt x="46" y="117"/>
                  </a:lnTo>
                  <a:lnTo>
                    <a:pt x="45" y="98"/>
                  </a:lnTo>
                  <a:lnTo>
                    <a:pt x="64" y="76"/>
                  </a:lnTo>
                  <a:lnTo>
                    <a:pt x="64" y="60"/>
                  </a:lnTo>
                  <a:lnTo>
                    <a:pt x="69" y="48"/>
                  </a:lnTo>
                  <a:lnTo>
                    <a:pt x="69" y="40"/>
                  </a:lnTo>
                  <a:lnTo>
                    <a:pt x="74" y="28"/>
                  </a:lnTo>
                  <a:lnTo>
                    <a:pt x="72" y="21"/>
                  </a:lnTo>
                  <a:lnTo>
                    <a:pt x="72" y="16"/>
                  </a:lnTo>
                  <a:lnTo>
                    <a:pt x="86" y="3"/>
                  </a:lnTo>
                  <a:lnTo>
                    <a:pt x="114" y="15"/>
                  </a:lnTo>
                  <a:lnTo>
                    <a:pt x="121" y="15"/>
                  </a:lnTo>
                  <a:lnTo>
                    <a:pt x="126" y="8"/>
                  </a:lnTo>
                  <a:lnTo>
                    <a:pt x="143" y="2"/>
                  </a:lnTo>
                  <a:lnTo>
                    <a:pt x="147" y="5"/>
                  </a:lnTo>
                  <a:lnTo>
                    <a:pt x="15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8" name="Freeform 679"/>
            <p:cNvSpPr>
              <a:spLocks/>
            </p:cNvSpPr>
            <p:nvPr/>
          </p:nvSpPr>
          <p:spPr bwMode="auto">
            <a:xfrm>
              <a:off x="4805363" y="4579938"/>
              <a:ext cx="31750" cy="44450"/>
            </a:xfrm>
            <a:custGeom>
              <a:avLst/>
              <a:gdLst>
                <a:gd name="T0" fmla="*/ 19050 w 20"/>
                <a:gd name="T1" fmla="*/ 0 h 28"/>
                <a:gd name="T2" fmla="*/ 25400 w 20"/>
                <a:gd name="T3" fmla="*/ 0 h 28"/>
                <a:gd name="T4" fmla="*/ 25400 w 20"/>
                <a:gd name="T5" fmla="*/ 6350 h 28"/>
                <a:gd name="T6" fmla="*/ 31750 w 20"/>
                <a:gd name="T7" fmla="*/ 15875 h 28"/>
                <a:gd name="T8" fmla="*/ 26988 w 20"/>
                <a:gd name="T9" fmla="*/ 22225 h 28"/>
                <a:gd name="T10" fmla="*/ 20638 w 20"/>
                <a:gd name="T11" fmla="*/ 39688 h 28"/>
                <a:gd name="T12" fmla="*/ 3175 w 20"/>
                <a:gd name="T13" fmla="*/ 44450 h 28"/>
                <a:gd name="T14" fmla="*/ 0 w 20"/>
                <a:gd name="T15" fmla="*/ 25400 h 28"/>
                <a:gd name="T16" fmla="*/ 0 w 20"/>
                <a:gd name="T17" fmla="*/ 9525 h 28"/>
                <a:gd name="T18" fmla="*/ 6350 w 20"/>
                <a:gd name="T19" fmla="*/ 9525 h 28"/>
                <a:gd name="T20" fmla="*/ 12700 w 20"/>
                <a:gd name="T21" fmla="*/ 11113 h 28"/>
                <a:gd name="T22" fmla="*/ 19050 w 20"/>
                <a:gd name="T23" fmla="*/ 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28">
                  <a:moveTo>
                    <a:pt x="12" y="0"/>
                  </a:moveTo>
                  <a:lnTo>
                    <a:pt x="16" y="0"/>
                  </a:lnTo>
                  <a:lnTo>
                    <a:pt x="16" y="4"/>
                  </a:lnTo>
                  <a:lnTo>
                    <a:pt x="20" y="10"/>
                  </a:lnTo>
                  <a:lnTo>
                    <a:pt x="17" y="14"/>
                  </a:lnTo>
                  <a:lnTo>
                    <a:pt x="13" y="25"/>
                  </a:lnTo>
                  <a:lnTo>
                    <a:pt x="2" y="28"/>
                  </a:lnTo>
                  <a:lnTo>
                    <a:pt x="0" y="16"/>
                  </a:lnTo>
                  <a:lnTo>
                    <a:pt x="0" y="6"/>
                  </a:lnTo>
                  <a:lnTo>
                    <a:pt x="4" y="6"/>
                  </a:lnTo>
                  <a:lnTo>
                    <a:pt x="8" y="7"/>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599" name="Freeform 680"/>
            <p:cNvSpPr>
              <a:spLocks/>
            </p:cNvSpPr>
            <p:nvPr/>
          </p:nvSpPr>
          <p:spPr bwMode="auto">
            <a:xfrm>
              <a:off x="4802188" y="4551363"/>
              <a:ext cx="34925" cy="39687"/>
            </a:xfrm>
            <a:custGeom>
              <a:avLst/>
              <a:gdLst>
                <a:gd name="T0" fmla="*/ 28575 w 22"/>
                <a:gd name="T1" fmla="*/ 0 h 25"/>
                <a:gd name="T2" fmla="*/ 34925 w 22"/>
                <a:gd name="T3" fmla="*/ 25400 h 25"/>
                <a:gd name="T4" fmla="*/ 28575 w 22"/>
                <a:gd name="T5" fmla="*/ 28575 h 25"/>
                <a:gd name="T6" fmla="*/ 22225 w 22"/>
                <a:gd name="T7" fmla="*/ 28575 h 25"/>
                <a:gd name="T8" fmla="*/ 15875 w 22"/>
                <a:gd name="T9" fmla="*/ 39687 h 25"/>
                <a:gd name="T10" fmla="*/ 9525 w 22"/>
                <a:gd name="T11" fmla="*/ 38100 h 25"/>
                <a:gd name="T12" fmla="*/ 3175 w 22"/>
                <a:gd name="T13" fmla="*/ 38100 h 25"/>
                <a:gd name="T14" fmla="*/ 0 w 22"/>
                <a:gd name="T15" fmla="*/ 19050 h 25"/>
                <a:gd name="T16" fmla="*/ 15875 w 22"/>
                <a:gd name="T17" fmla="*/ 6350 h 25"/>
                <a:gd name="T18" fmla="*/ 19050 w 22"/>
                <a:gd name="T19" fmla="*/ 6350 h 25"/>
                <a:gd name="T20" fmla="*/ 28575 w 22"/>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5">
                  <a:moveTo>
                    <a:pt x="18" y="0"/>
                  </a:moveTo>
                  <a:lnTo>
                    <a:pt x="22" y="16"/>
                  </a:lnTo>
                  <a:lnTo>
                    <a:pt x="18" y="18"/>
                  </a:lnTo>
                  <a:lnTo>
                    <a:pt x="14" y="18"/>
                  </a:lnTo>
                  <a:lnTo>
                    <a:pt x="10" y="25"/>
                  </a:lnTo>
                  <a:lnTo>
                    <a:pt x="6" y="24"/>
                  </a:lnTo>
                  <a:lnTo>
                    <a:pt x="2" y="24"/>
                  </a:lnTo>
                  <a:lnTo>
                    <a:pt x="0" y="12"/>
                  </a:lnTo>
                  <a:lnTo>
                    <a:pt x="10" y="4"/>
                  </a:lnTo>
                  <a:lnTo>
                    <a:pt x="12" y="4"/>
                  </a:lnTo>
                  <a:lnTo>
                    <a:pt x="1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0" name="Freeform 681"/>
            <p:cNvSpPr>
              <a:spLocks/>
            </p:cNvSpPr>
            <p:nvPr/>
          </p:nvSpPr>
          <p:spPr bwMode="auto">
            <a:xfrm>
              <a:off x="4460875" y="4446588"/>
              <a:ext cx="141288" cy="188912"/>
            </a:xfrm>
            <a:custGeom>
              <a:avLst/>
              <a:gdLst>
                <a:gd name="T0" fmla="*/ 106363 w 89"/>
                <a:gd name="T1" fmla="*/ 0 h 119"/>
                <a:gd name="T2" fmla="*/ 138113 w 89"/>
                <a:gd name="T3" fmla="*/ 3175 h 119"/>
                <a:gd name="T4" fmla="*/ 141288 w 89"/>
                <a:gd name="T5" fmla="*/ 14287 h 119"/>
                <a:gd name="T6" fmla="*/ 133350 w 89"/>
                <a:gd name="T7" fmla="*/ 33337 h 119"/>
                <a:gd name="T8" fmla="*/ 133350 w 89"/>
                <a:gd name="T9" fmla="*/ 46037 h 119"/>
                <a:gd name="T10" fmla="*/ 125413 w 89"/>
                <a:gd name="T11" fmla="*/ 65087 h 119"/>
                <a:gd name="T12" fmla="*/ 125413 w 89"/>
                <a:gd name="T13" fmla="*/ 90487 h 119"/>
                <a:gd name="T14" fmla="*/ 95250 w 89"/>
                <a:gd name="T15" fmla="*/ 125412 h 119"/>
                <a:gd name="T16" fmla="*/ 96838 w 89"/>
                <a:gd name="T17" fmla="*/ 155575 h 119"/>
                <a:gd name="T18" fmla="*/ 87313 w 89"/>
                <a:gd name="T19" fmla="*/ 168275 h 119"/>
                <a:gd name="T20" fmla="*/ 65088 w 89"/>
                <a:gd name="T21" fmla="*/ 187325 h 119"/>
                <a:gd name="T22" fmla="*/ 61913 w 89"/>
                <a:gd name="T23" fmla="*/ 177800 h 119"/>
                <a:gd name="T24" fmla="*/ 52388 w 89"/>
                <a:gd name="T25" fmla="*/ 177800 h 119"/>
                <a:gd name="T26" fmla="*/ 44450 w 89"/>
                <a:gd name="T27" fmla="*/ 187325 h 119"/>
                <a:gd name="T28" fmla="*/ 36513 w 89"/>
                <a:gd name="T29" fmla="*/ 182562 h 119"/>
                <a:gd name="T30" fmla="*/ 31750 w 89"/>
                <a:gd name="T31" fmla="*/ 177800 h 119"/>
                <a:gd name="T32" fmla="*/ 23813 w 89"/>
                <a:gd name="T33" fmla="*/ 187325 h 119"/>
                <a:gd name="T34" fmla="*/ 15875 w 89"/>
                <a:gd name="T35" fmla="*/ 188912 h 119"/>
                <a:gd name="T36" fmla="*/ 6350 w 89"/>
                <a:gd name="T37" fmla="*/ 173037 h 119"/>
                <a:gd name="T38" fmla="*/ 0 w 89"/>
                <a:gd name="T39" fmla="*/ 165100 h 119"/>
                <a:gd name="T40" fmla="*/ 6350 w 89"/>
                <a:gd name="T41" fmla="*/ 158750 h 119"/>
                <a:gd name="T42" fmla="*/ 15875 w 89"/>
                <a:gd name="T43" fmla="*/ 163512 h 119"/>
                <a:gd name="T44" fmla="*/ 17463 w 89"/>
                <a:gd name="T45" fmla="*/ 147637 h 119"/>
                <a:gd name="T46" fmla="*/ 6350 w 89"/>
                <a:gd name="T47" fmla="*/ 142875 h 119"/>
                <a:gd name="T48" fmla="*/ 6350 w 89"/>
                <a:gd name="T49" fmla="*/ 138112 h 119"/>
                <a:gd name="T50" fmla="*/ 12700 w 89"/>
                <a:gd name="T51" fmla="*/ 133350 h 119"/>
                <a:gd name="T52" fmla="*/ 23813 w 89"/>
                <a:gd name="T53" fmla="*/ 138112 h 119"/>
                <a:gd name="T54" fmla="*/ 28575 w 89"/>
                <a:gd name="T55" fmla="*/ 123825 h 119"/>
                <a:gd name="T56" fmla="*/ 34925 w 89"/>
                <a:gd name="T57" fmla="*/ 125412 h 119"/>
                <a:gd name="T58" fmla="*/ 39688 w 89"/>
                <a:gd name="T59" fmla="*/ 134937 h 119"/>
                <a:gd name="T60" fmla="*/ 50800 w 89"/>
                <a:gd name="T61" fmla="*/ 133350 h 119"/>
                <a:gd name="T62" fmla="*/ 52388 w 89"/>
                <a:gd name="T63" fmla="*/ 134937 h 119"/>
                <a:gd name="T64" fmla="*/ 61913 w 89"/>
                <a:gd name="T65" fmla="*/ 128587 h 119"/>
                <a:gd name="T66" fmla="*/ 65088 w 89"/>
                <a:gd name="T67" fmla="*/ 95250 h 119"/>
                <a:gd name="T68" fmla="*/ 55563 w 89"/>
                <a:gd name="T69" fmla="*/ 87312 h 119"/>
                <a:gd name="T70" fmla="*/ 61913 w 89"/>
                <a:gd name="T71" fmla="*/ 69850 h 119"/>
                <a:gd name="T72" fmla="*/ 57150 w 89"/>
                <a:gd name="T73" fmla="*/ 55562 h 119"/>
                <a:gd name="T74" fmla="*/ 38100 w 89"/>
                <a:gd name="T75" fmla="*/ 55562 h 119"/>
                <a:gd name="T76" fmla="*/ 36513 w 89"/>
                <a:gd name="T77" fmla="*/ 42862 h 119"/>
                <a:gd name="T78" fmla="*/ 42863 w 89"/>
                <a:gd name="T79" fmla="*/ 36512 h 119"/>
                <a:gd name="T80" fmla="*/ 63500 w 89"/>
                <a:gd name="T81" fmla="*/ 36512 h 119"/>
                <a:gd name="T82" fmla="*/ 90488 w 89"/>
                <a:gd name="T83" fmla="*/ 47625 h 119"/>
                <a:gd name="T84" fmla="*/ 93663 w 89"/>
                <a:gd name="T85" fmla="*/ 28575 h 119"/>
                <a:gd name="T86" fmla="*/ 106363 w 89"/>
                <a:gd name="T87" fmla="*/ 0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9" h="119">
                  <a:moveTo>
                    <a:pt x="67" y="0"/>
                  </a:moveTo>
                  <a:lnTo>
                    <a:pt x="87" y="2"/>
                  </a:lnTo>
                  <a:lnTo>
                    <a:pt x="89" y="9"/>
                  </a:lnTo>
                  <a:lnTo>
                    <a:pt x="84" y="21"/>
                  </a:lnTo>
                  <a:lnTo>
                    <a:pt x="84" y="29"/>
                  </a:lnTo>
                  <a:lnTo>
                    <a:pt x="79" y="41"/>
                  </a:lnTo>
                  <a:lnTo>
                    <a:pt x="79" y="57"/>
                  </a:lnTo>
                  <a:lnTo>
                    <a:pt x="60" y="79"/>
                  </a:lnTo>
                  <a:lnTo>
                    <a:pt x="61" y="98"/>
                  </a:lnTo>
                  <a:lnTo>
                    <a:pt x="55" y="106"/>
                  </a:lnTo>
                  <a:lnTo>
                    <a:pt x="41" y="118"/>
                  </a:lnTo>
                  <a:lnTo>
                    <a:pt x="39" y="112"/>
                  </a:lnTo>
                  <a:lnTo>
                    <a:pt x="33" y="112"/>
                  </a:lnTo>
                  <a:lnTo>
                    <a:pt x="28" y="118"/>
                  </a:lnTo>
                  <a:lnTo>
                    <a:pt x="23" y="115"/>
                  </a:lnTo>
                  <a:lnTo>
                    <a:pt x="20" y="112"/>
                  </a:lnTo>
                  <a:lnTo>
                    <a:pt x="15" y="118"/>
                  </a:lnTo>
                  <a:lnTo>
                    <a:pt x="10" y="119"/>
                  </a:lnTo>
                  <a:lnTo>
                    <a:pt x="4" y="109"/>
                  </a:lnTo>
                  <a:lnTo>
                    <a:pt x="0" y="104"/>
                  </a:lnTo>
                  <a:lnTo>
                    <a:pt x="4" y="100"/>
                  </a:lnTo>
                  <a:lnTo>
                    <a:pt x="10" y="103"/>
                  </a:lnTo>
                  <a:lnTo>
                    <a:pt x="11" y="93"/>
                  </a:lnTo>
                  <a:lnTo>
                    <a:pt x="4" y="90"/>
                  </a:lnTo>
                  <a:lnTo>
                    <a:pt x="4" y="87"/>
                  </a:lnTo>
                  <a:lnTo>
                    <a:pt x="8" y="84"/>
                  </a:lnTo>
                  <a:lnTo>
                    <a:pt x="15" y="87"/>
                  </a:lnTo>
                  <a:lnTo>
                    <a:pt x="18" y="78"/>
                  </a:lnTo>
                  <a:lnTo>
                    <a:pt x="22" y="79"/>
                  </a:lnTo>
                  <a:lnTo>
                    <a:pt x="25" y="85"/>
                  </a:lnTo>
                  <a:lnTo>
                    <a:pt x="32" y="84"/>
                  </a:lnTo>
                  <a:lnTo>
                    <a:pt x="33" y="85"/>
                  </a:lnTo>
                  <a:lnTo>
                    <a:pt x="39" y="81"/>
                  </a:lnTo>
                  <a:lnTo>
                    <a:pt x="41" y="60"/>
                  </a:lnTo>
                  <a:lnTo>
                    <a:pt x="35" y="55"/>
                  </a:lnTo>
                  <a:lnTo>
                    <a:pt x="39" y="44"/>
                  </a:lnTo>
                  <a:lnTo>
                    <a:pt x="36" y="35"/>
                  </a:lnTo>
                  <a:lnTo>
                    <a:pt x="24" y="35"/>
                  </a:lnTo>
                  <a:lnTo>
                    <a:pt x="23" y="27"/>
                  </a:lnTo>
                  <a:lnTo>
                    <a:pt x="27" y="23"/>
                  </a:lnTo>
                  <a:lnTo>
                    <a:pt x="40" y="23"/>
                  </a:lnTo>
                  <a:lnTo>
                    <a:pt x="57" y="30"/>
                  </a:lnTo>
                  <a:lnTo>
                    <a:pt x="59" y="18"/>
                  </a:lnTo>
                  <a:lnTo>
                    <a:pt x="6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1" name="Freeform 682"/>
            <p:cNvSpPr>
              <a:spLocks/>
            </p:cNvSpPr>
            <p:nvPr/>
          </p:nvSpPr>
          <p:spPr bwMode="auto">
            <a:xfrm>
              <a:off x="4414838" y="4479925"/>
              <a:ext cx="111125" cy="131763"/>
            </a:xfrm>
            <a:custGeom>
              <a:avLst/>
              <a:gdLst>
                <a:gd name="T0" fmla="*/ 84138 w 70"/>
                <a:gd name="T1" fmla="*/ 0 h 83"/>
                <a:gd name="T2" fmla="*/ 88900 w 70"/>
                <a:gd name="T3" fmla="*/ 3175 h 83"/>
                <a:gd name="T4" fmla="*/ 82550 w 70"/>
                <a:gd name="T5" fmla="*/ 9525 h 83"/>
                <a:gd name="T6" fmla="*/ 84138 w 70"/>
                <a:gd name="T7" fmla="*/ 22225 h 83"/>
                <a:gd name="T8" fmla="*/ 103188 w 70"/>
                <a:gd name="T9" fmla="*/ 22225 h 83"/>
                <a:gd name="T10" fmla="*/ 107950 w 70"/>
                <a:gd name="T11" fmla="*/ 36513 h 83"/>
                <a:gd name="T12" fmla="*/ 101600 w 70"/>
                <a:gd name="T13" fmla="*/ 53975 h 83"/>
                <a:gd name="T14" fmla="*/ 111125 w 70"/>
                <a:gd name="T15" fmla="*/ 61913 h 83"/>
                <a:gd name="T16" fmla="*/ 107950 w 70"/>
                <a:gd name="T17" fmla="*/ 95250 h 83"/>
                <a:gd name="T18" fmla="*/ 98425 w 70"/>
                <a:gd name="T19" fmla="*/ 101600 h 83"/>
                <a:gd name="T20" fmla="*/ 96838 w 70"/>
                <a:gd name="T21" fmla="*/ 100013 h 83"/>
                <a:gd name="T22" fmla="*/ 85725 w 70"/>
                <a:gd name="T23" fmla="*/ 101600 h 83"/>
                <a:gd name="T24" fmla="*/ 80963 w 70"/>
                <a:gd name="T25" fmla="*/ 92075 h 83"/>
                <a:gd name="T26" fmla="*/ 74613 w 70"/>
                <a:gd name="T27" fmla="*/ 90488 h 83"/>
                <a:gd name="T28" fmla="*/ 69850 w 70"/>
                <a:gd name="T29" fmla="*/ 104775 h 83"/>
                <a:gd name="T30" fmla="*/ 58738 w 70"/>
                <a:gd name="T31" fmla="*/ 100013 h 83"/>
                <a:gd name="T32" fmla="*/ 52388 w 70"/>
                <a:gd name="T33" fmla="*/ 104775 h 83"/>
                <a:gd name="T34" fmla="*/ 52388 w 70"/>
                <a:gd name="T35" fmla="*/ 109538 h 83"/>
                <a:gd name="T36" fmla="*/ 63500 w 70"/>
                <a:gd name="T37" fmla="*/ 114300 h 83"/>
                <a:gd name="T38" fmla="*/ 61913 w 70"/>
                <a:gd name="T39" fmla="*/ 130175 h 83"/>
                <a:gd name="T40" fmla="*/ 52388 w 70"/>
                <a:gd name="T41" fmla="*/ 125413 h 83"/>
                <a:gd name="T42" fmla="*/ 46038 w 70"/>
                <a:gd name="T43" fmla="*/ 131763 h 83"/>
                <a:gd name="T44" fmla="*/ 12700 w 70"/>
                <a:gd name="T45" fmla="*/ 92075 h 83"/>
                <a:gd name="T46" fmla="*/ 6350 w 70"/>
                <a:gd name="T47" fmla="*/ 76200 h 83"/>
                <a:gd name="T48" fmla="*/ 0 w 70"/>
                <a:gd name="T49" fmla="*/ 68263 h 83"/>
                <a:gd name="T50" fmla="*/ 7938 w 70"/>
                <a:gd name="T51" fmla="*/ 61913 h 83"/>
                <a:gd name="T52" fmla="*/ 11113 w 70"/>
                <a:gd name="T53" fmla="*/ 42863 h 83"/>
                <a:gd name="T54" fmla="*/ 14288 w 70"/>
                <a:gd name="T55" fmla="*/ 42863 h 83"/>
                <a:gd name="T56" fmla="*/ 12700 w 70"/>
                <a:gd name="T57" fmla="*/ 36513 h 83"/>
                <a:gd name="T58" fmla="*/ 14288 w 70"/>
                <a:gd name="T59" fmla="*/ 31750 h 83"/>
                <a:gd name="T60" fmla="*/ 26988 w 70"/>
                <a:gd name="T61" fmla="*/ 33338 h 83"/>
                <a:gd name="T62" fmla="*/ 30163 w 70"/>
                <a:gd name="T63" fmla="*/ 31750 h 83"/>
                <a:gd name="T64" fmla="*/ 49213 w 70"/>
                <a:gd name="T65" fmla="*/ 31750 h 83"/>
                <a:gd name="T66" fmla="*/ 49213 w 70"/>
                <a:gd name="T67" fmla="*/ 3175 h 83"/>
                <a:gd name="T68" fmla="*/ 84138 w 70"/>
                <a:gd name="T69" fmla="*/ 0 h 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83">
                  <a:moveTo>
                    <a:pt x="53" y="0"/>
                  </a:moveTo>
                  <a:lnTo>
                    <a:pt x="56" y="2"/>
                  </a:lnTo>
                  <a:lnTo>
                    <a:pt x="52" y="6"/>
                  </a:lnTo>
                  <a:lnTo>
                    <a:pt x="53" y="14"/>
                  </a:lnTo>
                  <a:lnTo>
                    <a:pt x="65" y="14"/>
                  </a:lnTo>
                  <a:lnTo>
                    <a:pt x="68" y="23"/>
                  </a:lnTo>
                  <a:lnTo>
                    <a:pt x="64" y="34"/>
                  </a:lnTo>
                  <a:lnTo>
                    <a:pt x="70" y="39"/>
                  </a:lnTo>
                  <a:lnTo>
                    <a:pt x="68" y="60"/>
                  </a:lnTo>
                  <a:lnTo>
                    <a:pt x="62" y="64"/>
                  </a:lnTo>
                  <a:lnTo>
                    <a:pt x="61" y="63"/>
                  </a:lnTo>
                  <a:lnTo>
                    <a:pt x="54" y="64"/>
                  </a:lnTo>
                  <a:lnTo>
                    <a:pt x="51" y="58"/>
                  </a:lnTo>
                  <a:lnTo>
                    <a:pt x="47" y="57"/>
                  </a:lnTo>
                  <a:lnTo>
                    <a:pt x="44" y="66"/>
                  </a:lnTo>
                  <a:lnTo>
                    <a:pt x="37" y="63"/>
                  </a:lnTo>
                  <a:lnTo>
                    <a:pt x="33" y="66"/>
                  </a:lnTo>
                  <a:lnTo>
                    <a:pt x="33" y="69"/>
                  </a:lnTo>
                  <a:lnTo>
                    <a:pt x="40" y="72"/>
                  </a:lnTo>
                  <a:lnTo>
                    <a:pt x="39" y="82"/>
                  </a:lnTo>
                  <a:lnTo>
                    <a:pt x="33" y="79"/>
                  </a:lnTo>
                  <a:lnTo>
                    <a:pt x="29" y="83"/>
                  </a:lnTo>
                  <a:lnTo>
                    <a:pt x="8" y="58"/>
                  </a:lnTo>
                  <a:lnTo>
                    <a:pt x="4" y="48"/>
                  </a:lnTo>
                  <a:lnTo>
                    <a:pt x="0" y="43"/>
                  </a:lnTo>
                  <a:lnTo>
                    <a:pt x="5" y="39"/>
                  </a:lnTo>
                  <a:lnTo>
                    <a:pt x="7" y="27"/>
                  </a:lnTo>
                  <a:lnTo>
                    <a:pt x="9" y="27"/>
                  </a:lnTo>
                  <a:lnTo>
                    <a:pt x="8" y="23"/>
                  </a:lnTo>
                  <a:lnTo>
                    <a:pt x="9" y="20"/>
                  </a:lnTo>
                  <a:lnTo>
                    <a:pt x="17" y="21"/>
                  </a:lnTo>
                  <a:lnTo>
                    <a:pt x="19" y="20"/>
                  </a:lnTo>
                  <a:lnTo>
                    <a:pt x="31" y="20"/>
                  </a:lnTo>
                  <a:lnTo>
                    <a:pt x="31" y="2"/>
                  </a:lnTo>
                  <a:lnTo>
                    <a:pt x="5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2" name="Freeform 683"/>
            <p:cNvSpPr>
              <a:spLocks/>
            </p:cNvSpPr>
            <p:nvPr/>
          </p:nvSpPr>
          <p:spPr bwMode="auto">
            <a:xfrm>
              <a:off x="4813300" y="4441825"/>
              <a:ext cx="101600" cy="115888"/>
            </a:xfrm>
            <a:custGeom>
              <a:avLst/>
              <a:gdLst>
                <a:gd name="T0" fmla="*/ 84138 w 64"/>
                <a:gd name="T1" fmla="*/ 0 h 73"/>
                <a:gd name="T2" fmla="*/ 95250 w 64"/>
                <a:gd name="T3" fmla="*/ 26988 h 73"/>
                <a:gd name="T4" fmla="*/ 101600 w 64"/>
                <a:gd name="T5" fmla="*/ 26988 h 73"/>
                <a:gd name="T6" fmla="*/ 101600 w 64"/>
                <a:gd name="T7" fmla="*/ 47625 h 73"/>
                <a:gd name="T8" fmla="*/ 77788 w 64"/>
                <a:gd name="T9" fmla="*/ 82550 h 73"/>
                <a:gd name="T10" fmla="*/ 77788 w 64"/>
                <a:gd name="T11" fmla="*/ 104775 h 73"/>
                <a:gd name="T12" fmla="*/ 19050 w 64"/>
                <a:gd name="T13" fmla="*/ 104775 h 73"/>
                <a:gd name="T14" fmla="*/ 17463 w 64"/>
                <a:gd name="T15" fmla="*/ 109538 h 73"/>
                <a:gd name="T16" fmla="*/ 7938 w 64"/>
                <a:gd name="T17" fmla="*/ 115888 h 73"/>
                <a:gd name="T18" fmla="*/ 4763 w 64"/>
                <a:gd name="T19" fmla="*/ 115888 h 73"/>
                <a:gd name="T20" fmla="*/ 4763 w 64"/>
                <a:gd name="T21" fmla="*/ 95250 h 73"/>
                <a:gd name="T22" fmla="*/ 0 w 64"/>
                <a:gd name="T23" fmla="*/ 77788 h 73"/>
                <a:gd name="T24" fmla="*/ 33338 w 64"/>
                <a:gd name="T25" fmla="*/ 41275 h 73"/>
                <a:gd name="T26" fmla="*/ 23813 w 64"/>
                <a:gd name="T27" fmla="*/ 33338 h 73"/>
                <a:gd name="T28" fmla="*/ 20638 w 64"/>
                <a:gd name="T29" fmla="*/ 14288 h 73"/>
                <a:gd name="T30" fmla="*/ 20638 w 64"/>
                <a:gd name="T31" fmla="*/ 4763 h 73"/>
                <a:gd name="T32" fmla="*/ 33338 w 64"/>
                <a:gd name="T33" fmla="*/ 3175 h 73"/>
                <a:gd name="T34" fmla="*/ 47625 w 64"/>
                <a:gd name="T35" fmla="*/ 7938 h 73"/>
                <a:gd name="T36" fmla="*/ 76200 w 64"/>
                <a:gd name="T37" fmla="*/ 4763 h 73"/>
                <a:gd name="T38" fmla="*/ 84138 w 64"/>
                <a:gd name="T39" fmla="*/ 0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3">
                  <a:moveTo>
                    <a:pt x="53" y="0"/>
                  </a:moveTo>
                  <a:lnTo>
                    <a:pt x="60" y="17"/>
                  </a:lnTo>
                  <a:lnTo>
                    <a:pt x="64" y="17"/>
                  </a:lnTo>
                  <a:lnTo>
                    <a:pt x="64" y="30"/>
                  </a:lnTo>
                  <a:lnTo>
                    <a:pt x="49" y="52"/>
                  </a:lnTo>
                  <a:lnTo>
                    <a:pt x="49" y="66"/>
                  </a:lnTo>
                  <a:lnTo>
                    <a:pt x="12" y="66"/>
                  </a:lnTo>
                  <a:lnTo>
                    <a:pt x="11" y="69"/>
                  </a:lnTo>
                  <a:lnTo>
                    <a:pt x="5" y="73"/>
                  </a:lnTo>
                  <a:lnTo>
                    <a:pt x="3" y="73"/>
                  </a:lnTo>
                  <a:lnTo>
                    <a:pt x="3" y="60"/>
                  </a:lnTo>
                  <a:lnTo>
                    <a:pt x="0" y="49"/>
                  </a:lnTo>
                  <a:lnTo>
                    <a:pt x="21" y="26"/>
                  </a:lnTo>
                  <a:lnTo>
                    <a:pt x="15" y="21"/>
                  </a:lnTo>
                  <a:lnTo>
                    <a:pt x="13" y="9"/>
                  </a:lnTo>
                  <a:lnTo>
                    <a:pt x="13" y="3"/>
                  </a:lnTo>
                  <a:lnTo>
                    <a:pt x="21" y="2"/>
                  </a:lnTo>
                  <a:lnTo>
                    <a:pt x="30" y="5"/>
                  </a:lnTo>
                  <a:lnTo>
                    <a:pt x="48" y="3"/>
                  </a:lnTo>
                  <a:lnTo>
                    <a:pt x="5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3" name="Freeform 684"/>
            <p:cNvSpPr>
              <a:spLocks/>
            </p:cNvSpPr>
            <p:nvPr/>
          </p:nvSpPr>
          <p:spPr bwMode="auto">
            <a:xfrm>
              <a:off x="4891088" y="4429125"/>
              <a:ext cx="152400" cy="196850"/>
            </a:xfrm>
            <a:custGeom>
              <a:avLst/>
              <a:gdLst>
                <a:gd name="T0" fmla="*/ 14288 w 96"/>
                <a:gd name="T1" fmla="*/ 0 h 124"/>
                <a:gd name="T2" fmla="*/ 42863 w 96"/>
                <a:gd name="T3" fmla="*/ 1588 h 124"/>
                <a:gd name="T4" fmla="*/ 55563 w 96"/>
                <a:gd name="T5" fmla="*/ 1588 h 124"/>
                <a:gd name="T6" fmla="*/ 84138 w 96"/>
                <a:gd name="T7" fmla="*/ 25400 h 124"/>
                <a:gd name="T8" fmla="*/ 111125 w 96"/>
                <a:gd name="T9" fmla="*/ 25400 h 124"/>
                <a:gd name="T10" fmla="*/ 122238 w 96"/>
                <a:gd name="T11" fmla="*/ 12700 h 124"/>
                <a:gd name="T12" fmla="*/ 134938 w 96"/>
                <a:gd name="T13" fmla="*/ 6350 h 124"/>
                <a:gd name="T14" fmla="*/ 141288 w 96"/>
                <a:gd name="T15" fmla="*/ 15875 h 124"/>
                <a:gd name="T16" fmla="*/ 152400 w 96"/>
                <a:gd name="T17" fmla="*/ 15875 h 124"/>
                <a:gd name="T18" fmla="*/ 139700 w 96"/>
                <a:gd name="T19" fmla="*/ 31750 h 124"/>
                <a:gd name="T20" fmla="*/ 139700 w 96"/>
                <a:gd name="T21" fmla="*/ 109538 h 124"/>
                <a:gd name="T22" fmla="*/ 152400 w 96"/>
                <a:gd name="T23" fmla="*/ 131763 h 124"/>
                <a:gd name="T24" fmla="*/ 141288 w 96"/>
                <a:gd name="T25" fmla="*/ 138113 h 124"/>
                <a:gd name="T26" fmla="*/ 136525 w 96"/>
                <a:gd name="T27" fmla="*/ 147638 h 124"/>
                <a:gd name="T28" fmla="*/ 127000 w 96"/>
                <a:gd name="T29" fmla="*/ 152400 h 124"/>
                <a:gd name="T30" fmla="*/ 123825 w 96"/>
                <a:gd name="T31" fmla="*/ 160338 h 124"/>
                <a:gd name="T32" fmla="*/ 111125 w 96"/>
                <a:gd name="T33" fmla="*/ 192088 h 124"/>
                <a:gd name="T34" fmla="*/ 104775 w 96"/>
                <a:gd name="T35" fmla="*/ 196850 h 124"/>
                <a:gd name="T36" fmla="*/ 77788 w 96"/>
                <a:gd name="T37" fmla="*/ 176213 h 124"/>
                <a:gd name="T38" fmla="*/ 76200 w 96"/>
                <a:gd name="T39" fmla="*/ 160338 h 124"/>
                <a:gd name="T40" fmla="*/ 0 w 96"/>
                <a:gd name="T41" fmla="*/ 117475 h 124"/>
                <a:gd name="T42" fmla="*/ 0 w 96"/>
                <a:gd name="T43" fmla="*/ 95250 h 124"/>
                <a:gd name="T44" fmla="*/ 23813 w 96"/>
                <a:gd name="T45" fmla="*/ 60325 h 124"/>
                <a:gd name="T46" fmla="*/ 23813 w 96"/>
                <a:gd name="T47" fmla="*/ 39688 h 124"/>
                <a:gd name="T48" fmla="*/ 17463 w 96"/>
                <a:gd name="T49" fmla="*/ 39688 h 124"/>
                <a:gd name="T50" fmla="*/ 6350 w 96"/>
                <a:gd name="T51" fmla="*/ 12700 h 124"/>
                <a:gd name="T52" fmla="*/ 14288 w 96"/>
                <a:gd name="T53" fmla="*/ 0 h 1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6" h="124">
                  <a:moveTo>
                    <a:pt x="9" y="0"/>
                  </a:moveTo>
                  <a:lnTo>
                    <a:pt x="27" y="1"/>
                  </a:lnTo>
                  <a:lnTo>
                    <a:pt x="35" y="1"/>
                  </a:lnTo>
                  <a:lnTo>
                    <a:pt x="53" y="16"/>
                  </a:lnTo>
                  <a:lnTo>
                    <a:pt x="70" y="16"/>
                  </a:lnTo>
                  <a:lnTo>
                    <a:pt x="77" y="8"/>
                  </a:lnTo>
                  <a:lnTo>
                    <a:pt x="85" y="4"/>
                  </a:lnTo>
                  <a:lnTo>
                    <a:pt x="89" y="10"/>
                  </a:lnTo>
                  <a:lnTo>
                    <a:pt x="96" y="10"/>
                  </a:lnTo>
                  <a:lnTo>
                    <a:pt x="88" y="20"/>
                  </a:lnTo>
                  <a:lnTo>
                    <a:pt x="88" y="69"/>
                  </a:lnTo>
                  <a:lnTo>
                    <a:pt x="96" y="83"/>
                  </a:lnTo>
                  <a:lnTo>
                    <a:pt x="89" y="87"/>
                  </a:lnTo>
                  <a:lnTo>
                    <a:pt x="86" y="93"/>
                  </a:lnTo>
                  <a:lnTo>
                    <a:pt x="80" y="96"/>
                  </a:lnTo>
                  <a:lnTo>
                    <a:pt x="78" y="101"/>
                  </a:lnTo>
                  <a:lnTo>
                    <a:pt x="70" y="121"/>
                  </a:lnTo>
                  <a:lnTo>
                    <a:pt x="66" y="124"/>
                  </a:lnTo>
                  <a:lnTo>
                    <a:pt x="49" y="111"/>
                  </a:lnTo>
                  <a:lnTo>
                    <a:pt x="48" y="101"/>
                  </a:lnTo>
                  <a:lnTo>
                    <a:pt x="0" y="74"/>
                  </a:lnTo>
                  <a:lnTo>
                    <a:pt x="0" y="60"/>
                  </a:lnTo>
                  <a:lnTo>
                    <a:pt x="15" y="38"/>
                  </a:lnTo>
                  <a:lnTo>
                    <a:pt x="15" y="25"/>
                  </a:lnTo>
                  <a:lnTo>
                    <a:pt x="11" y="25"/>
                  </a:lnTo>
                  <a:lnTo>
                    <a:pt x="4" y="8"/>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4" name="Freeform 685"/>
            <p:cNvSpPr>
              <a:spLocks/>
            </p:cNvSpPr>
            <p:nvPr/>
          </p:nvSpPr>
          <p:spPr bwMode="auto">
            <a:xfrm>
              <a:off x="5030788" y="4268788"/>
              <a:ext cx="196850" cy="292100"/>
            </a:xfrm>
            <a:custGeom>
              <a:avLst/>
              <a:gdLst>
                <a:gd name="T0" fmla="*/ 184150 w 124"/>
                <a:gd name="T1" fmla="*/ 0 h 184"/>
                <a:gd name="T2" fmla="*/ 195263 w 124"/>
                <a:gd name="T3" fmla="*/ 4763 h 184"/>
                <a:gd name="T4" fmla="*/ 193675 w 124"/>
                <a:gd name="T5" fmla="*/ 12700 h 184"/>
                <a:gd name="T6" fmla="*/ 195263 w 124"/>
                <a:gd name="T7" fmla="*/ 30163 h 184"/>
                <a:gd name="T8" fmla="*/ 196850 w 124"/>
                <a:gd name="T9" fmla="*/ 31750 h 184"/>
                <a:gd name="T10" fmla="*/ 190500 w 124"/>
                <a:gd name="T11" fmla="*/ 34925 h 184"/>
                <a:gd name="T12" fmla="*/ 187325 w 124"/>
                <a:gd name="T13" fmla="*/ 46038 h 184"/>
                <a:gd name="T14" fmla="*/ 184150 w 124"/>
                <a:gd name="T15" fmla="*/ 58738 h 184"/>
                <a:gd name="T16" fmla="*/ 176213 w 124"/>
                <a:gd name="T17" fmla="*/ 77788 h 184"/>
                <a:gd name="T18" fmla="*/ 169863 w 124"/>
                <a:gd name="T19" fmla="*/ 82550 h 184"/>
                <a:gd name="T20" fmla="*/ 168275 w 124"/>
                <a:gd name="T21" fmla="*/ 93663 h 184"/>
                <a:gd name="T22" fmla="*/ 157163 w 124"/>
                <a:gd name="T23" fmla="*/ 109538 h 184"/>
                <a:gd name="T24" fmla="*/ 153988 w 124"/>
                <a:gd name="T25" fmla="*/ 128588 h 184"/>
                <a:gd name="T26" fmla="*/ 141288 w 124"/>
                <a:gd name="T27" fmla="*/ 142875 h 184"/>
                <a:gd name="T28" fmla="*/ 136525 w 124"/>
                <a:gd name="T29" fmla="*/ 146050 h 184"/>
                <a:gd name="T30" fmla="*/ 136525 w 124"/>
                <a:gd name="T31" fmla="*/ 155575 h 184"/>
                <a:gd name="T32" fmla="*/ 128588 w 124"/>
                <a:gd name="T33" fmla="*/ 166688 h 184"/>
                <a:gd name="T34" fmla="*/ 125413 w 124"/>
                <a:gd name="T35" fmla="*/ 169863 h 184"/>
                <a:gd name="T36" fmla="*/ 115888 w 124"/>
                <a:gd name="T37" fmla="*/ 182563 h 184"/>
                <a:gd name="T38" fmla="*/ 92075 w 124"/>
                <a:gd name="T39" fmla="*/ 209550 h 184"/>
                <a:gd name="T40" fmla="*/ 66675 w 124"/>
                <a:gd name="T41" fmla="*/ 223838 h 184"/>
                <a:gd name="T42" fmla="*/ 47625 w 124"/>
                <a:gd name="T43" fmla="*/ 244475 h 184"/>
                <a:gd name="T44" fmla="*/ 41275 w 124"/>
                <a:gd name="T45" fmla="*/ 249238 h 184"/>
                <a:gd name="T46" fmla="*/ 34925 w 124"/>
                <a:gd name="T47" fmla="*/ 255588 h 184"/>
                <a:gd name="T48" fmla="*/ 31750 w 124"/>
                <a:gd name="T49" fmla="*/ 258763 h 184"/>
                <a:gd name="T50" fmla="*/ 28575 w 124"/>
                <a:gd name="T51" fmla="*/ 268288 h 184"/>
                <a:gd name="T52" fmla="*/ 12700 w 124"/>
                <a:gd name="T53" fmla="*/ 292100 h 184"/>
                <a:gd name="T54" fmla="*/ 0 w 124"/>
                <a:gd name="T55" fmla="*/ 269875 h 184"/>
                <a:gd name="T56" fmla="*/ 0 w 124"/>
                <a:gd name="T57" fmla="*/ 192088 h 184"/>
                <a:gd name="T58" fmla="*/ 12700 w 124"/>
                <a:gd name="T59" fmla="*/ 176213 h 184"/>
                <a:gd name="T60" fmla="*/ 19050 w 124"/>
                <a:gd name="T61" fmla="*/ 166688 h 184"/>
                <a:gd name="T62" fmla="*/ 31750 w 124"/>
                <a:gd name="T63" fmla="*/ 166688 h 184"/>
                <a:gd name="T64" fmla="*/ 46038 w 124"/>
                <a:gd name="T65" fmla="*/ 152400 h 184"/>
                <a:gd name="T66" fmla="*/ 74613 w 124"/>
                <a:gd name="T67" fmla="*/ 152400 h 184"/>
                <a:gd name="T68" fmla="*/ 131763 w 124"/>
                <a:gd name="T69" fmla="*/ 84138 h 184"/>
                <a:gd name="T70" fmla="*/ 104775 w 124"/>
                <a:gd name="T71" fmla="*/ 84138 h 184"/>
                <a:gd name="T72" fmla="*/ 68263 w 124"/>
                <a:gd name="T73" fmla="*/ 68263 h 184"/>
                <a:gd name="T74" fmla="*/ 38100 w 124"/>
                <a:gd name="T75" fmla="*/ 44450 h 184"/>
                <a:gd name="T76" fmla="*/ 31750 w 124"/>
                <a:gd name="T77" fmla="*/ 30163 h 184"/>
                <a:gd name="T78" fmla="*/ 34925 w 124"/>
                <a:gd name="T79" fmla="*/ 20638 h 184"/>
                <a:gd name="T80" fmla="*/ 39688 w 124"/>
                <a:gd name="T81" fmla="*/ 9525 h 184"/>
                <a:gd name="T82" fmla="*/ 49213 w 124"/>
                <a:gd name="T83" fmla="*/ 11113 h 184"/>
                <a:gd name="T84" fmla="*/ 52388 w 124"/>
                <a:gd name="T85" fmla="*/ 20638 h 184"/>
                <a:gd name="T86" fmla="*/ 65088 w 124"/>
                <a:gd name="T87" fmla="*/ 31750 h 184"/>
                <a:gd name="T88" fmla="*/ 74613 w 124"/>
                <a:gd name="T89" fmla="*/ 31750 h 184"/>
                <a:gd name="T90" fmla="*/ 93663 w 124"/>
                <a:gd name="T91" fmla="*/ 25400 h 184"/>
                <a:gd name="T92" fmla="*/ 106363 w 124"/>
                <a:gd name="T93" fmla="*/ 26988 h 184"/>
                <a:gd name="T94" fmla="*/ 123825 w 124"/>
                <a:gd name="T95" fmla="*/ 17463 h 184"/>
                <a:gd name="T96" fmla="*/ 134938 w 124"/>
                <a:gd name="T97" fmla="*/ 20638 h 184"/>
                <a:gd name="T98" fmla="*/ 144463 w 124"/>
                <a:gd name="T99" fmla="*/ 12700 h 184"/>
                <a:gd name="T100" fmla="*/ 174625 w 124"/>
                <a:gd name="T101" fmla="*/ 6350 h 184"/>
                <a:gd name="T102" fmla="*/ 184150 w 124"/>
                <a:gd name="T103" fmla="*/ 0 h 1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4" h="184">
                  <a:moveTo>
                    <a:pt x="116" y="0"/>
                  </a:moveTo>
                  <a:lnTo>
                    <a:pt x="123" y="3"/>
                  </a:lnTo>
                  <a:lnTo>
                    <a:pt x="122" y="8"/>
                  </a:lnTo>
                  <a:lnTo>
                    <a:pt x="123" y="19"/>
                  </a:lnTo>
                  <a:lnTo>
                    <a:pt x="124" y="20"/>
                  </a:lnTo>
                  <a:lnTo>
                    <a:pt x="120" y="22"/>
                  </a:lnTo>
                  <a:lnTo>
                    <a:pt x="118" y="29"/>
                  </a:lnTo>
                  <a:lnTo>
                    <a:pt x="116" y="37"/>
                  </a:lnTo>
                  <a:lnTo>
                    <a:pt x="111" y="49"/>
                  </a:lnTo>
                  <a:lnTo>
                    <a:pt x="107" y="52"/>
                  </a:lnTo>
                  <a:lnTo>
                    <a:pt x="106" y="59"/>
                  </a:lnTo>
                  <a:lnTo>
                    <a:pt x="99" y="69"/>
                  </a:lnTo>
                  <a:lnTo>
                    <a:pt x="97" y="81"/>
                  </a:lnTo>
                  <a:lnTo>
                    <a:pt x="89" y="90"/>
                  </a:lnTo>
                  <a:lnTo>
                    <a:pt x="86" y="92"/>
                  </a:lnTo>
                  <a:lnTo>
                    <a:pt x="86" y="98"/>
                  </a:lnTo>
                  <a:lnTo>
                    <a:pt x="81" y="105"/>
                  </a:lnTo>
                  <a:lnTo>
                    <a:pt x="79" y="107"/>
                  </a:lnTo>
                  <a:lnTo>
                    <a:pt x="73" y="115"/>
                  </a:lnTo>
                  <a:lnTo>
                    <a:pt x="58" y="132"/>
                  </a:lnTo>
                  <a:lnTo>
                    <a:pt x="42" y="141"/>
                  </a:lnTo>
                  <a:lnTo>
                    <a:pt x="30" y="154"/>
                  </a:lnTo>
                  <a:lnTo>
                    <a:pt x="26" y="157"/>
                  </a:lnTo>
                  <a:lnTo>
                    <a:pt x="22" y="161"/>
                  </a:lnTo>
                  <a:lnTo>
                    <a:pt x="20" y="163"/>
                  </a:lnTo>
                  <a:lnTo>
                    <a:pt x="18" y="169"/>
                  </a:lnTo>
                  <a:lnTo>
                    <a:pt x="8" y="184"/>
                  </a:lnTo>
                  <a:lnTo>
                    <a:pt x="0" y="170"/>
                  </a:lnTo>
                  <a:lnTo>
                    <a:pt x="0" y="121"/>
                  </a:lnTo>
                  <a:lnTo>
                    <a:pt x="8" y="111"/>
                  </a:lnTo>
                  <a:lnTo>
                    <a:pt x="12" y="105"/>
                  </a:lnTo>
                  <a:lnTo>
                    <a:pt x="20" y="105"/>
                  </a:lnTo>
                  <a:lnTo>
                    <a:pt x="29" y="96"/>
                  </a:lnTo>
                  <a:lnTo>
                    <a:pt x="47" y="96"/>
                  </a:lnTo>
                  <a:lnTo>
                    <a:pt x="83" y="53"/>
                  </a:lnTo>
                  <a:lnTo>
                    <a:pt x="66" y="53"/>
                  </a:lnTo>
                  <a:lnTo>
                    <a:pt x="43" y="43"/>
                  </a:lnTo>
                  <a:lnTo>
                    <a:pt x="24" y="28"/>
                  </a:lnTo>
                  <a:lnTo>
                    <a:pt x="20" y="19"/>
                  </a:lnTo>
                  <a:lnTo>
                    <a:pt x="22" y="13"/>
                  </a:lnTo>
                  <a:lnTo>
                    <a:pt x="25" y="6"/>
                  </a:lnTo>
                  <a:lnTo>
                    <a:pt x="31" y="7"/>
                  </a:lnTo>
                  <a:lnTo>
                    <a:pt x="33" y="13"/>
                  </a:lnTo>
                  <a:lnTo>
                    <a:pt x="41" y="20"/>
                  </a:lnTo>
                  <a:lnTo>
                    <a:pt x="47" y="20"/>
                  </a:lnTo>
                  <a:lnTo>
                    <a:pt x="59" y="16"/>
                  </a:lnTo>
                  <a:lnTo>
                    <a:pt x="67" y="17"/>
                  </a:lnTo>
                  <a:lnTo>
                    <a:pt x="78" y="11"/>
                  </a:lnTo>
                  <a:lnTo>
                    <a:pt x="85" y="13"/>
                  </a:lnTo>
                  <a:lnTo>
                    <a:pt x="91" y="8"/>
                  </a:lnTo>
                  <a:lnTo>
                    <a:pt x="110" y="4"/>
                  </a:lnTo>
                  <a:lnTo>
                    <a:pt x="1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5" name="Freeform 686"/>
            <p:cNvSpPr>
              <a:spLocks/>
            </p:cNvSpPr>
            <p:nvPr/>
          </p:nvSpPr>
          <p:spPr bwMode="auto">
            <a:xfrm>
              <a:off x="4876800" y="4217988"/>
              <a:ext cx="285750" cy="236537"/>
            </a:xfrm>
            <a:custGeom>
              <a:avLst/>
              <a:gdLst>
                <a:gd name="T0" fmla="*/ 69850 w 180"/>
                <a:gd name="T1" fmla="*/ 0 h 149"/>
                <a:gd name="T2" fmla="*/ 85725 w 180"/>
                <a:gd name="T3" fmla="*/ 4762 h 149"/>
                <a:gd name="T4" fmla="*/ 96838 w 180"/>
                <a:gd name="T5" fmla="*/ 0 h 149"/>
                <a:gd name="T6" fmla="*/ 119063 w 180"/>
                <a:gd name="T7" fmla="*/ 7937 h 149"/>
                <a:gd name="T8" fmla="*/ 147638 w 180"/>
                <a:gd name="T9" fmla="*/ 3175 h 149"/>
                <a:gd name="T10" fmla="*/ 176213 w 180"/>
                <a:gd name="T11" fmla="*/ 41275 h 149"/>
                <a:gd name="T12" fmla="*/ 166688 w 180"/>
                <a:gd name="T13" fmla="*/ 63500 h 149"/>
                <a:gd name="T14" fmla="*/ 169863 w 180"/>
                <a:gd name="T15" fmla="*/ 71437 h 149"/>
                <a:gd name="T16" fmla="*/ 188913 w 180"/>
                <a:gd name="T17" fmla="*/ 71437 h 149"/>
                <a:gd name="T18" fmla="*/ 185738 w 180"/>
                <a:gd name="T19" fmla="*/ 80962 h 149"/>
                <a:gd name="T20" fmla="*/ 192088 w 180"/>
                <a:gd name="T21" fmla="*/ 95250 h 149"/>
                <a:gd name="T22" fmla="*/ 222250 w 180"/>
                <a:gd name="T23" fmla="*/ 119062 h 149"/>
                <a:gd name="T24" fmla="*/ 258763 w 180"/>
                <a:gd name="T25" fmla="*/ 134937 h 149"/>
                <a:gd name="T26" fmla="*/ 285750 w 180"/>
                <a:gd name="T27" fmla="*/ 134937 h 149"/>
                <a:gd name="T28" fmla="*/ 228600 w 180"/>
                <a:gd name="T29" fmla="*/ 203200 h 149"/>
                <a:gd name="T30" fmla="*/ 200025 w 180"/>
                <a:gd name="T31" fmla="*/ 203200 h 149"/>
                <a:gd name="T32" fmla="*/ 185738 w 180"/>
                <a:gd name="T33" fmla="*/ 217487 h 149"/>
                <a:gd name="T34" fmla="*/ 173038 w 180"/>
                <a:gd name="T35" fmla="*/ 217487 h 149"/>
                <a:gd name="T36" fmla="*/ 166688 w 180"/>
                <a:gd name="T37" fmla="*/ 227012 h 149"/>
                <a:gd name="T38" fmla="*/ 155575 w 180"/>
                <a:gd name="T39" fmla="*/ 227012 h 149"/>
                <a:gd name="T40" fmla="*/ 149225 w 180"/>
                <a:gd name="T41" fmla="*/ 217487 h 149"/>
                <a:gd name="T42" fmla="*/ 136525 w 180"/>
                <a:gd name="T43" fmla="*/ 223837 h 149"/>
                <a:gd name="T44" fmla="*/ 125413 w 180"/>
                <a:gd name="T45" fmla="*/ 236537 h 149"/>
                <a:gd name="T46" fmla="*/ 98425 w 180"/>
                <a:gd name="T47" fmla="*/ 236537 h 149"/>
                <a:gd name="T48" fmla="*/ 69850 w 180"/>
                <a:gd name="T49" fmla="*/ 212725 h 149"/>
                <a:gd name="T50" fmla="*/ 57150 w 180"/>
                <a:gd name="T51" fmla="*/ 212725 h 149"/>
                <a:gd name="T52" fmla="*/ 57150 w 180"/>
                <a:gd name="T53" fmla="*/ 198437 h 149"/>
                <a:gd name="T54" fmla="*/ 39688 w 180"/>
                <a:gd name="T55" fmla="*/ 188912 h 149"/>
                <a:gd name="T56" fmla="*/ 33338 w 180"/>
                <a:gd name="T57" fmla="*/ 169862 h 149"/>
                <a:gd name="T58" fmla="*/ 14288 w 180"/>
                <a:gd name="T59" fmla="*/ 149225 h 149"/>
                <a:gd name="T60" fmla="*/ 0 w 180"/>
                <a:gd name="T61" fmla="*/ 144462 h 149"/>
                <a:gd name="T62" fmla="*/ 3175 w 180"/>
                <a:gd name="T63" fmla="*/ 125412 h 149"/>
                <a:gd name="T64" fmla="*/ 19050 w 180"/>
                <a:gd name="T65" fmla="*/ 125412 h 149"/>
                <a:gd name="T66" fmla="*/ 26988 w 180"/>
                <a:gd name="T67" fmla="*/ 77787 h 149"/>
                <a:gd name="T68" fmla="*/ 39688 w 180"/>
                <a:gd name="T69" fmla="*/ 71437 h 149"/>
                <a:gd name="T70" fmla="*/ 47625 w 180"/>
                <a:gd name="T71" fmla="*/ 38100 h 149"/>
                <a:gd name="T72" fmla="*/ 60325 w 180"/>
                <a:gd name="T73" fmla="*/ 31750 h 149"/>
                <a:gd name="T74" fmla="*/ 69850 w 180"/>
                <a:gd name="T75" fmla="*/ 0 h 1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0" h="149">
                  <a:moveTo>
                    <a:pt x="44" y="0"/>
                  </a:moveTo>
                  <a:lnTo>
                    <a:pt x="54" y="3"/>
                  </a:lnTo>
                  <a:lnTo>
                    <a:pt x="61" y="0"/>
                  </a:lnTo>
                  <a:lnTo>
                    <a:pt x="75" y="5"/>
                  </a:lnTo>
                  <a:lnTo>
                    <a:pt x="93" y="2"/>
                  </a:lnTo>
                  <a:lnTo>
                    <a:pt x="111" y="26"/>
                  </a:lnTo>
                  <a:lnTo>
                    <a:pt x="105" y="40"/>
                  </a:lnTo>
                  <a:lnTo>
                    <a:pt x="107" y="45"/>
                  </a:lnTo>
                  <a:lnTo>
                    <a:pt x="119" y="45"/>
                  </a:lnTo>
                  <a:lnTo>
                    <a:pt x="117" y="51"/>
                  </a:lnTo>
                  <a:lnTo>
                    <a:pt x="121" y="60"/>
                  </a:lnTo>
                  <a:lnTo>
                    <a:pt x="140" y="75"/>
                  </a:lnTo>
                  <a:lnTo>
                    <a:pt x="163" y="85"/>
                  </a:lnTo>
                  <a:lnTo>
                    <a:pt x="180" y="85"/>
                  </a:lnTo>
                  <a:lnTo>
                    <a:pt x="144" y="128"/>
                  </a:lnTo>
                  <a:lnTo>
                    <a:pt x="126" y="128"/>
                  </a:lnTo>
                  <a:lnTo>
                    <a:pt x="117" y="137"/>
                  </a:lnTo>
                  <a:lnTo>
                    <a:pt x="109" y="137"/>
                  </a:lnTo>
                  <a:lnTo>
                    <a:pt x="105" y="143"/>
                  </a:lnTo>
                  <a:lnTo>
                    <a:pt x="98" y="143"/>
                  </a:lnTo>
                  <a:lnTo>
                    <a:pt x="94" y="137"/>
                  </a:lnTo>
                  <a:lnTo>
                    <a:pt x="86" y="141"/>
                  </a:lnTo>
                  <a:lnTo>
                    <a:pt x="79" y="149"/>
                  </a:lnTo>
                  <a:lnTo>
                    <a:pt x="62" y="149"/>
                  </a:lnTo>
                  <a:lnTo>
                    <a:pt x="44" y="134"/>
                  </a:lnTo>
                  <a:lnTo>
                    <a:pt x="36" y="134"/>
                  </a:lnTo>
                  <a:lnTo>
                    <a:pt x="36" y="125"/>
                  </a:lnTo>
                  <a:lnTo>
                    <a:pt x="25" y="119"/>
                  </a:lnTo>
                  <a:lnTo>
                    <a:pt x="21" y="107"/>
                  </a:lnTo>
                  <a:lnTo>
                    <a:pt x="9" y="94"/>
                  </a:lnTo>
                  <a:lnTo>
                    <a:pt x="0" y="91"/>
                  </a:lnTo>
                  <a:lnTo>
                    <a:pt x="2" y="79"/>
                  </a:lnTo>
                  <a:lnTo>
                    <a:pt x="12" y="79"/>
                  </a:lnTo>
                  <a:lnTo>
                    <a:pt x="17" y="49"/>
                  </a:lnTo>
                  <a:lnTo>
                    <a:pt x="25" y="45"/>
                  </a:lnTo>
                  <a:lnTo>
                    <a:pt x="30" y="24"/>
                  </a:lnTo>
                  <a:lnTo>
                    <a:pt x="38" y="20"/>
                  </a:lnTo>
                  <a:lnTo>
                    <a:pt x="4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6" name="Freeform 687"/>
            <p:cNvSpPr>
              <a:spLocks/>
            </p:cNvSpPr>
            <p:nvPr/>
          </p:nvSpPr>
          <p:spPr bwMode="auto">
            <a:xfrm>
              <a:off x="4946650" y="4135438"/>
              <a:ext cx="123825" cy="123825"/>
            </a:xfrm>
            <a:custGeom>
              <a:avLst/>
              <a:gdLst>
                <a:gd name="T0" fmla="*/ 36513 w 78"/>
                <a:gd name="T1" fmla="*/ 0 h 78"/>
                <a:gd name="T2" fmla="*/ 42863 w 78"/>
                <a:gd name="T3" fmla="*/ 9525 h 78"/>
                <a:gd name="T4" fmla="*/ 49213 w 78"/>
                <a:gd name="T5" fmla="*/ 26988 h 78"/>
                <a:gd name="T6" fmla="*/ 53975 w 78"/>
                <a:gd name="T7" fmla="*/ 50800 h 78"/>
                <a:gd name="T8" fmla="*/ 60325 w 78"/>
                <a:gd name="T9" fmla="*/ 57150 h 78"/>
                <a:gd name="T10" fmla="*/ 61913 w 78"/>
                <a:gd name="T11" fmla="*/ 63500 h 78"/>
                <a:gd name="T12" fmla="*/ 65088 w 78"/>
                <a:gd name="T13" fmla="*/ 63500 h 78"/>
                <a:gd name="T14" fmla="*/ 65088 w 78"/>
                <a:gd name="T15" fmla="*/ 60325 h 78"/>
                <a:gd name="T16" fmla="*/ 66675 w 78"/>
                <a:gd name="T17" fmla="*/ 60325 h 78"/>
                <a:gd name="T18" fmla="*/ 71438 w 78"/>
                <a:gd name="T19" fmla="*/ 66675 h 78"/>
                <a:gd name="T20" fmla="*/ 77788 w 78"/>
                <a:gd name="T21" fmla="*/ 68263 h 78"/>
                <a:gd name="T22" fmla="*/ 84138 w 78"/>
                <a:gd name="T23" fmla="*/ 73025 h 78"/>
                <a:gd name="T24" fmla="*/ 92075 w 78"/>
                <a:gd name="T25" fmla="*/ 77788 h 78"/>
                <a:gd name="T26" fmla="*/ 103188 w 78"/>
                <a:gd name="T27" fmla="*/ 90488 h 78"/>
                <a:gd name="T28" fmla="*/ 103188 w 78"/>
                <a:gd name="T29" fmla="*/ 92075 h 78"/>
                <a:gd name="T30" fmla="*/ 112713 w 78"/>
                <a:gd name="T31" fmla="*/ 100013 h 78"/>
                <a:gd name="T32" fmla="*/ 115888 w 78"/>
                <a:gd name="T33" fmla="*/ 106363 h 78"/>
                <a:gd name="T34" fmla="*/ 117475 w 78"/>
                <a:gd name="T35" fmla="*/ 106363 h 78"/>
                <a:gd name="T36" fmla="*/ 123825 w 78"/>
                <a:gd name="T37" fmla="*/ 114300 h 78"/>
                <a:gd name="T38" fmla="*/ 106363 w 78"/>
                <a:gd name="T39" fmla="*/ 123825 h 78"/>
                <a:gd name="T40" fmla="*/ 77788 w 78"/>
                <a:gd name="T41" fmla="*/ 85725 h 78"/>
                <a:gd name="T42" fmla="*/ 49213 w 78"/>
                <a:gd name="T43" fmla="*/ 90488 h 78"/>
                <a:gd name="T44" fmla="*/ 26988 w 78"/>
                <a:gd name="T45" fmla="*/ 82550 h 78"/>
                <a:gd name="T46" fmla="*/ 15875 w 78"/>
                <a:gd name="T47" fmla="*/ 87313 h 78"/>
                <a:gd name="T48" fmla="*/ 0 w 78"/>
                <a:gd name="T49" fmla="*/ 82550 h 78"/>
                <a:gd name="T50" fmla="*/ 0 w 78"/>
                <a:gd name="T51" fmla="*/ 60325 h 78"/>
                <a:gd name="T52" fmla="*/ 12700 w 78"/>
                <a:gd name="T53" fmla="*/ 17463 h 78"/>
                <a:gd name="T54" fmla="*/ 36513 w 78"/>
                <a:gd name="T55" fmla="*/ 0 h 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 h="78">
                  <a:moveTo>
                    <a:pt x="23" y="0"/>
                  </a:moveTo>
                  <a:lnTo>
                    <a:pt x="27" y="6"/>
                  </a:lnTo>
                  <a:lnTo>
                    <a:pt x="31" y="17"/>
                  </a:lnTo>
                  <a:lnTo>
                    <a:pt x="34" y="32"/>
                  </a:lnTo>
                  <a:lnTo>
                    <a:pt x="38" y="36"/>
                  </a:lnTo>
                  <a:lnTo>
                    <a:pt x="39" y="40"/>
                  </a:lnTo>
                  <a:lnTo>
                    <a:pt x="41" y="40"/>
                  </a:lnTo>
                  <a:lnTo>
                    <a:pt x="41" y="38"/>
                  </a:lnTo>
                  <a:lnTo>
                    <a:pt x="42" y="38"/>
                  </a:lnTo>
                  <a:lnTo>
                    <a:pt x="45" y="42"/>
                  </a:lnTo>
                  <a:lnTo>
                    <a:pt x="49" y="43"/>
                  </a:lnTo>
                  <a:lnTo>
                    <a:pt x="53" y="46"/>
                  </a:lnTo>
                  <a:lnTo>
                    <a:pt x="58" y="49"/>
                  </a:lnTo>
                  <a:lnTo>
                    <a:pt x="65" y="57"/>
                  </a:lnTo>
                  <a:lnTo>
                    <a:pt x="65" y="58"/>
                  </a:lnTo>
                  <a:lnTo>
                    <a:pt x="71" y="63"/>
                  </a:lnTo>
                  <a:lnTo>
                    <a:pt x="73" y="67"/>
                  </a:lnTo>
                  <a:lnTo>
                    <a:pt x="74" y="67"/>
                  </a:lnTo>
                  <a:lnTo>
                    <a:pt x="78" y="72"/>
                  </a:lnTo>
                  <a:lnTo>
                    <a:pt x="67" y="78"/>
                  </a:lnTo>
                  <a:lnTo>
                    <a:pt x="49" y="54"/>
                  </a:lnTo>
                  <a:lnTo>
                    <a:pt x="31" y="57"/>
                  </a:lnTo>
                  <a:lnTo>
                    <a:pt x="17" y="52"/>
                  </a:lnTo>
                  <a:lnTo>
                    <a:pt x="10" y="55"/>
                  </a:lnTo>
                  <a:lnTo>
                    <a:pt x="0" y="52"/>
                  </a:lnTo>
                  <a:lnTo>
                    <a:pt x="0" y="38"/>
                  </a:lnTo>
                  <a:lnTo>
                    <a:pt x="8" y="11"/>
                  </a:lnTo>
                  <a:lnTo>
                    <a:pt x="2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7" name="Freeform 688"/>
            <p:cNvSpPr>
              <a:spLocks/>
            </p:cNvSpPr>
            <p:nvPr/>
          </p:nvSpPr>
          <p:spPr bwMode="auto">
            <a:xfrm>
              <a:off x="4667250" y="4048125"/>
              <a:ext cx="315913" cy="401638"/>
            </a:xfrm>
            <a:custGeom>
              <a:avLst/>
              <a:gdLst>
                <a:gd name="T0" fmla="*/ 53975 w 199"/>
                <a:gd name="T1" fmla="*/ 0 h 253"/>
                <a:gd name="T2" fmla="*/ 223838 w 199"/>
                <a:gd name="T3" fmla="*/ 0 h 253"/>
                <a:gd name="T4" fmla="*/ 230188 w 199"/>
                <a:gd name="T5" fmla="*/ 4763 h 253"/>
                <a:gd name="T6" fmla="*/ 236538 w 199"/>
                <a:gd name="T7" fmla="*/ 4763 h 253"/>
                <a:gd name="T8" fmla="*/ 236538 w 199"/>
                <a:gd name="T9" fmla="*/ 0 h 253"/>
                <a:gd name="T10" fmla="*/ 282575 w 199"/>
                <a:gd name="T11" fmla="*/ 0 h 253"/>
                <a:gd name="T12" fmla="*/ 292100 w 199"/>
                <a:gd name="T13" fmla="*/ 22225 h 253"/>
                <a:gd name="T14" fmla="*/ 292100 w 199"/>
                <a:gd name="T15" fmla="*/ 36513 h 253"/>
                <a:gd name="T16" fmla="*/ 295275 w 199"/>
                <a:gd name="T17" fmla="*/ 71438 h 253"/>
                <a:gd name="T18" fmla="*/ 307975 w 199"/>
                <a:gd name="T19" fmla="*/ 77788 h 253"/>
                <a:gd name="T20" fmla="*/ 307975 w 199"/>
                <a:gd name="T21" fmla="*/ 82550 h 253"/>
                <a:gd name="T22" fmla="*/ 315913 w 199"/>
                <a:gd name="T23" fmla="*/ 87313 h 253"/>
                <a:gd name="T24" fmla="*/ 292100 w 199"/>
                <a:gd name="T25" fmla="*/ 104775 h 253"/>
                <a:gd name="T26" fmla="*/ 279400 w 199"/>
                <a:gd name="T27" fmla="*/ 147638 h 253"/>
                <a:gd name="T28" fmla="*/ 279400 w 199"/>
                <a:gd name="T29" fmla="*/ 169863 h 253"/>
                <a:gd name="T30" fmla="*/ 269875 w 199"/>
                <a:gd name="T31" fmla="*/ 201613 h 253"/>
                <a:gd name="T32" fmla="*/ 257175 w 199"/>
                <a:gd name="T33" fmla="*/ 207963 h 253"/>
                <a:gd name="T34" fmla="*/ 249238 w 199"/>
                <a:gd name="T35" fmla="*/ 241300 h 253"/>
                <a:gd name="T36" fmla="*/ 236538 w 199"/>
                <a:gd name="T37" fmla="*/ 247650 h 253"/>
                <a:gd name="T38" fmla="*/ 228600 w 199"/>
                <a:gd name="T39" fmla="*/ 295275 h 253"/>
                <a:gd name="T40" fmla="*/ 212725 w 199"/>
                <a:gd name="T41" fmla="*/ 295275 h 253"/>
                <a:gd name="T42" fmla="*/ 209550 w 199"/>
                <a:gd name="T43" fmla="*/ 314325 h 253"/>
                <a:gd name="T44" fmla="*/ 223838 w 199"/>
                <a:gd name="T45" fmla="*/ 319088 h 253"/>
                <a:gd name="T46" fmla="*/ 242888 w 199"/>
                <a:gd name="T47" fmla="*/ 339725 h 253"/>
                <a:gd name="T48" fmla="*/ 249238 w 199"/>
                <a:gd name="T49" fmla="*/ 358775 h 253"/>
                <a:gd name="T50" fmla="*/ 238125 w 199"/>
                <a:gd name="T51" fmla="*/ 381000 h 253"/>
                <a:gd name="T52" fmla="*/ 230188 w 199"/>
                <a:gd name="T53" fmla="*/ 393700 h 253"/>
                <a:gd name="T54" fmla="*/ 222250 w 199"/>
                <a:gd name="T55" fmla="*/ 398463 h 253"/>
                <a:gd name="T56" fmla="*/ 193675 w 199"/>
                <a:gd name="T57" fmla="*/ 401638 h 253"/>
                <a:gd name="T58" fmla="*/ 179388 w 199"/>
                <a:gd name="T59" fmla="*/ 396875 h 253"/>
                <a:gd name="T60" fmla="*/ 166688 w 199"/>
                <a:gd name="T61" fmla="*/ 398463 h 253"/>
                <a:gd name="T62" fmla="*/ 146050 w 199"/>
                <a:gd name="T63" fmla="*/ 382588 h 253"/>
                <a:gd name="T64" fmla="*/ 122238 w 199"/>
                <a:gd name="T65" fmla="*/ 385763 h 253"/>
                <a:gd name="T66" fmla="*/ 106363 w 199"/>
                <a:gd name="T67" fmla="*/ 373063 h 253"/>
                <a:gd name="T68" fmla="*/ 101600 w 199"/>
                <a:gd name="T69" fmla="*/ 358775 h 253"/>
                <a:gd name="T70" fmla="*/ 90488 w 199"/>
                <a:gd name="T71" fmla="*/ 349250 h 253"/>
                <a:gd name="T72" fmla="*/ 74613 w 199"/>
                <a:gd name="T73" fmla="*/ 328613 h 253"/>
                <a:gd name="T74" fmla="*/ 44450 w 199"/>
                <a:gd name="T75" fmla="*/ 303213 h 253"/>
                <a:gd name="T76" fmla="*/ 31750 w 199"/>
                <a:gd name="T77" fmla="*/ 290513 h 253"/>
                <a:gd name="T78" fmla="*/ 30163 w 199"/>
                <a:gd name="T79" fmla="*/ 271463 h 253"/>
                <a:gd name="T80" fmla="*/ 22225 w 199"/>
                <a:gd name="T81" fmla="*/ 255588 h 253"/>
                <a:gd name="T82" fmla="*/ 17463 w 199"/>
                <a:gd name="T83" fmla="*/ 242888 h 253"/>
                <a:gd name="T84" fmla="*/ 6350 w 199"/>
                <a:gd name="T85" fmla="*/ 211138 h 253"/>
                <a:gd name="T86" fmla="*/ 0 w 199"/>
                <a:gd name="T87" fmla="*/ 201613 h 253"/>
                <a:gd name="T88" fmla="*/ 3175 w 199"/>
                <a:gd name="T89" fmla="*/ 177800 h 253"/>
                <a:gd name="T90" fmla="*/ 22225 w 199"/>
                <a:gd name="T91" fmla="*/ 142875 h 253"/>
                <a:gd name="T92" fmla="*/ 36513 w 199"/>
                <a:gd name="T93" fmla="*/ 138113 h 253"/>
                <a:gd name="T94" fmla="*/ 36513 w 199"/>
                <a:gd name="T95" fmla="*/ 47625 h 253"/>
                <a:gd name="T96" fmla="*/ 53975 w 199"/>
                <a:gd name="T97" fmla="*/ 47625 h 253"/>
                <a:gd name="T98" fmla="*/ 53975 w 199"/>
                <a:gd name="T99" fmla="*/ 0 h 2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9" h="253">
                  <a:moveTo>
                    <a:pt x="34" y="0"/>
                  </a:moveTo>
                  <a:lnTo>
                    <a:pt x="141" y="0"/>
                  </a:lnTo>
                  <a:lnTo>
                    <a:pt x="145" y="3"/>
                  </a:lnTo>
                  <a:lnTo>
                    <a:pt x="149" y="3"/>
                  </a:lnTo>
                  <a:lnTo>
                    <a:pt x="149" y="0"/>
                  </a:lnTo>
                  <a:lnTo>
                    <a:pt x="178" y="0"/>
                  </a:lnTo>
                  <a:lnTo>
                    <a:pt x="184" y="14"/>
                  </a:lnTo>
                  <a:lnTo>
                    <a:pt x="184" y="23"/>
                  </a:lnTo>
                  <a:lnTo>
                    <a:pt x="186" y="45"/>
                  </a:lnTo>
                  <a:lnTo>
                    <a:pt x="194" y="49"/>
                  </a:lnTo>
                  <a:lnTo>
                    <a:pt x="194" y="52"/>
                  </a:lnTo>
                  <a:lnTo>
                    <a:pt x="199" y="55"/>
                  </a:lnTo>
                  <a:lnTo>
                    <a:pt x="184" y="66"/>
                  </a:lnTo>
                  <a:lnTo>
                    <a:pt x="176" y="93"/>
                  </a:lnTo>
                  <a:lnTo>
                    <a:pt x="176" y="107"/>
                  </a:lnTo>
                  <a:lnTo>
                    <a:pt x="170" y="127"/>
                  </a:lnTo>
                  <a:lnTo>
                    <a:pt x="162" y="131"/>
                  </a:lnTo>
                  <a:lnTo>
                    <a:pt x="157" y="152"/>
                  </a:lnTo>
                  <a:lnTo>
                    <a:pt x="149" y="156"/>
                  </a:lnTo>
                  <a:lnTo>
                    <a:pt x="144" y="186"/>
                  </a:lnTo>
                  <a:lnTo>
                    <a:pt x="134" y="186"/>
                  </a:lnTo>
                  <a:lnTo>
                    <a:pt x="132" y="198"/>
                  </a:lnTo>
                  <a:lnTo>
                    <a:pt x="141" y="201"/>
                  </a:lnTo>
                  <a:lnTo>
                    <a:pt x="153" y="214"/>
                  </a:lnTo>
                  <a:lnTo>
                    <a:pt x="157" y="226"/>
                  </a:lnTo>
                  <a:lnTo>
                    <a:pt x="150" y="240"/>
                  </a:lnTo>
                  <a:lnTo>
                    <a:pt x="145" y="248"/>
                  </a:lnTo>
                  <a:lnTo>
                    <a:pt x="140" y="251"/>
                  </a:lnTo>
                  <a:lnTo>
                    <a:pt x="122" y="253"/>
                  </a:lnTo>
                  <a:lnTo>
                    <a:pt x="113" y="250"/>
                  </a:lnTo>
                  <a:lnTo>
                    <a:pt x="105" y="251"/>
                  </a:lnTo>
                  <a:lnTo>
                    <a:pt x="92" y="241"/>
                  </a:lnTo>
                  <a:lnTo>
                    <a:pt x="77" y="243"/>
                  </a:lnTo>
                  <a:lnTo>
                    <a:pt x="67" y="235"/>
                  </a:lnTo>
                  <a:lnTo>
                    <a:pt x="64" y="226"/>
                  </a:lnTo>
                  <a:lnTo>
                    <a:pt x="57" y="220"/>
                  </a:lnTo>
                  <a:lnTo>
                    <a:pt x="47" y="207"/>
                  </a:lnTo>
                  <a:lnTo>
                    <a:pt x="28" y="191"/>
                  </a:lnTo>
                  <a:lnTo>
                    <a:pt x="20" y="183"/>
                  </a:lnTo>
                  <a:lnTo>
                    <a:pt x="19" y="171"/>
                  </a:lnTo>
                  <a:lnTo>
                    <a:pt x="14" y="161"/>
                  </a:lnTo>
                  <a:lnTo>
                    <a:pt x="11" y="153"/>
                  </a:lnTo>
                  <a:lnTo>
                    <a:pt x="4" y="133"/>
                  </a:lnTo>
                  <a:lnTo>
                    <a:pt x="0" y="127"/>
                  </a:lnTo>
                  <a:lnTo>
                    <a:pt x="2" y="112"/>
                  </a:lnTo>
                  <a:lnTo>
                    <a:pt x="14" y="90"/>
                  </a:lnTo>
                  <a:lnTo>
                    <a:pt x="23" y="87"/>
                  </a:lnTo>
                  <a:lnTo>
                    <a:pt x="23" y="30"/>
                  </a:lnTo>
                  <a:lnTo>
                    <a:pt x="34" y="30"/>
                  </a:lnTo>
                  <a:lnTo>
                    <a:pt x="3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8" name="Freeform 689"/>
            <p:cNvSpPr>
              <a:spLocks/>
            </p:cNvSpPr>
            <p:nvPr/>
          </p:nvSpPr>
          <p:spPr bwMode="auto">
            <a:xfrm>
              <a:off x="4905375" y="4406900"/>
              <a:ext cx="28575" cy="23813"/>
            </a:xfrm>
            <a:custGeom>
              <a:avLst/>
              <a:gdLst>
                <a:gd name="T0" fmla="*/ 11113 w 18"/>
                <a:gd name="T1" fmla="*/ 0 h 15"/>
                <a:gd name="T2" fmla="*/ 28575 w 18"/>
                <a:gd name="T3" fmla="*/ 9525 h 15"/>
                <a:gd name="T4" fmla="*/ 28575 w 18"/>
                <a:gd name="T5" fmla="*/ 23813 h 15"/>
                <a:gd name="T6" fmla="*/ 0 w 18"/>
                <a:gd name="T7" fmla="*/ 22225 h 15"/>
                <a:gd name="T8" fmla="*/ 11113 w 1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5">
                  <a:moveTo>
                    <a:pt x="7" y="0"/>
                  </a:moveTo>
                  <a:lnTo>
                    <a:pt x="18" y="6"/>
                  </a:lnTo>
                  <a:lnTo>
                    <a:pt x="18" y="15"/>
                  </a:lnTo>
                  <a:lnTo>
                    <a:pt x="0" y="14"/>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09" name="Freeform 690"/>
            <p:cNvSpPr>
              <a:spLocks/>
            </p:cNvSpPr>
            <p:nvPr/>
          </p:nvSpPr>
          <p:spPr bwMode="auto">
            <a:xfrm>
              <a:off x="4903788" y="4021138"/>
              <a:ext cx="46037" cy="26987"/>
            </a:xfrm>
            <a:custGeom>
              <a:avLst/>
              <a:gdLst>
                <a:gd name="T0" fmla="*/ 23812 w 29"/>
                <a:gd name="T1" fmla="*/ 0 h 17"/>
                <a:gd name="T2" fmla="*/ 30162 w 29"/>
                <a:gd name="T3" fmla="*/ 11112 h 17"/>
                <a:gd name="T4" fmla="*/ 33337 w 29"/>
                <a:gd name="T5" fmla="*/ 14287 h 17"/>
                <a:gd name="T6" fmla="*/ 46037 w 29"/>
                <a:gd name="T7" fmla="*/ 26987 h 17"/>
                <a:gd name="T8" fmla="*/ 0 w 29"/>
                <a:gd name="T9" fmla="*/ 26987 h 17"/>
                <a:gd name="T10" fmla="*/ 0 w 29"/>
                <a:gd name="T11" fmla="*/ 22225 h 17"/>
                <a:gd name="T12" fmla="*/ 6350 w 29"/>
                <a:gd name="T13" fmla="*/ 20637 h 17"/>
                <a:gd name="T14" fmla="*/ 23812 w 29"/>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7">
                  <a:moveTo>
                    <a:pt x="15" y="0"/>
                  </a:moveTo>
                  <a:lnTo>
                    <a:pt x="19" y="7"/>
                  </a:lnTo>
                  <a:lnTo>
                    <a:pt x="21" y="9"/>
                  </a:lnTo>
                  <a:lnTo>
                    <a:pt x="29" y="17"/>
                  </a:lnTo>
                  <a:lnTo>
                    <a:pt x="0" y="17"/>
                  </a:lnTo>
                  <a:lnTo>
                    <a:pt x="0" y="14"/>
                  </a:lnTo>
                  <a:lnTo>
                    <a:pt x="4" y="13"/>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0" name="Freeform 691"/>
            <p:cNvSpPr>
              <a:spLocks/>
            </p:cNvSpPr>
            <p:nvPr/>
          </p:nvSpPr>
          <p:spPr bwMode="auto">
            <a:xfrm>
              <a:off x="4522788" y="4291013"/>
              <a:ext cx="250825" cy="184150"/>
            </a:xfrm>
            <a:custGeom>
              <a:avLst/>
              <a:gdLst>
                <a:gd name="T0" fmla="*/ 161925 w 158"/>
                <a:gd name="T1" fmla="*/ 0 h 116"/>
                <a:gd name="T2" fmla="*/ 166688 w 158"/>
                <a:gd name="T3" fmla="*/ 12700 h 116"/>
                <a:gd name="T4" fmla="*/ 174625 w 158"/>
                <a:gd name="T5" fmla="*/ 28575 h 116"/>
                <a:gd name="T6" fmla="*/ 176213 w 158"/>
                <a:gd name="T7" fmla="*/ 47625 h 116"/>
                <a:gd name="T8" fmla="*/ 188913 w 158"/>
                <a:gd name="T9" fmla="*/ 60325 h 116"/>
                <a:gd name="T10" fmla="*/ 219075 w 158"/>
                <a:gd name="T11" fmla="*/ 85725 h 116"/>
                <a:gd name="T12" fmla="*/ 234950 w 158"/>
                <a:gd name="T13" fmla="*/ 106363 h 116"/>
                <a:gd name="T14" fmla="*/ 246063 w 158"/>
                <a:gd name="T15" fmla="*/ 115888 h 116"/>
                <a:gd name="T16" fmla="*/ 250825 w 158"/>
                <a:gd name="T17" fmla="*/ 130175 h 116"/>
                <a:gd name="T18" fmla="*/ 234950 w 158"/>
                <a:gd name="T19" fmla="*/ 130175 h 116"/>
                <a:gd name="T20" fmla="*/ 212725 w 158"/>
                <a:gd name="T21" fmla="*/ 125413 h 116"/>
                <a:gd name="T22" fmla="*/ 195263 w 158"/>
                <a:gd name="T23" fmla="*/ 133350 h 116"/>
                <a:gd name="T24" fmla="*/ 188913 w 158"/>
                <a:gd name="T25" fmla="*/ 128588 h 116"/>
                <a:gd name="T26" fmla="*/ 161925 w 158"/>
                <a:gd name="T27" fmla="*/ 138113 h 116"/>
                <a:gd name="T28" fmla="*/ 153988 w 158"/>
                <a:gd name="T29" fmla="*/ 149225 h 116"/>
                <a:gd name="T30" fmla="*/ 142875 w 158"/>
                <a:gd name="T31" fmla="*/ 149225 h 116"/>
                <a:gd name="T32" fmla="*/ 98425 w 158"/>
                <a:gd name="T33" fmla="*/ 130175 h 116"/>
                <a:gd name="T34" fmla="*/ 76200 w 158"/>
                <a:gd name="T35" fmla="*/ 150813 h 116"/>
                <a:gd name="T36" fmla="*/ 76200 w 158"/>
                <a:gd name="T37" fmla="*/ 158750 h 116"/>
                <a:gd name="T38" fmla="*/ 44450 w 158"/>
                <a:gd name="T39" fmla="*/ 155575 h 116"/>
                <a:gd name="T40" fmla="*/ 31750 w 158"/>
                <a:gd name="T41" fmla="*/ 184150 h 116"/>
                <a:gd name="T42" fmla="*/ 15875 w 158"/>
                <a:gd name="T43" fmla="*/ 160338 h 116"/>
                <a:gd name="T44" fmla="*/ 9525 w 158"/>
                <a:gd name="T45" fmla="*/ 147638 h 116"/>
                <a:gd name="T46" fmla="*/ 3175 w 158"/>
                <a:gd name="T47" fmla="*/ 139700 h 116"/>
                <a:gd name="T48" fmla="*/ 0 w 158"/>
                <a:gd name="T49" fmla="*/ 106363 h 116"/>
                <a:gd name="T50" fmla="*/ 19050 w 158"/>
                <a:gd name="T51" fmla="*/ 77788 h 116"/>
                <a:gd name="T52" fmla="*/ 38100 w 158"/>
                <a:gd name="T53" fmla="*/ 80963 h 116"/>
                <a:gd name="T54" fmla="*/ 41275 w 158"/>
                <a:gd name="T55" fmla="*/ 73025 h 116"/>
                <a:gd name="T56" fmla="*/ 47625 w 158"/>
                <a:gd name="T57" fmla="*/ 76200 h 116"/>
                <a:gd name="T58" fmla="*/ 79375 w 158"/>
                <a:gd name="T59" fmla="*/ 66675 h 116"/>
                <a:gd name="T60" fmla="*/ 85725 w 158"/>
                <a:gd name="T61" fmla="*/ 46038 h 116"/>
                <a:gd name="T62" fmla="*/ 117475 w 158"/>
                <a:gd name="T63" fmla="*/ 38100 h 116"/>
                <a:gd name="T64" fmla="*/ 131763 w 158"/>
                <a:gd name="T65" fmla="*/ 22225 h 116"/>
                <a:gd name="T66" fmla="*/ 141288 w 158"/>
                <a:gd name="T67" fmla="*/ 4763 h 116"/>
                <a:gd name="T68" fmla="*/ 161925 w 158"/>
                <a:gd name="T69" fmla="*/ 0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8" h="116">
                  <a:moveTo>
                    <a:pt x="102" y="0"/>
                  </a:moveTo>
                  <a:lnTo>
                    <a:pt x="105" y="8"/>
                  </a:lnTo>
                  <a:lnTo>
                    <a:pt x="110" y="18"/>
                  </a:lnTo>
                  <a:lnTo>
                    <a:pt x="111" y="30"/>
                  </a:lnTo>
                  <a:lnTo>
                    <a:pt x="119" y="38"/>
                  </a:lnTo>
                  <a:lnTo>
                    <a:pt x="138" y="54"/>
                  </a:lnTo>
                  <a:lnTo>
                    <a:pt x="148" y="67"/>
                  </a:lnTo>
                  <a:lnTo>
                    <a:pt x="155" y="73"/>
                  </a:lnTo>
                  <a:lnTo>
                    <a:pt x="158" y="82"/>
                  </a:lnTo>
                  <a:lnTo>
                    <a:pt x="148" y="82"/>
                  </a:lnTo>
                  <a:lnTo>
                    <a:pt x="134" y="79"/>
                  </a:lnTo>
                  <a:lnTo>
                    <a:pt x="123" y="84"/>
                  </a:lnTo>
                  <a:lnTo>
                    <a:pt x="119" y="81"/>
                  </a:lnTo>
                  <a:lnTo>
                    <a:pt x="102" y="87"/>
                  </a:lnTo>
                  <a:lnTo>
                    <a:pt x="97" y="94"/>
                  </a:lnTo>
                  <a:lnTo>
                    <a:pt x="90" y="94"/>
                  </a:lnTo>
                  <a:lnTo>
                    <a:pt x="62" y="82"/>
                  </a:lnTo>
                  <a:lnTo>
                    <a:pt x="48" y="95"/>
                  </a:lnTo>
                  <a:lnTo>
                    <a:pt x="48" y="100"/>
                  </a:lnTo>
                  <a:lnTo>
                    <a:pt x="28" y="98"/>
                  </a:lnTo>
                  <a:lnTo>
                    <a:pt x="20" y="116"/>
                  </a:lnTo>
                  <a:lnTo>
                    <a:pt x="10" y="101"/>
                  </a:lnTo>
                  <a:lnTo>
                    <a:pt x="6" y="93"/>
                  </a:lnTo>
                  <a:lnTo>
                    <a:pt x="2" y="88"/>
                  </a:lnTo>
                  <a:lnTo>
                    <a:pt x="0" y="67"/>
                  </a:lnTo>
                  <a:lnTo>
                    <a:pt x="12" y="49"/>
                  </a:lnTo>
                  <a:lnTo>
                    <a:pt x="24" y="51"/>
                  </a:lnTo>
                  <a:lnTo>
                    <a:pt x="26" y="46"/>
                  </a:lnTo>
                  <a:lnTo>
                    <a:pt x="30" y="48"/>
                  </a:lnTo>
                  <a:lnTo>
                    <a:pt x="50" y="42"/>
                  </a:lnTo>
                  <a:lnTo>
                    <a:pt x="54" y="29"/>
                  </a:lnTo>
                  <a:lnTo>
                    <a:pt x="74" y="24"/>
                  </a:lnTo>
                  <a:lnTo>
                    <a:pt x="83" y="14"/>
                  </a:lnTo>
                  <a:lnTo>
                    <a:pt x="89" y="3"/>
                  </a:lnTo>
                  <a:lnTo>
                    <a:pt x="10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1" name="Freeform 692"/>
            <p:cNvSpPr>
              <a:spLocks/>
            </p:cNvSpPr>
            <p:nvPr/>
          </p:nvSpPr>
          <p:spPr bwMode="auto">
            <a:xfrm>
              <a:off x="4410075" y="4244975"/>
              <a:ext cx="144463" cy="249238"/>
            </a:xfrm>
            <a:custGeom>
              <a:avLst/>
              <a:gdLst>
                <a:gd name="T0" fmla="*/ 96838 w 91"/>
                <a:gd name="T1" fmla="*/ 0 h 157"/>
                <a:gd name="T2" fmla="*/ 114300 w 91"/>
                <a:gd name="T3" fmla="*/ 6350 h 157"/>
                <a:gd name="T4" fmla="*/ 125413 w 91"/>
                <a:gd name="T5" fmla="*/ 33338 h 157"/>
                <a:gd name="T6" fmla="*/ 120650 w 91"/>
                <a:gd name="T7" fmla="*/ 50800 h 157"/>
                <a:gd name="T8" fmla="*/ 128588 w 91"/>
                <a:gd name="T9" fmla="*/ 69850 h 157"/>
                <a:gd name="T10" fmla="*/ 106363 w 91"/>
                <a:gd name="T11" fmla="*/ 69850 h 157"/>
                <a:gd name="T12" fmla="*/ 103188 w 91"/>
                <a:gd name="T13" fmla="*/ 77788 h 157"/>
                <a:gd name="T14" fmla="*/ 122238 w 91"/>
                <a:gd name="T15" fmla="*/ 98425 h 157"/>
                <a:gd name="T16" fmla="*/ 131763 w 91"/>
                <a:gd name="T17" fmla="*/ 123825 h 157"/>
                <a:gd name="T18" fmla="*/ 112713 w 91"/>
                <a:gd name="T19" fmla="*/ 152400 h 157"/>
                <a:gd name="T20" fmla="*/ 115888 w 91"/>
                <a:gd name="T21" fmla="*/ 185738 h 157"/>
                <a:gd name="T22" fmla="*/ 122238 w 91"/>
                <a:gd name="T23" fmla="*/ 193675 h 157"/>
                <a:gd name="T24" fmla="*/ 128588 w 91"/>
                <a:gd name="T25" fmla="*/ 206375 h 157"/>
                <a:gd name="T26" fmla="*/ 144463 w 91"/>
                <a:gd name="T27" fmla="*/ 230188 h 157"/>
                <a:gd name="T28" fmla="*/ 141288 w 91"/>
                <a:gd name="T29" fmla="*/ 249238 h 157"/>
                <a:gd name="T30" fmla="*/ 114300 w 91"/>
                <a:gd name="T31" fmla="*/ 238125 h 157"/>
                <a:gd name="T32" fmla="*/ 93663 w 91"/>
                <a:gd name="T33" fmla="*/ 238125 h 157"/>
                <a:gd name="T34" fmla="*/ 88900 w 91"/>
                <a:gd name="T35" fmla="*/ 234950 h 157"/>
                <a:gd name="T36" fmla="*/ 53975 w 91"/>
                <a:gd name="T37" fmla="*/ 238125 h 157"/>
                <a:gd name="T38" fmla="*/ 23813 w 91"/>
                <a:gd name="T39" fmla="*/ 238125 h 157"/>
                <a:gd name="T40" fmla="*/ 25400 w 91"/>
                <a:gd name="T41" fmla="*/ 220663 h 157"/>
                <a:gd name="T42" fmla="*/ 22225 w 91"/>
                <a:gd name="T43" fmla="*/ 206375 h 157"/>
                <a:gd name="T44" fmla="*/ 22225 w 91"/>
                <a:gd name="T45" fmla="*/ 200025 h 157"/>
                <a:gd name="T46" fmla="*/ 12700 w 91"/>
                <a:gd name="T47" fmla="*/ 200025 h 157"/>
                <a:gd name="T48" fmla="*/ 4763 w 91"/>
                <a:gd name="T49" fmla="*/ 188913 h 157"/>
                <a:gd name="T50" fmla="*/ 0 w 91"/>
                <a:gd name="T51" fmla="*/ 188913 h 157"/>
                <a:gd name="T52" fmla="*/ 0 w 91"/>
                <a:gd name="T53" fmla="*/ 179388 h 157"/>
                <a:gd name="T54" fmla="*/ 9525 w 91"/>
                <a:gd name="T55" fmla="*/ 155575 h 157"/>
                <a:gd name="T56" fmla="*/ 28575 w 91"/>
                <a:gd name="T57" fmla="*/ 136525 h 157"/>
                <a:gd name="T58" fmla="*/ 38100 w 91"/>
                <a:gd name="T59" fmla="*/ 133350 h 157"/>
                <a:gd name="T60" fmla="*/ 53975 w 91"/>
                <a:gd name="T61" fmla="*/ 146050 h 157"/>
                <a:gd name="T62" fmla="*/ 69850 w 91"/>
                <a:gd name="T63" fmla="*/ 111125 h 157"/>
                <a:gd name="T64" fmla="*/ 80963 w 91"/>
                <a:gd name="T65" fmla="*/ 93663 h 157"/>
                <a:gd name="T66" fmla="*/ 88900 w 91"/>
                <a:gd name="T67" fmla="*/ 74613 h 157"/>
                <a:gd name="T68" fmla="*/ 88900 w 91"/>
                <a:gd name="T69" fmla="*/ 68263 h 157"/>
                <a:gd name="T70" fmla="*/ 100013 w 91"/>
                <a:gd name="T71" fmla="*/ 46038 h 157"/>
                <a:gd name="T72" fmla="*/ 112713 w 91"/>
                <a:gd name="T73" fmla="*/ 39688 h 157"/>
                <a:gd name="T74" fmla="*/ 114300 w 91"/>
                <a:gd name="T75" fmla="*/ 28575 h 157"/>
                <a:gd name="T76" fmla="*/ 103188 w 91"/>
                <a:gd name="T77" fmla="*/ 15875 h 157"/>
                <a:gd name="T78" fmla="*/ 96838 w 91"/>
                <a:gd name="T79" fmla="*/ 0 h 1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1" h="157">
                  <a:moveTo>
                    <a:pt x="61" y="0"/>
                  </a:moveTo>
                  <a:lnTo>
                    <a:pt x="72" y="4"/>
                  </a:lnTo>
                  <a:lnTo>
                    <a:pt x="79" y="21"/>
                  </a:lnTo>
                  <a:lnTo>
                    <a:pt x="76" y="32"/>
                  </a:lnTo>
                  <a:lnTo>
                    <a:pt x="81" y="44"/>
                  </a:lnTo>
                  <a:lnTo>
                    <a:pt x="67" y="44"/>
                  </a:lnTo>
                  <a:lnTo>
                    <a:pt x="65" y="49"/>
                  </a:lnTo>
                  <a:lnTo>
                    <a:pt x="77" y="62"/>
                  </a:lnTo>
                  <a:lnTo>
                    <a:pt x="83" y="78"/>
                  </a:lnTo>
                  <a:lnTo>
                    <a:pt x="71" y="96"/>
                  </a:lnTo>
                  <a:lnTo>
                    <a:pt x="73" y="117"/>
                  </a:lnTo>
                  <a:lnTo>
                    <a:pt x="77" y="122"/>
                  </a:lnTo>
                  <a:lnTo>
                    <a:pt x="81" y="130"/>
                  </a:lnTo>
                  <a:lnTo>
                    <a:pt x="91" y="145"/>
                  </a:lnTo>
                  <a:lnTo>
                    <a:pt x="89" y="157"/>
                  </a:lnTo>
                  <a:lnTo>
                    <a:pt x="72" y="150"/>
                  </a:lnTo>
                  <a:lnTo>
                    <a:pt x="59" y="150"/>
                  </a:lnTo>
                  <a:lnTo>
                    <a:pt x="56" y="148"/>
                  </a:lnTo>
                  <a:lnTo>
                    <a:pt x="34" y="150"/>
                  </a:lnTo>
                  <a:lnTo>
                    <a:pt x="15" y="150"/>
                  </a:lnTo>
                  <a:lnTo>
                    <a:pt x="16" y="139"/>
                  </a:lnTo>
                  <a:lnTo>
                    <a:pt x="14" y="130"/>
                  </a:lnTo>
                  <a:lnTo>
                    <a:pt x="14" y="126"/>
                  </a:lnTo>
                  <a:lnTo>
                    <a:pt x="8" y="126"/>
                  </a:lnTo>
                  <a:lnTo>
                    <a:pt x="3" y="119"/>
                  </a:lnTo>
                  <a:lnTo>
                    <a:pt x="0" y="119"/>
                  </a:lnTo>
                  <a:lnTo>
                    <a:pt x="0" y="113"/>
                  </a:lnTo>
                  <a:lnTo>
                    <a:pt x="6" y="98"/>
                  </a:lnTo>
                  <a:lnTo>
                    <a:pt x="18" y="86"/>
                  </a:lnTo>
                  <a:lnTo>
                    <a:pt x="24" y="84"/>
                  </a:lnTo>
                  <a:lnTo>
                    <a:pt x="34" y="92"/>
                  </a:lnTo>
                  <a:lnTo>
                    <a:pt x="44" y="70"/>
                  </a:lnTo>
                  <a:lnTo>
                    <a:pt x="51" y="59"/>
                  </a:lnTo>
                  <a:lnTo>
                    <a:pt x="56" y="47"/>
                  </a:lnTo>
                  <a:lnTo>
                    <a:pt x="56" y="43"/>
                  </a:lnTo>
                  <a:lnTo>
                    <a:pt x="63" y="29"/>
                  </a:lnTo>
                  <a:lnTo>
                    <a:pt x="71" y="25"/>
                  </a:lnTo>
                  <a:lnTo>
                    <a:pt x="72" y="18"/>
                  </a:lnTo>
                  <a:lnTo>
                    <a:pt x="65" y="10"/>
                  </a:lnTo>
                  <a:lnTo>
                    <a:pt x="6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2" name="Freeform 693"/>
            <p:cNvSpPr>
              <a:spLocks/>
            </p:cNvSpPr>
            <p:nvPr/>
          </p:nvSpPr>
          <p:spPr bwMode="auto">
            <a:xfrm>
              <a:off x="4427538" y="4483100"/>
              <a:ext cx="36512" cy="30163"/>
            </a:xfrm>
            <a:custGeom>
              <a:avLst/>
              <a:gdLst>
                <a:gd name="T0" fmla="*/ 6350 w 23"/>
                <a:gd name="T1" fmla="*/ 0 h 19"/>
                <a:gd name="T2" fmla="*/ 36512 w 23"/>
                <a:gd name="T3" fmla="*/ 0 h 19"/>
                <a:gd name="T4" fmla="*/ 36512 w 23"/>
                <a:gd name="T5" fmla="*/ 28575 h 19"/>
                <a:gd name="T6" fmla="*/ 17462 w 23"/>
                <a:gd name="T7" fmla="*/ 28575 h 19"/>
                <a:gd name="T8" fmla="*/ 14287 w 23"/>
                <a:gd name="T9" fmla="*/ 30163 h 19"/>
                <a:gd name="T10" fmla="*/ 1587 w 23"/>
                <a:gd name="T11" fmla="*/ 28575 h 19"/>
                <a:gd name="T12" fmla="*/ 0 w 23"/>
                <a:gd name="T13" fmla="*/ 23813 h 19"/>
                <a:gd name="T14" fmla="*/ 6350 w 23"/>
                <a:gd name="T15" fmla="*/ 0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9">
                  <a:moveTo>
                    <a:pt x="4" y="0"/>
                  </a:moveTo>
                  <a:lnTo>
                    <a:pt x="23" y="0"/>
                  </a:lnTo>
                  <a:lnTo>
                    <a:pt x="23" y="18"/>
                  </a:lnTo>
                  <a:lnTo>
                    <a:pt x="11" y="18"/>
                  </a:lnTo>
                  <a:lnTo>
                    <a:pt x="9" y="19"/>
                  </a:lnTo>
                  <a:lnTo>
                    <a:pt x="1" y="18"/>
                  </a:lnTo>
                  <a:lnTo>
                    <a:pt x="0" y="1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3" name="Freeform 694"/>
            <p:cNvSpPr>
              <a:spLocks/>
            </p:cNvSpPr>
            <p:nvPr/>
          </p:nvSpPr>
          <p:spPr bwMode="auto">
            <a:xfrm>
              <a:off x="4503738" y="4017963"/>
              <a:ext cx="200025" cy="354012"/>
            </a:xfrm>
            <a:custGeom>
              <a:avLst/>
              <a:gdLst>
                <a:gd name="T0" fmla="*/ 47625 w 126"/>
                <a:gd name="T1" fmla="*/ 0 h 223"/>
                <a:gd name="T2" fmla="*/ 200025 w 126"/>
                <a:gd name="T3" fmla="*/ 90487 h 223"/>
                <a:gd name="T4" fmla="*/ 200025 w 126"/>
                <a:gd name="T5" fmla="*/ 168275 h 223"/>
                <a:gd name="T6" fmla="*/ 185738 w 126"/>
                <a:gd name="T7" fmla="*/ 173037 h 223"/>
                <a:gd name="T8" fmla="*/ 166688 w 126"/>
                <a:gd name="T9" fmla="*/ 207962 h 223"/>
                <a:gd name="T10" fmla="*/ 163513 w 126"/>
                <a:gd name="T11" fmla="*/ 231775 h 223"/>
                <a:gd name="T12" fmla="*/ 169863 w 126"/>
                <a:gd name="T13" fmla="*/ 241300 h 223"/>
                <a:gd name="T14" fmla="*/ 180975 w 126"/>
                <a:gd name="T15" fmla="*/ 273050 h 223"/>
                <a:gd name="T16" fmla="*/ 160338 w 126"/>
                <a:gd name="T17" fmla="*/ 277812 h 223"/>
                <a:gd name="T18" fmla="*/ 150813 w 126"/>
                <a:gd name="T19" fmla="*/ 295275 h 223"/>
                <a:gd name="T20" fmla="*/ 136525 w 126"/>
                <a:gd name="T21" fmla="*/ 311150 h 223"/>
                <a:gd name="T22" fmla="*/ 104775 w 126"/>
                <a:gd name="T23" fmla="*/ 319087 h 223"/>
                <a:gd name="T24" fmla="*/ 98425 w 126"/>
                <a:gd name="T25" fmla="*/ 339725 h 223"/>
                <a:gd name="T26" fmla="*/ 66675 w 126"/>
                <a:gd name="T27" fmla="*/ 349250 h 223"/>
                <a:gd name="T28" fmla="*/ 60325 w 126"/>
                <a:gd name="T29" fmla="*/ 346075 h 223"/>
                <a:gd name="T30" fmla="*/ 57150 w 126"/>
                <a:gd name="T31" fmla="*/ 354012 h 223"/>
                <a:gd name="T32" fmla="*/ 38100 w 126"/>
                <a:gd name="T33" fmla="*/ 350837 h 223"/>
                <a:gd name="T34" fmla="*/ 28575 w 126"/>
                <a:gd name="T35" fmla="*/ 325437 h 223"/>
                <a:gd name="T36" fmla="*/ 9525 w 126"/>
                <a:gd name="T37" fmla="*/ 304800 h 223"/>
                <a:gd name="T38" fmla="*/ 12700 w 126"/>
                <a:gd name="T39" fmla="*/ 296862 h 223"/>
                <a:gd name="T40" fmla="*/ 34925 w 126"/>
                <a:gd name="T41" fmla="*/ 296862 h 223"/>
                <a:gd name="T42" fmla="*/ 26988 w 126"/>
                <a:gd name="T43" fmla="*/ 277812 h 223"/>
                <a:gd name="T44" fmla="*/ 31750 w 126"/>
                <a:gd name="T45" fmla="*/ 260350 h 223"/>
                <a:gd name="T46" fmla="*/ 20638 w 126"/>
                <a:gd name="T47" fmla="*/ 233362 h 223"/>
                <a:gd name="T48" fmla="*/ 3175 w 126"/>
                <a:gd name="T49" fmla="*/ 227012 h 223"/>
                <a:gd name="T50" fmla="*/ 0 w 126"/>
                <a:gd name="T51" fmla="*/ 217487 h 223"/>
                <a:gd name="T52" fmla="*/ 0 w 126"/>
                <a:gd name="T53" fmla="*/ 204787 h 223"/>
                <a:gd name="T54" fmla="*/ 7938 w 126"/>
                <a:gd name="T55" fmla="*/ 198437 h 223"/>
                <a:gd name="T56" fmla="*/ 9525 w 126"/>
                <a:gd name="T57" fmla="*/ 188912 h 223"/>
                <a:gd name="T58" fmla="*/ 39688 w 126"/>
                <a:gd name="T59" fmla="*/ 149225 h 223"/>
                <a:gd name="T60" fmla="*/ 39688 w 126"/>
                <a:gd name="T61" fmla="*/ 95250 h 223"/>
                <a:gd name="T62" fmla="*/ 46038 w 126"/>
                <a:gd name="T63" fmla="*/ 68262 h 223"/>
                <a:gd name="T64" fmla="*/ 31750 w 126"/>
                <a:gd name="T65" fmla="*/ 39687 h 223"/>
                <a:gd name="T66" fmla="*/ 26988 w 126"/>
                <a:gd name="T67" fmla="*/ 12700 h 223"/>
                <a:gd name="T68" fmla="*/ 47625 w 126"/>
                <a:gd name="T69" fmla="*/ 0 h 2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6" h="223">
                  <a:moveTo>
                    <a:pt x="30" y="0"/>
                  </a:moveTo>
                  <a:lnTo>
                    <a:pt x="126" y="57"/>
                  </a:lnTo>
                  <a:lnTo>
                    <a:pt x="126" y="106"/>
                  </a:lnTo>
                  <a:lnTo>
                    <a:pt x="117" y="109"/>
                  </a:lnTo>
                  <a:lnTo>
                    <a:pt x="105" y="131"/>
                  </a:lnTo>
                  <a:lnTo>
                    <a:pt x="103" y="146"/>
                  </a:lnTo>
                  <a:lnTo>
                    <a:pt x="107" y="152"/>
                  </a:lnTo>
                  <a:lnTo>
                    <a:pt x="114" y="172"/>
                  </a:lnTo>
                  <a:lnTo>
                    <a:pt x="101" y="175"/>
                  </a:lnTo>
                  <a:lnTo>
                    <a:pt x="95" y="186"/>
                  </a:lnTo>
                  <a:lnTo>
                    <a:pt x="86" y="196"/>
                  </a:lnTo>
                  <a:lnTo>
                    <a:pt x="66" y="201"/>
                  </a:lnTo>
                  <a:lnTo>
                    <a:pt x="62" y="214"/>
                  </a:lnTo>
                  <a:lnTo>
                    <a:pt x="42" y="220"/>
                  </a:lnTo>
                  <a:lnTo>
                    <a:pt x="38" y="218"/>
                  </a:lnTo>
                  <a:lnTo>
                    <a:pt x="36" y="223"/>
                  </a:lnTo>
                  <a:lnTo>
                    <a:pt x="24" y="221"/>
                  </a:lnTo>
                  <a:lnTo>
                    <a:pt x="18" y="205"/>
                  </a:lnTo>
                  <a:lnTo>
                    <a:pt x="6" y="192"/>
                  </a:lnTo>
                  <a:lnTo>
                    <a:pt x="8" y="187"/>
                  </a:lnTo>
                  <a:lnTo>
                    <a:pt x="22" y="187"/>
                  </a:lnTo>
                  <a:lnTo>
                    <a:pt x="17" y="175"/>
                  </a:lnTo>
                  <a:lnTo>
                    <a:pt x="20" y="164"/>
                  </a:lnTo>
                  <a:lnTo>
                    <a:pt x="13" y="147"/>
                  </a:lnTo>
                  <a:lnTo>
                    <a:pt x="2" y="143"/>
                  </a:lnTo>
                  <a:lnTo>
                    <a:pt x="0" y="137"/>
                  </a:lnTo>
                  <a:lnTo>
                    <a:pt x="0" y="129"/>
                  </a:lnTo>
                  <a:lnTo>
                    <a:pt x="5" y="125"/>
                  </a:lnTo>
                  <a:lnTo>
                    <a:pt x="6" y="119"/>
                  </a:lnTo>
                  <a:lnTo>
                    <a:pt x="25" y="94"/>
                  </a:lnTo>
                  <a:lnTo>
                    <a:pt x="25" y="60"/>
                  </a:lnTo>
                  <a:lnTo>
                    <a:pt x="29" y="43"/>
                  </a:lnTo>
                  <a:lnTo>
                    <a:pt x="20" y="25"/>
                  </a:lnTo>
                  <a:lnTo>
                    <a:pt x="17" y="8"/>
                  </a:lnTo>
                  <a:lnTo>
                    <a:pt x="3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4" name="Freeform 695"/>
            <p:cNvSpPr>
              <a:spLocks/>
            </p:cNvSpPr>
            <p:nvPr/>
          </p:nvSpPr>
          <p:spPr bwMode="auto">
            <a:xfrm>
              <a:off x="4298950" y="4235450"/>
              <a:ext cx="225425" cy="203200"/>
            </a:xfrm>
            <a:custGeom>
              <a:avLst/>
              <a:gdLst>
                <a:gd name="T0" fmla="*/ 44450 w 142"/>
                <a:gd name="T1" fmla="*/ 0 h 128"/>
                <a:gd name="T2" fmla="*/ 69850 w 142"/>
                <a:gd name="T3" fmla="*/ 1588 h 128"/>
                <a:gd name="T4" fmla="*/ 80963 w 142"/>
                <a:gd name="T5" fmla="*/ 14288 h 128"/>
                <a:gd name="T6" fmla="*/ 101600 w 142"/>
                <a:gd name="T7" fmla="*/ 9525 h 128"/>
                <a:gd name="T8" fmla="*/ 127000 w 142"/>
                <a:gd name="T9" fmla="*/ 19050 h 128"/>
                <a:gd name="T10" fmla="*/ 152400 w 142"/>
                <a:gd name="T11" fmla="*/ 6350 h 128"/>
                <a:gd name="T12" fmla="*/ 184150 w 142"/>
                <a:gd name="T13" fmla="*/ 9525 h 128"/>
                <a:gd name="T14" fmla="*/ 204788 w 142"/>
                <a:gd name="T15" fmla="*/ 0 h 128"/>
                <a:gd name="T16" fmla="*/ 207963 w 142"/>
                <a:gd name="T17" fmla="*/ 9525 h 128"/>
                <a:gd name="T18" fmla="*/ 214313 w 142"/>
                <a:gd name="T19" fmla="*/ 25400 h 128"/>
                <a:gd name="T20" fmla="*/ 225425 w 142"/>
                <a:gd name="T21" fmla="*/ 38100 h 128"/>
                <a:gd name="T22" fmla="*/ 223838 w 142"/>
                <a:gd name="T23" fmla="*/ 49213 h 128"/>
                <a:gd name="T24" fmla="*/ 211138 w 142"/>
                <a:gd name="T25" fmla="*/ 55563 h 128"/>
                <a:gd name="T26" fmla="*/ 200025 w 142"/>
                <a:gd name="T27" fmla="*/ 77788 h 128"/>
                <a:gd name="T28" fmla="*/ 200025 w 142"/>
                <a:gd name="T29" fmla="*/ 84138 h 128"/>
                <a:gd name="T30" fmla="*/ 192088 w 142"/>
                <a:gd name="T31" fmla="*/ 103188 h 128"/>
                <a:gd name="T32" fmla="*/ 180975 w 142"/>
                <a:gd name="T33" fmla="*/ 120650 h 128"/>
                <a:gd name="T34" fmla="*/ 165100 w 142"/>
                <a:gd name="T35" fmla="*/ 155575 h 128"/>
                <a:gd name="T36" fmla="*/ 149225 w 142"/>
                <a:gd name="T37" fmla="*/ 142875 h 128"/>
                <a:gd name="T38" fmla="*/ 139700 w 142"/>
                <a:gd name="T39" fmla="*/ 146050 h 128"/>
                <a:gd name="T40" fmla="*/ 120650 w 142"/>
                <a:gd name="T41" fmla="*/ 165100 h 128"/>
                <a:gd name="T42" fmla="*/ 111125 w 142"/>
                <a:gd name="T43" fmla="*/ 188913 h 128"/>
                <a:gd name="T44" fmla="*/ 107950 w 142"/>
                <a:gd name="T45" fmla="*/ 198438 h 128"/>
                <a:gd name="T46" fmla="*/ 95250 w 142"/>
                <a:gd name="T47" fmla="*/ 198438 h 128"/>
                <a:gd name="T48" fmla="*/ 82550 w 142"/>
                <a:gd name="T49" fmla="*/ 203200 h 128"/>
                <a:gd name="T50" fmla="*/ 68263 w 142"/>
                <a:gd name="T51" fmla="*/ 200025 h 128"/>
                <a:gd name="T52" fmla="*/ 65088 w 142"/>
                <a:gd name="T53" fmla="*/ 203200 h 128"/>
                <a:gd name="T54" fmla="*/ 52388 w 142"/>
                <a:gd name="T55" fmla="*/ 190500 h 128"/>
                <a:gd name="T56" fmla="*/ 52388 w 142"/>
                <a:gd name="T57" fmla="*/ 180975 h 128"/>
                <a:gd name="T58" fmla="*/ 46038 w 142"/>
                <a:gd name="T59" fmla="*/ 171450 h 128"/>
                <a:gd name="T60" fmla="*/ 42863 w 142"/>
                <a:gd name="T61" fmla="*/ 165100 h 128"/>
                <a:gd name="T62" fmla="*/ 30163 w 142"/>
                <a:gd name="T63" fmla="*/ 157163 h 128"/>
                <a:gd name="T64" fmla="*/ 4763 w 142"/>
                <a:gd name="T65" fmla="*/ 155575 h 128"/>
                <a:gd name="T66" fmla="*/ 0 w 142"/>
                <a:gd name="T67" fmla="*/ 147638 h 128"/>
                <a:gd name="T68" fmla="*/ 1588 w 142"/>
                <a:gd name="T69" fmla="*/ 103188 h 128"/>
                <a:gd name="T70" fmla="*/ 12700 w 142"/>
                <a:gd name="T71" fmla="*/ 96838 h 128"/>
                <a:gd name="T72" fmla="*/ 20638 w 142"/>
                <a:gd name="T73" fmla="*/ 65088 h 128"/>
                <a:gd name="T74" fmla="*/ 14288 w 142"/>
                <a:gd name="T75" fmla="*/ 44450 h 128"/>
                <a:gd name="T76" fmla="*/ 17463 w 142"/>
                <a:gd name="T77" fmla="*/ 30163 h 128"/>
                <a:gd name="T78" fmla="*/ 25400 w 142"/>
                <a:gd name="T79" fmla="*/ 6350 h 128"/>
                <a:gd name="T80" fmla="*/ 44450 w 142"/>
                <a:gd name="T81" fmla="*/ 0 h 1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2" h="128">
                  <a:moveTo>
                    <a:pt x="28" y="0"/>
                  </a:moveTo>
                  <a:lnTo>
                    <a:pt x="44" y="1"/>
                  </a:lnTo>
                  <a:lnTo>
                    <a:pt x="51" y="9"/>
                  </a:lnTo>
                  <a:lnTo>
                    <a:pt x="64" y="6"/>
                  </a:lnTo>
                  <a:lnTo>
                    <a:pt x="80" y="12"/>
                  </a:lnTo>
                  <a:lnTo>
                    <a:pt x="96" y="4"/>
                  </a:lnTo>
                  <a:lnTo>
                    <a:pt x="116" y="6"/>
                  </a:lnTo>
                  <a:lnTo>
                    <a:pt x="129" y="0"/>
                  </a:lnTo>
                  <a:lnTo>
                    <a:pt x="131" y="6"/>
                  </a:lnTo>
                  <a:lnTo>
                    <a:pt x="135" y="16"/>
                  </a:lnTo>
                  <a:lnTo>
                    <a:pt x="142" y="24"/>
                  </a:lnTo>
                  <a:lnTo>
                    <a:pt x="141" y="31"/>
                  </a:lnTo>
                  <a:lnTo>
                    <a:pt x="133" y="35"/>
                  </a:lnTo>
                  <a:lnTo>
                    <a:pt x="126" y="49"/>
                  </a:lnTo>
                  <a:lnTo>
                    <a:pt x="126" y="53"/>
                  </a:lnTo>
                  <a:lnTo>
                    <a:pt x="121" y="65"/>
                  </a:lnTo>
                  <a:lnTo>
                    <a:pt x="114" y="76"/>
                  </a:lnTo>
                  <a:lnTo>
                    <a:pt x="104" y="98"/>
                  </a:lnTo>
                  <a:lnTo>
                    <a:pt x="94" y="90"/>
                  </a:lnTo>
                  <a:lnTo>
                    <a:pt x="88" y="92"/>
                  </a:lnTo>
                  <a:lnTo>
                    <a:pt x="76" y="104"/>
                  </a:lnTo>
                  <a:lnTo>
                    <a:pt x="70" y="119"/>
                  </a:lnTo>
                  <a:lnTo>
                    <a:pt x="68" y="125"/>
                  </a:lnTo>
                  <a:lnTo>
                    <a:pt x="60" y="125"/>
                  </a:lnTo>
                  <a:lnTo>
                    <a:pt x="52" y="128"/>
                  </a:lnTo>
                  <a:lnTo>
                    <a:pt x="43" y="126"/>
                  </a:lnTo>
                  <a:lnTo>
                    <a:pt x="41" y="128"/>
                  </a:lnTo>
                  <a:lnTo>
                    <a:pt x="33" y="120"/>
                  </a:lnTo>
                  <a:lnTo>
                    <a:pt x="33" y="114"/>
                  </a:lnTo>
                  <a:lnTo>
                    <a:pt x="29" y="108"/>
                  </a:lnTo>
                  <a:lnTo>
                    <a:pt x="27" y="104"/>
                  </a:lnTo>
                  <a:lnTo>
                    <a:pt x="19" y="99"/>
                  </a:lnTo>
                  <a:lnTo>
                    <a:pt x="3" y="98"/>
                  </a:lnTo>
                  <a:lnTo>
                    <a:pt x="0" y="93"/>
                  </a:lnTo>
                  <a:lnTo>
                    <a:pt x="1" y="65"/>
                  </a:lnTo>
                  <a:lnTo>
                    <a:pt x="8" y="61"/>
                  </a:lnTo>
                  <a:lnTo>
                    <a:pt x="13" y="41"/>
                  </a:lnTo>
                  <a:lnTo>
                    <a:pt x="9" y="28"/>
                  </a:lnTo>
                  <a:lnTo>
                    <a:pt x="11" y="19"/>
                  </a:lnTo>
                  <a:lnTo>
                    <a:pt x="16" y="4"/>
                  </a:lnTo>
                  <a:lnTo>
                    <a:pt x="2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5" name="Freeform 696"/>
            <p:cNvSpPr>
              <a:spLocks/>
            </p:cNvSpPr>
            <p:nvPr/>
          </p:nvSpPr>
          <p:spPr bwMode="auto">
            <a:xfrm>
              <a:off x="4265613" y="4264025"/>
              <a:ext cx="53975" cy="128588"/>
            </a:xfrm>
            <a:custGeom>
              <a:avLst/>
              <a:gdLst>
                <a:gd name="T0" fmla="*/ 33338 w 34"/>
                <a:gd name="T1" fmla="*/ 0 h 81"/>
                <a:gd name="T2" fmla="*/ 47625 w 34"/>
                <a:gd name="T3" fmla="*/ 15875 h 81"/>
                <a:gd name="T4" fmla="*/ 53975 w 34"/>
                <a:gd name="T5" fmla="*/ 36513 h 81"/>
                <a:gd name="T6" fmla="*/ 46038 w 34"/>
                <a:gd name="T7" fmla="*/ 68263 h 81"/>
                <a:gd name="T8" fmla="*/ 34925 w 34"/>
                <a:gd name="T9" fmla="*/ 74613 h 81"/>
                <a:gd name="T10" fmla="*/ 33338 w 34"/>
                <a:gd name="T11" fmla="*/ 119063 h 81"/>
                <a:gd name="T12" fmla="*/ 38100 w 34"/>
                <a:gd name="T13" fmla="*/ 127000 h 81"/>
                <a:gd name="T14" fmla="*/ 15875 w 34"/>
                <a:gd name="T15" fmla="*/ 128588 h 81"/>
                <a:gd name="T16" fmla="*/ 14288 w 34"/>
                <a:gd name="T17" fmla="*/ 123825 h 81"/>
                <a:gd name="T18" fmla="*/ 12700 w 34"/>
                <a:gd name="T19" fmla="*/ 65088 h 81"/>
                <a:gd name="T20" fmla="*/ 0 w 34"/>
                <a:gd name="T21" fmla="*/ 39688 h 81"/>
                <a:gd name="T22" fmla="*/ 0 w 34"/>
                <a:gd name="T23" fmla="*/ 31750 h 81"/>
                <a:gd name="T24" fmla="*/ 1588 w 34"/>
                <a:gd name="T25" fmla="*/ 25400 h 81"/>
                <a:gd name="T26" fmla="*/ 22225 w 34"/>
                <a:gd name="T27" fmla="*/ 15875 h 81"/>
                <a:gd name="T28" fmla="*/ 25400 w 34"/>
                <a:gd name="T29" fmla="*/ 6350 h 81"/>
                <a:gd name="T30" fmla="*/ 33338 w 34"/>
                <a:gd name="T31" fmla="*/ 0 h 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 h="81">
                  <a:moveTo>
                    <a:pt x="21" y="0"/>
                  </a:moveTo>
                  <a:lnTo>
                    <a:pt x="30" y="10"/>
                  </a:lnTo>
                  <a:lnTo>
                    <a:pt x="34" y="23"/>
                  </a:lnTo>
                  <a:lnTo>
                    <a:pt x="29" y="43"/>
                  </a:lnTo>
                  <a:lnTo>
                    <a:pt x="22" y="47"/>
                  </a:lnTo>
                  <a:lnTo>
                    <a:pt x="21" y="75"/>
                  </a:lnTo>
                  <a:lnTo>
                    <a:pt x="24" y="80"/>
                  </a:lnTo>
                  <a:lnTo>
                    <a:pt x="10" y="81"/>
                  </a:lnTo>
                  <a:lnTo>
                    <a:pt x="9" y="78"/>
                  </a:lnTo>
                  <a:lnTo>
                    <a:pt x="8" y="41"/>
                  </a:lnTo>
                  <a:lnTo>
                    <a:pt x="0" y="25"/>
                  </a:lnTo>
                  <a:lnTo>
                    <a:pt x="0" y="20"/>
                  </a:lnTo>
                  <a:lnTo>
                    <a:pt x="1" y="16"/>
                  </a:lnTo>
                  <a:lnTo>
                    <a:pt x="14" y="10"/>
                  </a:lnTo>
                  <a:lnTo>
                    <a:pt x="16" y="4"/>
                  </a:lnTo>
                  <a:lnTo>
                    <a:pt x="2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6" name="Freeform 697"/>
            <p:cNvSpPr>
              <a:spLocks/>
            </p:cNvSpPr>
            <p:nvPr/>
          </p:nvSpPr>
          <p:spPr bwMode="auto">
            <a:xfrm>
              <a:off x="4248150" y="4294188"/>
              <a:ext cx="33338" cy="103187"/>
            </a:xfrm>
            <a:custGeom>
              <a:avLst/>
              <a:gdLst>
                <a:gd name="T0" fmla="*/ 0 w 21"/>
                <a:gd name="T1" fmla="*/ 0 h 65"/>
                <a:gd name="T2" fmla="*/ 17463 w 21"/>
                <a:gd name="T3" fmla="*/ 1587 h 65"/>
                <a:gd name="T4" fmla="*/ 17463 w 21"/>
                <a:gd name="T5" fmla="*/ 9525 h 65"/>
                <a:gd name="T6" fmla="*/ 30163 w 21"/>
                <a:gd name="T7" fmla="*/ 34925 h 65"/>
                <a:gd name="T8" fmla="*/ 31750 w 21"/>
                <a:gd name="T9" fmla="*/ 93662 h 65"/>
                <a:gd name="T10" fmla="*/ 33338 w 21"/>
                <a:gd name="T11" fmla="*/ 98425 h 65"/>
                <a:gd name="T12" fmla="*/ 23813 w 21"/>
                <a:gd name="T13" fmla="*/ 103187 h 65"/>
                <a:gd name="T14" fmla="*/ 11113 w 21"/>
                <a:gd name="T15" fmla="*/ 92075 h 65"/>
                <a:gd name="T16" fmla="*/ 11113 w 21"/>
                <a:gd name="T17" fmla="*/ 52387 h 65"/>
                <a:gd name="T18" fmla="*/ 4763 w 21"/>
                <a:gd name="T19" fmla="*/ 15875 h 65"/>
                <a:gd name="T20" fmla="*/ 0 w 21"/>
                <a:gd name="T21" fmla="*/ 6350 h 65"/>
                <a:gd name="T22" fmla="*/ 0 w 21"/>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65">
                  <a:moveTo>
                    <a:pt x="0" y="0"/>
                  </a:moveTo>
                  <a:lnTo>
                    <a:pt x="11" y="1"/>
                  </a:lnTo>
                  <a:lnTo>
                    <a:pt x="11" y="6"/>
                  </a:lnTo>
                  <a:lnTo>
                    <a:pt x="19" y="22"/>
                  </a:lnTo>
                  <a:lnTo>
                    <a:pt x="20" y="59"/>
                  </a:lnTo>
                  <a:lnTo>
                    <a:pt x="21" y="62"/>
                  </a:lnTo>
                  <a:lnTo>
                    <a:pt x="15" y="65"/>
                  </a:lnTo>
                  <a:lnTo>
                    <a:pt x="7" y="58"/>
                  </a:lnTo>
                  <a:lnTo>
                    <a:pt x="7" y="33"/>
                  </a:lnTo>
                  <a:lnTo>
                    <a:pt x="3" y="10"/>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7" name="Freeform 698"/>
            <p:cNvSpPr>
              <a:spLocks/>
            </p:cNvSpPr>
            <p:nvPr/>
          </p:nvSpPr>
          <p:spPr bwMode="auto">
            <a:xfrm>
              <a:off x="4141788" y="4208463"/>
              <a:ext cx="149225" cy="114300"/>
            </a:xfrm>
            <a:custGeom>
              <a:avLst/>
              <a:gdLst>
                <a:gd name="T0" fmla="*/ 92075 w 94"/>
                <a:gd name="T1" fmla="*/ 0 h 72"/>
                <a:gd name="T2" fmla="*/ 106363 w 94"/>
                <a:gd name="T3" fmla="*/ 0 h 72"/>
                <a:gd name="T4" fmla="*/ 123825 w 94"/>
                <a:gd name="T5" fmla="*/ 28575 h 72"/>
                <a:gd name="T6" fmla="*/ 130175 w 94"/>
                <a:gd name="T7" fmla="*/ 46038 h 72"/>
                <a:gd name="T8" fmla="*/ 144463 w 94"/>
                <a:gd name="T9" fmla="*/ 50800 h 72"/>
                <a:gd name="T10" fmla="*/ 149225 w 94"/>
                <a:gd name="T11" fmla="*/ 61913 h 72"/>
                <a:gd name="T12" fmla="*/ 146050 w 94"/>
                <a:gd name="T13" fmla="*/ 71438 h 72"/>
                <a:gd name="T14" fmla="*/ 125413 w 94"/>
                <a:gd name="T15" fmla="*/ 80963 h 72"/>
                <a:gd name="T16" fmla="*/ 123825 w 94"/>
                <a:gd name="T17" fmla="*/ 87313 h 72"/>
                <a:gd name="T18" fmla="*/ 106363 w 94"/>
                <a:gd name="T19" fmla="*/ 85725 h 72"/>
                <a:gd name="T20" fmla="*/ 98425 w 94"/>
                <a:gd name="T21" fmla="*/ 82550 h 72"/>
                <a:gd name="T22" fmla="*/ 92075 w 94"/>
                <a:gd name="T23" fmla="*/ 85725 h 72"/>
                <a:gd name="T24" fmla="*/ 52388 w 94"/>
                <a:gd name="T25" fmla="*/ 85725 h 72"/>
                <a:gd name="T26" fmla="*/ 52388 w 94"/>
                <a:gd name="T27" fmla="*/ 114300 h 72"/>
                <a:gd name="T28" fmla="*/ 28575 w 94"/>
                <a:gd name="T29" fmla="*/ 111125 h 72"/>
                <a:gd name="T30" fmla="*/ 14288 w 94"/>
                <a:gd name="T31" fmla="*/ 109538 h 72"/>
                <a:gd name="T32" fmla="*/ 0 w 94"/>
                <a:gd name="T33" fmla="*/ 96838 h 72"/>
                <a:gd name="T34" fmla="*/ 1588 w 94"/>
                <a:gd name="T35" fmla="*/ 87313 h 72"/>
                <a:gd name="T36" fmla="*/ 9525 w 94"/>
                <a:gd name="T37" fmla="*/ 66675 h 72"/>
                <a:gd name="T38" fmla="*/ 14288 w 94"/>
                <a:gd name="T39" fmla="*/ 61913 h 72"/>
                <a:gd name="T40" fmla="*/ 30163 w 94"/>
                <a:gd name="T41" fmla="*/ 36513 h 72"/>
                <a:gd name="T42" fmla="*/ 46038 w 94"/>
                <a:gd name="T43" fmla="*/ 36513 h 72"/>
                <a:gd name="T44" fmla="*/ 68263 w 94"/>
                <a:gd name="T45" fmla="*/ 12700 h 72"/>
                <a:gd name="T46" fmla="*/ 92075 w 94"/>
                <a:gd name="T47" fmla="*/ 0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4" h="72">
                  <a:moveTo>
                    <a:pt x="58" y="0"/>
                  </a:moveTo>
                  <a:lnTo>
                    <a:pt x="67" y="0"/>
                  </a:lnTo>
                  <a:lnTo>
                    <a:pt x="78" y="18"/>
                  </a:lnTo>
                  <a:lnTo>
                    <a:pt x="82" y="29"/>
                  </a:lnTo>
                  <a:lnTo>
                    <a:pt x="91" y="32"/>
                  </a:lnTo>
                  <a:lnTo>
                    <a:pt x="94" y="39"/>
                  </a:lnTo>
                  <a:lnTo>
                    <a:pt x="92" y="45"/>
                  </a:lnTo>
                  <a:lnTo>
                    <a:pt x="79" y="51"/>
                  </a:lnTo>
                  <a:lnTo>
                    <a:pt x="78" y="55"/>
                  </a:lnTo>
                  <a:lnTo>
                    <a:pt x="67" y="54"/>
                  </a:lnTo>
                  <a:lnTo>
                    <a:pt x="62" y="52"/>
                  </a:lnTo>
                  <a:lnTo>
                    <a:pt x="58" y="54"/>
                  </a:lnTo>
                  <a:lnTo>
                    <a:pt x="33" y="54"/>
                  </a:lnTo>
                  <a:lnTo>
                    <a:pt x="33" y="72"/>
                  </a:lnTo>
                  <a:lnTo>
                    <a:pt x="18" y="70"/>
                  </a:lnTo>
                  <a:lnTo>
                    <a:pt x="9" y="69"/>
                  </a:lnTo>
                  <a:lnTo>
                    <a:pt x="0" y="61"/>
                  </a:lnTo>
                  <a:lnTo>
                    <a:pt x="1" y="55"/>
                  </a:lnTo>
                  <a:lnTo>
                    <a:pt x="6" y="42"/>
                  </a:lnTo>
                  <a:lnTo>
                    <a:pt x="9" y="39"/>
                  </a:lnTo>
                  <a:lnTo>
                    <a:pt x="19" y="23"/>
                  </a:lnTo>
                  <a:lnTo>
                    <a:pt x="29" y="23"/>
                  </a:lnTo>
                  <a:lnTo>
                    <a:pt x="43" y="8"/>
                  </a:lnTo>
                  <a:lnTo>
                    <a:pt x="5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8" name="Freeform 699"/>
            <p:cNvSpPr>
              <a:spLocks/>
            </p:cNvSpPr>
            <p:nvPr/>
          </p:nvSpPr>
          <p:spPr bwMode="auto">
            <a:xfrm>
              <a:off x="4184650" y="4291013"/>
              <a:ext cx="87313" cy="134937"/>
            </a:xfrm>
            <a:custGeom>
              <a:avLst/>
              <a:gdLst>
                <a:gd name="T0" fmla="*/ 55563 w 55"/>
                <a:gd name="T1" fmla="*/ 0 h 85"/>
                <a:gd name="T2" fmla="*/ 63500 w 55"/>
                <a:gd name="T3" fmla="*/ 3175 h 85"/>
                <a:gd name="T4" fmla="*/ 63500 w 55"/>
                <a:gd name="T5" fmla="*/ 9525 h 85"/>
                <a:gd name="T6" fmla="*/ 68263 w 55"/>
                <a:gd name="T7" fmla="*/ 19050 h 85"/>
                <a:gd name="T8" fmla="*/ 74613 w 55"/>
                <a:gd name="T9" fmla="*/ 55562 h 85"/>
                <a:gd name="T10" fmla="*/ 74613 w 55"/>
                <a:gd name="T11" fmla="*/ 95250 h 85"/>
                <a:gd name="T12" fmla="*/ 87313 w 55"/>
                <a:gd name="T13" fmla="*/ 106362 h 85"/>
                <a:gd name="T14" fmla="*/ 84138 w 55"/>
                <a:gd name="T15" fmla="*/ 114300 h 85"/>
                <a:gd name="T16" fmla="*/ 66675 w 55"/>
                <a:gd name="T17" fmla="*/ 114300 h 85"/>
                <a:gd name="T18" fmla="*/ 50800 w 55"/>
                <a:gd name="T19" fmla="*/ 125412 h 85"/>
                <a:gd name="T20" fmla="*/ 36513 w 55"/>
                <a:gd name="T21" fmla="*/ 130175 h 85"/>
                <a:gd name="T22" fmla="*/ 34925 w 55"/>
                <a:gd name="T23" fmla="*/ 134937 h 85"/>
                <a:gd name="T24" fmla="*/ 23813 w 55"/>
                <a:gd name="T25" fmla="*/ 134937 h 85"/>
                <a:gd name="T26" fmla="*/ 12700 w 55"/>
                <a:gd name="T27" fmla="*/ 128587 h 85"/>
                <a:gd name="T28" fmla="*/ 12700 w 55"/>
                <a:gd name="T29" fmla="*/ 123825 h 85"/>
                <a:gd name="T30" fmla="*/ 3175 w 55"/>
                <a:gd name="T31" fmla="*/ 111125 h 85"/>
                <a:gd name="T32" fmla="*/ 0 w 55"/>
                <a:gd name="T33" fmla="*/ 95250 h 85"/>
                <a:gd name="T34" fmla="*/ 15875 w 55"/>
                <a:gd name="T35" fmla="*/ 60325 h 85"/>
                <a:gd name="T36" fmla="*/ 9525 w 55"/>
                <a:gd name="T37" fmla="*/ 31750 h 85"/>
                <a:gd name="T38" fmla="*/ 9525 w 55"/>
                <a:gd name="T39" fmla="*/ 3175 h 85"/>
                <a:gd name="T40" fmla="*/ 49213 w 55"/>
                <a:gd name="T41" fmla="*/ 3175 h 85"/>
                <a:gd name="T42" fmla="*/ 55563 w 55"/>
                <a:gd name="T43" fmla="*/ 0 h 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 h="85">
                  <a:moveTo>
                    <a:pt x="35" y="0"/>
                  </a:moveTo>
                  <a:lnTo>
                    <a:pt x="40" y="2"/>
                  </a:lnTo>
                  <a:lnTo>
                    <a:pt x="40" y="6"/>
                  </a:lnTo>
                  <a:lnTo>
                    <a:pt x="43" y="12"/>
                  </a:lnTo>
                  <a:lnTo>
                    <a:pt x="47" y="35"/>
                  </a:lnTo>
                  <a:lnTo>
                    <a:pt x="47" y="60"/>
                  </a:lnTo>
                  <a:lnTo>
                    <a:pt x="55" y="67"/>
                  </a:lnTo>
                  <a:lnTo>
                    <a:pt x="53" y="72"/>
                  </a:lnTo>
                  <a:lnTo>
                    <a:pt x="42" y="72"/>
                  </a:lnTo>
                  <a:lnTo>
                    <a:pt x="32" y="79"/>
                  </a:lnTo>
                  <a:lnTo>
                    <a:pt x="23" y="82"/>
                  </a:lnTo>
                  <a:lnTo>
                    <a:pt x="22" y="85"/>
                  </a:lnTo>
                  <a:lnTo>
                    <a:pt x="15" y="85"/>
                  </a:lnTo>
                  <a:lnTo>
                    <a:pt x="8" y="81"/>
                  </a:lnTo>
                  <a:lnTo>
                    <a:pt x="8" y="78"/>
                  </a:lnTo>
                  <a:lnTo>
                    <a:pt x="2" y="70"/>
                  </a:lnTo>
                  <a:lnTo>
                    <a:pt x="0" y="60"/>
                  </a:lnTo>
                  <a:lnTo>
                    <a:pt x="10" y="38"/>
                  </a:lnTo>
                  <a:lnTo>
                    <a:pt x="6" y="20"/>
                  </a:lnTo>
                  <a:lnTo>
                    <a:pt x="6" y="2"/>
                  </a:lnTo>
                  <a:lnTo>
                    <a:pt x="31" y="2"/>
                  </a:lnTo>
                  <a:lnTo>
                    <a:pt x="3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19" name="Freeform 700"/>
            <p:cNvSpPr>
              <a:spLocks/>
            </p:cNvSpPr>
            <p:nvPr/>
          </p:nvSpPr>
          <p:spPr bwMode="auto">
            <a:xfrm>
              <a:off x="4084638" y="4303713"/>
              <a:ext cx="115887" cy="131762"/>
            </a:xfrm>
            <a:custGeom>
              <a:avLst/>
              <a:gdLst>
                <a:gd name="T0" fmla="*/ 38100 w 73"/>
                <a:gd name="T1" fmla="*/ 0 h 83"/>
                <a:gd name="T2" fmla="*/ 47625 w 73"/>
                <a:gd name="T3" fmla="*/ 9525 h 83"/>
                <a:gd name="T4" fmla="*/ 57150 w 73"/>
                <a:gd name="T5" fmla="*/ 1587 h 83"/>
                <a:gd name="T6" fmla="*/ 71437 w 73"/>
                <a:gd name="T7" fmla="*/ 14287 h 83"/>
                <a:gd name="T8" fmla="*/ 85725 w 73"/>
                <a:gd name="T9" fmla="*/ 15875 h 83"/>
                <a:gd name="T10" fmla="*/ 109537 w 73"/>
                <a:gd name="T11" fmla="*/ 19050 h 83"/>
                <a:gd name="T12" fmla="*/ 115887 w 73"/>
                <a:gd name="T13" fmla="*/ 47625 h 83"/>
                <a:gd name="T14" fmla="*/ 100012 w 73"/>
                <a:gd name="T15" fmla="*/ 82550 h 83"/>
                <a:gd name="T16" fmla="*/ 103187 w 73"/>
                <a:gd name="T17" fmla="*/ 98425 h 83"/>
                <a:gd name="T18" fmla="*/ 112712 w 73"/>
                <a:gd name="T19" fmla="*/ 111125 h 83"/>
                <a:gd name="T20" fmla="*/ 112712 w 73"/>
                <a:gd name="T21" fmla="*/ 115887 h 83"/>
                <a:gd name="T22" fmla="*/ 87312 w 73"/>
                <a:gd name="T23" fmla="*/ 112712 h 83"/>
                <a:gd name="T24" fmla="*/ 68262 w 73"/>
                <a:gd name="T25" fmla="*/ 117475 h 83"/>
                <a:gd name="T26" fmla="*/ 53975 w 73"/>
                <a:gd name="T27" fmla="*/ 117475 h 83"/>
                <a:gd name="T28" fmla="*/ 26987 w 73"/>
                <a:gd name="T29" fmla="*/ 130175 h 83"/>
                <a:gd name="T30" fmla="*/ 20637 w 73"/>
                <a:gd name="T31" fmla="*/ 131762 h 83"/>
                <a:gd name="T32" fmla="*/ 25400 w 73"/>
                <a:gd name="T33" fmla="*/ 106362 h 83"/>
                <a:gd name="T34" fmla="*/ 12700 w 73"/>
                <a:gd name="T35" fmla="*/ 96837 h 83"/>
                <a:gd name="T36" fmla="*/ 1587 w 73"/>
                <a:gd name="T37" fmla="*/ 93662 h 83"/>
                <a:gd name="T38" fmla="*/ 3175 w 73"/>
                <a:gd name="T39" fmla="*/ 79375 h 83"/>
                <a:gd name="T40" fmla="*/ 0 w 73"/>
                <a:gd name="T41" fmla="*/ 65087 h 83"/>
                <a:gd name="T42" fmla="*/ 14287 w 73"/>
                <a:gd name="T43" fmla="*/ 44450 h 83"/>
                <a:gd name="T44" fmla="*/ 9525 w 73"/>
                <a:gd name="T45" fmla="*/ 11112 h 83"/>
                <a:gd name="T46" fmla="*/ 19050 w 73"/>
                <a:gd name="T47" fmla="*/ 4762 h 83"/>
                <a:gd name="T48" fmla="*/ 26987 w 73"/>
                <a:gd name="T49" fmla="*/ 6350 h 83"/>
                <a:gd name="T50" fmla="*/ 38100 w 73"/>
                <a:gd name="T51" fmla="*/ 0 h 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83">
                  <a:moveTo>
                    <a:pt x="24" y="0"/>
                  </a:moveTo>
                  <a:lnTo>
                    <a:pt x="30" y="6"/>
                  </a:lnTo>
                  <a:lnTo>
                    <a:pt x="36" y="1"/>
                  </a:lnTo>
                  <a:lnTo>
                    <a:pt x="45" y="9"/>
                  </a:lnTo>
                  <a:lnTo>
                    <a:pt x="54" y="10"/>
                  </a:lnTo>
                  <a:lnTo>
                    <a:pt x="69" y="12"/>
                  </a:lnTo>
                  <a:lnTo>
                    <a:pt x="73" y="30"/>
                  </a:lnTo>
                  <a:lnTo>
                    <a:pt x="63" y="52"/>
                  </a:lnTo>
                  <a:lnTo>
                    <a:pt x="65" y="62"/>
                  </a:lnTo>
                  <a:lnTo>
                    <a:pt x="71" y="70"/>
                  </a:lnTo>
                  <a:lnTo>
                    <a:pt x="71" y="73"/>
                  </a:lnTo>
                  <a:lnTo>
                    <a:pt x="55" y="71"/>
                  </a:lnTo>
                  <a:lnTo>
                    <a:pt x="43" y="74"/>
                  </a:lnTo>
                  <a:lnTo>
                    <a:pt x="34" y="74"/>
                  </a:lnTo>
                  <a:lnTo>
                    <a:pt x="17" y="82"/>
                  </a:lnTo>
                  <a:lnTo>
                    <a:pt x="13" y="83"/>
                  </a:lnTo>
                  <a:lnTo>
                    <a:pt x="16" y="67"/>
                  </a:lnTo>
                  <a:lnTo>
                    <a:pt x="8" y="61"/>
                  </a:lnTo>
                  <a:lnTo>
                    <a:pt x="1" y="59"/>
                  </a:lnTo>
                  <a:lnTo>
                    <a:pt x="2" y="50"/>
                  </a:lnTo>
                  <a:lnTo>
                    <a:pt x="0" y="41"/>
                  </a:lnTo>
                  <a:lnTo>
                    <a:pt x="9" y="28"/>
                  </a:lnTo>
                  <a:lnTo>
                    <a:pt x="6" y="7"/>
                  </a:lnTo>
                  <a:lnTo>
                    <a:pt x="12" y="3"/>
                  </a:lnTo>
                  <a:lnTo>
                    <a:pt x="17" y="4"/>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0" name="Freeform 701"/>
            <p:cNvSpPr>
              <a:spLocks/>
            </p:cNvSpPr>
            <p:nvPr/>
          </p:nvSpPr>
          <p:spPr bwMode="auto">
            <a:xfrm>
              <a:off x="4032250" y="4348163"/>
              <a:ext cx="77788" cy="87312"/>
            </a:xfrm>
            <a:custGeom>
              <a:avLst/>
              <a:gdLst>
                <a:gd name="T0" fmla="*/ 30163 w 49"/>
                <a:gd name="T1" fmla="*/ 0 h 55"/>
                <a:gd name="T2" fmla="*/ 39688 w 49"/>
                <a:gd name="T3" fmla="*/ 23812 h 55"/>
                <a:gd name="T4" fmla="*/ 52388 w 49"/>
                <a:gd name="T5" fmla="*/ 20637 h 55"/>
                <a:gd name="T6" fmla="*/ 55563 w 49"/>
                <a:gd name="T7" fmla="*/ 34925 h 55"/>
                <a:gd name="T8" fmla="*/ 53975 w 49"/>
                <a:gd name="T9" fmla="*/ 49212 h 55"/>
                <a:gd name="T10" fmla="*/ 65088 w 49"/>
                <a:gd name="T11" fmla="*/ 52387 h 55"/>
                <a:gd name="T12" fmla="*/ 77788 w 49"/>
                <a:gd name="T13" fmla="*/ 61912 h 55"/>
                <a:gd name="T14" fmla="*/ 73025 w 49"/>
                <a:gd name="T15" fmla="*/ 87312 h 55"/>
                <a:gd name="T16" fmla="*/ 41275 w 49"/>
                <a:gd name="T17" fmla="*/ 73025 h 55"/>
                <a:gd name="T18" fmla="*/ 28575 w 49"/>
                <a:gd name="T19" fmla="*/ 58737 h 55"/>
                <a:gd name="T20" fmla="*/ 9525 w 49"/>
                <a:gd name="T21" fmla="*/ 44450 h 55"/>
                <a:gd name="T22" fmla="*/ 3175 w 49"/>
                <a:gd name="T23" fmla="*/ 42862 h 55"/>
                <a:gd name="T24" fmla="*/ 0 w 49"/>
                <a:gd name="T25" fmla="*/ 34925 h 55"/>
                <a:gd name="T26" fmla="*/ 1588 w 49"/>
                <a:gd name="T27" fmla="*/ 28575 h 55"/>
                <a:gd name="T28" fmla="*/ 15875 w 49"/>
                <a:gd name="T29" fmla="*/ 14287 h 55"/>
                <a:gd name="T30" fmla="*/ 17463 w 49"/>
                <a:gd name="T31" fmla="*/ 3175 h 55"/>
                <a:gd name="T32" fmla="*/ 30163 w 49"/>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55">
                  <a:moveTo>
                    <a:pt x="19" y="0"/>
                  </a:moveTo>
                  <a:lnTo>
                    <a:pt x="25" y="15"/>
                  </a:lnTo>
                  <a:lnTo>
                    <a:pt x="33" y="13"/>
                  </a:lnTo>
                  <a:lnTo>
                    <a:pt x="35" y="22"/>
                  </a:lnTo>
                  <a:lnTo>
                    <a:pt x="34" y="31"/>
                  </a:lnTo>
                  <a:lnTo>
                    <a:pt x="41" y="33"/>
                  </a:lnTo>
                  <a:lnTo>
                    <a:pt x="49" y="39"/>
                  </a:lnTo>
                  <a:lnTo>
                    <a:pt x="46" y="55"/>
                  </a:lnTo>
                  <a:lnTo>
                    <a:pt x="26" y="46"/>
                  </a:lnTo>
                  <a:lnTo>
                    <a:pt x="18" y="37"/>
                  </a:lnTo>
                  <a:lnTo>
                    <a:pt x="6" y="28"/>
                  </a:lnTo>
                  <a:lnTo>
                    <a:pt x="2" y="27"/>
                  </a:lnTo>
                  <a:lnTo>
                    <a:pt x="0" y="22"/>
                  </a:lnTo>
                  <a:lnTo>
                    <a:pt x="1" y="18"/>
                  </a:lnTo>
                  <a:lnTo>
                    <a:pt x="10" y="9"/>
                  </a:lnTo>
                  <a:lnTo>
                    <a:pt x="11" y="2"/>
                  </a:lnTo>
                  <a:lnTo>
                    <a:pt x="1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1" name="Freeform 702"/>
            <p:cNvSpPr>
              <a:spLocks/>
            </p:cNvSpPr>
            <p:nvPr/>
          </p:nvSpPr>
          <p:spPr bwMode="auto">
            <a:xfrm>
              <a:off x="3995738" y="4318000"/>
              <a:ext cx="53975" cy="65088"/>
            </a:xfrm>
            <a:custGeom>
              <a:avLst/>
              <a:gdLst>
                <a:gd name="T0" fmla="*/ 23813 w 34"/>
                <a:gd name="T1" fmla="*/ 0 h 41"/>
                <a:gd name="T2" fmla="*/ 41275 w 34"/>
                <a:gd name="T3" fmla="*/ 0 h 41"/>
                <a:gd name="T4" fmla="*/ 46038 w 34"/>
                <a:gd name="T5" fmla="*/ 30163 h 41"/>
                <a:gd name="T6" fmla="*/ 53975 w 34"/>
                <a:gd name="T7" fmla="*/ 33338 h 41"/>
                <a:gd name="T8" fmla="*/ 52388 w 34"/>
                <a:gd name="T9" fmla="*/ 44450 h 41"/>
                <a:gd name="T10" fmla="*/ 38100 w 34"/>
                <a:gd name="T11" fmla="*/ 58738 h 41"/>
                <a:gd name="T12" fmla="*/ 36513 w 34"/>
                <a:gd name="T13" fmla="*/ 65088 h 41"/>
                <a:gd name="T14" fmla="*/ 17463 w 34"/>
                <a:gd name="T15" fmla="*/ 53975 h 41"/>
                <a:gd name="T16" fmla="*/ 14288 w 34"/>
                <a:gd name="T17" fmla="*/ 49213 h 41"/>
                <a:gd name="T18" fmla="*/ 7938 w 34"/>
                <a:gd name="T19" fmla="*/ 44450 h 41"/>
                <a:gd name="T20" fmla="*/ 4763 w 34"/>
                <a:gd name="T21" fmla="*/ 38100 h 41"/>
                <a:gd name="T22" fmla="*/ 4763 w 34"/>
                <a:gd name="T23" fmla="*/ 30163 h 41"/>
                <a:gd name="T24" fmla="*/ 0 w 34"/>
                <a:gd name="T25" fmla="*/ 20638 h 41"/>
                <a:gd name="T26" fmla="*/ 7938 w 34"/>
                <a:gd name="T27" fmla="*/ 15875 h 41"/>
                <a:gd name="T28" fmla="*/ 23813 w 34"/>
                <a:gd name="T29" fmla="*/ 0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 h="41">
                  <a:moveTo>
                    <a:pt x="15" y="0"/>
                  </a:moveTo>
                  <a:lnTo>
                    <a:pt x="26" y="0"/>
                  </a:lnTo>
                  <a:lnTo>
                    <a:pt x="29" y="19"/>
                  </a:lnTo>
                  <a:lnTo>
                    <a:pt x="34" y="21"/>
                  </a:lnTo>
                  <a:lnTo>
                    <a:pt x="33" y="28"/>
                  </a:lnTo>
                  <a:lnTo>
                    <a:pt x="24" y="37"/>
                  </a:lnTo>
                  <a:lnTo>
                    <a:pt x="23" y="41"/>
                  </a:lnTo>
                  <a:lnTo>
                    <a:pt x="11" y="34"/>
                  </a:lnTo>
                  <a:lnTo>
                    <a:pt x="9" y="31"/>
                  </a:lnTo>
                  <a:lnTo>
                    <a:pt x="5" y="28"/>
                  </a:lnTo>
                  <a:lnTo>
                    <a:pt x="3" y="24"/>
                  </a:lnTo>
                  <a:lnTo>
                    <a:pt x="3" y="19"/>
                  </a:lnTo>
                  <a:lnTo>
                    <a:pt x="0" y="13"/>
                  </a:lnTo>
                  <a:lnTo>
                    <a:pt x="5" y="10"/>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2" name="Freeform 703"/>
            <p:cNvSpPr>
              <a:spLocks/>
            </p:cNvSpPr>
            <p:nvPr/>
          </p:nvSpPr>
          <p:spPr bwMode="auto">
            <a:xfrm>
              <a:off x="3959225" y="4260850"/>
              <a:ext cx="144463" cy="111125"/>
            </a:xfrm>
            <a:custGeom>
              <a:avLst/>
              <a:gdLst>
                <a:gd name="T0" fmla="*/ 28575 w 91"/>
                <a:gd name="T1" fmla="*/ 0 h 70"/>
                <a:gd name="T2" fmla="*/ 36513 w 91"/>
                <a:gd name="T3" fmla="*/ 0 h 70"/>
                <a:gd name="T4" fmla="*/ 49213 w 91"/>
                <a:gd name="T5" fmla="*/ 7938 h 70"/>
                <a:gd name="T6" fmla="*/ 73025 w 91"/>
                <a:gd name="T7" fmla="*/ 7938 h 70"/>
                <a:gd name="T8" fmla="*/ 93663 w 91"/>
                <a:gd name="T9" fmla="*/ 12700 h 70"/>
                <a:gd name="T10" fmla="*/ 109538 w 91"/>
                <a:gd name="T11" fmla="*/ 3175 h 70"/>
                <a:gd name="T12" fmla="*/ 125413 w 91"/>
                <a:gd name="T13" fmla="*/ 25400 h 70"/>
                <a:gd name="T14" fmla="*/ 125413 w 91"/>
                <a:gd name="T15" fmla="*/ 38100 h 70"/>
                <a:gd name="T16" fmla="*/ 144463 w 91"/>
                <a:gd name="T17" fmla="*/ 47625 h 70"/>
                <a:gd name="T18" fmla="*/ 134938 w 91"/>
                <a:gd name="T19" fmla="*/ 53975 h 70"/>
                <a:gd name="T20" fmla="*/ 139700 w 91"/>
                <a:gd name="T21" fmla="*/ 87313 h 70"/>
                <a:gd name="T22" fmla="*/ 125413 w 91"/>
                <a:gd name="T23" fmla="*/ 107950 h 70"/>
                <a:gd name="T24" fmla="*/ 112713 w 91"/>
                <a:gd name="T25" fmla="*/ 111125 h 70"/>
                <a:gd name="T26" fmla="*/ 103188 w 91"/>
                <a:gd name="T27" fmla="*/ 87313 h 70"/>
                <a:gd name="T28" fmla="*/ 90488 w 91"/>
                <a:gd name="T29" fmla="*/ 90488 h 70"/>
                <a:gd name="T30" fmla="*/ 82550 w 91"/>
                <a:gd name="T31" fmla="*/ 87313 h 70"/>
                <a:gd name="T32" fmla="*/ 77788 w 91"/>
                <a:gd name="T33" fmla="*/ 57150 h 70"/>
                <a:gd name="T34" fmla="*/ 60325 w 91"/>
                <a:gd name="T35" fmla="*/ 57150 h 70"/>
                <a:gd name="T36" fmla="*/ 44450 w 91"/>
                <a:gd name="T37" fmla="*/ 73025 h 70"/>
                <a:gd name="T38" fmla="*/ 36513 w 91"/>
                <a:gd name="T39" fmla="*/ 77788 h 70"/>
                <a:gd name="T40" fmla="*/ 31750 w 91"/>
                <a:gd name="T41" fmla="*/ 68263 h 70"/>
                <a:gd name="T42" fmla="*/ 30163 w 91"/>
                <a:gd name="T43" fmla="*/ 61913 h 70"/>
                <a:gd name="T44" fmla="*/ 22225 w 91"/>
                <a:gd name="T45" fmla="*/ 52388 h 70"/>
                <a:gd name="T46" fmla="*/ 11113 w 91"/>
                <a:gd name="T47" fmla="*/ 44450 h 70"/>
                <a:gd name="T48" fmla="*/ 6350 w 91"/>
                <a:gd name="T49" fmla="*/ 34925 h 70"/>
                <a:gd name="T50" fmla="*/ 3175 w 91"/>
                <a:gd name="T51" fmla="*/ 34925 h 70"/>
                <a:gd name="T52" fmla="*/ 0 w 91"/>
                <a:gd name="T53" fmla="*/ 30163 h 70"/>
                <a:gd name="T54" fmla="*/ 23813 w 91"/>
                <a:gd name="T55" fmla="*/ 17463 h 70"/>
                <a:gd name="T56" fmla="*/ 28575 w 91"/>
                <a:gd name="T57" fmla="*/ 0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1" h="70">
                  <a:moveTo>
                    <a:pt x="18" y="0"/>
                  </a:moveTo>
                  <a:lnTo>
                    <a:pt x="23" y="0"/>
                  </a:lnTo>
                  <a:lnTo>
                    <a:pt x="31" y="5"/>
                  </a:lnTo>
                  <a:lnTo>
                    <a:pt x="46" y="5"/>
                  </a:lnTo>
                  <a:lnTo>
                    <a:pt x="59" y="8"/>
                  </a:lnTo>
                  <a:lnTo>
                    <a:pt x="69" y="2"/>
                  </a:lnTo>
                  <a:lnTo>
                    <a:pt x="79" y="16"/>
                  </a:lnTo>
                  <a:lnTo>
                    <a:pt x="79" y="24"/>
                  </a:lnTo>
                  <a:lnTo>
                    <a:pt x="91" y="30"/>
                  </a:lnTo>
                  <a:lnTo>
                    <a:pt x="85" y="34"/>
                  </a:lnTo>
                  <a:lnTo>
                    <a:pt x="88" y="55"/>
                  </a:lnTo>
                  <a:lnTo>
                    <a:pt x="79" y="68"/>
                  </a:lnTo>
                  <a:lnTo>
                    <a:pt x="71" y="70"/>
                  </a:lnTo>
                  <a:lnTo>
                    <a:pt x="65" y="55"/>
                  </a:lnTo>
                  <a:lnTo>
                    <a:pt x="57" y="57"/>
                  </a:lnTo>
                  <a:lnTo>
                    <a:pt x="52" y="55"/>
                  </a:lnTo>
                  <a:lnTo>
                    <a:pt x="49" y="36"/>
                  </a:lnTo>
                  <a:lnTo>
                    <a:pt x="38" y="36"/>
                  </a:lnTo>
                  <a:lnTo>
                    <a:pt x="28" y="46"/>
                  </a:lnTo>
                  <a:lnTo>
                    <a:pt x="23" y="49"/>
                  </a:lnTo>
                  <a:lnTo>
                    <a:pt x="20" y="43"/>
                  </a:lnTo>
                  <a:lnTo>
                    <a:pt x="19" y="39"/>
                  </a:lnTo>
                  <a:lnTo>
                    <a:pt x="14" y="33"/>
                  </a:lnTo>
                  <a:lnTo>
                    <a:pt x="7" y="28"/>
                  </a:lnTo>
                  <a:lnTo>
                    <a:pt x="4" y="22"/>
                  </a:lnTo>
                  <a:lnTo>
                    <a:pt x="2" y="22"/>
                  </a:lnTo>
                  <a:lnTo>
                    <a:pt x="0" y="19"/>
                  </a:lnTo>
                  <a:lnTo>
                    <a:pt x="15" y="11"/>
                  </a:lnTo>
                  <a:lnTo>
                    <a:pt x="1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3" name="Freeform 704"/>
            <p:cNvSpPr>
              <a:spLocks/>
            </p:cNvSpPr>
            <p:nvPr/>
          </p:nvSpPr>
          <p:spPr bwMode="auto">
            <a:xfrm>
              <a:off x="3927475" y="4260850"/>
              <a:ext cx="60325" cy="30163"/>
            </a:xfrm>
            <a:custGeom>
              <a:avLst/>
              <a:gdLst>
                <a:gd name="T0" fmla="*/ 30163 w 38"/>
                <a:gd name="T1" fmla="*/ 0 h 19"/>
                <a:gd name="T2" fmla="*/ 60325 w 38"/>
                <a:gd name="T3" fmla="*/ 0 h 19"/>
                <a:gd name="T4" fmla="*/ 55563 w 38"/>
                <a:gd name="T5" fmla="*/ 17463 h 19"/>
                <a:gd name="T6" fmla="*/ 31750 w 38"/>
                <a:gd name="T7" fmla="*/ 30163 h 19"/>
                <a:gd name="T8" fmla="*/ 25400 w 38"/>
                <a:gd name="T9" fmla="*/ 28575 h 19"/>
                <a:gd name="T10" fmla="*/ 22225 w 38"/>
                <a:gd name="T11" fmla="*/ 19050 h 19"/>
                <a:gd name="T12" fmla="*/ 28575 w 38"/>
                <a:gd name="T13" fmla="*/ 14288 h 19"/>
                <a:gd name="T14" fmla="*/ 17463 w 38"/>
                <a:gd name="T15" fmla="*/ 14288 h 19"/>
                <a:gd name="T16" fmla="*/ 6350 w 38"/>
                <a:gd name="T17" fmla="*/ 7938 h 19"/>
                <a:gd name="T18" fmla="*/ 0 w 38"/>
                <a:gd name="T19" fmla="*/ 3175 h 19"/>
                <a:gd name="T20" fmla="*/ 23813 w 38"/>
                <a:gd name="T21" fmla="*/ 3175 h 19"/>
                <a:gd name="T22" fmla="*/ 30163 w 38"/>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19">
                  <a:moveTo>
                    <a:pt x="19" y="0"/>
                  </a:moveTo>
                  <a:lnTo>
                    <a:pt x="38" y="0"/>
                  </a:lnTo>
                  <a:lnTo>
                    <a:pt x="35" y="11"/>
                  </a:lnTo>
                  <a:lnTo>
                    <a:pt x="20" y="19"/>
                  </a:lnTo>
                  <a:lnTo>
                    <a:pt x="16" y="18"/>
                  </a:lnTo>
                  <a:lnTo>
                    <a:pt x="14" y="12"/>
                  </a:lnTo>
                  <a:lnTo>
                    <a:pt x="18" y="9"/>
                  </a:lnTo>
                  <a:lnTo>
                    <a:pt x="11" y="9"/>
                  </a:lnTo>
                  <a:lnTo>
                    <a:pt x="4" y="5"/>
                  </a:lnTo>
                  <a:lnTo>
                    <a:pt x="0" y="2"/>
                  </a:lnTo>
                  <a:lnTo>
                    <a:pt x="15" y="2"/>
                  </a:lnTo>
                  <a:lnTo>
                    <a:pt x="1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4" name="Freeform 705"/>
            <p:cNvSpPr>
              <a:spLocks/>
            </p:cNvSpPr>
            <p:nvPr/>
          </p:nvSpPr>
          <p:spPr bwMode="auto">
            <a:xfrm>
              <a:off x="3916363" y="4173538"/>
              <a:ext cx="115887" cy="95250"/>
            </a:xfrm>
            <a:custGeom>
              <a:avLst/>
              <a:gdLst>
                <a:gd name="T0" fmla="*/ 53975 w 73"/>
                <a:gd name="T1" fmla="*/ 0 h 60"/>
                <a:gd name="T2" fmla="*/ 73025 w 73"/>
                <a:gd name="T3" fmla="*/ 14288 h 60"/>
                <a:gd name="T4" fmla="*/ 98425 w 73"/>
                <a:gd name="T5" fmla="*/ 42863 h 60"/>
                <a:gd name="T6" fmla="*/ 106362 w 73"/>
                <a:gd name="T7" fmla="*/ 63500 h 60"/>
                <a:gd name="T8" fmla="*/ 115887 w 73"/>
                <a:gd name="T9" fmla="*/ 77788 h 60"/>
                <a:gd name="T10" fmla="*/ 115887 w 73"/>
                <a:gd name="T11" fmla="*/ 95250 h 60"/>
                <a:gd name="T12" fmla="*/ 92075 w 73"/>
                <a:gd name="T13" fmla="*/ 95250 h 60"/>
                <a:gd name="T14" fmla="*/ 79375 w 73"/>
                <a:gd name="T15" fmla="*/ 87313 h 60"/>
                <a:gd name="T16" fmla="*/ 41275 w 73"/>
                <a:gd name="T17" fmla="*/ 87313 h 60"/>
                <a:gd name="T18" fmla="*/ 34925 w 73"/>
                <a:gd name="T19" fmla="*/ 90488 h 60"/>
                <a:gd name="T20" fmla="*/ 11112 w 73"/>
                <a:gd name="T21" fmla="*/ 90488 h 60"/>
                <a:gd name="T22" fmla="*/ 14287 w 73"/>
                <a:gd name="T23" fmla="*/ 76200 h 60"/>
                <a:gd name="T24" fmla="*/ 30162 w 73"/>
                <a:gd name="T25" fmla="*/ 73025 h 60"/>
                <a:gd name="T26" fmla="*/ 46037 w 73"/>
                <a:gd name="T27" fmla="*/ 66675 h 60"/>
                <a:gd name="T28" fmla="*/ 60325 w 73"/>
                <a:gd name="T29" fmla="*/ 73025 h 60"/>
                <a:gd name="T30" fmla="*/ 66675 w 73"/>
                <a:gd name="T31" fmla="*/ 71438 h 60"/>
                <a:gd name="T32" fmla="*/ 65087 w 73"/>
                <a:gd name="T33" fmla="*/ 66675 h 60"/>
                <a:gd name="T34" fmla="*/ 42862 w 73"/>
                <a:gd name="T35" fmla="*/ 61913 h 60"/>
                <a:gd name="T36" fmla="*/ 36512 w 73"/>
                <a:gd name="T37" fmla="*/ 63500 h 60"/>
                <a:gd name="T38" fmla="*/ 15875 w 73"/>
                <a:gd name="T39" fmla="*/ 63500 h 60"/>
                <a:gd name="T40" fmla="*/ 7937 w 73"/>
                <a:gd name="T41" fmla="*/ 42863 h 60"/>
                <a:gd name="T42" fmla="*/ 0 w 73"/>
                <a:gd name="T43" fmla="*/ 39688 h 60"/>
                <a:gd name="T44" fmla="*/ 1587 w 73"/>
                <a:gd name="T45" fmla="*/ 34925 h 60"/>
                <a:gd name="T46" fmla="*/ 9525 w 73"/>
                <a:gd name="T47" fmla="*/ 30163 h 60"/>
                <a:gd name="T48" fmla="*/ 17462 w 73"/>
                <a:gd name="T49" fmla="*/ 17463 h 60"/>
                <a:gd name="T50" fmla="*/ 17462 w 73"/>
                <a:gd name="T51" fmla="*/ 3175 h 60"/>
                <a:gd name="T52" fmla="*/ 39687 w 73"/>
                <a:gd name="T53" fmla="*/ 3175 h 60"/>
                <a:gd name="T54" fmla="*/ 53975 w 73"/>
                <a:gd name="T55" fmla="*/ 0 h 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3" h="60">
                  <a:moveTo>
                    <a:pt x="34" y="0"/>
                  </a:moveTo>
                  <a:lnTo>
                    <a:pt x="46" y="9"/>
                  </a:lnTo>
                  <a:lnTo>
                    <a:pt x="62" y="27"/>
                  </a:lnTo>
                  <a:lnTo>
                    <a:pt x="67" y="40"/>
                  </a:lnTo>
                  <a:lnTo>
                    <a:pt x="73" y="49"/>
                  </a:lnTo>
                  <a:lnTo>
                    <a:pt x="73" y="60"/>
                  </a:lnTo>
                  <a:lnTo>
                    <a:pt x="58" y="60"/>
                  </a:lnTo>
                  <a:lnTo>
                    <a:pt x="50" y="55"/>
                  </a:lnTo>
                  <a:lnTo>
                    <a:pt x="26" y="55"/>
                  </a:lnTo>
                  <a:lnTo>
                    <a:pt x="22" y="57"/>
                  </a:lnTo>
                  <a:lnTo>
                    <a:pt x="7" y="57"/>
                  </a:lnTo>
                  <a:lnTo>
                    <a:pt x="9" y="48"/>
                  </a:lnTo>
                  <a:lnTo>
                    <a:pt x="19" y="46"/>
                  </a:lnTo>
                  <a:lnTo>
                    <a:pt x="29" y="42"/>
                  </a:lnTo>
                  <a:lnTo>
                    <a:pt x="38" y="46"/>
                  </a:lnTo>
                  <a:lnTo>
                    <a:pt x="42" y="45"/>
                  </a:lnTo>
                  <a:lnTo>
                    <a:pt x="41" y="42"/>
                  </a:lnTo>
                  <a:lnTo>
                    <a:pt x="27" y="39"/>
                  </a:lnTo>
                  <a:lnTo>
                    <a:pt x="23" y="40"/>
                  </a:lnTo>
                  <a:lnTo>
                    <a:pt x="10" y="40"/>
                  </a:lnTo>
                  <a:lnTo>
                    <a:pt x="5" y="27"/>
                  </a:lnTo>
                  <a:lnTo>
                    <a:pt x="0" y="25"/>
                  </a:lnTo>
                  <a:lnTo>
                    <a:pt x="1" y="22"/>
                  </a:lnTo>
                  <a:lnTo>
                    <a:pt x="6" y="19"/>
                  </a:lnTo>
                  <a:lnTo>
                    <a:pt x="11" y="11"/>
                  </a:lnTo>
                  <a:lnTo>
                    <a:pt x="11" y="2"/>
                  </a:lnTo>
                  <a:lnTo>
                    <a:pt x="25" y="2"/>
                  </a:lnTo>
                  <a:lnTo>
                    <a:pt x="3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5" name="Freeform 706"/>
            <p:cNvSpPr>
              <a:spLocks/>
            </p:cNvSpPr>
            <p:nvPr/>
          </p:nvSpPr>
          <p:spPr bwMode="auto">
            <a:xfrm>
              <a:off x="3930650" y="4235450"/>
              <a:ext cx="52388" cy="14288"/>
            </a:xfrm>
            <a:custGeom>
              <a:avLst/>
              <a:gdLst>
                <a:gd name="T0" fmla="*/ 28575 w 33"/>
                <a:gd name="T1" fmla="*/ 0 h 9"/>
                <a:gd name="T2" fmla="*/ 50800 w 33"/>
                <a:gd name="T3" fmla="*/ 4763 h 9"/>
                <a:gd name="T4" fmla="*/ 52388 w 33"/>
                <a:gd name="T5" fmla="*/ 9525 h 9"/>
                <a:gd name="T6" fmla="*/ 46038 w 33"/>
                <a:gd name="T7" fmla="*/ 11113 h 9"/>
                <a:gd name="T8" fmla="*/ 31750 w 33"/>
                <a:gd name="T9" fmla="*/ 4763 h 9"/>
                <a:gd name="T10" fmla="*/ 15875 w 33"/>
                <a:gd name="T11" fmla="*/ 11113 h 9"/>
                <a:gd name="T12" fmla="*/ 0 w 33"/>
                <a:gd name="T13" fmla="*/ 14288 h 9"/>
                <a:gd name="T14" fmla="*/ 0 w 33"/>
                <a:gd name="T15" fmla="*/ 6350 h 9"/>
                <a:gd name="T16" fmla="*/ 3175 w 33"/>
                <a:gd name="T17" fmla="*/ 6350 h 9"/>
                <a:gd name="T18" fmla="*/ 1588 w 33"/>
                <a:gd name="T19" fmla="*/ 1588 h 9"/>
                <a:gd name="T20" fmla="*/ 22225 w 33"/>
                <a:gd name="T21" fmla="*/ 1588 h 9"/>
                <a:gd name="T22" fmla="*/ 28575 w 33"/>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9">
                  <a:moveTo>
                    <a:pt x="18" y="0"/>
                  </a:moveTo>
                  <a:lnTo>
                    <a:pt x="32" y="3"/>
                  </a:lnTo>
                  <a:lnTo>
                    <a:pt x="33" y="6"/>
                  </a:lnTo>
                  <a:lnTo>
                    <a:pt x="29" y="7"/>
                  </a:lnTo>
                  <a:lnTo>
                    <a:pt x="20" y="3"/>
                  </a:lnTo>
                  <a:lnTo>
                    <a:pt x="10" y="7"/>
                  </a:lnTo>
                  <a:lnTo>
                    <a:pt x="0" y="9"/>
                  </a:lnTo>
                  <a:lnTo>
                    <a:pt x="0" y="4"/>
                  </a:lnTo>
                  <a:lnTo>
                    <a:pt x="2" y="4"/>
                  </a:lnTo>
                  <a:lnTo>
                    <a:pt x="1" y="1"/>
                  </a:lnTo>
                  <a:lnTo>
                    <a:pt x="14" y="1"/>
                  </a:lnTo>
                  <a:lnTo>
                    <a:pt x="1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6" name="Freeform 707"/>
            <p:cNvSpPr>
              <a:spLocks/>
            </p:cNvSpPr>
            <p:nvPr/>
          </p:nvSpPr>
          <p:spPr bwMode="auto">
            <a:xfrm>
              <a:off x="3924300" y="3929063"/>
              <a:ext cx="227013" cy="287337"/>
            </a:xfrm>
            <a:custGeom>
              <a:avLst/>
              <a:gdLst>
                <a:gd name="T0" fmla="*/ 157163 w 143"/>
                <a:gd name="T1" fmla="*/ 0 h 181"/>
                <a:gd name="T2" fmla="*/ 227013 w 143"/>
                <a:gd name="T3" fmla="*/ 50800 h 181"/>
                <a:gd name="T4" fmla="*/ 204788 w 143"/>
                <a:gd name="T5" fmla="*/ 53975 h 181"/>
                <a:gd name="T6" fmla="*/ 220663 w 143"/>
                <a:gd name="T7" fmla="*/ 249237 h 181"/>
                <a:gd name="T8" fmla="*/ 227013 w 143"/>
                <a:gd name="T9" fmla="*/ 254000 h 181"/>
                <a:gd name="T10" fmla="*/ 223838 w 143"/>
                <a:gd name="T11" fmla="*/ 269875 h 181"/>
                <a:gd name="T12" fmla="*/ 128588 w 143"/>
                <a:gd name="T13" fmla="*/ 269875 h 181"/>
                <a:gd name="T14" fmla="*/ 119063 w 143"/>
                <a:gd name="T15" fmla="*/ 279400 h 181"/>
                <a:gd name="T16" fmla="*/ 107950 w 143"/>
                <a:gd name="T17" fmla="*/ 269875 h 181"/>
                <a:gd name="T18" fmla="*/ 101600 w 143"/>
                <a:gd name="T19" fmla="*/ 282575 h 181"/>
                <a:gd name="T20" fmla="*/ 90488 w 143"/>
                <a:gd name="T21" fmla="*/ 287337 h 181"/>
                <a:gd name="T22" fmla="*/ 65088 w 143"/>
                <a:gd name="T23" fmla="*/ 258762 h 181"/>
                <a:gd name="T24" fmla="*/ 46038 w 143"/>
                <a:gd name="T25" fmla="*/ 244475 h 181"/>
                <a:gd name="T26" fmla="*/ 31750 w 143"/>
                <a:gd name="T27" fmla="*/ 247650 h 181"/>
                <a:gd name="T28" fmla="*/ 9525 w 143"/>
                <a:gd name="T29" fmla="*/ 247650 h 181"/>
                <a:gd name="T30" fmla="*/ 12700 w 143"/>
                <a:gd name="T31" fmla="*/ 238125 h 181"/>
                <a:gd name="T32" fmla="*/ 20638 w 143"/>
                <a:gd name="T33" fmla="*/ 215900 h 181"/>
                <a:gd name="T34" fmla="*/ 20638 w 143"/>
                <a:gd name="T35" fmla="*/ 214312 h 181"/>
                <a:gd name="T36" fmla="*/ 19050 w 143"/>
                <a:gd name="T37" fmla="*/ 201612 h 181"/>
                <a:gd name="T38" fmla="*/ 9525 w 143"/>
                <a:gd name="T39" fmla="*/ 179387 h 181"/>
                <a:gd name="T40" fmla="*/ 12700 w 143"/>
                <a:gd name="T41" fmla="*/ 169862 h 181"/>
                <a:gd name="T42" fmla="*/ 12700 w 143"/>
                <a:gd name="T43" fmla="*/ 152400 h 181"/>
                <a:gd name="T44" fmla="*/ 9525 w 143"/>
                <a:gd name="T45" fmla="*/ 152400 h 181"/>
                <a:gd name="T46" fmla="*/ 0 w 143"/>
                <a:gd name="T47" fmla="*/ 141287 h 181"/>
                <a:gd name="T48" fmla="*/ 76200 w 143"/>
                <a:gd name="T49" fmla="*/ 138112 h 181"/>
                <a:gd name="T50" fmla="*/ 71438 w 143"/>
                <a:gd name="T51" fmla="*/ 98425 h 181"/>
                <a:gd name="T52" fmla="*/ 77788 w 143"/>
                <a:gd name="T53" fmla="*/ 92075 h 181"/>
                <a:gd name="T54" fmla="*/ 95250 w 143"/>
                <a:gd name="T55" fmla="*/ 88900 h 181"/>
                <a:gd name="T56" fmla="*/ 95250 w 143"/>
                <a:gd name="T57" fmla="*/ 30162 h 181"/>
                <a:gd name="T58" fmla="*/ 157163 w 143"/>
                <a:gd name="T59" fmla="*/ 30162 h 181"/>
                <a:gd name="T60" fmla="*/ 157163 w 143"/>
                <a:gd name="T61" fmla="*/ 0 h 1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3" h="181">
                  <a:moveTo>
                    <a:pt x="99" y="0"/>
                  </a:moveTo>
                  <a:lnTo>
                    <a:pt x="143" y="32"/>
                  </a:lnTo>
                  <a:lnTo>
                    <a:pt x="129" y="34"/>
                  </a:lnTo>
                  <a:lnTo>
                    <a:pt x="139" y="157"/>
                  </a:lnTo>
                  <a:lnTo>
                    <a:pt x="143" y="160"/>
                  </a:lnTo>
                  <a:lnTo>
                    <a:pt x="141" y="170"/>
                  </a:lnTo>
                  <a:lnTo>
                    <a:pt x="81" y="170"/>
                  </a:lnTo>
                  <a:lnTo>
                    <a:pt x="75" y="176"/>
                  </a:lnTo>
                  <a:lnTo>
                    <a:pt x="68" y="170"/>
                  </a:lnTo>
                  <a:lnTo>
                    <a:pt x="64" y="178"/>
                  </a:lnTo>
                  <a:lnTo>
                    <a:pt x="57" y="181"/>
                  </a:lnTo>
                  <a:lnTo>
                    <a:pt x="41" y="163"/>
                  </a:lnTo>
                  <a:lnTo>
                    <a:pt x="29" y="154"/>
                  </a:lnTo>
                  <a:lnTo>
                    <a:pt x="20" y="156"/>
                  </a:lnTo>
                  <a:lnTo>
                    <a:pt x="6" y="156"/>
                  </a:lnTo>
                  <a:lnTo>
                    <a:pt x="8" y="150"/>
                  </a:lnTo>
                  <a:lnTo>
                    <a:pt x="13" y="136"/>
                  </a:lnTo>
                  <a:lnTo>
                    <a:pt x="13" y="135"/>
                  </a:lnTo>
                  <a:lnTo>
                    <a:pt x="12" y="127"/>
                  </a:lnTo>
                  <a:lnTo>
                    <a:pt x="6" y="113"/>
                  </a:lnTo>
                  <a:lnTo>
                    <a:pt x="8" y="107"/>
                  </a:lnTo>
                  <a:lnTo>
                    <a:pt x="8" y="96"/>
                  </a:lnTo>
                  <a:lnTo>
                    <a:pt x="6" y="96"/>
                  </a:lnTo>
                  <a:lnTo>
                    <a:pt x="0" y="89"/>
                  </a:lnTo>
                  <a:lnTo>
                    <a:pt x="48" y="87"/>
                  </a:lnTo>
                  <a:lnTo>
                    <a:pt x="45" y="62"/>
                  </a:lnTo>
                  <a:lnTo>
                    <a:pt x="49" y="58"/>
                  </a:lnTo>
                  <a:lnTo>
                    <a:pt x="60" y="56"/>
                  </a:lnTo>
                  <a:lnTo>
                    <a:pt x="60" y="19"/>
                  </a:lnTo>
                  <a:lnTo>
                    <a:pt x="99" y="19"/>
                  </a:lnTo>
                  <a:lnTo>
                    <a:pt x="9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7" name="Freeform 708"/>
            <p:cNvSpPr>
              <a:spLocks/>
            </p:cNvSpPr>
            <p:nvPr/>
          </p:nvSpPr>
          <p:spPr bwMode="auto">
            <a:xfrm>
              <a:off x="3924300" y="3919538"/>
              <a:ext cx="157163" cy="150812"/>
            </a:xfrm>
            <a:custGeom>
              <a:avLst/>
              <a:gdLst>
                <a:gd name="T0" fmla="*/ 76200 w 99"/>
                <a:gd name="T1" fmla="*/ 0 h 95"/>
                <a:gd name="T2" fmla="*/ 157163 w 99"/>
                <a:gd name="T3" fmla="*/ 0 h 95"/>
                <a:gd name="T4" fmla="*/ 157163 w 99"/>
                <a:gd name="T5" fmla="*/ 39687 h 95"/>
                <a:gd name="T6" fmla="*/ 95250 w 99"/>
                <a:gd name="T7" fmla="*/ 39687 h 95"/>
                <a:gd name="T8" fmla="*/ 95250 w 99"/>
                <a:gd name="T9" fmla="*/ 98425 h 95"/>
                <a:gd name="T10" fmla="*/ 77788 w 99"/>
                <a:gd name="T11" fmla="*/ 101600 h 95"/>
                <a:gd name="T12" fmla="*/ 71438 w 99"/>
                <a:gd name="T13" fmla="*/ 107950 h 95"/>
                <a:gd name="T14" fmla="*/ 76200 w 99"/>
                <a:gd name="T15" fmla="*/ 147637 h 95"/>
                <a:gd name="T16" fmla="*/ 0 w 99"/>
                <a:gd name="T17" fmla="*/ 150812 h 95"/>
                <a:gd name="T18" fmla="*/ 1588 w 99"/>
                <a:gd name="T19" fmla="*/ 136525 h 95"/>
                <a:gd name="T20" fmla="*/ 3175 w 99"/>
                <a:gd name="T21" fmla="*/ 123825 h 95"/>
                <a:gd name="T22" fmla="*/ 9525 w 99"/>
                <a:gd name="T23" fmla="*/ 119062 h 95"/>
                <a:gd name="T24" fmla="*/ 15875 w 99"/>
                <a:gd name="T25" fmla="*/ 107950 h 95"/>
                <a:gd name="T26" fmla="*/ 15875 w 99"/>
                <a:gd name="T27" fmla="*/ 103187 h 95"/>
                <a:gd name="T28" fmla="*/ 22225 w 99"/>
                <a:gd name="T29" fmla="*/ 92075 h 95"/>
                <a:gd name="T30" fmla="*/ 25400 w 99"/>
                <a:gd name="T31" fmla="*/ 84137 h 95"/>
                <a:gd name="T32" fmla="*/ 39688 w 99"/>
                <a:gd name="T33" fmla="*/ 68262 h 95"/>
                <a:gd name="T34" fmla="*/ 44450 w 99"/>
                <a:gd name="T35" fmla="*/ 50800 h 95"/>
                <a:gd name="T36" fmla="*/ 47625 w 99"/>
                <a:gd name="T37" fmla="*/ 30162 h 95"/>
                <a:gd name="T38" fmla="*/ 53975 w 99"/>
                <a:gd name="T39" fmla="*/ 25400 h 95"/>
                <a:gd name="T40" fmla="*/ 60325 w 99"/>
                <a:gd name="T41" fmla="*/ 23812 h 95"/>
                <a:gd name="T42" fmla="*/ 66675 w 99"/>
                <a:gd name="T43" fmla="*/ 9525 h 95"/>
                <a:gd name="T44" fmla="*/ 76200 w 99"/>
                <a:gd name="T45" fmla="*/ 0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9" h="95">
                  <a:moveTo>
                    <a:pt x="48" y="0"/>
                  </a:moveTo>
                  <a:lnTo>
                    <a:pt x="99" y="0"/>
                  </a:lnTo>
                  <a:lnTo>
                    <a:pt x="99" y="25"/>
                  </a:lnTo>
                  <a:lnTo>
                    <a:pt x="60" y="25"/>
                  </a:lnTo>
                  <a:lnTo>
                    <a:pt x="60" y="62"/>
                  </a:lnTo>
                  <a:lnTo>
                    <a:pt x="49" y="64"/>
                  </a:lnTo>
                  <a:lnTo>
                    <a:pt x="45" y="68"/>
                  </a:lnTo>
                  <a:lnTo>
                    <a:pt x="48" y="93"/>
                  </a:lnTo>
                  <a:lnTo>
                    <a:pt x="0" y="95"/>
                  </a:lnTo>
                  <a:lnTo>
                    <a:pt x="1" y="86"/>
                  </a:lnTo>
                  <a:lnTo>
                    <a:pt x="2" y="78"/>
                  </a:lnTo>
                  <a:lnTo>
                    <a:pt x="6" y="75"/>
                  </a:lnTo>
                  <a:lnTo>
                    <a:pt x="10" y="68"/>
                  </a:lnTo>
                  <a:lnTo>
                    <a:pt x="10" y="65"/>
                  </a:lnTo>
                  <a:lnTo>
                    <a:pt x="14" y="58"/>
                  </a:lnTo>
                  <a:lnTo>
                    <a:pt x="16" y="53"/>
                  </a:lnTo>
                  <a:lnTo>
                    <a:pt x="25" y="43"/>
                  </a:lnTo>
                  <a:lnTo>
                    <a:pt x="28" y="32"/>
                  </a:lnTo>
                  <a:lnTo>
                    <a:pt x="30" y="19"/>
                  </a:lnTo>
                  <a:lnTo>
                    <a:pt x="34" y="16"/>
                  </a:lnTo>
                  <a:lnTo>
                    <a:pt x="38" y="15"/>
                  </a:lnTo>
                  <a:lnTo>
                    <a:pt x="42" y="6"/>
                  </a:lnTo>
                  <a:lnTo>
                    <a:pt x="4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8" name="Freeform 709"/>
            <p:cNvSpPr>
              <a:spLocks/>
            </p:cNvSpPr>
            <p:nvPr/>
          </p:nvSpPr>
          <p:spPr bwMode="auto">
            <a:xfrm>
              <a:off x="4014788" y="3979863"/>
              <a:ext cx="314325" cy="333375"/>
            </a:xfrm>
            <a:custGeom>
              <a:avLst/>
              <a:gdLst>
                <a:gd name="T0" fmla="*/ 136525 w 198"/>
                <a:gd name="T1" fmla="*/ 0 h 210"/>
                <a:gd name="T2" fmla="*/ 250825 w 198"/>
                <a:gd name="T3" fmla="*/ 90488 h 210"/>
                <a:gd name="T4" fmla="*/ 260350 w 198"/>
                <a:gd name="T5" fmla="*/ 104775 h 210"/>
                <a:gd name="T6" fmla="*/ 292100 w 198"/>
                <a:gd name="T7" fmla="*/ 120650 h 210"/>
                <a:gd name="T8" fmla="*/ 296863 w 198"/>
                <a:gd name="T9" fmla="*/ 138113 h 210"/>
                <a:gd name="T10" fmla="*/ 314325 w 198"/>
                <a:gd name="T11" fmla="*/ 134938 h 210"/>
                <a:gd name="T12" fmla="*/ 314325 w 198"/>
                <a:gd name="T13" fmla="*/ 179388 h 210"/>
                <a:gd name="T14" fmla="*/ 309563 w 198"/>
                <a:gd name="T15" fmla="*/ 207963 h 210"/>
                <a:gd name="T16" fmla="*/ 282575 w 198"/>
                <a:gd name="T17" fmla="*/ 227013 h 210"/>
                <a:gd name="T18" fmla="*/ 233363 w 198"/>
                <a:gd name="T19" fmla="*/ 228600 h 210"/>
                <a:gd name="T20" fmla="*/ 219075 w 198"/>
                <a:gd name="T21" fmla="*/ 228600 h 210"/>
                <a:gd name="T22" fmla="*/ 195263 w 198"/>
                <a:gd name="T23" fmla="*/ 241300 h 210"/>
                <a:gd name="T24" fmla="*/ 173038 w 198"/>
                <a:gd name="T25" fmla="*/ 265113 h 210"/>
                <a:gd name="T26" fmla="*/ 157163 w 198"/>
                <a:gd name="T27" fmla="*/ 265113 h 210"/>
                <a:gd name="T28" fmla="*/ 141288 w 198"/>
                <a:gd name="T29" fmla="*/ 290513 h 210"/>
                <a:gd name="T30" fmla="*/ 136525 w 198"/>
                <a:gd name="T31" fmla="*/ 295275 h 210"/>
                <a:gd name="T32" fmla="*/ 128588 w 198"/>
                <a:gd name="T33" fmla="*/ 315913 h 210"/>
                <a:gd name="T34" fmla="*/ 127000 w 198"/>
                <a:gd name="T35" fmla="*/ 325438 h 210"/>
                <a:gd name="T36" fmla="*/ 117475 w 198"/>
                <a:gd name="T37" fmla="*/ 333375 h 210"/>
                <a:gd name="T38" fmla="*/ 107950 w 198"/>
                <a:gd name="T39" fmla="*/ 323850 h 210"/>
                <a:gd name="T40" fmla="*/ 96838 w 198"/>
                <a:gd name="T41" fmla="*/ 330200 h 210"/>
                <a:gd name="T42" fmla="*/ 88900 w 198"/>
                <a:gd name="T43" fmla="*/ 328613 h 210"/>
                <a:gd name="T44" fmla="*/ 69850 w 198"/>
                <a:gd name="T45" fmla="*/ 319088 h 210"/>
                <a:gd name="T46" fmla="*/ 69850 w 198"/>
                <a:gd name="T47" fmla="*/ 306388 h 210"/>
                <a:gd name="T48" fmla="*/ 53975 w 198"/>
                <a:gd name="T49" fmla="*/ 284163 h 210"/>
                <a:gd name="T50" fmla="*/ 38100 w 198"/>
                <a:gd name="T51" fmla="*/ 293688 h 210"/>
                <a:gd name="T52" fmla="*/ 17463 w 198"/>
                <a:gd name="T53" fmla="*/ 288925 h 210"/>
                <a:gd name="T54" fmla="*/ 17463 w 198"/>
                <a:gd name="T55" fmla="*/ 271463 h 210"/>
                <a:gd name="T56" fmla="*/ 7938 w 198"/>
                <a:gd name="T57" fmla="*/ 257175 h 210"/>
                <a:gd name="T58" fmla="*/ 0 w 198"/>
                <a:gd name="T59" fmla="*/ 236538 h 210"/>
                <a:gd name="T60" fmla="*/ 11113 w 198"/>
                <a:gd name="T61" fmla="*/ 231775 h 210"/>
                <a:gd name="T62" fmla="*/ 17463 w 198"/>
                <a:gd name="T63" fmla="*/ 219075 h 210"/>
                <a:gd name="T64" fmla="*/ 28575 w 198"/>
                <a:gd name="T65" fmla="*/ 228600 h 210"/>
                <a:gd name="T66" fmla="*/ 38100 w 198"/>
                <a:gd name="T67" fmla="*/ 219075 h 210"/>
                <a:gd name="T68" fmla="*/ 133350 w 198"/>
                <a:gd name="T69" fmla="*/ 219075 h 210"/>
                <a:gd name="T70" fmla="*/ 136525 w 198"/>
                <a:gd name="T71" fmla="*/ 203200 h 210"/>
                <a:gd name="T72" fmla="*/ 130175 w 198"/>
                <a:gd name="T73" fmla="*/ 198438 h 210"/>
                <a:gd name="T74" fmla="*/ 114300 w 198"/>
                <a:gd name="T75" fmla="*/ 3175 h 210"/>
                <a:gd name="T76" fmla="*/ 136525 w 198"/>
                <a:gd name="T77" fmla="*/ 0 h 2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8" h="210">
                  <a:moveTo>
                    <a:pt x="86" y="0"/>
                  </a:moveTo>
                  <a:lnTo>
                    <a:pt x="158" y="57"/>
                  </a:lnTo>
                  <a:lnTo>
                    <a:pt x="164" y="66"/>
                  </a:lnTo>
                  <a:lnTo>
                    <a:pt x="184" y="76"/>
                  </a:lnTo>
                  <a:lnTo>
                    <a:pt x="187" y="87"/>
                  </a:lnTo>
                  <a:lnTo>
                    <a:pt x="198" y="85"/>
                  </a:lnTo>
                  <a:lnTo>
                    <a:pt x="198" y="113"/>
                  </a:lnTo>
                  <a:lnTo>
                    <a:pt x="195" y="131"/>
                  </a:lnTo>
                  <a:lnTo>
                    <a:pt x="178" y="143"/>
                  </a:lnTo>
                  <a:lnTo>
                    <a:pt x="147" y="144"/>
                  </a:lnTo>
                  <a:lnTo>
                    <a:pt x="138" y="144"/>
                  </a:lnTo>
                  <a:lnTo>
                    <a:pt x="123" y="152"/>
                  </a:lnTo>
                  <a:lnTo>
                    <a:pt x="109" y="167"/>
                  </a:lnTo>
                  <a:lnTo>
                    <a:pt x="99" y="167"/>
                  </a:lnTo>
                  <a:lnTo>
                    <a:pt x="89" y="183"/>
                  </a:lnTo>
                  <a:lnTo>
                    <a:pt x="86" y="186"/>
                  </a:lnTo>
                  <a:lnTo>
                    <a:pt x="81" y="199"/>
                  </a:lnTo>
                  <a:lnTo>
                    <a:pt x="80" y="205"/>
                  </a:lnTo>
                  <a:lnTo>
                    <a:pt x="74" y="210"/>
                  </a:lnTo>
                  <a:lnTo>
                    <a:pt x="68" y="204"/>
                  </a:lnTo>
                  <a:lnTo>
                    <a:pt x="61" y="208"/>
                  </a:lnTo>
                  <a:lnTo>
                    <a:pt x="56" y="207"/>
                  </a:lnTo>
                  <a:lnTo>
                    <a:pt x="44" y="201"/>
                  </a:lnTo>
                  <a:lnTo>
                    <a:pt x="44" y="193"/>
                  </a:lnTo>
                  <a:lnTo>
                    <a:pt x="34" y="179"/>
                  </a:lnTo>
                  <a:lnTo>
                    <a:pt x="24" y="185"/>
                  </a:lnTo>
                  <a:lnTo>
                    <a:pt x="11" y="182"/>
                  </a:lnTo>
                  <a:lnTo>
                    <a:pt x="11" y="171"/>
                  </a:lnTo>
                  <a:lnTo>
                    <a:pt x="5" y="162"/>
                  </a:lnTo>
                  <a:lnTo>
                    <a:pt x="0" y="149"/>
                  </a:lnTo>
                  <a:lnTo>
                    <a:pt x="7" y="146"/>
                  </a:lnTo>
                  <a:lnTo>
                    <a:pt x="11" y="138"/>
                  </a:lnTo>
                  <a:lnTo>
                    <a:pt x="18" y="144"/>
                  </a:lnTo>
                  <a:lnTo>
                    <a:pt x="24" y="138"/>
                  </a:lnTo>
                  <a:lnTo>
                    <a:pt x="84" y="138"/>
                  </a:lnTo>
                  <a:lnTo>
                    <a:pt x="86" y="128"/>
                  </a:lnTo>
                  <a:lnTo>
                    <a:pt x="82" y="125"/>
                  </a:lnTo>
                  <a:lnTo>
                    <a:pt x="72" y="2"/>
                  </a:lnTo>
                  <a:lnTo>
                    <a:pt x="8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29" name="Freeform 710"/>
            <p:cNvSpPr>
              <a:spLocks/>
            </p:cNvSpPr>
            <p:nvPr/>
          </p:nvSpPr>
          <p:spPr bwMode="auto">
            <a:xfrm>
              <a:off x="4248150" y="4016375"/>
              <a:ext cx="301625" cy="263525"/>
            </a:xfrm>
            <a:custGeom>
              <a:avLst/>
              <a:gdLst>
                <a:gd name="T0" fmla="*/ 228600 w 190"/>
                <a:gd name="T1" fmla="*/ 0 h 166"/>
                <a:gd name="T2" fmla="*/ 255588 w 190"/>
                <a:gd name="T3" fmla="*/ 9525 h 166"/>
                <a:gd name="T4" fmla="*/ 261938 w 190"/>
                <a:gd name="T5" fmla="*/ 19050 h 166"/>
                <a:gd name="T6" fmla="*/ 269875 w 190"/>
                <a:gd name="T7" fmla="*/ 19050 h 166"/>
                <a:gd name="T8" fmla="*/ 282575 w 190"/>
                <a:gd name="T9" fmla="*/ 14288 h 166"/>
                <a:gd name="T10" fmla="*/ 287338 w 190"/>
                <a:gd name="T11" fmla="*/ 41275 h 166"/>
                <a:gd name="T12" fmla="*/ 301625 w 190"/>
                <a:gd name="T13" fmla="*/ 69850 h 166"/>
                <a:gd name="T14" fmla="*/ 295275 w 190"/>
                <a:gd name="T15" fmla="*/ 96838 h 166"/>
                <a:gd name="T16" fmla="*/ 295275 w 190"/>
                <a:gd name="T17" fmla="*/ 150813 h 166"/>
                <a:gd name="T18" fmla="*/ 265113 w 190"/>
                <a:gd name="T19" fmla="*/ 190500 h 166"/>
                <a:gd name="T20" fmla="*/ 263525 w 190"/>
                <a:gd name="T21" fmla="*/ 200025 h 166"/>
                <a:gd name="T22" fmla="*/ 255588 w 190"/>
                <a:gd name="T23" fmla="*/ 206375 h 166"/>
                <a:gd name="T24" fmla="*/ 255588 w 190"/>
                <a:gd name="T25" fmla="*/ 219075 h 166"/>
                <a:gd name="T26" fmla="*/ 234950 w 190"/>
                <a:gd name="T27" fmla="*/ 228600 h 166"/>
                <a:gd name="T28" fmla="*/ 203200 w 190"/>
                <a:gd name="T29" fmla="*/ 225425 h 166"/>
                <a:gd name="T30" fmla="*/ 177800 w 190"/>
                <a:gd name="T31" fmla="*/ 238125 h 166"/>
                <a:gd name="T32" fmla="*/ 152400 w 190"/>
                <a:gd name="T33" fmla="*/ 228600 h 166"/>
                <a:gd name="T34" fmla="*/ 131763 w 190"/>
                <a:gd name="T35" fmla="*/ 233363 h 166"/>
                <a:gd name="T36" fmla="*/ 120650 w 190"/>
                <a:gd name="T37" fmla="*/ 220663 h 166"/>
                <a:gd name="T38" fmla="*/ 95250 w 190"/>
                <a:gd name="T39" fmla="*/ 219075 h 166"/>
                <a:gd name="T40" fmla="*/ 76200 w 190"/>
                <a:gd name="T41" fmla="*/ 225425 h 166"/>
                <a:gd name="T42" fmla="*/ 68263 w 190"/>
                <a:gd name="T43" fmla="*/ 249238 h 166"/>
                <a:gd name="T44" fmla="*/ 65088 w 190"/>
                <a:gd name="T45" fmla="*/ 263525 h 166"/>
                <a:gd name="T46" fmla="*/ 50800 w 190"/>
                <a:gd name="T47" fmla="*/ 247650 h 166"/>
                <a:gd name="T48" fmla="*/ 42863 w 190"/>
                <a:gd name="T49" fmla="*/ 254000 h 166"/>
                <a:gd name="T50" fmla="*/ 38100 w 190"/>
                <a:gd name="T51" fmla="*/ 242888 h 166"/>
                <a:gd name="T52" fmla="*/ 23813 w 190"/>
                <a:gd name="T53" fmla="*/ 238125 h 166"/>
                <a:gd name="T54" fmla="*/ 17463 w 190"/>
                <a:gd name="T55" fmla="*/ 220663 h 166"/>
                <a:gd name="T56" fmla="*/ 0 w 190"/>
                <a:gd name="T57" fmla="*/ 192088 h 166"/>
                <a:gd name="T58" fmla="*/ 49213 w 190"/>
                <a:gd name="T59" fmla="*/ 190500 h 166"/>
                <a:gd name="T60" fmla="*/ 76200 w 190"/>
                <a:gd name="T61" fmla="*/ 171450 h 166"/>
                <a:gd name="T62" fmla="*/ 80963 w 190"/>
                <a:gd name="T63" fmla="*/ 142875 h 166"/>
                <a:gd name="T64" fmla="*/ 80963 w 190"/>
                <a:gd name="T65" fmla="*/ 98425 h 166"/>
                <a:gd name="T66" fmla="*/ 109538 w 190"/>
                <a:gd name="T67" fmla="*/ 88900 h 166"/>
                <a:gd name="T68" fmla="*/ 228600 w 190"/>
                <a:gd name="T69" fmla="*/ 0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0" h="166">
                  <a:moveTo>
                    <a:pt x="144" y="0"/>
                  </a:moveTo>
                  <a:lnTo>
                    <a:pt x="161" y="6"/>
                  </a:lnTo>
                  <a:lnTo>
                    <a:pt x="165" y="12"/>
                  </a:lnTo>
                  <a:lnTo>
                    <a:pt x="170" y="12"/>
                  </a:lnTo>
                  <a:lnTo>
                    <a:pt x="178" y="9"/>
                  </a:lnTo>
                  <a:lnTo>
                    <a:pt x="181" y="26"/>
                  </a:lnTo>
                  <a:lnTo>
                    <a:pt x="190" y="44"/>
                  </a:lnTo>
                  <a:lnTo>
                    <a:pt x="186" y="61"/>
                  </a:lnTo>
                  <a:lnTo>
                    <a:pt x="186" y="95"/>
                  </a:lnTo>
                  <a:lnTo>
                    <a:pt x="167" y="120"/>
                  </a:lnTo>
                  <a:lnTo>
                    <a:pt x="166" y="126"/>
                  </a:lnTo>
                  <a:lnTo>
                    <a:pt x="161" y="130"/>
                  </a:lnTo>
                  <a:lnTo>
                    <a:pt x="161" y="138"/>
                  </a:lnTo>
                  <a:lnTo>
                    <a:pt x="148" y="144"/>
                  </a:lnTo>
                  <a:lnTo>
                    <a:pt x="128" y="142"/>
                  </a:lnTo>
                  <a:lnTo>
                    <a:pt x="112" y="150"/>
                  </a:lnTo>
                  <a:lnTo>
                    <a:pt x="96" y="144"/>
                  </a:lnTo>
                  <a:lnTo>
                    <a:pt x="83" y="147"/>
                  </a:lnTo>
                  <a:lnTo>
                    <a:pt x="76" y="139"/>
                  </a:lnTo>
                  <a:lnTo>
                    <a:pt x="60" y="138"/>
                  </a:lnTo>
                  <a:lnTo>
                    <a:pt x="48" y="142"/>
                  </a:lnTo>
                  <a:lnTo>
                    <a:pt x="43" y="157"/>
                  </a:lnTo>
                  <a:lnTo>
                    <a:pt x="41" y="166"/>
                  </a:lnTo>
                  <a:lnTo>
                    <a:pt x="32" y="156"/>
                  </a:lnTo>
                  <a:lnTo>
                    <a:pt x="27" y="160"/>
                  </a:lnTo>
                  <a:lnTo>
                    <a:pt x="24" y="153"/>
                  </a:lnTo>
                  <a:lnTo>
                    <a:pt x="15" y="150"/>
                  </a:lnTo>
                  <a:lnTo>
                    <a:pt x="11" y="139"/>
                  </a:lnTo>
                  <a:lnTo>
                    <a:pt x="0" y="121"/>
                  </a:lnTo>
                  <a:lnTo>
                    <a:pt x="31" y="120"/>
                  </a:lnTo>
                  <a:lnTo>
                    <a:pt x="48" y="108"/>
                  </a:lnTo>
                  <a:lnTo>
                    <a:pt x="51" y="90"/>
                  </a:lnTo>
                  <a:lnTo>
                    <a:pt x="51" y="62"/>
                  </a:lnTo>
                  <a:lnTo>
                    <a:pt x="69" y="56"/>
                  </a:lnTo>
                  <a:lnTo>
                    <a:pt x="14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0" name="Freeform 711"/>
            <p:cNvSpPr>
              <a:spLocks/>
            </p:cNvSpPr>
            <p:nvPr/>
          </p:nvSpPr>
          <p:spPr bwMode="auto">
            <a:xfrm>
              <a:off x="4081463" y="3681413"/>
              <a:ext cx="395287" cy="436562"/>
            </a:xfrm>
            <a:custGeom>
              <a:avLst/>
              <a:gdLst>
                <a:gd name="T0" fmla="*/ 293687 w 249"/>
                <a:gd name="T1" fmla="*/ 1587 h 275"/>
                <a:gd name="T2" fmla="*/ 303212 w 249"/>
                <a:gd name="T3" fmla="*/ 0 h 275"/>
                <a:gd name="T4" fmla="*/ 319087 w 249"/>
                <a:gd name="T5" fmla="*/ 1587 h 275"/>
                <a:gd name="T6" fmla="*/ 322262 w 249"/>
                <a:gd name="T7" fmla="*/ 15875 h 275"/>
                <a:gd name="T8" fmla="*/ 322262 w 249"/>
                <a:gd name="T9" fmla="*/ 63500 h 275"/>
                <a:gd name="T10" fmla="*/ 309562 w 249"/>
                <a:gd name="T11" fmla="*/ 96837 h 275"/>
                <a:gd name="T12" fmla="*/ 325437 w 249"/>
                <a:gd name="T13" fmla="*/ 119062 h 275"/>
                <a:gd name="T14" fmla="*/ 346075 w 249"/>
                <a:gd name="T15" fmla="*/ 169862 h 275"/>
                <a:gd name="T16" fmla="*/ 352425 w 249"/>
                <a:gd name="T17" fmla="*/ 201612 h 275"/>
                <a:gd name="T18" fmla="*/ 352425 w 249"/>
                <a:gd name="T19" fmla="*/ 261937 h 275"/>
                <a:gd name="T20" fmla="*/ 357187 w 249"/>
                <a:gd name="T21" fmla="*/ 287337 h 275"/>
                <a:gd name="T22" fmla="*/ 376237 w 249"/>
                <a:gd name="T23" fmla="*/ 311150 h 275"/>
                <a:gd name="T24" fmla="*/ 276225 w 249"/>
                <a:gd name="T25" fmla="*/ 423862 h 275"/>
                <a:gd name="T26" fmla="*/ 230187 w 249"/>
                <a:gd name="T27" fmla="*/ 436562 h 275"/>
                <a:gd name="T28" fmla="*/ 193675 w 249"/>
                <a:gd name="T29" fmla="*/ 403225 h 275"/>
                <a:gd name="T30" fmla="*/ 69850 w 249"/>
                <a:gd name="T31" fmla="*/ 298450 h 275"/>
                <a:gd name="T32" fmla="*/ 0 w 249"/>
                <a:gd name="T33" fmla="*/ 215900 h 275"/>
                <a:gd name="T34" fmla="*/ 60325 w 249"/>
                <a:gd name="T35" fmla="*/ 190500 h 275"/>
                <a:gd name="T36" fmla="*/ 95250 w 249"/>
                <a:gd name="T37" fmla="*/ 155575 h 275"/>
                <a:gd name="T38" fmla="*/ 114300 w 249"/>
                <a:gd name="T39" fmla="*/ 138112 h 275"/>
                <a:gd name="T40" fmla="*/ 139700 w 249"/>
                <a:gd name="T41" fmla="*/ 131762 h 275"/>
                <a:gd name="T42" fmla="*/ 139700 w 249"/>
                <a:gd name="T43" fmla="*/ 106362 h 275"/>
                <a:gd name="T44" fmla="*/ 120650 w 249"/>
                <a:gd name="T45" fmla="*/ 50800 h 275"/>
                <a:gd name="T46" fmla="*/ 146050 w 249"/>
                <a:gd name="T47" fmla="*/ 39687 h 275"/>
                <a:gd name="T48" fmla="*/ 157162 w 249"/>
                <a:gd name="T49" fmla="*/ 30162 h 275"/>
                <a:gd name="T50" fmla="*/ 169862 w 249"/>
                <a:gd name="T51" fmla="*/ 23812 h 275"/>
                <a:gd name="T52" fmla="*/ 182562 w 249"/>
                <a:gd name="T53" fmla="*/ 15875 h 275"/>
                <a:gd name="T54" fmla="*/ 203200 w 249"/>
                <a:gd name="T55" fmla="*/ 11112 h 275"/>
                <a:gd name="T56" fmla="*/ 223837 w 249"/>
                <a:gd name="T57" fmla="*/ 4762 h 275"/>
                <a:gd name="T58" fmla="*/ 236537 w 249"/>
                <a:gd name="T59" fmla="*/ 1587 h 275"/>
                <a:gd name="T60" fmla="*/ 263525 w 249"/>
                <a:gd name="T61" fmla="*/ 9525 h 275"/>
                <a:gd name="T62" fmla="*/ 273050 w 249"/>
                <a:gd name="T63" fmla="*/ 4762 h 275"/>
                <a:gd name="T64" fmla="*/ 288925 w 249"/>
                <a:gd name="T65" fmla="*/ 0 h 2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9" h="275">
                  <a:moveTo>
                    <a:pt x="182" y="0"/>
                  </a:moveTo>
                  <a:lnTo>
                    <a:pt x="185" y="1"/>
                  </a:lnTo>
                  <a:lnTo>
                    <a:pt x="189" y="1"/>
                  </a:lnTo>
                  <a:lnTo>
                    <a:pt x="191" y="0"/>
                  </a:lnTo>
                  <a:lnTo>
                    <a:pt x="197" y="3"/>
                  </a:lnTo>
                  <a:lnTo>
                    <a:pt x="201" y="1"/>
                  </a:lnTo>
                  <a:lnTo>
                    <a:pt x="206" y="3"/>
                  </a:lnTo>
                  <a:lnTo>
                    <a:pt x="203" y="10"/>
                  </a:lnTo>
                  <a:lnTo>
                    <a:pt x="205" y="13"/>
                  </a:lnTo>
                  <a:lnTo>
                    <a:pt x="203" y="40"/>
                  </a:lnTo>
                  <a:lnTo>
                    <a:pt x="194" y="49"/>
                  </a:lnTo>
                  <a:lnTo>
                    <a:pt x="195" y="61"/>
                  </a:lnTo>
                  <a:lnTo>
                    <a:pt x="203" y="67"/>
                  </a:lnTo>
                  <a:lnTo>
                    <a:pt x="205" y="75"/>
                  </a:lnTo>
                  <a:lnTo>
                    <a:pt x="213" y="80"/>
                  </a:lnTo>
                  <a:lnTo>
                    <a:pt x="218" y="107"/>
                  </a:lnTo>
                  <a:lnTo>
                    <a:pt x="217" y="111"/>
                  </a:lnTo>
                  <a:lnTo>
                    <a:pt x="222" y="127"/>
                  </a:lnTo>
                  <a:lnTo>
                    <a:pt x="221" y="139"/>
                  </a:lnTo>
                  <a:lnTo>
                    <a:pt x="222" y="165"/>
                  </a:lnTo>
                  <a:lnTo>
                    <a:pt x="215" y="171"/>
                  </a:lnTo>
                  <a:lnTo>
                    <a:pt x="225" y="181"/>
                  </a:lnTo>
                  <a:lnTo>
                    <a:pt x="230" y="196"/>
                  </a:lnTo>
                  <a:lnTo>
                    <a:pt x="237" y="196"/>
                  </a:lnTo>
                  <a:lnTo>
                    <a:pt x="249" y="211"/>
                  </a:lnTo>
                  <a:lnTo>
                    <a:pt x="174" y="267"/>
                  </a:lnTo>
                  <a:lnTo>
                    <a:pt x="156" y="273"/>
                  </a:lnTo>
                  <a:lnTo>
                    <a:pt x="145" y="275"/>
                  </a:lnTo>
                  <a:lnTo>
                    <a:pt x="142" y="264"/>
                  </a:lnTo>
                  <a:lnTo>
                    <a:pt x="122" y="254"/>
                  </a:lnTo>
                  <a:lnTo>
                    <a:pt x="116" y="245"/>
                  </a:lnTo>
                  <a:lnTo>
                    <a:pt x="44" y="188"/>
                  </a:lnTo>
                  <a:lnTo>
                    <a:pt x="0" y="156"/>
                  </a:lnTo>
                  <a:lnTo>
                    <a:pt x="0" y="136"/>
                  </a:lnTo>
                  <a:lnTo>
                    <a:pt x="16" y="124"/>
                  </a:lnTo>
                  <a:lnTo>
                    <a:pt x="38" y="120"/>
                  </a:lnTo>
                  <a:lnTo>
                    <a:pt x="47" y="108"/>
                  </a:lnTo>
                  <a:lnTo>
                    <a:pt x="60" y="98"/>
                  </a:lnTo>
                  <a:lnTo>
                    <a:pt x="59" y="89"/>
                  </a:lnTo>
                  <a:lnTo>
                    <a:pt x="72" y="87"/>
                  </a:lnTo>
                  <a:lnTo>
                    <a:pt x="75" y="83"/>
                  </a:lnTo>
                  <a:lnTo>
                    <a:pt x="88" y="83"/>
                  </a:lnTo>
                  <a:lnTo>
                    <a:pt x="91" y="74"/>
                  </a:lnTo>
                  <a:lnTo>
                    <a:pt x="88" y="67"/>
                  </a:lnTo>
                  <a:lnTo>
                    <a:pt x="85" y="40"/>
                  </a:lnTo>
                  <a:lnTo>
                    <a:pt x="76" y="32"/>
                  </a:lnTo>
                  <a:lnTo>
                    <a:pt x="85" y="31"/>
                  </a:lnTo>
                  <a:lnTo>
                    <a:pt x="92" y="25"/>
                  </a:lnTo>
                  <a:lnTo>
                    <a:pt x="93" y="21"/>
                  </a:lnTo>
                  <a:lnTo>
                    <a:pt x="99" y="19"/>
                  </a:lnTo>
                  <a:lnTo>
                    <a:pt x="104" y="21"/>
                  </a:lnTo>
                  <a:lnTo>
                    <a:pt x="107" y="15"/>
                  </a:lnTo>
                  <a:lnTo>
                    <a:pt x="111" y="13"/>
                  </a:lnTo>
                  <a:lnTo>
                    <a:pt x="115" y="10"/>
                  </a:lnTo>
                  <a:lnTo>
                    <a:pt x="117" y="9"/>
                  </a:lnTo>
                  <a:lnTo>
                    <a:pt x="128" y="7"/>
                  </a:lnTo>
                  <a:lnTo>
                    <a:pt x="133" y="6"/>
                  </a:lnTo>
                  <a:lnTo>
                    <a:pt x="141" y="3"/>
                  </a:lnTo>
                  <a:lnTo>
                    <a:pt x="144" y="3"/>
                  </a:lnTo>
                  <a:lnTo>
                    <a:pt x="149" y="1"/>
                  </a:lnTo>
                  <a:lnTo>
                    <a:pt x="162" y="1"/>
                  </a:lnTo>
                  <a:lnTo>
                    <a:pt x="166" y="6"/>
                  </a:lnTo>
                  <a:lnTo>
                    <a:pt x="169" y="6"/>
                  </a:lnTo>
                  <a:lnTo>
                    <a:pt x="172" y="3"/>
                  </a:lnTo>
                  <a:lnTo>
                    <a:pt x="178" y="1"/>
                  </a:lnTo>
                  <a:lnTo>
                    <a:pt x="18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1" name="Freeform 712"/>
            <p:cNvSpPr>
              <a:spLocks/>
            </p:cNvSpPr>
            <p:nvPr/>
          </p:nvSpPr>
          <p:spPr bwMode="auto">
            <a:xfrm>
              <a:off x="3900488" y="3916363"/>
              <a:ext cx="4762" cy="4762"/>
            </a:xfrm>
            <a:custGeom>
              <a:avLst/>
              <a:gdLst>
                <a:gd name="T0" fmla="*/ 4762 w 3"/>
                <a:gd name="T1" fmla="*/ 0 h 3"/>
                <a:gd name="T2" fmla="*/ 4762 w 3"/>
                <a:gd name="T3" fmla="*/ 4762 h 3"/>
                <a:gd name="T4" fmla="*/ 0 w 3"/>
                <a:gd name="T5" fmla="*/ 4762 h 3"/>
                <a:gd name="T6" fmla="*/ 4762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3" y="0"/>
                  </a:moveTo>
                  <a:lnTo>
                    <a:pt x="3" y="3"/>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2" name="Freeform 713"/>
            <p:cNvSpPr>
              <a:spLocks/>
            </p:cNvSpPr>
            <p:nvPr/>
          </p:nvSpPr>
          <p:spPr bwMode="auto">
            <a:xfrm>
              <a:off x="3916363" y="3910013"/>
              <a:ext cx="3175" cy="1587"/>
            </a:xfrm>
            <a:custGeom>
              <a:avLst/>
              <a:gdLst>
                <a:gd name="T0" fmla="*/ 1588 w 2"/>
                <a:gd name="T1" fmla="*/ 0 h 1"/>
                <a:gd name="T2" fmla="*/ 3175 w 2"/>
                <a:gd name="T3" fmla="*/ 0 h 1"/>
                <a:gd name="T4" fmla="*/ 3175 w 2"/>
                <a:gd name="T5" fmla="*/ 1587 h 1"/>
                <a:gd name="T6" fmla="*/ 0 w 2"/>
                <a:gd name="T7" fmla="*/ 1587 h 1"/>
                <a:gd name="T8" fmla="*/ 1588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0"/>
                  </a:moveTo>
                  <a:lnTo>
                    <a:pt x="2" y="0"/>
                  </a:lnTo>
                  <a:lnTo>
                    <a:pt x="2" y="1"/>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3" name="Freeform 714"/>
            <p:cNvSpPr>
              <a:spLocks/>
            </p:cNvSpPr>
            <p:nvPr/>
          </p:nvSpPr>
          <p:spPr bwMode="auto">
            <a:xfrm>
              <a:off x="3905250" y="3892550"/>
              <a:ext cx="4763" cy="7938"/>
            </a:xfrm>
            <a:custGeom>
              <a:avLst/>
              <a:gdLst>
                <a:gd name="T0" fmla="*/ 1588 w 3"/>
                <a:gd name="T1" fmla="*/ 0 h 5"/>
                <a:gd name="T2" fmla="*/ 4763 w 3"/>
                <a:gd name="T3" fmla="*/ 0 h 5"/>
                <a:gd name="T4" fmla="*/ 4763 w 3"/>
                <a:gd name="T5" fmla="*/ 4763 h 5"/>
                <a:gd name="T6" fmla="*/ 1588 w 3"/>
                <a:gd name="T7" fmla="*/ 7938 h 5"/>
                <a:gd name="T8" fmla="*/ 0 w 3"/>
                <a:gd name="T9" fmla="*/ 3175 h 5"/>
                <a:gd name="T10" fmla="*/ 1588 w 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1" y="0"/>
                  </a:moveTo>
                  <a:lnTo>
                    <a:pt x="3" y="0"/>
                  </a:lnTo>
                  <a:lnTo>
                    <a:pt x="3" y="3"/>
                  </a:lnTo>
                  <a:lnTo>
                    <a:pt x="1"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4" name="Freeform 715"/>
            <p:cNvSpPr>
              <a:spLocks/>
            </p:cNvSpPr>
            <p:nvPr/>
          </p:nvSpPr>
          <p:spPr bwMode="auto">
            <a:xfrm>
              <a:off x="3925888" y="3897313"/>
              <a:ext cx="11112" cy="12700"/>
            </a:xfrm>
            <a:custGeom>
              <a:avLst/>
              <a:gdLst>
                <a:gd name="T0" fmla="*/ 11112 w 7"/>
                <a:gd name="T1" fmla="*/ 0 h 8"/>
                <a:gd name="T2" fmla="*/ 6350 w 7"/>
                <a:gd name="T3" fmla="*/ 12700 h 8"/>
                <a:gd name="T4" fmla="*/ 0 w 7"/>
                <a:gd name="T5" fmla="*/ 12700 h 8"/>
                <a:gd name="T6" fmla="*/ 0 w 7"/>
                <a:gd name="T7" fmla="*/ 7938 h 8"/>
                <a:gd name="T8" fmla="*/ 6350 w 7"/>
                <a:gd name="T9" fmla="*/ 3175 h 8"/>
                <a:gd name="T10" fmla="*/ 11112 w 7"/>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8">
                  <a:moveTo>
                    <a:pt x="7" y="0"/>
                  </a:moveTo>
                  <a:lnTo>
                    <a:pt x="4" y="8"/>
                  </a:lnTo>
                  <a:lnTo>
                    <a:pt x="0" y="8"/>
                  </a:lnTo>
                  <a:lnTo>
                    <a:pt x="0" y="5"/>
                  </a:lnTo>
                  <a:lnTo>
                    <a:pt x="4" y="2"/>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5" name="Freeform 716"/>
            <p:cNvSpPr>
              <a:spLocks/>
            </p:cNvSpPr>
            <p:nvPr/>
          </p:nvSpPr>
          <p:spPr bwMode="auto">
            <a:xfrm>
              <a:off x="3944938" y="3910013"/>
              <a:ext cx="7937" cy="6350"/>
            </a:xfrm>
            <a:custGeom>
              <a:avLst/>
              <a:gdLst>
                <a:gd name="T0" fmla="*/ 1587 w 5"/>
                <a:gd name="T1" fmla="*/ 0 h 4"/>
                <a:gd name="T2" fmla="*/ 7937 w 5"/>
                <a:gd name="T3" fmla="*/ 1588 h 4"/>
                <a:gd name="T4" fmla="*/ 6350 w 5"/>
                <a:gd name="T5" fmla="*/ 4763 h 4"/>
                <a:gd name="T6" fmla="*/ 0 w 5"/>
                <a:gd name="T7" fmla="*/ 6350 h 4"/>
                <a:gd name="T8" fmla="*/ 1587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0"/>
                  </a:moveTo>
                  <a:lnTo>
                    <a:pt x="5" y="1"/>
                  </a:lnTo>
                  <a:lnTo>
                    <a:pt x="4" y="3"/>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6" name="Freeform 717"/>
            <p:cNvSpPr>
              <a:spLocks/>
            </p:cNvSpPr>
            <p:nvPr/>
          </p:nvSpPr>
          <p:spPr bwMode="auto">
            <a:xfrm>
              <a:off x="3971925" y="3895725"/>
              <a:ext cx="11113" cy="15875"/>
            </a:xfrm>
            <a:custGeom>
              <a:avLst/>
              <a:gdLst>
                <a:gd name="T0" fmla="*/ 6350 w 7"/>
                <a:gd name="T1" fmla="*/ 0 h 10"/>
                <a:gd name="T2" fmla="*/ 11113 w 7"/>
                <a:gd name="T3" fmla="*/ 0 h 10"/>
                <a:gd name="T4" fmla="*/ 11113 w 7"/>
                <a:gd name="T5" fmla="*/ 9525 h 10"/>
                <a:gd name="T6" fmla="*/ 0 w 7"/>
                <a:gd name="T7" fmla="*/ 15875 h 10"/>
                <a:gd name="T8" fmla="*/ 6350 w 7"/>
                <a:gd name="T9" fmla="*/ 6350 h 10"/>
                <a:gd name="T10" fmla="*/ 6350 w 7"/>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0">
                  <a:moveTo>
                    <a:pt x="4" y="0"/>
                  </a:moveTo>
                  <a:lnTo>
                    <a:pt x="7" y="0"/>
                  </a:lnTo>
                  <a:lnTo>
                    <a:pt x="7" y="6"/>
                  </a:lnTo>
                  <a:lnTo>
                    <a:pt x="0" y="10"/>
                  </a:lnTo>
                  <a:lnTo>
                    <a:pt x="4"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7" name="Freeform 718"/>
            <p:cNvSpPr>
              <a:spLocks/>
            </p:cNvSpPr>
            <p:nvPr/>
          </p:nvSpPr>
          <p:spPr bwMode="auto">
            <a:xfrm>
              <a:off x="3984625" y="3881438"/>
              <a:ext cx="6350" cy="6350"/>
            </a:xfrm>
            <a:custGeom>
              <a:avLst/>
              <a:gdLst>
                <a:gd name="T0" fmla="*/ 6350 w 4"/>
                <a:gd name="T1" fmla="*/ 0 h 4"/>
                <a:gd name="T2" fmla="*/ 6350 w 4"/>
                <a:gd name="T3" fmla="*/ 1588 h 4"/>
                <a:gd name="T4" fmla="*/ 0 w 4"/>
                <a:gd name="T5" fmla="*/ 6350 h 4"/>
                <a:gd name="T6" fmla="*/ 0 w 4"/>
                <a:gd name="T7" fmla="*/ 4763 h 4"/>
                <a:gd name="T8" fmla="*/ 6350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0"/>
                  </a:moveTo>
                  <a:lnTo>
                    <a:pt x="4" y="1"/>
                  </a:lnTo>
                  <a:lnTo>
                    <a:pt x="0" y="4"/>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8" name="Freeform 719"/>
            <p:cNvSpPr>
              <a:spLocks/>
            </p:cNvSpPr>
            <p:nvPr/>
          </p:nvSpPr>
          <p:spPr bwMode="auto">
            <a:xfrm>
              <a:off x="4000500" y="3714750"/>
              <a:ext cx="225425" cy="204788"/>
            </a:xfrm>
            <a:custGeom>
              <a:avLst/>
              <a:gdLst>
                <a:gd name="T0" fmla="*/ 131763 w 142"/>
                <a:gd name="T1" fmla="*/ 0 h 129"/>
                <a:gd name="T2" fmla="*/ 144463 w 142"/>
                <a:gd name="T3" fmla="*/ 0 h 129"/>
                <a:gd name="T4" fmla="*/ 144463 w 142"/>
                <a:gd name="T5" fmla="*/ 1588 h 129"/>
                <a:gd name="T6" fmla="*/ 161925 w 142"/>
                <a:gd name="T7" fmla="*/ 12700 h 129"/>
                <a:gd name="T8" fmla="*/ 188913 w 142"/>
                <a:gd name="T9" fmla="*/ 12700 h 129"/>
                <a:gd name="T10" fmla="*/ 201613 w 142"/>
                <a:gd name="T11" fmla="*/ 17463 h 129"/>
                <a:gd name="T12" fmla="*/ 215900 w 142"/>
                <a:gd name="T13" fmla="*/ 30163 h 129"/>
                <a:gd name="T14" fmla="*/ 220663 w 142"/>
                <a:gd name="T15" fmla="*/ 73025 h 129"/>
                <a:gd name="T16" fmla="*/ 225425 w 142"/>
                <a:gd name="T17" fmla="*/ 84138 h 129"/>
                <a:gd name="T18" fmla="*/ 220663 w 142"/>
                <a:gd name="T19" fmla="*/ 98425 h 129"/>
                <a:gd name="T20" fmla="*/ 200025 w 142"/>
                <a:gd name="T21" fmla="*/ 98425 h 129"/>
                <a:gd name="T22" fmla="*/ 195263 w 142"/>
                <a:gd name="T23" fmla="*/ 104775 h 129"/>
                <a:gd name="T24" fmla="*/ 174625 w 142"/>
                <a:gd name="T25" fmla="*/ 107950 h 129"/>
                <a:gd name="T26" fmla="*/ 176213 w 142"/>
                <a:gd name="T27" fmla="*/ 122238 h 129"/>
                <a:gd name="T28" fmla="*/ 155575 w 142"/>
                <a:gd name="T29" fmla="*/ 138113 h 129"/>
                <a:gd name="T30" fmla="*/ 141288 w 142"/>
                <a:gd name="T31" fmla="*/ 157163 h 129"/>
                <a:gd name="T32" fmla="*/ 106363 w 142"/>
                <a:gd name="T33" fmla="*/ 163513 h 129"/>
                <a:gd name="T34" fmla="*/ 80963 w 142"/>
                <a:gd name="T35" fmla="*/ 182563 h 129"/>
                <a:gd name="T36" fmla="*/ 80963 w 142"/>
                <a:gd name="T37" fmla="*/ 204788 h 129"/>
                <a:gd name="T38" fmla="*/ 0 w 142"/>
                <a:gd name="T39" fmla="*/ 204788 h 129"/>
                <a:gd name="T40" fmla="*/ 0 w 142"/>
                <a:gd name="T41" fmla="*/ 200025 h 129"/>
                <a:gd name="T42" fmla="*/ 26988 w 142"/>
                <a:gd name="T43" fmla="*/ 187325 h 129"/>
                <a:gd name="T44" fmla="*/ 31750 w 142"/>
                <a:gd name="T45" fmla="*/ 182563 h 129"/>
                <a:gd name="T46" fmla="*/ 49213 w 142"/>
                <a:gd name="T47" fmla="*/ 166688 h 129"/>
                <a:gd name="T48" fmla="*/ 52388 w 142"/>
                <a:gd name="T49" fmla="*/ 161925 h 129"/>
                <a:gd name="T50" fmla="*/ 61913 w 142"/>
                <a:gd name="T51" fmla="*/ 146050 h 129"/>
                <a:gd name="T52" fmla="*/ 61913 w 142"/>
                <a:gd name="T53" fmla="*/ 138113 h 129"/>
                <a:gd name="T54" fmla="*/ 58738 w 142"/>
                <a:gd name="T55" fmla="*/ 131763 h 129"/>
                <a:gd name="T56" fmla="*/ 60325 w 142"/>
                <a:gd name="T57" fmla="*/ 123825 h 129"/>
                <a:gd name="T58" fmla="*/ 58738 w 142"/>
                <a:gd name="T59" fmla="*/ 114300 h 129"/>
                <a:gd name="T60" fmla="*/ 71438 w 142"/>
                <a:gd name="T61" fmla="*/ 93663 h 129"/>
                <a:gd name="T62" fmla="*/ 71438 w 142"/>
                <a:gd name="T63" fmla="*/ 84138 h 129"/>
                <a:gd name="T64" fmla="*/ 80963 w 142"/>
                <a:gd name="T65" fmla="*/ 77788 h 129"/>
                <a:gd name="T66" fmla="*/ 85725 w 142"/>
                <a:gd name="T67" fmla="*/ 63500 h 129"/>
                <a:gd name="T68" fmla="*/ 93663 w 142"/>
                <a:gd name="T69" fmla="*/ 60325 h 129"/>
                <a:gd name="T70" fmla="*/ 119063 w 142"/>
                <a:gd name="T71" fmla="*/ 44450 h 129"/>
                <a:gd name="T72" fmla="*/ 125413 w 142"/>
                <a:gd name="T73" fmla="*/ 31750 h 129"/>
                <a:gd name="T74" fmla="*/ 130175 w 142"/>
                <a:gd name="T75" fmla="*/ 11113 h 129"/>
                <a:gd name="T76" fmla="*/ 131763 w 142"/>
                <a:gd name="T77" fmla="*/ 0 h 1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2" h="129">
                  <a:moveTo>
                    <a:pt x="83" y="0"/>
                  </a:moveTo>
                  <a:lnTo>
                    <a:pt x="91" y="0"/>
                  </a:lnTo>
                  <a:lnTo>
                    <a:pt x="91" y="1"/>
                  </a:lnTo>
                  <a:lnTo>
                    <a:pt x="102" y="8"/>
                  </a:lnTo>
                  <a:lnTo>
                    <a:pt x="119" y="8"/>
                  </a:lnTo>
                  <a:lnTo>
                    <a:pt x="127" y="11"/>
                  </a:lnTo>
                  <a:lnTo>
                    <a:pt x="136" y="19"/>
                  </a:lnTo>
                  <a:lnTo>
                    <a:pt x="139" y="46"/>
                  </a:lnTo>
                  <a:lnTo>
                    <a:pt x="142" y="53"/>
                  </a:lnTo>
                  <a:lnTo>
                    <a:pt x="139" y="62"/>
                  </a:lnTo>
                  <a:lnTo>
                    <a:pt x="126" y="62"/>
                  </a:lnTo>
                  <a:lnTo>
                    <a:pt x="123" y="66"/>
                  </a:lnTo>
                  <a:lnTo>
                    <a:pt x="110" y="68"/>
                  </a:lnTo>
                  <a:lnTo>
                    <a:pt x="111" y="77"/>
                  </a:lnTo>
                  <a:lnTo>
                    <a:pt x="98" y="87"/>
                  </a:lnTo>
                  <a:lnTo>
                    <a:pt x="89" y="99"/>
                  </a:lnTo>
                  <a:lnTo>
                    <a:pt x="67" y="103"/>
                  </a:lnTo>
                  <a:lnTo>
                    <a:pt x="51" y="115"/>
                  </a:lnTo>
                  <a:lnTo>
                    <a:pt x="51" y="129"/>
                  </a:lnTo>
                  <a:lnTo>
                    <a:pt x="0" y="129"/>
                  </a:lnTo>
                  <a:lnTo>
                    <a:pt x="0" y="126"/>
                  </a:lnTo>
                  <a:lnTo>
                    <a:pt x="17" y="118"/>
                  </a:lnTo>
                  <a:lnTo>
                    <a:pt x="20" y="115"/>
                  </a:lnTo>
                  <a:lnTo>
                    <a:pt x="31" y="105"/>
                  </a:lnTo>
                  <a:lnTo>
                    <a:pt x="33" y="102"/>
                  </a:lnTo>
                  <a:lnTo>
                    <a:pt x="39" y="92"/>
                  </a:lnTo>
                  <a:lnTo>
                    <a:pt x="39" y="87"/>
                  </a:lnTo>
                  <a:lnTo>
                    <a:pt x="37" y="83"/>
                  </a:lnTo>
                  <a:lnTo>
                    <a:pt x="38" y="78"/>
                  </a:lnTo>
                  <a:lnTo>
                    <a:pt x="37" y="72"/>
                  </a:lnTo>
                  <a:lnTo>
                    <a:pt x="45" y="59"/>
                  </a:lnTo>
                  <a:lnTo>
                    <a:pt x="45" y="53"/>
                  </a:lnTo>
                  <a:lnTo>
                    <a:pt x="51" y="49"/>
                  </a:lnTo>
                  <a:lnTo>
                    <a:pt x="54" y="40"/>
                  </a:lnTo>
                  <a:lnTo>
                    <a:pt x="59" y="38"/>
                  </a:lnTo>
                  <a:lnTo>
                    <a:pt x="75" y="28"/>
                  </a:lnTo>
                  <a:lnTo>
                    <a:pt x="79" y="20"/>
                  </a:lnTo>
                  <a:lnTo>
                    <a:pt x="82" y="7"/>
                  </a:lnTo>
                  <a:lnTo>
                    <a:pt x="8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39" name="Freeform 720"/>
            <p:cNvSpPr>
              <a:spLocks/>
            </p:cNvSpPr>
            <p:nvPr/>
          </p:nvSpPr>
          <p:spPr bwMode="auto">
            <a:xfrm>
              <a:off x="4389438" y="3671888"/>
              <a:ext cx="76200" cy="180975"/>
            </a:xfrm>
            <a:custGeom>
              <a:avLst/>
              <a:gdLst>
                <a:gd name="T0" fmla="*/ 38100 w 48"/>
                <a:gd name="T1" fmla="*/ 0 h 114"/>
                <a:gd name="T2" fmla="*/ 49213 w 48"/>
                <a:gd name="T3" fmla="*/ 6350 h 114"/>
                <a:gd name="T4" fmla="*/ 49213 w 48"/>
                <a:gd name="T5" fmla="*/ 15875 h 114"/>
                <a:gd name="T6" fmla="*/ 52388 w 48"/>
                <a:gd name="T7" fmla="*/ 19050 h 114"/>
                <a:gd name="T8" fmla="*/ 63500 w 48"/>
                <a:gd name="T9" fmla="*/ 9525 h 114"/>
                <a:gd name="T10" fmla="*/ 65088 w 48"/>
                <a:gd name="T11" fmla="*/ 11113 h 114"/>
                <a:gd name="T12" fmla="*/ 65088 w 48"/>
                <a:gd name="T13" fmla="*/ 19050 h 114"/>
                <a:gd name="T14" fmla="*/ 57150 w 48"/>
                <a:gd name="T15" fmla="*/ 28575 h 114"/>
                <a:gd name="T16" fmla="*/ 55563 w 48"/>
                <a:gd name="T17" fmla="*/ 42863 h 114"/>
                <a:gd name="T18" fmla="*/ 63500 w 48"/>
                <a:gd name="T19" fmla="*/ 46038 h 114"/>
                <a:gd name="T20" fmla="*/ 68263 w 48"/>
                <a:gd name="T21" fmla="*/ 53975 h 114"/>
                <a:gd name="T22" fmla="*/ 65088 w 48"/>
                <a:gd name="T23" fmla="*/ 68263 h 114"/>
                <a:gd name="T24" fmla="*/ 46038 w 48"/>
                <a:gd name="T25" fmla="*/ 82550 h 114"/>
                <a:gd name="T26" fmla="*/ 46038 w 48"/>
                <a:gd name="T27" fmla="*/ 88900 h 114"/>
                <a:gd name="T28" fmla="*/ 55563 w 48"/>
                <a:gd name="T29" fmla="*/ 98425 h 114"/>
                <a:gd name="T30" fmla="*/ 58738 w 48"/>
                <a:gd name="T31" fmla="*/ 101600 h 114"/>
                <a:gd name="T32" fmla="*/ 61913 w 48"/>
                <a:gd name="T33" fmla="*/ 103188 h 114"/>
                <a:gd name="T34" fmla="*/ 65088 w 48"/>
                <a:gd name="T35" fmla="*/ 103188 h 114"/>
                <a:gd name="T36" fmla="*/ 69850 w 48"/>
                <a:gd name="T37" fmla="*/ 111125 h 114"/>
                <a:gd name="T38" fmla="*/ 76200 w 48"/>
                <a:gd name="T39" fmla="*/ 111125 h 114"/>
                <a:gd name="T40" fmla="*/ 76200 w 48"/>
                <a:gd name="T41" fmla="*/ 128588 h 114"/>
                <a:gd name="T42" fmla="*/ 52388 w 48"/>
                <a:gd name="T43" fmla="*/ 147638 h 114"/>
                <a:gd name="T44" fmla="*/ 52388 w 48"/>
                <a:gd name="T45" fmla="*/ 171450 h 114"/>
                <a:gd name="T46" fmla="*/ 46038 w 48"/>
                <a:gd name="T47" fmla="*/ 180975 h 114"/>
                <a:gd name="T48" fmla="*/ 38100 w 48"/>
                <a:gd name="T49" fmla="*/ 179388 h 114"/>
                <a:gd name="T50" fmla="*/ 30163 w 48"/>
                <a:gd name="T51" fmla="*/ 136525 h 114"/>
                <a:gd name="T52" fmla="*/ 17463 w 48"/>
                <a:gd name="T53" fmla="*/ 128588 h 114"/>
                <a:gd name="T54" fmla="*/ 14288 w 48"/>
                <a:gd name="T55" fmla="*/ 115888 h 114"/>
                <a:gd name="T56" fmla="*/ 1588 w 48"/>
                <a:gd name="T57" fmla="*/ 106363 h 114"/>
                <a:gd name="T58" fmla="*/ 0 w 48"/>
                <a:gd name="T59" fmla="*/ 87313 h 114"/>
                <a:gd name="T60" fmla="*/ 14288 w 48"/>
                <a:gd name="T61" fmla="*/ 73025 h 114"/>
                <a:gd name="T62" fmla="*/ 17463 w 48"/>
                <a:gd name="T63" fmla="*/ 30163 h 114"/>
                <a:gd name="T64" fmla="*/ 14288 w 48"/>
                <a:gd name="T65" fmla="*/ 25400 h 114"/>
                <a:gd name="T66" fmla="*/ 19050 w 48"/>
                <a:gd name="T67" fmla="*/ 14288 h 114"/>
                <a:gd name="T68" fmla="*/ 26988 w 48"/>
                <a:gd name="T69" fmla="*/ 4763 h 114"/>
                <a:gd name="T70" fmla="*/ 38100 w 48"/>
                <a:gd name="T71" fmla="*/ 0 h 1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 h="114">
                  <a:moveTo>
                    <a:pt x="24" y="0"/>
                  </a:moveTo>
                  <a:lnTo>
                    <a:pt x="31" y="4"/>
                  </a:lnTo>
                  <a:lnTo>
                    <a:pt x="31" y="10"/>
                  </a:lnTo>
                  <a:lnTo>
                    <a:pt x="33" y="12"/>
                  </a:lnTo>
                  <a:lnTo>
                    <a:pt x="40" y="6"/>
                  </a:lnTo>
                  <a:lnTo>
                    <a:pt x="41" y="7"/>
                  </a:lnTo>
                  <a:lnTo>
                    <a:pt x="41" y="12"/>
                  </a:lnTo>
                  <a:lnTo>
                    <a:pt x="36" y="18"/>
                  </a:lnTo>
                  <a:lnTo>
                    <a:pt x="35" y="27"/>
                  </a:lnTo>
                  <a:lnTo>
                    <a:pt x="40" y="29"/>
                  </a:lnTo>
                  <a:lnTo>
                    <a:pt x="43" y="34"/>
                  </a:lnTo>
                  <a:lnTo>
                    <a:pt x="41" y="43"/>
                  </a:lnTo>
                  <a:lnTo>
                    <a:pt x="29" y="52"/>
                  </a:lnTo>
                  <a:lnTo>
                    <a:pt x="29" y="56"/>
                  </a:lnTo>
                  <a:lnTo>
                    <a:pt x="35" y="62"/>
                  </a:lnTo>
                  <a:lnTo>
                    <a:pt x="37" y="64"/>
                  </a:lnTo>
                  <a:lnTo>
                    <a:pt x="39" y="65"/>
                  </a:lnTo>
                  <a:lnTo>
                    <a:pt x="41" y="65"/>
                  </a:lnTo>
                  <a:lnTo>
                    <a:pt x="44" y="70"/>
                  </a:lnTo>
                  <a:lnTo>
                    <a:pt x="48" y="70"/>
                  </a:lnTo>
                  <a:lnTo>
                    <a:pt x="48" y="81"/>
                  </a:lnTo>
                  <a:lnTo>
                    <a:pt x="33" y="93"/>
                  </a:lnTo>
                  <a:lnTo>
                    <a:pt x="33" y="108"/>
                  </a:lnTo>
                  <a:lnTo>
                    <a:pt x="29" y="114"/>
                  </a:lnTo>
                  <a:lnTo>
                    <a:pt x="24" y="113"/>
                  </a:lnTo>
                  <a:lnTo>
                    <a:pt x="19" y="86"/>
                  </a:lnTo>
                  <a:lnTo>
                    <a:pt x="11" y="81"/>
                  </a:lnTo>
                  <a:lnTo>
                    <a:pt x="9" y="73"/>
                  </a:lnTo>
                  <a:lnTo>
                    <a:pt x="1" y="67"/>
                  </a:lnTo>
                  <a:lnTo>
                    <a:pt x="0" y="55"/>
                  </a:lnTo>
                  <a:lnTo>
                    <a:pt x="9" y="46"/>
                  </a:lnTo>
                  <a:lnTo>
                    <a:pt x="11" y="19"/>
                  </a:lnTo>
                  <a:lnTo>
                    <a:pt x="9" y="16"/>
                  </a:lnTo>
                  <a:lnTo>
                    <a:pt x="12" y="9"/>
                  </a:lnTo>
                  <a:lnTo>
                    <a:pt x="17" y="3"/>
                  </a:lnTo>
                  <a:lnTo>
                    <a:pt x="2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0" name="Freeform 721"/>
            <p:cNvSpPr>
              <a:spLocks/>
            </p:cNvSpPr>
            <p:nvPr/>
          </p:nvSpPr>
          <p:spPr bwMode="auto">
            <a:xfrm>
              <a:off x="4422775" y="3783013"/>
              <a:ext cx="301625" cy="325437"/>
            </a:xfrm>
            <a:custGeom>
              <a:avLst/>
              <a:gdLst>
                <a:gd name="T0" fmla="*/ 42863 w 190"/>
                <a:gd name="T1" fmla="*/ 0 h 205"/>
                <a:gd name="T2" fmla="*/ 44450 w 190"/>
                <a:gd name="T3" fmla="*/ 1587 h 205"/>
                <a:gd name="T4" fmla="*/ 53975 w 190"/>
                <a:gd name="T5" fmla="*/ 4762 h 205"/>
                <a:gd name="T6" fmla="*/ 63500 w 190"/>
                <a:gd name="T7" fmla="*/ 11112 h 205"/>
                <a:gd name="T8" fmla="*/ 87313 w 190"/>
                <a:gd name="T9" fmla="*/ 9525 h 205"/>
                <a:gd name="T10" fmla="*/ 103188 w 190"/>
                <a:gd name="T11" fmla="*/ 17462 h 205"/>
                <a:gd name="T12" fmla="*/ 114300 w 190"/>
                <a:gd name="T13" fmla="*/ 20637 h 205"/>
                <a:gd name="T14" fmla="*/ 115888 w 190"/>
                <a:gd name="T15" fmla="*/ 25400 h 205"/>
                <a:gd name="T16" fmla="*/ 120650 w 190"/>
                <a:gd name="T17" fmla="*/ 44450 h 205"/>
                <a:gd name="T18" fmla="*/ 128588 w 190"/>
                <a:gd name="T19" fmla="*/ 49212 h 205"/>
                <a:gd name="T20" fmla="*/ 147638 w 190"/>
                <a:gd name="T21" fmla="*/ 50800 h 205"/>
                <a:gd name="T22" fmla="*/ 169863 w 190"/>
                <a:gd name="T23" fmla="*/ 58737 h 205"/>
                <a:gd name="T24" fmla="*/ 184150 w 190"/>
                <a:gd name="T25" fmla="*/ 69850 h 205"/>
                <a:gd name="T26" fmla="*/ 196850 w 190"/>
                <a:gd name="T27" fmla="*/ 69850 h 205"/>
                <a:gd name="T28" fmla="*/ 206375 w 190"/>
                <a:gd name="T29" fmla="*/ 60325 h 205"/>
                <a:gd name="T30" fmla="*/ 209550 w 190"/>
                <a:gd name="T31" fmla="*/ 50800 h 205"/>
                <a:gd name="T32" fmla="*/ 203200 w 190"/>
                <a:gd name="T33" fmla="*/ 36512 h 205"/>
                <a:gd name="T34" fmla="*/ 211138 w 190"/>
                <a:gd name="T35" fmla="*/ 15875 h 205"/>
                <a:gd name="T36" fmla="*/ 230188 w 190"/>
                <a:gd name="T37" fmla="*/ 9525 h 205"/>
                <a:gd name="T38" fmla="*/ 244475 w 190"/>
                <a:gd name="T39" fmla="*/ 6350 h 205"/>
                <a:gd name="T40" fmla="*/ 263525 w 190"/>
                <a:gd name="T41" fmla="*/ 14287 h 205"/>
                <a:gd name="T42" fmla="*/ 263525 w 190"/>
                <a:gd name="T43" fmla="*/ 22225 h 205"/>
                <a:gd name="T44" fmla="*/ 276225 w 190"/>
                <a:gd name="T45" fmla="*/ 22225 h 205"/>
                <a:gd name="T46" fmla="*/ 280988 w 190"/>
                <a:gd name="T47" fmla="*/ 26987 h 205"/>
                <a:gd name="T48" fmla="*/ 301625 w 190"/>
                <a:gd name="T49" fmla="*/ 31750 h 205"/>
                <a:gd name="T50" fmla="*/ 301625 w 190"/>
                <a:gd name="T51" fmla="*/ 36512 h 205"/>
                <a:gd name="T52" fmla="*/ 295275 w 190"/>
                <a:gd name="T53" fmla="*/ 44450 h 205"/>
                <a:gd name="T54" fmla="*/ 298450 w 190"/>
                <a:gd name="T55" fmla="*/ 60325 h 205"/>
                <a:gd name="T56" fmla="*/ 295275 w 190"/>
                <a:gd name="T57" fmla="*/ 73025 h 205"/>
                <a:gd name="T58" fmla="*/ 298450 w 190"/>
                <a:gd name="T59" fmla="*/ 88900 h 205"/>
                <a:gd name="T60" fmla="*/ 298450 w 190"/>
                <a:gd name="T61" fmla="*/ 312737 h 205"/>
                <a:gd name="T62" fmla="*/ 280988 w 190"/>
                <a:gd name="T63" fmla="*/ 312737 h 205"/>
                <a:gd name="T64" fmla="*/ 280988 w 190"/>
                <a:gd name="T65" fmla="*/ 325437 h 205"/>
                <a:gd name="T66" fmla="*/ 128588 w 190"/>
                <a:gd name="T67" fmla="*/ 234950 h 205"/>
                <a:gd name="T68" fmla="*/ 107950 w 190"/>
                <a:gd name="T69" fmla="*/ 247650 h 205"/>
                <a:gd name="T70" fmla="*/ 95250 w 190"/>
                <a:gd name="T71" fmla="*/ 252412 h 205"/>
                <a:gd name="T72" fmla="*/ 87313 w 190"/>
                <a:gd name="T73" fmla="*/ 252412 h 205"/>
                <a:gd name="T74" fmla="*/ 80963 w 190"/>
                <a:gd name="T75" fmla="*/ 242887 h 205"/>
                <a:gd name="T76" fmla="*/ 53975 w 190"/>
                <a:gd name="T77" fmla="*/ 233362 h 205"/>
                <a:gd name="T78" fmla="*/ 34925 w 190"/>
                <a:gd name="T79" fmla="*/ 209550 h 205"/>
                <a:gd name="T80" fmla="*/ 23813 w 190"/>
                <a:gd name="T81" fmla="*/ 209550 h 205"/>
                <a:gd name="T82" fmla="*/ 15875 w 190"/>
                <a:gd name="T83" fmla="*/ 185737 h 205"/>
                <a:gd name="T84" fmla="*/ 0 w 190"/>
                <a:gd name="T85" fmla="*/ 169862 h 205"/>
                <a:gd name="T86" fmla="*/ 11113 w 190"/>
                <a:gd name="T87" fmla="*/ 160337 h 205"/>
                <a:gd name="T88" fmla="*/ 9525 w 190"/>
                <a:gd name="T89" fmla="*/ 119062 h 205"/>
                <a:gd name="T90" fmla="*/ 11113 w 190"/>
                <a:gd name="T91" fmla="*/ 100012 h 205"/>
                <a:gd name="T92" fmla="*/ 3175 w 190"/>
                <a:gd name="T93" fmla="*/ 74612 h 205"/>
                <a:gd name="T94" fmla="*/ 4763 w 190"/>
                <a:gd name="T95" fmla="*/ 68262 h 205"/>
                <a:gd name="T96" fmla="*/ 12700 w 190"/>
                <a:gd name="T97" fmla="*/ 69850 h 205"/>
                <a:gd name="T98" fmla="*/ 19050 w 190"/>
                <a:gd name="T99" fmla="*/ 60325 h 205"/>
                <a:gd name="T100" fmla="*/ 19050 w 190"/>
                <a:gd name="T101" fmla="*/ 36512 h 205"/>
                <a:gd name="T102" fmla="*/ 42863 w 190"/>
                <a:gd name="T103" fmla="*/ 17462 h 205"/>
                <a:gd name="T104" fmla="*/ 42863 w 190"/>
                <a:gd name="T105" fmla="*/ 0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0" h="205">
                  <a:moveTo>
                    <a:pt x="27" y="0"/>
                  </a:moveTo>
                  <a:lnTo>
                    <a:pt x="28" y="1"/>
                  </a:lnTo>
                  <a:lnTo>
                    <a:pt x="34" y="3"/>
                  </a:lnTo>
                  <a:lnTo>
                    <a:pt x="40" y="7"/>
                  </a:lnTo>
                  <a:lnTo>
                    <a:pt x="55" y="6"/>
                  </a:lnTo>
                  <a:lnTo>
                    <a:pt x="65" y="11"/>
                  </a:lnTo>
                  <a:lnTo>
                    <a:pt x="72" y="13"/>
                  </a:lnTo>
                  <a:lnTo>
                    <a:pt x="73" y="16"/>
                  </a:lnTo>
                  <a:lnTo>
                    <a:pt x="76" y="28"/>
                  </a:lnTo>
                  <a:lnTo>
                    <a:pt x="81" y="31"/>
                  </a:lnTo>
                  <a:lnTo>
                    <a:pt x="93" y="32"/>
                  </a:lnTo>
                  <a:lnTo>
                    <a:pt x="107" y="37"/>
                  </a:lnTo>
                  <a:lnTo>
                    <a:pt x="116" y="44"/>
                  </a:lnTo>
                  <a:lnTo>
                    <a:pt x="124" y="44"/>
                  </a:lnTo>
                  <a:lnTo>
                    <a:pt x="130" y="38"/>
                  </a:lnTo>
                  <a:lnTo>
                    <a:pt x="132" y="32"/>
                  </a:lnTo>
                  <a:lnTo>
                    <a:pt x="128" y="23"/>
                  </a:lnTo>
                  <a:lnTo>
                    <a:pt x="133" y="10"/>
                  </a:lnTo>
                  <a:lnTo>
                    <a:pt x="145" y="6"/>
                  </a:lnTo>
                  <a:lnTo>
                    <a:pt x="154" y="4"/>
                  </a:lnTo>
                  <a:lnTo>
                    <a:pt x="166" y="9"/>
                  </a:lnTo>
                  <a:lnTo>
                    <a:pt x="166" y="14"/>
                  </a:lnTo>
                  <a:lnTo>
                    <a:pt x="174" y="14"/>
                  </a:lnTo>
                  <a:lnTo>
                    <a:pt x="177" y="17"/>
                  </a:lnTo>
                  <a:lnTo>
                    <a:pt x="190" y="20"/>
                  </a:lnTo>
                  <a:lnTo>
                    <a:pt x="190" y="23"/>
                  </a:lnTo>
                  <a:lnTo>
                    <a:pt x="186" y="28"/>
                  </a:lnTo>
                  <a:lnTo>
                    <a:pt x="188" y="38"/>
                  </a:lnTo>
                  <a:lnTo>
                    <a:pt x="186" y="46"/>
                  </a:lnTo>
                  <a:lnTo>
                    <a:pt x="188" y="56"/>
                  </a:lnTo>
                  <a:lnTo>
                    <a:pt x="188" y="197"/>
                  </a:lnTo>
                  <a:lnTo>
                    <a:pt x="177" y="197"/>
                  </a:lnTo>
                  <a:lnTo>
                    <a:pt x="177" y="205"/>
                  </a:lnTo>
                  <a:lnTo>
                    <a:pt x="81" y="148"/>
                  </a:lnTo>
                  <a:lnTo>
                    <a:pt x="68" y="156"/>
                  </a:lnTo>
                  <a:lnTo>
                    <a:pt x="60" y="159"/>
                  </a:lnTo>
                  <a:lnTo>
                    <a:pt x="55" y="159"/>
                  </a:lnTo>
                  <a:lnTo>
                    <a:pt x="51" y="153"/>
                  </a:lnTo>
                  <a:lnTo>
                    <a:pt x="34" y="147"/>
                  </a:lnTo>
                  <a:lnTo>
                    <a:pt x="22" y="132"/>
                  </a:lnTo>
                  <a:lnTo>
                    <a:pt x="15" y="132"/>
                  </a:lnTo>
                  <a:lnTo>
                    <a:pt x="10" y="117"/>
                  </a:lnTo>
                  <a:lnTo>
                    <a:pt x="0" y="107"/>
                  </a:lnTo>
                  <a:lnTo>
                    <a:pt x="7" y="101"/>
                  </a:lnTo>
                  <a:lnTo>
                    <a:pt x="6" y="75"/>
                  </a:lnTo>
                  <a:lnTo>
                    <a:pt x="7" y="63"/>
                  </a:lnTo>
                  <a:lnTo>
                    <a:pt x="2" y="47"/>
                  </a:lnTo>
                  <a:lnTo>
                    <a:pt x="3" y="43"/>
                  </a:lnTo>
                  <a:lnTo>
                    <a:pt x="8" y="44"/>
                  </a:lnTo>
                  <a:lnTo>
                    <a:pt x="12" y="38"/>
                  </a:lnTo>
                  <a:lnTo>
                    <a:pt x="12" y="23"/>
                  </a:lnTo>
                  <a:lnTo>
                    <a:pt x="27" y="11"/>
                  </a:lnTo>
                  <a:lnTo>
                    <a:pt x="2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1" name="Freeform 722"/>
            <p:cNvSpPr>
              <a:spLocks/>
            </p:cNvSpPr>
            <p:nvPr/>
          </p:nvSpPr>
          <p:spPr bwMode="auto">
            <a:xfrm>
              <a:off x="5043488" y="4249738"/>
              <a:ext cx="34925" cy="39687"/>
            </a:xfrm>
            <a:custGeom>
              <a:avLst/>
              <a:gdLst>
                <a:gd name="T0" fmla="*/ 26988 w 22"/>
                <a:gd name="T1" fmla="*/ 0 h 25"/>
                <a:gd name="T2" fmla="*/ 31750 w 22"/>
                <a:gd name="T3" fmla="*/ 11112 h 25"/>
                <a:gd name="T4" fmla="*/ 34925 w 22"/>
                <a:gd name="T5" fmla="*/ 14287 h 25"/>
                <a:gd name="T6" fmla="*/ 33338 w 22"/>
                <a:gd name="T7" fmla="*/ 20637 h 25"/>
                <a:gd name="T8" fmla="*/ 22225 w 22"/>
                <a:gd name="T9" fmla="*/ 25400 h 25"/>
                <a:gd name="T10" fmla="*/ 20638 w 22"/>
                <a:gd name="T11" fmla="*/ 30162 h 25"/>
                <a:gd name="T12" fmla="*/ 26988 w 22"/>
                <a:gd name="T13" fmla="*/ 28575 h 25"/>
                <a:gd name="T14" fmla="*/ 22225 w 22"/>
                <a:gd name="T15" fmla="*/ 39687 h 25"/>
                <a:gd name="T16" fmla="*/ 3175 w 22"/>
                <a:gd name="T17" fmla="*/ 39687 h 25"/>
                <a:gd name="T18" fmla="*/ 0 w 22"/>
                <a:gd name="T19" fmla="*/ 31750 h 25"/>
                <a:gd name="T20" fmla="*/ 9525 w 22"/>
                <a:gd name="T21" fmla="*/ 9525 h 25"/>
                <a:gd name="T22" fmla="*/ 26988 w 22"/>
                <a:gd name="T23" fmla="*/ 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25">
                  <a:moveTo>
                    <a:pt x="17" y="0"/>
                  </a:moveTo>
                  <a:lnTo>
                    <a:pt x="20" y="7"/>
                  </a:lnTo>
                  <a:lnTo>
                    <a:pt x="22" y="9"/>
                  </a:lnTo>
                  <a:lnTo>
                    <a:pt x="21" y="13"/>
                  </a:lnTo>
                  <a:lnTo>
                    <a:pt x="14" y="16"/>
                  </a:lnTo>
                  <a:lnTo>
                    <a:pt x="13" y="19"/>
                  </a:lnTo>
                  <a:lnTo>
                    <a:pt x="17" y="18"/>
                  </a:lnTo>
                  <a:lnTo>
                    <a:pt x="14" y="25"/>
                  </a:lnTo>
                  <a:lnTo>
                    <a:pt x="2" y="25"/>
                  </a:lnTo>
                  <a:lnTo>
                    <a:pt x="0" y="20"/>
                  </a:lnTo>
                  <a:lnTo>
                    <a:pt x="6" y="6"/>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2" name="Freeform 723"/>
            <p:cNvSpPr>
              <a:spLocks/>
            </p:cNvSpPr>
            <p:nvPr/>
          </p:nvSpPr>
          <p:spPr bwMode="auto">
            <a:xfrm>
              <a:off x="4613275" y="3419475"/>
              <a:ext cx="76200" cy="117475"/>
            </a:xfrm>
            <a:custGeom>
              <a:avLst/>
              <a:gdLst>
                <a:gd name="T0" fmla="*/ 12700 w 48"/>
                <a:gd name="T1" fmla="*/ 0 h 74"/>
                <a:gd name="T2" fmla="*/ 26988 w 48"/>
                <a:gd name="T3" fmla="*/ 1588 h 74"/>
                <a:gd name="T4" fmla="*/ 38100 w 48"/>
                <a:gd name="T5" fmla="*/ 28575 h 74"/>
                <a:gd name="T6" fmla="*/ 46038 w 48"/>
                <a:gd name="T7" fmla="*/ 33338 h 74"/>
                <a:gd name="T8" fmla="*/ 52388 w 48"/>
                <a:gd name="T9" fmla="*/ 44450 h 74"/>
                <a:gd name="T10" fmla="*/ 66675 w 48"/>
                <a:gd name="T11" fmla="*/ 47625 h 74"/>
                <a:gd name="T12" fmla="*/ 71438 w 48"/>
                <a:gd name="T13" fmla="*/ 60325 h 74"/>
                <a:gd name="T14" fmla="*/ 69850 w 48"/>
                <a:gd name="T15" fmla="*/ 69850 h 74"/>
                <a:gd name="T16" fmla="*/ 76200 w 48"/>
                <a:gd name="T17" fmla="*/ 92075 h 74"/>
                <a:gd name="T18" fmla="*/ 69850 w 48"/>
                <a:gd name="T19" fmla="*/ 98425 h 74"/>
                <a:gd name="T20" fmla="*/ 66675 w 48"/>
                <a:gd name="T21" fmla="*/ 115888 h 74"/>
                <a:gd name="T22" fmla="*/ 50800 w 48"/>
                <a:gd name="T23" fmla="*/ 117475 h 74"/>
                <a:gd name="T24" fmla="*/ 38100 w 48"/>
                <a:gd name="T25" fmla="*/ 93663 h 74"/>
                <a:gd name="T26" fmla="*/ 28575 w 48"/>
                <a:gd name="T27" fmla="*/ 93663 h 74"/>
                <a:gd name="T28" fmla="*/ 22225 w 48"/>
                <a:gd name="T29" fmla="*/ 101600 h 74"/>
                <a:gd name="T30" fmla="*/ 15875 w 48"/>
                <a:gd name="T31" fmla="*/ 92075 h 74"/>
                <a:gd name="T32" fmla="*/ 3175 w 48"/>
                <a:gd name="T33" fmla="*/ 82550 h 74"/>
                <a:gd name="T34" fmla="*/ 9525 w 48"/>
                <a:gd name="T35" fmla="*/ 74613 h 74"/>
                <a:gd name="T36" fmla="*/ 9525 w 48"/>
                <a:gd name="T37" fmla="*/ 65088 h 74"/>
                <a:gd name="T38" fmla="*/ 12700 w 48"/>
                <a:gd name="T39" fmla="*/ 63500 h 74"/>
                <a:gd name="T40" fmla="*/ 6350 w 48"/>
                <a:gd name="T41" fmla="*/ 49213 h 74"/>
                <a:gd name="T42" fmla="*/ 3175 w 48"/>
                <a:gd name="T43" fmla="*/ 42863 h 74"/>
                <a:gd name="T44" fmla="*/ 7938 w 48"/>
                <a:gd name="T45" fmla="*/ 28575 h 74"/>
                <a:gd name="T46" fmla="*/ 1588 w 48"/>
                <a:gd name="T47" fmla="*/ 25400 h 74"/>
                <a:gd name="T48" fmla="*/ 0 w 48"/>
                <a:gd name="T49" fmla="*/ 9525 h 74"/>
                <a:gd name="T50" fmla="*/ 12700 w 48"/>
                <a:gd name="T51" fmla="*/ 0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8" h="74">
                  <a:moveTo>
                    <a:pt x="8" y="0"/>
                  </a:moveTo>
                  <a:lnTo>
                    <a:pt x="17" y="1"/>
                  </a:lnTo>
                  <a:lnTo>
                    <a:pt x="24" y="18"/>
                  </a:lnTo>
                  <a:lnTo>
                    <a:pt x="29" y="21"/>
                  </a:lnTo>
                  <a:lnTo>
                    <a:pt x="33" y="28"/>
                  </a:lnTo>
                  <a:lnTo>
                    <a:pt x="42" y="30"/>
                  </a:lnTo>
                  <a:lnTo>
                    <a:pt x="45" y="38"/>
                  </a:lnTo>
                  <a:lnTo>
                    <a:pt x="44" y="44"/>
                  </a:lnTo>
                  <a:lnTo>
                    <a:pt x="48" y="58"/>
                  </a:lnTo>
                  <a:lnTo>
                    <a:pt x="44" y="62"/>
                  </a:lnTo>
                  <a:lnTo>
                    <a:pt x="42" y="73"/>
                  </a:lnTo>
                  <a:lnTo>
                    <a:pt x="32" y="74"/>
                  </a:lnTo>
                  <a:lnTo>
                    <a:pt x="24" y="59"/>
                  </a:lnTo>
                  <a:lnTo>
                    <a:pt x="18" y="59"/>
                  </a:lnTo>
                  <a:lnTo>
                    <a:pt x="14" y="64"/>
                  </a:lnTo>
                  <a:lnTo>
                    <a:pt x="10" y="58"/>
                  </a:lnTo>
                  <a:lnTo>
                    <a:pt x="2" y="52"/>
                  </a:lnTo>
                  <a:lnTo>
                    <a:pt x="6" y="47"/>
                  </a:lnTo>
                  <a:lnTo>
                    <a:pt x="6" y="41"/>
                  </a:lnTo>
                  <a:lnTo>
                    <a:pt x="8" y="40"/>
                  </a:lnTo>
                  <a:lnTo>
                    <a:pt x="4" y="31"/>
                  </a:lnTo>
                  <a:lnTo>
                    <a:pt x="2" y="27"/>
                  </a:lnTo>
                  <a:lnTo>
                    <a:pt x="5" y="18"/>
                  </a:lnTo>
                  <a:lnTo>
                    <a:pt x="1" y="16"/>
                  </a:lnTo>
                  <a:lnTo>
                    <a:pt x="0" y="6"/>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3" name="Freeform 724"/>
            <p:cNvSpPr>
              <a:spLocks/>
            </p:cNvSpPr>
            <p:nvPr/>
          </p:nvSpPr>
          <p:spPr bwMode="auto">
            <a:xfrm>
              <a:off x="4605338" y="3502025"/>
              <a:ext cx="30162" cy="49213"/>
            </a:xfrm>
            <a:custGeom>
              <a:avLst/>
              <a:gdLst>
                <a:gd name="T0" fmla="*/ 11112 w 19"/>
                <a:gd name="T1" fmla="*/ 0 h 31"/>
                <a:gd name="T2" fmla="*/ 23812 w 19"/>
                <a:gd name="T3" fmla="*/ 9525 h 31"/>
                <a:gd name="T4" fmla="*/ 30162 w 19"/>
                <a:gd name="T5" fmla="*/ 19050 h 31"/>
                <a:gd name="T6" fmla="*/ 30162 w 19"/>
                <a:gd name="T7" fmla="*/ 25400 h 31"/>
                <a:gd name="T8" fmla="*/ 20637 w 19"/>
                <a:gd name="T9" fmla="*/ 25400 h 31"/>
                <a:gd name="T10" fmla="*/ 17462 w 19"/>
                <a:gd name="T11" fmla="*/ 30163 h 31"/>
                <a:gd name="T12" fmla="*/ 15875 w 19"/>
                <a:gd name="T13" fmla="*/ 49213 h 31"/>
                <a:gd name="T14" fmla="*/ 1587 w 19"/>
                <a:gd name="T15" fmla="*/ 34925 h 31"/>
                <a:gd name="T16" fmla="*/ 0 w 19"/>
                <a:gd name="T17" fmla="*/ 23813 h 31"/>
                <a:gd name="T18" fmla="*/ 3175 w 19"/>
                <a:gd name="T19" fmla="*/ 11113 h 31"/>
                <a:gd name="T20" fmla="*/ 11112 w 19"/>
                <a:gd name="T21" fmla="*/ 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31">
                  <a:moveTo>
                    <a:pt x="7" y="0"/>
                  </a:moveTo>
                  <a:lnTo>
                    <a:pt x="15" y="6"/>
                  </a:lnTo>
                  <a:lnTo>
                    <a:pt x="19" y="12"/>
                  </a:lnTo>
                  <a:lnTo>
                    <a:pt x="19" y="16"/>
                  </a:lnTo>
                  <a:lnTo>
                    <a:pt x="13" y="16"/>
                  </a:lnTo>
                  <a:lnTo>
                    <a:pt x="11" y="19"/>
                  </a:lnTo>
                  <a:lnTo>
                    <a:pt x="10" y="31"/>
                  </a:lnTo>
                  <a:lnTo>
                    <a:pt x="1" y="22"/>
                  </a:lnTo>
                  <a:lnTo>
                    <a:pt x="0" y="15"/>
                  </a:lnTo>
                  <a:lnTo>
                    <a:pt x="2" y="7"/>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4" name="Freeform 725"/>
            <p:cNvSpPr>
              <a:spLocks/>
            </p:cNvSpPr>
            <p:nvPr/>
          </p:nvSpPr>
          <p:spPr bwMode="auto">
            <a:xfrm>
              <a:off x="4645025" y="3535363"/>
              <a:ext cx="47625" cy="41275"/>
            </a:xfrm>
            <a:custGeom>
              <a:avLst/>
              <a:gdLst>
                <a:gd name="T0" fmla="*/ 34925 w 30"/>
                <a:gd name="T1" fmla="*/ 0 h 26"/>
                <a:gd name="T2" fmla="*/ 47625 w 30"/>
                <a:gd name="T3" fmla="*/ 11113 h 26"/>
                <a:gd name="T4" fmla="*/ 44450 w 30"/>
                <a:gd name="T5" fmla="*/ 30163 h 26"/>
                <a:gd name="T6" fmla="*/ 34925 w 30"/>
                <a:gd name="T7" fmla="*/ 34925 h 26"/>
                <a:gd name="T8" fmla="*/ 12700 w 30"/>
                <a:gd name="T9" fmla="*/ 39688 h 26"/>
                <a:gd name="T10" fmla="*/ 6350 w 30"/>
                <a:gd name="T11" fmla="*/ 41275 h 26"/>
                <a:gd name="T12" fmla="*/ 0 w 30"/>
                <a:gd name="T13" fmla="*/ 30163 h 26"/>
                <a:gd name="T14" fmla="*/ 0 w 30"/>
                <a:gd name="T15" fmla="*/ 4763 h 26"/>
                <a:gd name="T16" fmla="*/ 19050 w 30"/>
                <a:gd name="T17" fmla="*/ 1588 h 26"/>
                <a:gd name="T18" fmla="*/ 34925 w 30"/>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26">
                  <a:moveTo>
                    <a:pt x="22" y="0"/>
                  </a:moveTo>
                  <a:lnTo>
                    <a:pt x="30" y="7"/>
                  </a:lnTo>
                  <a:lnTo>
                    <a:pt x="28" y="19"/>
                  </a:lnTo>
                  <a:lnTo>
                    <a:pt x="22" y="22"/>
                  </a:lnTo>
                  <a:lnTo>
                    <a:pt x="8" y="25"/>
                  </a:lnTo>
                  <a:lnTo>
                    <a:pt x="4" y="26"/>
                  </a:lnTo>
                  <a:lnTo>
                    <a:pt x="0" y="19"/>
                  </a:lnTo>
                  <a:lnTo>
                    <a:pt x="0" y="3"/>
                  </a:lnTo>
                  <a:lnTo>
                    <a:pt x="12" y="1"/>
                  </a:lnTo>
                  <a:lnTo>
                    <a:pt x="2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5" name="Freeform 726"/>
            <p:cNvSpPr>
              <a:spLocks/>
            </p:cNvSpPr>
            <p:nvPr/>
          </p:nvSpPr>
          <p:spPr bwMode="auto">
            <a:xfrm>
              <a:off x="4621213" y="3527425"/>
              <a:ext cx="31750" cy="80963"/>
            </a:xfrm>
            <a:custGeom>
              <a:avLst/>
              <a:gdLst>
                <a:gd name="T0" fmla="*/ 4763 w 20"/>
                <a:gd name="T1" fmla="*/ 0 h 51"/>
                <a:gd name="T2" fmla="*/ 14288 w 20"/>
                <a:gd name="T3" fmla="*/ 0 h 51"/>
                <a:gd name="T4" fmla="*/ 23813 w 20"/>
                <a:gd name="T5" fmla="*/ 12700 h 51"/>
                <a:gd name="T6" fmla="*/ 23813 w 20"/>
                <a:gd name="T7" fmla="*/ 38100 h 51"/>
                <a:gd name="T8" fmla="*/ 30163 w 20"/>
                <a:gd name="T9" fmla="*/ 49213 h 51"/>
                <a:gd name="T10" fmla="*/ 31750 w 20"/>
                <a:gd name="T11" fmla="*/ 63500 h 51"/>
                <a:gd name="T12" fmla="*/ 20638 w 20"/>
                <a:gd name="T13" fmla="*/ 77788 h 51"/>
                <a:gd name="T14" fmla="*/ 11113 w 20"/>
                <a:gd name="T15" fmla="*/ 80963 h 51"/>
                <a:gd name="T16" fmla="*/ 11113 w 20"/>
                <a:gd name="T17" fmla="*/ 76200 h 51"/>
                <a:gd name="T18" fmla="*/ 4763 w 20"/>
                <a:gd name="T19" fmla="*/ 71438 h 51"/>
                <a:gd name="T20" fmla="*/ 0 w 20"/>
                <a:gd name="T21" fmla="*/ 63500 h 51"/>
                <a:gd name="T22" fmla="*/ 0 w 20"/>
                <a:gd name="T23" fmla="*/ 53975 h 51"/>
                <a:gd name="T24" fmla="*/ 1588 w 20"/>
                <a:gd name="T25" fmla="*/ 52388 h 51"/>
                <a:gd name="T26" fmla="*/ 1588 w 20"/>
                <a:gd name="T27" fmla="*/ 33338 h 51"/>
                <a:gd name="T28" fmla="*/ 4763 w 20"/>
                <a:gd name="T29" fmla="*/ 28575 h 51"/>
                <a:gd name="T30" fmla="*/ 0 w 20"/>
                <a:gd name="T31" fmla="*/ 23813 h 51"/>
                <a:gd name="T32" fmla="*/ 1588 w 20"/>
                <a:gd name="T33" fmla="*/ 4763 h 51"/>
                <a:gd name="T34" fmla="*/ 4763 w 20"/>
                <a:gd name="T35" fmla="*/ 0 h 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51">
                  <a:moveTo>
                    <a:pt x="3" y="0"/>
                  </a:moveTo>
                  <a:lnTo>
                    <a:pt x="9" y="0"/>
                  </a:lnTo>
                  <a:lnTo>
                    <a:pt x="15" y="8"/>
                  </a:lnTo>
                  <a:lnTo>
                    <a:pt x="15" y="24"/>
                  </a:lnTo>
                  <a:lnTo>
                    <a:pt x="19" y="31"/>
                  </a:lnTo>
                  <a:lnTo>
                    <a:pt x="20" y="40"/>
                  </a:lnTo>
                  <a:lnTo>
                    <a:pt x="13" y="49"/>
                  </a:lnTo>
                  <a:lnTo>
                    <a:pt x="7" y="51"/>
                  </a:lnTo>
                  <a:lnTo>
                    <a:pt x="7" y="48"/>
                  </a:lnTo>
                  <a:lnTo>
                    <a:pt x="3" y="45"/>
                  </a:lnTo>
                  <a:lnTo>
                    <a:pt x="0" y="40"/>
                  </a:lnTo>
                  <a:lnTo>
                    <a:pt x="0" y="34"/>
                  </a:lnTo>
                  <a:lnTo>
                    <a:pt x="1" y="33"/>
                  </a:lnTo>
                  <a:lnTo>
                    <a:pt x="1" y="21"/>
                  </a:lnTo>
                  <a:lnTo>
                    <a:pt x="3" y="18"/>
                  </a:lnTo>
                  <a:lnTo>
                    <a:pt x="0" y="15"/>
                  </a:lnTo>
                  <a:lnTo>
                    <a:pt x="1"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6" name="Freeform 727"/>
            <p:cNvSpPr>
              <a:spLocks/>
            </p:cNvSpPr>
            <p:nvPr/>
          </p:nvSpPr>
          <p:spPr bwMode="auto">
            <a:xfrm>
              <a:off x="4635500" y="3513138"/>
              <a:ext cx="28575" cy="26987"/>
            </a:xfrm>
            <a:custGeom>
              <a:avLst/>
              <a:gdLst>
                <a:gd name="T0" fmla="*/ 6350 w 18"/>
                <a:gd name="T1" fmla="*/ 0 h 17"/>
                <a:gd name="T2" fmla="*/ 15875 w 18"/>
                <a:gd name="T3" fmla="*/ 0 h 17"/>
                <a:gd name="T4" fmla="*/ 28575 w 18"/>
                <a:gd name="T5" fmla="*/ 23812 h 17"/>
                <a:gd name="T6" fmla="*/ 9525 w 18"/>
                <a:gd name="T7" fmla="*/ 26987 h 17"/>
                <a:gd name="T8" fmla="*/ 0 w 18"/>
                <a:gd name="T9" fmla="*/ 14287 h 17"/>
                <a:gd name="T10" fmla="*/ 0 w 18"/>
                <a:gd name="T11" fmla="*/ 7937 h 17"/>
                <a:gd name="T12" fmla="*/ 6350 w 18"/>
                <a:gd name="T13" fmla="*/ 0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7">
                  <a:moveTo>
                    <a:pt x="4" y="0"/>
                  </a:moveTo>
                  <a:lnTo>
                    <a:pt x="10" y="0"/>
                  </a:lnTo>
                  <a:lnTo>
                    <a:pt x="18" y="15"/>
                  </a:lnTo>
                  <a:lnTo>
                    <a:pt x="6" y="17"/>
                  </a:lnTo>
                  <a:lnTo>
                    <a:pt x="0" y="9"/>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7" name="Freeform 728"/>
            <p:cNvSpPr>
              <a:spLocks/>
            </p:cNvSpPr>
            <p:nvPr/>
          </p:nvSpPr>
          <p:spPr bwMode="auto">
            <a:xfrm>
              <a:off x="4762500" y="3346450"/>
              <a:ext cx="63500" cy="84138"/>
            </a:xfrm>
            <a:custGeom>
              <a:avLst/>
              <a:gdLst>
                <a:gd name="T0" fmla="*/ 11113 w 40"/>
                <a:gd name="T1" fmla="*/ 0 h 53"/>
                <a:gd name="T2" fmla="*/ 42863 w 40"/>
                <a:gd name="T3" fmla="*/ 11113 h 53"/>
                <a:gd name="T4" fmla="*/ 50800 w 40"/>
                <a:gd name="T5" fmla="*/ 30163 h 53"/>
                <a:gd name="T6" fmla="*/ 55563 w 40"/>
                <a:gd name="T7" fmla="*/ 42863 h 53"/>
                <a:gd name="T8" fmla="*/ 63500 w 40"/>
                <a:gd name="T9" fmla="*/ 63500 h 53"/>
                <a:gd name="T10" fmla="*/ 44450 w 40"/>
                <a:gd name="T11" fmla="*/ 65088 h 53"/>
                <a:gd name="T12" fmla="*/ 42863 w 40"/>
                <a:gd name="T13" fmla="*/ 79375 h 53"/>
                <a:gd name="T14" fmla="*/ 30163 w 40"/>
                <a:gd name="T15" fmla="*/ 84138 h 53"/>
                <a:gd name="T16" fmla="*/ 26988 w 40"/>
                <a:gd name="T17" fmla="*/ 47625 h 53"/>
                <a:gd name="T18" fmla="*/ 0 w 40"/>
                <a:gd name="T19" fmla="*/ 6350 h 53"/>
                <a:gd name="T20" fmla="*/ 11113 w 40"/>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53">
                  <a:moveTo>
                    <a:pt x="7" y="0"/>
                  </a:moveTo>
                  <a:lnTo>
                    <a:pt x="27" y="7"/>
                  </a:lnTo>
                  <a:lnTo>
                    <a:pt x="32" y="19"/>
                  </a:lnTo>
                  <a:lnTo>
                    <a:pt x="35" y="27"/>
                  </a:lnTo>
                  <a:lnTo>
                    <a:pt x="40" y="40"/>
                  </a:lnTo>
                  <a:lnTo>
                    <a:pt x="28" y="41"/>
                  </a:lnTo>
                  <a:lnTo>
                    <a:pt x="27" y="50"/>
                  </a:lnTo>
                  <a:lnTo>
                    <a:pt x="19" y="53"/>
                  </a:lnTo>
                  <a:lnTo>
                    <a:pt x="17" y="30"/>
                  </a:lnTo>
                  <a:lnTo>
                    <a:pt x="0" y="4"/>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8" name="Freeform 729"/>
            <p:cNvSpPr>
              <a:spLocks/>
            </p:cNvSpPr>
            <p:nvPr/>
          </p:nvSpPr>
          <p:spPr bwMode="auto">
            <a:xfrm>
              <a:off x="4697413" y="3084513"/>
              <a:ext cx="176212" cy="171450"/>
            </a:xfrm>
            <a:custGeom>
              <a:avLst/>
              <a:gdLst>
                <a:gd name="T0" fmla="*/ 92075 w 111"/>
                <a:gd name="T1" fmla="*/ 0 h 108"/>
                <a:gd name="T2" fmla="*/ 114300 w 111"/>
                <a:gd name="T3" fmla="*/ 1588 h 108"/>
                <a:gd name="T4" fmla="*/ 120650 w 111"/>
                <a:gd name="T5" fmla="*/ 9525 h 108"/>
                <a:gd name="T6" fmla="*/ 128587 w 111"/>
                <a:gd name="T7" fmla="*/ 6350 h 108"/>
                <a:gd name="T8" fmla="*/ 142875 w 111"/>
                <a:gd name="T9" fmla="*/ 11113 h 108"/>
                <a:gd name="T10" fmla="*/ 146050 w 111"/>
                <a:gd name="T11" fmla="*/ 38100 h 108"/>
                <a:gd name="T12" fmla="*/ 155575 w 111"/>
                <a:gd name="T13" fmla="*/ 66675 h 108"/>
                <a:gd name="T14" fmla="*/ 163512 w 111"/>
                <a:gd name="T15" fmla="*/ 82550 h 108"/>
                <a:gd name="T16" fmla="*/ 173037 w 111"/>
                <a:gd name="T17" fmla="*/ 84138 h 108"/>
                <a:gd name="T18" fmla="*/ 176212 w 111"/>
                <a:gd name="T19" fmla="*/ 92075 h 108"/>
                <a:gd name="T20" fmla="*/ 176212 w 111"/>
                <a:gd name="T21" fmla="*/ 101600 h 108"/>
                <a:gd name="T22" fmla="*/ 168275 w 111"/>
                <a:gd name="T23" fmla="*/ 107950 h 108"/>
                <a:gd name="T24" fmla="*/ 155575 w 111"/>
                <a:gd name="T25" fmla="*/ 111125 h 108"/>
                <a:gd name="T26" fmla="*/ 157162 w 111"/>
                <a:gd name="T27" fmla="*/ 120650 h 108"/>
                <a:gd name="T28" fmla="*/ 155575 w 111"/>
                <a:gd name="T29" fmla="*/ 130175 h 108"/>
                <a:gd name="T30" fmla="*/ 160337 w 111"/>
                <a:gd name="T31" fmla="*/ 139700 h 108"/>
                <a:gd name="T32" fmla="*/ 146050 w 111"/>
                <a:gd name="T33" fmla="*/ 144463 h 108"/>
                <a:gd name="T34" fmla="*/ 134937 w 111"/>
                <a:gd name="T35" fmla="*/ 157163 h 108"/>
                <a:gd name="T36" fmla="*/ 134937 w 111"/>
                <a:gd name="T37" fmla="*/ 171450 h 108"/>
                <a:gd name="T38" fmla="*/ 123825 w 111"/>
                <a:gd name="T39" fmla="*/ 169863 h 108"/>
                <a:gd name="T40" fmla="*/ 107950 w 111"/>
                <a:gd name="T41" fmla="*/ 161925 h 108"/>
                <a:gd name="T42" fmla="*/ 79375 w 111"/>
                <a:gd name="T43" fmla="*/ 165100 h 108"/>
                <a:gd name="T44" fmla="*/ 71437 w 111"/>
                <a:gd name="T45" fmla="*/ 157163 h 108"/>
                <a:gd name="T46" fmla="*/ 52387 w 111"/>
                <a:gd name="T47" fmla="*/ 152400 h 108"/>
                <a:gd name="T48" fmla="*/ 20637 w 111"/>
                <a:gd name="T49" fmla="*/ 152400 h 108"/>
                <a:gd name="T50" fmla="*/ 17462 w 111"/>
                <a:gd name="T51" fmla="*/ 161925 h 108"/>
                <a:gd name="T52" fmla="*/ 7937 w 111"/>
                <a:gd name="T53" fmla="*/ 166688 h 108"/>
                <a:gd name="T54" fmla="*/ 4762 w 111"/>
                <a:gd name="T55" fmla="*/ 144463 h 108"/>
                <a:gd name="T56" fmla="*/ 0 w 111"/>
                <a:gd name="T57" fmla="*/ 141288 h 108"/>
                <a:gd name="T58" fmla="*/ 0 w 111"/>
                <a:gd name="T59" fmla="*/ 131763 h 108"/>
                <a:gd name="T60" fmla="*/ 11112 w 111"/>
                <a:gd name="T61" fmla="*/ 122238 h 108"/>
                <a:gd name="T62" fmla="*/ 6350 w 111"/>
                <a:gd name="T63" fmla="*/ 87313 h 108"/>
                <a:gd name="T64" fmla="*/ 20637 w 111"/>
                <a:gd name="T65" fmla="*/ 77788 h 108"/>
                <a:gd name="T66" fmla="*/ 33337 w 111"/>
                <a:gd name="T67" fmla="*/ 66675 h 108"/>
                <a:gd name="T68" fmla="*/ 39687 w 111"/>
                <a:gd name="T69" fmla="*/ 63500 h 108"/>
                <a:gd name="T70" fmla="*/ 47625 w 111"/>
                <a:gd name="T71" fmla="*/ 38100 h 108"/>
                <a:gd name="T72" fmla="*/ 57150 w 111"/>
                <a:gd name="T73" fmla="*/ 33338 h 108"/>
                <a:gd name="T74" fmla="*/ 63500 w 111"/>
                <a:gd name="T75" fmla="*/ 14288 h 108"/>
                <a:gd name="T76" fmla="*/ 71437 w 111"/>
                <a:gd name="T77" fmla="*/ 6350 h 108"/>
                <a:gd name="T78" fmla="*/ 79375 w 111"/>
                <a:gd name="T79" fmla="*/ 9525 h 108"/>
                <a:gd name="T80" fmla="*/ 92075 w 111"/>
                <a:gd name="T81" fmla="*/ 0 h 1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1" h="108">
                  <a:moveTo>
                    <a:pt x="58" y="0"/>
                  </a:moveTo>
                  <a:lnTo>
                    <a:pt x="72" y="1"/>
                  </a:lnTo>
                  <a:lnTo>
                    <a:pt x="76" y="6"/>
                  </a:lnTo>
                  <a:lnTo>
                    <a:pt x="81" y="4"/>
                  </a:lnTo>
                  <a:lnTo>
                    <a:pt x="90" y="7"/>
                  </a:lnTo>
                  <a:lnTo>
                    <a:pt x="92" y="24"/>
                  </a:lnTo>
                  <a:lnTo>
                    <a:pt x="98" y="42"/>
                  </a:lnTo>
                  <a:lnTo>
                    <a:pt x="103" y="52"/>
                  </a:lnTo>
                  <a:lnTo>
                    <a:pt x="109" y="53"/>
                  </a:lnTo>
                  <a:lnTo>
                    <a:pt x="111" y="58"/>
                  </a:lnTo>
                  <a:lnTo>
                    <a:pt x="111" y="64"/>
                  </a:lnTo>
                  <a:lnTo>
                    <a:pt x="106" y="68"/>
                  </a:lnTo>
                  <a:lnTo>
                    <a:pt x="98" y="70"/>
                  </a:lnTo>
                  <a:lnTo>
                    <a:pt x="99" y="76"/>
                  </a:lnTo>
                  <a:lnTo>
                    <a:pt x="98" y="82"/>
                  </a:lnTo>
                  <a:lnTo>
                    <a:pt x="101" y="88"/>
                  </a:lnTo>
                  <a:lnTo>
                    <a:pt x="92" y="91"/>
                  </a:lnTo>
                  <a:lnTo>
                    <a:pt x="85" y="99"/>
                  </a:lnTo>
                  <a:lnTo>
                    <a:pt x="85" y="108"/>
                  </a:lnTo>
                  <a:lnTo>
                    <a:pt x="78" y="107"/>
                  </a:lnTo>
                  <a:lnTo>
                    <a:pt x="68" y="102"/>
                  </a:lnTo>
                  <a:lnTo>
                    <a:pt x="50" y="104"/>
                  </a:lnTo>
                  <a:lnTo>
                    <a:pt x="45" y="99"/>
                  </a:lnTo>
                  <a:lnTo>
                    <a:pt x="33" y="96"/>
                  </a:lnTo>
                  <a:lnTo>
                    <a:pt x="13" y="96"/>
                  </a:lnTo>
                  <a:lnTo>
                    <a:pt x="11" y="102"/>
                  </a:lnTo>
                  <a:lnTo>
                    <a:pt x="5" y="105"/>
                  </a:lnTo>
                  <a:lnTo>
                    <a:pt x="3" y="91"/>
                  </a:lnTo>
                  <a:lnTo>
                    <a:pt x="0" y="89"/>
                  </a:lnTo>
                  <a:lnTo>
                    <a:pt x="0" y="83"/>
                  </a:lnTo>
                  <a:lnTo>
                    <a:pt x="7" y="77"/>
                  </a:lnTo>
                  <a:lnTo>
                    <a:pt x="4" y="55"/>
                  </a:lnTo>
                  <a:lnTo>
                    <a:pt x="13" y="49"/>
                  </a:lnTo>
                  <a:lnTo>
                    <a:pt x="21" y="42"/>
                  </a:lnTo>
                  <a:lnTo>
                    <a:pt x="25" y="40"/>
                  </a:lnTo>
                  <a:lnTo>
                    <a:pt x="30" y="24"/>
                  </a:lnTo>
                  <a:lnTo>
                    <a:pt x="36" y="21"/>
                  </a:lnTo>
                  <a:lnTo>
                    <a:pt x="40" y="9"/>
                  </a:lnTo>
                  <a:lnTo>
                    <a:pt x="45" y="4"/>
                  </a:lnTo>
                  <a:lnTo>
                    <a:pt x="50" y="6"/>
                  </a:lnTo>
                  <a:lnTo>
                    <a:pt x="5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49" name="Freeform 730"/>
            <p:cNvSpPr>
              <a:spLocks/>
            </p:cNvSpPr>
            <p:nvPr/>
          </p:nvSpPr>
          <p:spPr bwMode="auto">
            <a:xfrm>
              <a:off x="4672013" y="3221038"/>
              <a:ext cx="347662" cy="257175"/>
            </a:xfrm>
            <a:custGeom>
              <a:avLst/>
              <a:gdLst>
                <a:gd name="T0" fmla="*/ 233362 w 219"/>
                <a:gd name="T1" fmla="*/ 14288 h 162"/>
                <a:gd name="T2" fmla="*/ 250825 w 219"/>
                <a:gd name="T3" fmla="*/ 33338 h 162"/>
                <a:gd name="T4" fmla="*/ 271462 w 219"/>
                <a:gd name="T5" fmla="*/ 61913 h 162"/>
                <a:gd name="T6" fmla="*/ 304800 w 219"/>
                <a:gd name="T7" fmla="*/ 76200 h 162"/>
                <a:gd name="T8" fmla="*/ 323850 w 219"/>
                <a:gd name="T9" fmla="*/ 82550 h 162"/>
                <a:gd name="T10" fmla="*/ 346075 w 219"/>
                <a:gd name="T11" fmla="*/ 92075 h 162"/>
                <a:gd name="T12" fmla="*/ 342900 w 219"/>
                <a:gd name="T13" fmla="*/ 112713 h 162"/>
                <a:gd name="T14" fmla="*/ 336550 w 219"/>
                <a:gd name="T15" fmla="*/ 146050 h 162"/>
                <a:gd name="T16" fmla="*/ 314325 w 219"/>
                <a:gd name="T17" fmla="*/ 169863 h 162"/>
                <a:gd name="T18" fmla="*/ 295275 w 219"/>
                <a:gd name="T19" fmla="*/ 176213 h 162"/>
                <a:gd name="T20" fmla="*/ 284162 w 219"/>
                <a:gd name="T21" fmla="*/ 184150 h 162"/>
                <a:gd name="T22" fmla="*/ 274637 w 219"/>
                <a:gd name="T23" fmla="*/ 188913 h 162"/>
                <a:gd name="T24" fmla="*/ 258762 w 219"/>
                <a:gd name="T25" fmla="*/ 193675 h 162"/>
                <a:gd name="T26" fmla="*/ 250825 w 219"/>
                <a:gd name="T27" fmla="*/ 195263 h 162"/>
                <a:gd name="T28" fmla="*/ 225425 w 219"/>
                <a:gd name="T29" fmla="*/ 198438 h 162"/>
                <a:gd name="T30" fmla="*/ 239712 w 219"/>
                <a:gd name="T31" fmla="*/ 207963 h 162"/>
                <a:gd name="T32" fmla="*/ 249237 w 219"/>
                <a:gd name="T33" fmla="*/ 217488 h 162"/>
                <a:gd name="T34" fmla="*/ 257175 w 219"/>
                <a:gd name="T35" fmla="*/ 223838 h 162"/>
                <a:gd name="T36" fmla="*/ 246062 w 219"/>
                <a:gd name="T37" fmla="*/ 207963 h 162"/>
                <a:gd name="T38" fmla="*/ 261937 w 219"/>
                <a:gd name="T39" fmla="*/ 223838 h 162"/>
                <a:gd name="T40" fmla="*/ 280987 w 219"/>
                <a:gd name="T41" fmla="*/ 222250 h 162"/>
                <a:gd name="T42" fmla="*/ 276225 w 219"/>
                <a:gd name="T43" fmla="*/ 231775 h 162"/>
                <a:gd name="T44" fmla="*/ 265112 w 219"/>
                <a:gd name="T45" fmla="*/ 231775 h 162"/>
                <a:gd name="T46" fmla="*/ 257175 w 219"/>
                <a:gd name="T47" fmla="*/ 238125 h 162"/>
                <a:gd name="T48" fmla="*/ 252412 w 219"/>
                <a:gd name="T49" fmla="*/ 241300 h 162"/>
                <a:gd name="T50" fmla="*/ 230187 w 219"/>
                <a:gd name="T51" fmla="*/ 257175 h 162"/>
                <a:gd name="T52" fmla="*/ 217487 w 219"/>
                <a:gd name="T53" fmla="*/ 250825 h 162"/>
                <a:gd name="T54" fmla="*/ 223837 w 219"/>
                <a:gd name="T55" fmla="*/ 236538 h 162"/>
                <a:gd name="T56" fmla="*/ 211137 w 219"/>
                <a:gd name="T57" fmla="*/ 227013 h 162"/>
                <a:gd name="T58" fmla="*/ 201612 w 219"/>
                <a:gd name="T59" fmla="*/ 223838 h 162"/>
                <a:gd name="T60" fmla="*/ 225425 w 219"/>
                <a:gd name="T61" fmla="*/ 209550 h 162"/>
                <a:gd name="T62" fmla="*/ 211137 w 219"/>
                <a:gd name="T63" fmla="*/ 203200 h 162"/>
                <a:gd name="T64" fmla="*/ 195262 w 219"/>
                <a:gd name="T65" fmla="*/ 203200 h 162"/>
                <a:gd name="T66" fmla="*/ 193675 w 219"/>
                <a:gd name="T67" fmla="*/ 195263 h 162"/>
                <a:gd name="T68" fmla="*/ 185737 w 219"/>
                <a:gd name="T69" fmla="*/ 190500 h 162"/>
                <a:gd name="T70" fmla="*/ 180975 w 219"/>
                <a:gd name="T71" fmla="*/ 188913 h 162"/>
                <a:gd name="T72" fmla="*/ 166687 w 219"/>
                <a:gd name="T73" fmla="*/ 198438 h 162"/>
                <a:gd name="T74" fmla="*/ 160337 w 219"/>
                <a:gd name="T75" fmla="*/ 209550 h 162"/>
                <a:gd name="T76" fmla="*/ 152400 w 219"/>
                <a:gd name="T77" fmla="*/ 217488 h 162"/>
                <a:gd name="T78" fmla="*/ 146050 w 219"/>
                <a:gd name="T79" fmla="*/ 223838 h 162"/>
                <a:gd name="T80" fmla="*/ 122237 w 219"/>
                <a:gd name="T81" fmla="*/ 227013 h 162"/>
                <a:gd name="T82" fmla="*/ 120650 w 219"/>
                <a:gd name="T83" fmla="*/ 209550 h 162"/>
                <a:gd name="T84" fmla="*/ 134937 w 219"/>
                <a:gd name="T85" fmla="*/ 190500 h 162"/>
                <a:gd name="T86" fmla="*/ 146050 w 219"/>
                <a:gd name="T87" fmla="*/ 168275 h 162"/>
                <a:gd name="T88" fmla="*/ 133350 w 219"/>
                <a:gd name="T89" fmla="*/ 136525 h 162"/>
                <a:gd name="T90" fmla="*/ 90487 w 219"/>
                <a:gd name="T91" fmla="*/ 131763 h 162"/>
                <a:gd name="T92" fmla="*/ 73025 w 219"/>
                <a:gd name="T93" fmla="*/ 144463 h 162"/>
                <a:gd name="T94" fmla="*/ 23812 w 219"/>
                <a:gd name="T95" fmla="*/ 141288 h 162"/>
                <a:gd name="T96" fmla="*/ 0 w 219"/>
                <a:gd name="T97" fmla="*/ 130175 h 162"/>
                <a:gd name="T98" fmla="*/ 6350 w 219"/>
                <a:gd name="T99" fmla="*/ 101600 h 162"/>
                <a:gd name="T100" fmla="*/ 14287 w 219"/>
                <a:gd name="T101" fmla="*/ 92075 h 162"/>
                <a:gd name="T102" fmla="*/ 39687 w 219"/>
                <a:gd name="T103" fmla="*/ 68263 h 162"/>
                <a:gd name="T104" fmla="*/ 33337 w 219"/>
                <a:gd name="T105" fmla="*/ 30163 h 162"/>
                <a:gd name="T106" fmla="*/ 46037 w 219"/>
                <a:gd name="T107" fmla="*/ 15875 h 162"/>
                <a:gd name="T108" fmla="*/ 96837 w 219"/>
                <a:gd name="T109" fmla="*/ 20638 h 162"/>
                <a:gd name="T110" fmla="*/ 133350 w 219"/>
                <a:gd name="T111" fmla="*/ 25400 h 162"/>
                <a:gd name="T112" fmla="*/ 160337 w 219"/>
                <a:gd name="T113" fmla="*/ 34925 h 162"/>
                <a:gd name="T114" fmla="*/ 171450 w 219"/>
                <a:gd name="T115" fmla="*/ 7938 h 162"/>
                <a:gd name="T116" fmla="*/ 193675 w 219"/>
                <a:gd name="T117" fmla="*/ 4763 h 1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9" h="162">
                  <a:moveTo>
                    <a:pt x="142" y="0"/>
                  </a:moveTo>
                  <a:lnTo>
                    <a:pt x="147" y="9"/>
                  </a:lnTo>
                  <a:lnTo>
                    <a:pt x="149" y="19"/>
                  </a:lnTo>
                  <a:lnTo>
                    <a:pt x="158" y="21"/>
                  </a:lnTo>
                  <a:lnTo>
                    <a:pt x="165" y="42"/>
                  </a:lnTo>
                  <a:lnTo>
                    <a:pt x="171" y="39"/>
                  </a:lnTo>
                  <a:lnTo>
                    <a:pt x="186" y="42"/>
                  </a:lnTo>
                  <a:lnTo>
                    <a:pt x="192" y="48"/>
                  </a:lnTo>
                  <a:lnTo>
                    <a:pt x="198" y="48"/>
                  </a:lnTo>
                  <a:lnTo>
                    <a:pt x="204" y="52"/>
                  </a:lnTo>
                  <a:lnTo>
                    <a:pt x="210" y="57"/>
                  </a:lnTo>
                  <a:lnTo>
                    <a:pt x="218" y="58"/>
                  </a:lnTo>
                  <a:lnTo>
                    <a:pt x="219" y="67"/>
                  </a:lnTo>
                  <a:lnTo>
                    <a:pt x="216" y="71"/>
                  </a:lnTo>
                  <a:lnTo>
                    <a:pt x="216" y="83"/>
                  </a:lnTo>
                  <a:lnTo>
                    <a:pt x="212" y="92"/>
                  </a:lnTo>
                  <a:lnTo>
                    <a:pt x="199" y="98"/>
                  </a:lnTo>
                  <a:lnTo>
                    <a:pt x="198" y="107"/>
                  </a:lnTo>
                  <a:lnTo>
                    <a:pt x="190" y="107"/>
                  </a:lnTo>
                  <a:lnTo>
                    <a:pt x="186" y="111"/>
                  </a:lnTo>
                  <a:lnTo>
                    <a:pt x="182" y="113"/>
                  </a:lnTo>
                  <a:lnTo>
                    <a:pt x="179" y="116"/>
                  </a:lnTo>
                  <a:lnTo>
                    <a:pt x="174" y="114"/>
                  </a:lnTo>
                  <a:lnTo>
                    <a:pt x="173" y="119"/>
                  </a:lnTo>
                  <a:lnTo>
                    <a:pt x="167" y="117"/>
                  </a:lnTo>
                  <a:lnTo>
                    <a:pt x="163" y="122"/>
                  </a:lnTo>
                  <a:lnTo>
                    <a:pt x="161" y="123"/>
                  </a:lnTo>
                  <a:lnTo>
                    <a:pt x="158" y="123"/>
                  </a:lnTo>
                  <a:lnTo>
                    <a:pt x="151" y="128"/>
                  </a:lnTo>
                  <a:lnTo>
                    <a:pt x="142" y="125"/>
                  </a:lnTo>
                  <a:lnTo>
                    <a:pt x="143" y="129"/>
                  </a:lnTo>
                  <a:lnTo>
                    <a:pt x="151" y="131"/>
                  </a:lnTo>
                  <a:lnTo>
                    <a:pt x="151" y="134"/>
                  </a:lnTo>
                  <a:lnTo>
                    <a:pt x="157" y="137"/>
                  </a:lnTo>
                  <a:lnTo>
                    <a:pt x="158" y="141"/>
                  </a:lnTo>
                  <a:lnTo>
                    <a:pt x="162" y="141"/>
                  </a:lnTo>
                  <a:lnTo>
                    <a:pt x="161" y="138"/>
                  </a:lnTo>
                  <a:lnTo>
                    <a:pt x="155" y="131"/>
                  </a:lnTo>
                  <a:lnTo>
                    <a:pt x="157" y="129"/>
                  </a:lnTo>
                  <a:lnTo>
                    <a:pt x="165" y="141"/>
                  </a:lnTo>
                  <a:lnTo>
                    <a:pt x="169" y="141"/>
                  </a:lnTo>
                  <a:lnTo>
                    <a:pt x="177" y="140"/>
                  </a:lnTo>
                  <a:lnTo>
                    <a:pt x="174" y="143"/>
                  </a:lnTo>
                  <a:lnTo>
                    <a:pt x="174" y="146"/>
                  </a:lnTo>
                  <a:lnTo>
                    <a:pt x="170" y="147"/>
                  </a:lnTo>
                  <a:lnTo>
                    <a:pt x="167" y="146"/>
                  </a:lnTo>
                  <a:lnTo>
                    <a:pt x="163" y="146"/>
                  </a:lnTo>
                  <a:lnTo>
                    <a:pt x="162" y="150"/>
                  </a:lnTo>
                  <a:lnTo>
                    <a:pt x="159" y="150"/>
                  </a:lnTo>
                  <a:lnTo>
                    <a:pt x="159" y="152"/>
                  </a:lnTo>
                  <a:lnTo>
                    <a:pt x="154" y="152"/>
                  </a:lnTo>
                  <a:lnTo>
                    <a:pt x="145" y="162"/>
                  </a:lnTo>
                  <a:lnTo>
                    <a:pt x="142" y="159"/>
                  </a:lnTo>
                  <a:lnTo>
                    <a:pt x="137" y="158"/>
                  </a:lnTo>
                  <a:lnTo>
                    <a:pt x="139" y="156"/>
                  </a:lnTo>
                  <a:lnTo>
                    <a:pt x="141" y="149"/>
                  </a:lnTo>
                  <a:lnTo>
                    <a:pt x="137" y="147"/>
                  </a:lnTo>
                  <a:lnTo>
                    <a:pt x="133" y="143"/>
                  </a:lnTo>
                  <a:lnTo>
                    <a:pt x="130" y="144"/>
                  </a:lnTo>
                  <a:lnTo>
                    <a:pt x="127" y="141"/>
                  </a:lnTo>
                  <a:lnTo>
                    <a:pt x="134" y="134"/>
                  </a:lnTo>
                  <a:lnTo>
                    <a:pt x="142" y="132"/>
                  </a:lnTo>
                  <a:lnTo>
                    <a:pt x="141" y="128"/>
                  </a:lnTo>
                  <a:lnTo>
                    <a:pt x="133" y="128"/>
                  </a:lnTo>
                  <a:lnTo>
                    <a:pt x="127" y="129"/>
                  </a:lnTo>
                  <a:lnTo>
                    <a:pt x="123" y="128"/>
                  </a:lnTo>
                  <a:lnTo>
                    <a:pt x="118" y="126"/>
                  </a:lnTo>
                  <a:lnTo>
                    <a:pt x="122" y="123"/>
                  </a:lnTo>
                  <a:lnTo>
                    <a:pt x="122" y="122"/>
                  </a:lnTo>
                  <a:lnTo>
                    <a:pt x="117" y="120"/>
                  </a:lnTo>
                  <a:lnTo>
                    <a:pt x="115" y="117"/>
                  </a:lnTo>
                  <a:lnTo>
                    <a:pt x="114" y="119"/>
                  </a:lnTo>
                  <a:lnTo>
                    <a:pt x="106" y="120"/>
                  </a:lnTo>
                  <a:lnTo>
                    <a:pt x="105" y="125"/>
                  </a:lnTo>
                  <a:lnTo>
                    <a:pt x="102" y="128"/>
                  </a:lnTo>
                  <a:lnTo>
                    <a:pt x="101" y="132"/>
                  </a:lnTo>
                  <a:lnTo>
                    <a:pt x="97" y="134"/>
                  </a:lnTo>
                  <a:lnTo>
                    <a:pt x="96" y="137"/>
                  </a:lnTo>
                  <a:lnTo>
                    <a:pt x="92" y="137"/>
                  </a:lnTo>
                  <a:lnTo>
                    <a:pt x="92" y="141"/>
                  </a:lnTo>
                  <a:lnTo>
                    <a:pt x="86" y="140"/>
                  </a:lnTo>
                  <a:lnTo>
                    <a:pt x="77" y="143"/>
                  </a:lnTo>
                  <a:lnTo>
                    <a:pt x="73" y="138"/>
                  </a:lnTo>
                  <a:lnTo>
                    <a:pt x="76" y="132"/>
                  </a:lnTo>
                  <a:lnTo>
                    <a:pt x="84" y="129"/>
                  </a:lnTo>
                  <a:lnTo>
                    <a:pt x="85" y="120"/>
                  </a:lnTo>
                  <a:lnTo>
                    <a:pt x="97" y="119"/>
                  </a:lnTo>
                  <a:lnTo>
                    <a:pt x="92" y="106"/>
                  </a:lnTo>
                  <a:lnTo>
                    <a:pt x="89" y="98"/>
                  </a:lnTo>
                  <a:lnTo>
                    <a:pt x="84" y="86"/>
                  </a:lnTo>
                  <a:lnTo>
                    <a:pt x="64" y="79"/>
                  </a:lnTo>
                  <a:lnTo>
                    <a:pt x="57" y="83"/>
                  </a:lnTo>
                  <a:lnTo>
                    <a:pt x="50" y="85"/>
                  </a:lnTo>
                  <a:lnTo>
                    <a:pt x="46" y="91"/>
                  </a:lnTo>
                  <a:lnTo>
                    <a:pt x="33" y="94"/>
                  </a:lnTo>
                  <a:lnTo>
                    <a:pt x="15" y="89"/>
                  </a:lnTo>
                  <a:lnTo>
                    <a:pt x="8" y="92"/>
                  </a:lnTo>
                  <a:lnTo>
                    <a:pt x="0" y="82"/>
                  </a:lnTo>
                  <a:lnTo>
                    <a:pt x="1" y="74"/>
                  </a:lnTo>
                  <a:lnTo>
                    <a:pt x="4" y="64"/>
                  </a:lnTo>
                  <a:lnTo>
                    <a:pt x="8" y="62"/>
                  </a:lnTo>
                  <a:lnTo>
                    <a:pt x="9" y="58"/>
                  </a:lnTo>
                  <a:lnTo>
                    <a:pt x="20" y="45"/>
                  </a:lnTo>
                  <a:lnTo>
                    <a:pt x="25" y="43"/>
                  </a:lnTo>
                  <a:lnTo>
                    <a:pt x="25" y="31"/>
                  </a:lnTo>
                  <a:lnTo>
                    <a:pt x="21" y="19"/>
                  </a:lnTo>
                  <a:lnTo>
                    <a:pt x="27" y="16"/>
                  </a:lnTo>
                  <a:lnTo>
                    <a:pt x="29" y="10"/>
                  </a:lnTo>
                  <a:lnTo>
                    <a:pt x="49" y="10"/>
                  </a:lnTo>
                  <a:lnTo>
                    <a:pt x="61" y="13"/>
                  </a:lnTo>
                  <a:lnTo>
                    <a:pt x="66" y="18"/>
                  </a:lnTo>
                  <a:lnTo>
                    <a:pt x="84" y="16"/>
                  </a:lnTo>
                  <a:lnTo>
                    <a:pt x="94" y="21"/>
                  </a:lnTo>
                  <a:lnTo>
                    <a:pt x="101" y="22"/>
                  </a:lnTo>
                  <a:lnTo>
                    <a:pt x="101" y="13"/>
                  </a:lnTo>
                  <a:lnTo>
                    <a:pt x="108" y="5"/>
                  </a:lnTo>
                  <a:lnTo>
                    <a:pt x="117" y="2"/>
                  </a:lnTo>
                  <a:lnTo>
                    <a:pt x="122" y="3"/>
                  </a:lnTo>
                  <a:lnTo>
                    <a:pt x="14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0" name="Freeform 731"/>
            <p:cNvSpPr>
              <a:spLocks/>
            </p:cNvSpPr>
            <p:nvPr/>
          </p:nvSpPr>
          <p:spPr bwMode="auto">
            <a:xfrm>
              <a:off x="4054475" y="3119438"/>
              <a:ext cx="82550" cy="131762"/>
            </a:xfrm>
            <a:custGeom>
              <a:avLst/>
              <a:gdLst>
                <a:gd name="T0" fmla="*/ 50800 w 52"/>
                <a:gd name="T1" fmla="*/ 0 h 83"/>
                <a:gd name="T2" fmla="*/ 52388 w 52"/>
                <a:gd name="T3" fmla="*/ 3175 h 83"/>
                <a:gd name="T4" fmla="*/ 57150 w 52"/>
                <a:gd name="T5" fmla="*/ 0 h 83"/>
                <a:gd name="T6" fmla="*/ 58738 w 52"/>
                <a:gd name="T7" fmla="*/ 4762 h 83"/>
                <a:gd name="T8" fmla="*/ 57150 w 52"/>
                <a:gd name="T9" fmla="*/ 14287 h 83"/>
                <a:gd name="T10" fmla="*/ 46038 w 52"/>
                <a:gd name="T11" fmla="*/ 19050 h 83"/>
                <a:gd name="T12" fmla="*/ 44450 w 52"/>
                <a:gd name="T13" fmla="*/ 31750 h 83"/>
                <a:gd name="T14" fmla="*/ 52388 w 52"/>
                <a:gd name="T15" fmla="*/ 39687 h 83"/>
                <a:gd name="T16" fmla="*/ 58738 w 52"/>
                <a:gd name="T17" fmla="*/ 33337 h 83"/>
                <a:gd name="T18" fmla="*/ 69850 w 52"/>
                <a:gd name="T19" fmla="*/ 42862 h 83"/>
                <a:gd name="T20" fmla="*/ 82550 w 52"/>
                <a:gd name="T21" fmla="*/ 42862 h 83"/>
                <a:gd name="T22" fmla="*/ 82550 w 52"/>
                <a:gd name="T23" fmla="*/ 47625 h 83"/>
                <a:gd name="T24" fmla="*/ 74613 w 52"/>
                <a:gd name="T25" fmla="*/ 49212 h 83"/>
                <a:gd name="T26" fmla="*/ 74613 w 52"/>
                <a:gd name="T27" fmla="*/ 53975 h 83"/>
                <a:gd name="T28" fmla="*/ 77788 w 52"/>
                <a:gd name="T29" fmla="*/ 58737 h 83"/>
                <a:gd name="T30" fmla="*/ 76200 w 52"/>
                <a:gd name="T31" fmla="*/ 66675 h 83"/>
                <a:gd name="T32" fmla="*/ 80963 w 52"/>
                <a:gd name="T33" fmla="*/ 85725 h 83"/>
                <a:gd name="T34" fmla="*/ 74613 w 52"/>
                <a:gd name="T35" fmla="*/ 104775 h 83"/>
                <a:gd name="T36" fmla="*/ 76200 w 52"/>
                <a:gd name="T37" fmla="*/ 111125 h 83"/>
                <a:gd name="T38" fmla="*/ 63500 w 52"/>
                <a:gd name="T39" fmla="*/ 111125 h 83"/>
                <a:gd name="T40" fmla="*/ 49213 w 52"/>
                <a:gd name="T41" fmla="*/ 117475 h 83"/>
                <a:gd name="T42" fmla="*/ 38100 w 52"/>
                <a:gd name="T43" fmla="*/ 122237 h 83"/>
                <a:gd name="T44" fmla="*/ 36513 w 52"/>
                <a:gd name="T45" fmla="*/ 125412 h 83"/>
                <a:gd name="T46" fmla="*/ 26988 w 52"/>
                <a:gd name="T47" fmla="*/ 131762 h 83"/>
                <a:gd name="T48" fmla="*/ 14288 w 52"/>
                <a:gd name="T49" fmla="*/ 131762 h 83"/>
                <a:gd name="T50" fmla="*/ 11113 w 52"/>
                <a:gd name="T51" fmla="*/ 130175 h 83"/>
                <a:gd name="T52" fmla="*/ 14288 w 52"/>
                <a:gd name="T53" fmla="*/ 127000 h 83"/>
                <a:gd name="T54" fmla="*/ 4763 w 52"/>
                <a:gd name="T55" fmla="*/ 127000 h 83"/>
                <a:gd name="T56" fmla="*/ 7938 w 52"/>
                <a:gd name="T57" fmla="*/ 122237 h 83"/>
                <a:gd name="T58" fmla="*/ 1588 w 52"/>
                <a:gd name="T59" fmla="*/ 125412 h 83"/>
                <a:gd name="T60" fmla="*/ 6350 w 52"/>
                <a:gd name="T61" fmla="*/ 115887 h 83"/>
                <a:gd name="T62" fmla="*/ 0 w 52"/>
                <a:gd name="T63" fmla="*/ 111125 h 83"/>
                <a:gd name="T64" fmla="*/ 0 w 52"/>
                <a:gd name="T65" fmla="*/ 109537 h 83"/>
                <a:gd name="T66" fmla="*/ 7938 w 52"/>
                <a:gd name="T67" fmla="*/ 109537 h 83"/>
                <a:gd name="T68" fmla="*/ 12700 w 52"/>
                <a:gd name="T69" fmla="*/ 100012 h 83"/>
                <a:gd name="T70" fmla="*/ 25400 w 52"/>
                <a:gd name="T71" fmla="*/ 96837 h 83"/>
                <a:gd name="T72" fmla="*/ 25400 w 52"/>
                <a:gd name="T73" fmla="*/ 92075 h 83"/>
                <a:gd name="T74" fmla="*/ 11113 w 52"/>
                <a:gd name="T75" fmla="*/ 96837 h 83"/>
                <a:gd name="T76" fmla="*/ 17463 w 52"/>
                <a:gd name="T77" fmla="*/ 87312 h 83"/>
                <a:gd name="T78" fmla="*/ 19050 w 52"/>
                <a:gd name="T79" fmla="*/ 77787 h 83"/>
                <a:gd name="T80" fmla="*/ 25400 w 52"/>
                <a:gd name="T81" fmla="*/ 76200 h 83"/>
                <a:gd name="T82" fmla="*/ 25400 w 52"/>
                <a:gd name="T83" fmla="*/ 73025 h 83"/>
                <a:gd name="T84" fmla="*/ 12700 w 52"/>
                <a:gd name="T85" fmla="*/ 73025 h 83"/>
                <a:gd name="T86" fmla="*/ 12700 w 52"/>
                <a:gd name="T87" fmla="*/ 71437 h 83"/>
                <a:gd name="T88" fmla="*/ 4763 w 52"/>
                <a:gd name="T89" fmla="*/ 68262 h 83"/>
                <a:gd name="T90" fmla="*/ 1588 w 52"/>
                <a:gd name="T91" fmla="*/ 63500 h 83"/>
                <a:gd name="T92" fmla="*/ 11113 w 52"/>
                <a:gd name="T93" fmla="*/ 53975 h 83"/>
                <a:gd name="T94" fmla="*/ 6350 w 52"/>
                <a:gd name="T95" fmla="*/ 52387 h 83"/>
                <a:gd name="T96" fmla="*/ 4763 w 52"/>
                <a:gd name="T97" fmla="*/ 49212 h 83"/>
                <a:gd name="T98" fmla="*/ 7938 w 52"/>
                <a:gd name="T99" fmla="*/ 44450 h 83"/>
                <a:gd name="T100" fmla="*/ 6350 w 52"/>
                <a:gd name="T101" fmla="*/ 39687 h 83"/>
                <a:gd name="T102" fmla="*/ 11113 w 52"/>
                <a:gd name="T103" fmla="*/ 36512 h 83"/>
                <a:gd name="T104" fmla="*/ 17463 w 52"/>
                <a:gd name="T105" fmla="*/ 36512 h 83"/>
                <a:gd name="T106" fmla="*/ 20638 w 52"/>
                <a:gd name="T107" fmla="*/ 38100 h 83"/>
                <a:gd name="T108" fmla="*/ 23813 w 52"/>
                <a:gd name="T109" fmla="*/ 36512 h 83"/>
                <a:gd name="T110" fmla="*/ 31750 w 52"/>
                <a:gd name="T111" fmla="*/ 38100 h 83"/>
                <a:gd name="T112" fmla="*/ 31750 w 52"/>
                <a:gd name="T113" fmla="*/ 31750 h 83"/>
                <a:gd name="T114" fmla="*/ 36513 w 52"/>
                <a:gd name="T115" fmla="*/ 26987 h 83"/>
                <a:gd name="T116" fmla="*/ 36513 w 52"/>
                <a:gd name="T117" fmla="*/ 23812 h 83"/>
                <a:gd name="T118" fmla="*/ 30163 w 52"/>
                <a:gd name="T119" fmla="*/ 22225 h 83"/>
                <a:gd name="T120" fmla="*/ 33338 w 52"/>
                <a:gd name="T121" fmla="*/ 14287 h 83"/>
                <a:gd name="T122" fmla="*/ 33338 w 52"/>
                <a:gd name="T123" fmla="*/ 9525 h 83"/>
                <a:gd name="T124" fmla="*/ 50800 w 52"/>
                <a:gd name="T125" fmla="*/ 0 h 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 h="83">
                  <a:moveTo>
                    <a:pt x="32" y="0"/>
                  </a:moveTo>
                  <a:lnTo>
                    <a:pt x="33" y="2"/>
                  </a:lnTo>
                  <a:lnTo>
                    <a:pt x="36" y="0"/>
                  </a:lnTo>
                  <a:lnTo>
                    <a:pt x="37" y="3"/>
                  </a:lnTo>
                  <a:lnTo>
                    <a:pt x="36" y="9"/>
                  </a:lnTo>
                  <a:lnTo>
                    <a:pt x="29" y="12"/>
                  </a:lnTo>
                  <a:lnTo>
                    <a:pt x="28" y="20"/>
                  </a:lnTo>
                  <a:lnTo>
                    <a:pt x="33" y="25"/>
                  </a:lnTo>
                  <a:lnTo>
                    <a:pt x="37" y="21"/>
                  </a:lnTo>
                  <a:lnTo>
                    <a:pt x="44" y="27"/>
                  </a:lnTo>
                  <a:lnTo>
                    <a:pt x="52" y="27"/>
                  </a:lnTo>
                  <a:lnTo>
                    <a:pt x="52" y="30"/>
                  </a:lnTo>
                  <a:lnTo>
                    <a:pt x="47" y="31"/>
                  </a:lnTo>
                  <a:lnTo>
                    <a:pt x="47" y="34"/>
                  </a:lnTo>
                  <a:lnTo>
                    <a:pt x="49" y="37"/>
                  </a:lnTo>
                  <a:lnTo>
                    <a:pt x="48" y="42"/>
                  </a:lnTo>
                  <a:lnTo>
                    <a:pt x="51" y="54"/>
                  </a:lnTo>
                  <a:lnTo>
                    <a:pt x="47" y="66"/>
                  </a:lnTo>
                  <a:lnTo>
                    <a:pt x="48" y="70"/>
                  </a:lnTo>
                  <a:lnTo>
                    <a:pt x="40" y="70"/>
                  </a:lnTo>
                  <a:lnTo>
                    <a:pt x="31" y="74"/>
                  </a:lnTo>
                  <a:lnTo>
                    <a:pt x="24" y="77"/>
                  </a:lnTo>
                  <a:lnTo>
                    <a:pt x="23" y="79"/>
                  </a:lnTo>
                  <a:lnTo>
                    <a:pt x="17" y="83"/>
                  </a:lnTo>
                  <a:lnTo>
                    <a:pt x="9" y="83"/>
                  </a:lnTo>
                  <a:lnTo>
                    <a:pt x="7" y="82"/>
                  </a:lnTo>
                  <a:lnTo>
                    <a:pt x="9" y="80"/>
                  </a:lnTo>
                  <a:lnTo>
                    <a:pt x="3" y="80"/>
                  </a:lnTo>
                  <a:lnTo>
                    <a:pt x="5" y="77"/>
                  </a:lnTo>
                  <a:lnTo>
                    <a:pt x="1" y="79"/>
                  </a:lnTo>
                  <a:lnTo>
                    <a:pt x="4" y="73"/>
                  </a:lnTo>
                  <a:lnTo>
                    <a:pt x="0" y="70"/>
                  </a:lnTo>
                  <a:lnTo>
                    <a:pt x="0" y="69"/>
                  </a:lnTo>
                  <a:lnTo>
                    <a:pt x="5" y="69"/>
                  </a:lnTo>
                  <a:lnTo>
                    <a:pt x="8" y="63"/>
                  </a:lnTo>
                  <a:lnTo>
                    <a:pt x="16" y="61"/>
                  </a:lnTo>
                  <a:lnTo>
                    <a:pt x="16" y="58"/>
                  </a:lnTo>
                  <a:lnTo>
                    <a:pt x="7" y="61"/>
                  </a:lnTo>
                  <a:lnTo>
                    <a:pt x="11" y="55"/>
                  </a:lnTo>
                  <a:lnTo>
                    <a:pt x="12" y="49"/>
                  </a:lnTo>
                  <a:lnTo>
                    <a:pt x="16" y="48"/>
                  </a:lnTo>
                  <a:lnTo>
                    <a:pt x="16" y="46"/>
                  </a:lnTo>
                  <a:lnTo>
                    <a:pt x="8" y="46"/>
                  </a:lnTo>
                  <a:lnTo>
                    <a:pt x="8" y="45"/>
                  </a:lnTo>
                  <a:lnTo>
                    <a:pt x="3" y="43"/>
                  </a:lnTo>
                  <a:lnTo>
                    <a:pt x="1" y="40"/>
                  </a:lnTo>
                  <a:lnTo>
                    <a:pt x="7" y="34"/>
                  </a:lnTo>
                  <a:lnTo>
                    <a:pt x="4" y="33"/>
                  </a:lnTo>
                  <a:lnTo>
                    <a:pt x="3" y="31"/>
                  </a:lnTo>
                  <a:lnTo>
                    <a:pt x="5" y="28"/>
                  </a:lnTo>
                  <a:lnTo>
                    <a:pt x="4" y="25"/>
                  </a:lnTo>
                  <a:lnTo>
                    <a:pt x="7" y="23"/>
                  </a:lnTo>
                  <a:lnTo>
                    <a:pt x="11" y="23"/>
                  </a:lnTo>
                  <a:lnTo>
                    <a:pt x="13" y="24"/>
                  </a:lnTo>
                  <a:lnTo>
                    <a:pt x="15" y="23"/>
                  </a:lnTo>
                  <a:lnTo>
                    <a:pt x="20" y="24"/>
                  </a:lnTo>
                  <a:lnTo>
                    <a:pt x="20" y="20"/>
                  </a:lnTo>
                  <a:lnTo>
                    <a:pt x="23" y="17"/>
                  </a:lnTo>
                  <a:lnTo>
                    <a:pt x="23" y="15"/>
                  </a:lnTo>
                  <a:lnTo>
                    <a:pt x="19" y="14"/>
                  </a:lnTo>
                  <a:lnTo>
                    <a:pt x="21" y="9"/>
                  </a:lnTo>
                  <a:lnTo>
                    <a:pt x="21" y="6"/>
                  </a:lnTo>
                  <a:lnTo>
                    <a:pt x="3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1" name="Freeform 732"/>
            <p:cNvSpPr>
              <a:spLocks/>
            </p:cNvSpPr>
            <p:nvPr/>
          </p:nvSpPr>
          <p:spPr bwMode="auto">
            <a:xfrm>
              <a:off x="4879975" y="3716338"/>
              <a:ext cx="34925" cy="19050"/>
            </a:xfrm>
            <a:custGeom>
              <a:avLst/>
              <a:gdLst>
                <a:gd name="T0" fmla="*/ 31750 w 22"/>
                <a:gd name="T1" fmla="*/ 0 h 12"/>
                <a:gd name="T2" fmla="*/ 34925 w 22"/>
                <a:gd name="T3" fmla="*/ 0 h 12"/>
                <a:gd name="T4" fmla="*/ 22225 w 22"/>
                <a:gd name="T5" fmla="*/ 14288 h 12"/>
                <a:gd name="T6" fmla="*/ 4763 w 22"/>
                <a:gd name="T7" fmla="*/ 19050 h 12"/>
                <a:gd name="T8" fmla="*/ 0 w 22"/>
                <a:gd name="T9" fmla="*/ 11113 h 12"/>
                <a:gd name="T10" fmla="*/ 4763 w 22"/>
                <a:gd name="T11" fmla="*/ 9525 h 12"/>
                <a:gd name="T12" fmla="*/ 11113 w 22"/>
                <a:gd name="T13" fmla="*/ 11113 h 12"/>
                <a:gd name="T14" fmla="*/ 25400 w 22"/>
                <a:gd name="T15" fmla="*/ 1588 h 12"/>
                <a:gd name="T16" fmla="*/ 31750 w 22"/>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2">
                  <a:moveTo>
                    <a:pt x="20" y="0"/>
                  </a:moveTo>
                  <a:lnTo>
                    <a:pt x="22" y="0"/>
                  </a:lnTo>
                  <a:lnTo>
                    <a:pt x="14" y="9"/>
                  </a:lnTo>
                  <a:lnTo>
                    <a:pt x="3" y="12"/>
                  </a:lnTo>
                  <a:lnTo>
                    <a:pt x="0" y="7"/>
                  </a:lnTo>
                  <a:lnTo>
                    <a:pt x="3" y="6"/>
                  </a:lnTo>
                  <a:lnTo>
                    <a:pt x="7" y="7"/>
                  </a:lnTo>
                  <a:lnTo>
                    <a:pt x="16" y="1"/>
                  </a:lnTo>
                  <a:lnTo>
                    <a:pt x="2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2" name="Freeform 733"/>
            <p:cNvSpPr>
              <a:spLocks/>
            </p:cNvSpPr>
            <p:nvPr/>
          </p:nvSpPr>
          <p:spPr bwMode="auto">
            <a:xfrm>
              <a:off x="4870450" y="3727450"/>
              <a:ext cx="33338" cy="17463"/>
            </a:xfrm>
            <a:custGeom>
              <a:avLst/>
              <a:gdLst>
                <a:gd name="T0" fmla="*/ 9525 w 21"/>
                <a:gd name="T1" fmla="*/ 0 h 11"/>
                <a:gd name="T2" fmla="*/ 14288 w 21"/>
                <a:gd name="T3" fmla="*/ 7938 h 11"/>
                <a:gd name="T4" fmla="*/ 31750 w 21"/>
                <a:gd name="T5" fmla="*/ 3175 h 11"/>
                <a:gd name="T6" fmla="*/ 33338 w 21"/>
                <a:gd name="T7" fmla="*/ 7938 h 11"/>
                <a:gd name="T8" fmla="*/ 28575 w 21"/>
                <a:gd name="T9" fmla="*/ 9525 h 11"/>
                <a:gd name="T10" fmla="*/ 22225 w 21"/>
                <a:gd name="T11" fmla="*/ 14288 h 11"/>
                <a:gd name="T12" fmla="*/ 14288 w 21"/>
                <a:gd name="T13" fmla="*/ 17463 h 11"/>
                <a:gd name="T14" fmla="*/ 3175 w 21"/>
                <a:gd name="T15" fmla="*/ 17463 h 11"/>
                <a:gd name="T16" fmla="*/ 0 w 21"/>
                <a:gd name="T17" fmla="*/ 7938 h 11"/>
                <a:gd name="T18" fmla="*/ 3175 w 21"/>
                <a:gd name="T19" fmla="*/ 7938 h 11"/>
                <a:gd name="T20" fmla="*/ 6350 w 21"/>
                <a:gd name="T21" fmla="*/ 3175 h 11"/>
                <a:gd name="T22" fmla="*/ 9525 w 21"/>
                <a:gd name="T23" fmla="*/ 0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1">
                  <a:moveTo>
                    <a:pt x="6" y="0"/>
                  </a:moveTo>
                  <a:lnTo>
                    <a:pt x="9" y="5"/>
                  </a:lnTo>
                  <a:lnTo>
                    <a:pt x="20" y="2"/>
                  </a:lnTo>
                  <a:lnTo>
                    <a:pt x="21" y="5"/>
                  </a:lnTo>
                  <a:lnTo>
                    <a:pt x="18" y="6"/>
                  </a:lnTo>
                  <a:lnTo>
                    <a:pt x="14" y="9"/>
                  </a:lnTo>
                  <a:lnTo>
                    <a:pt x="9" y="11"/>
                  </a:lnTo>
                  <a:lnTo>
                    <a:pt x="2" y="11"/>
                  </a:lnTo>
                  <a:lnTo>
                    <a:pt x="0" y="5"/>
                  </a:lnTo>
                  <a:lnTo>
                    <a:pt x="2" y="5"/>
                  </a:lnTo>
                  <a:lnTo>
                    <a:pt x="4" y="2"/>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3" name="Freeform 734"/>
            <p:cNvSpPr>
              <a:spLocks/>
            </p:cNvSpPr>
            <p:nvPr/>
          </p:nvSpPr>
          <p:spPr bwMode="auto">
            <a:xfrm>
              <a:off x="4922838" y="3773488"/>
              <a:ext cx="76200" cy="104775"/>
            </a:xfrm>
            <a:custGeom>
              <a:avLst/>
              <a:gdLst>
                <a:gd name="T0" fmla="*/ 66675 w 48"/>
                <a:gd name="T1" fmla="*/ 0 h 66"/>
                <a:gd name="T2" fmla="*/ 76200 w 48"/>
                <a:gd name="T3" fmla="*/ 31750 h 66"/>
                <a:gd name="T4" fmla="*/ 41275 w 48"/>
                <a:gd name="T5" fmla="*/ 46038 h 66"/>
                <a:gd name="T6" fmla="*/ 39688 w 48"/>
                <a:gd name="T7" fmla="*/ 50800 h 66"/>
                <a:gd name="T8" fmla="*/ 57150 w 48"/>
                <a:gd name="T9" fmla="*/ 74613 h 66"/>
                <a:gd name="T10" fmla="*/ 52388 w 48"/>
                <a:gd name="T11" fmla="*/ 87313 h 66"/>
                <a:gd name="T12" fmla="*/ 38100 w 48"/>
                <a:gd name="T13" fmla="*/ 93663 h 66"/>
                <a:gd name="T14" fmla="*/ 30163 w 48"/>
                <a:gd name="T15" fmla="*/ 104775 h 66"/>
                <a:gd name="T16" fmla="*/ 6350 w 48"/>
                <a:gd name="T17" fmla="*/ 101600 h 66"/>
                <a:gd name="T18" fmla="*/ 0 w 48"/>
                <a:gd name="T19" fmla="*/ 101600 h 66"/>
                <a:gd name="T20" fmla="*/ 4763 w 48"/>
                <a:gd name="T21" fmla="*/ 65088 h 66"/>
                <a:gd name="T22" fmla="*/ 6350 w 48"/>
                <a:gd name="T23" fmla="*/ 49213 h 66"/>
                <a:gd name="T24" fmla="*/ 7938 w 48"/>
                <a:gd name="T25" fmla="*/ 20638 h 66"/>
                <a:gd name="T26" fmla="*/ 12700 w 48"/>
                <a:gd name="T27" fmla="*/ 15875 h 66"/>
                <a:gd name="T28" fmla="*/ 23813 w 48"/>
                <a:gd name="T29" fmla="*/ 25400 h 66"/>
                <a:gd name="T30" fmla="*/ 26988 w 48"/>
                <a:gd name="T31" fmla="*/ 26988 h 66"/>
                <a:gd name="T32" fmla="*/ 66675 w 48"/>
                <a:gd name="T33" fmla="*/ 0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 h="66">
                  <a:moveTo>
                    <a:pt x="42" y="0"/>
                  </a:moveTo>
                  <a:lnTo>
                    <a:pt x="48" y="20"/>
                  </a:lnTo>
                  <a:lnTo>
                    <a:pt x="26" y="29"/>
                  </a:lnTo>
                  <a:lnTo>
                    <a:pt x="25" y="32"/>
                  </a:lnTo>
                  <a:lnTo>
                    <a:pt x="36" y="47"/>
                  </a:lnTo>
                  <a:lnTo>
                    <a:pt x="33" y="55"/>
                  </a:lnTo>
                  <a:lnTo>
                    <a:pt x="24" y="59"/>
                  </a:lnTo>
                  <a:lnTo>
                    <a:pt x="19" y="66"/>
                  </a:lnTo>
                  <a:lnTo>
                    <a:pt x="4" y="64"/>
                  </a:lnTo>
                  <a:lnTo>
                    <a:pt x="0" y="64"/>
                  </a:lnTo>
                  <a:lnTo>
                    <a:pt x="3" y="41"/>
                  </a:lnTo>
                  <a:lnTo>
                    <a:pt x="4" y="31"/>
                  </a:lnTo>
                  <a:lnTo>
                    <a:pt x="5" y="13"/>
                  </a:lnTo>
                  <a:lnTo>
                    <a:pt x="8" y="10"/>
                  </a:lnTo>
                  <a:lnTo>
                    <a:pt x="15" y="16"/>
                  </a:lnTo>
                  <a:lnTo>
                    <a:pt x="17" y="17"/>
                  </a:lnTo>
                  <a:lnTo>
                    <a:pt x="4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4" name="Freeform 735"/>
            <p:cNvSpPr>
              <a:spLocks/>
            </p:cNvSpPr>
            <p:nvPr/>
          </p:nvSpPr>
          <p:spPr bwMode="auto">
            <a:xfrm>
              <a:off x="4935538" y="3668713"/>
              <a:ext cx="127000" cy="131762"/>
            </a:xfrm>
            <a:custGeom>
              <a:avLst/>
              <a:gdLst>
                <a:gd name="T0" fmla="*/ 122238 w 80"/>
                <a:gd name="T1" fmla="*/ 0 h 83"/>
                <a:gd name="T2" fmla="*/ 127000 w 80"/>
                <a:gd name="T3" fmla="*/ 7937 h 83"/>
                <a:gd name="T4" fmla="*/ 109538 w 80"/>
                <a:gd name="T5" fmla="*/ 26987 h 83"/>
                <a:gd name="T6" fmla="*/ 111125 w 80"/>
                <a:gd name="T7" fmla="*/ 46037 h 83"/>
                <a:gd name="T8" fmla="*/ 103188 w 80"/>
                <a:gd name="T9" fmla="*/ 71437 h 83"/>
                <a:gd name="T10" fmla="*/ 53975 w 80"/>
                <a:gd name="T11" fmla="*/ 104775 h 83"/>
                <a:gd name="T12" fmla="*/ 14288 w 80"/>
                <a:gd name="T13" fmla="*/ 131762 h 83"/>
                <a:gd name="T14" fmla="*/ 11113 w 80"/>
                <a:gd name="T15" fmla="*/ 130175 h 83"/>
                <a:gd name="T16" fmla="*/ 0 w 80"/>
                <a:gd name="T17" fmla="*/ 120650 h 83"/>
                <a:gd name="T18" fmla="*/ 0 w 80"/>
                <a:gd name="T19" fmla="*/ 104775 h 83"/>
                <a:gd name="T20" fmla="*/ 6350 w 80"/>
                <a:gd name="T21" fmla="*/ 96837 h 83"/>
                <a:gd name="T22" fmla="*/ 7938 w 80"/>
                <a:gd name="T23" fmla="*/ 90487 h 83"/>
                <a:gd name="T24" fmla="*/ 12700 w 80"/>
                <a:gd name="T25" fmla="*/ 87312 h 83"/>
                <a:gd name="T26" fmla="*/ 12700 w 80"/>
                <a:gd name="T27" fmla="*/ 76200 h 83"/>
                <a:gd name="T28" fmla="*/ 4763 w 80"/>
                <a:gd name="T29" fmla="*/ 73025 h 83"/>
                <a:gd name="T30" fmla="*/ 1588 w 80"/>
                <a:gd name="T31" fmla="*/ 61912 h 83"/>
                <a:gd name="T32" fmla="*/ 1588 w 80"/>
                <a:gd name="T33" fmla="*/ 53975 h 83"/>
                <a:gd name="T34" fmla="*/ 0 w 80"/>
                <a:gd name="T35" fmla="*/ 47625 h 83"/>
                <a:gd name="T36" fmla="*/ 4763 w 80"/>
                <a:gd name="T37" fmla="*/ 38100 h 83"/>
                <a:gd name="T38" fmla="*/ 12700 w 80"/>
                <a:gd name="T39" fmla="*/ 36512 h 83"/>
                <a:gd name="T40" fmla="*/ 17463 w 80"/>
                <a:gd name="T41" fmla="*/ 23812 h 83"/>
                <a:gd name="T42" fmla="*/ 23813 w 80"/>
                <a:gd name="T43" fmla="*/ 14287 h 83"/>
                <a:gd name="T44" fmla="*/ 33338 w 80"/>
                <a:gd name="T45" fmla="*/ 17462 h 83"/>
                <a:gd name="T46" fmla="*/ 52388 w 80"/>
                <a:gd name="T47" fmla="*/ 9525 h 83"/>
                <a:gd name="T48" fmla="*/ 66675 w 80"/>
                <a:gd name="T49" fmla="*/ 19050 h 83"/>
                <a:gd name="T50" fmla="*/ 76200 w 80"/>
                <a:gd name="T51" fmla="*/ 17462 h 83"/>
                <a:gd name="T52" fmla="*/ 96838 w 80"/>
                <a:gd name="T53" fmla="*/ 7937 h 83"/>
                <a:gd name="T54" fmla="*/ 122238 w 80"/>
                <a:gd name="T55" fmla="*/ 0 h 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0" h="83">
                  <a:moveTo>
                    <a:pt x="77" y="0"/>
                  </a:moveTo>
                  <a:lnTo>
                    <a:pt x="80" y="5"/>
                  </a:lnTo>
                  <a:lnTo>
                    <a:pt x="69" y="17"/>
                  </a:lnTo>
                  <a:lnTo>
                    <a:pt x="70" y="29"/>
                  </a:lnTo>
                  <a:lnTo>
                    <a:pt x="65" y="45"/>
                  </a:lnTo>
                  <a:lnTo>
                    <a:pt x="34" y="66"/>
                  </a:lnTo>
                  <a:lnTo>
                    <a:pt x="9" y="83"/>
                  </a:lnTo>
                  <a:lnTo>
                    <a:pt x="7" y="82"/>
                  </a:lnTo>
                  <a:lnTo>
                    <a:pt x="0" y="76"/>
                  </a:lnTo>
                  <a:lnTo>
                    <a:pt x="0" y="66"/>
                  </a:lnTo>
                  <a:lnTo>
                    <a:pt x="4" y="61"/>
                  </a:lnTo>
                  <a:lnTo>
                    <a:pt x="5" y="57"/>
                  </a:lnTo>
                  <a:lnTo>
                    <a:pt x="8" y="55"/>
                  </a:lnTo>
                  <a:lnTo>
                    <a:pt x="8" y="48"/>
                  </a:lnTo>
                  <a:lnTo>
                    <a:pt x="3" y="46"/>
                  </a:lnTo>
                  <a:lnTo>
                    <a:pt x="1" y="39"/>
                  </a:lnTo>
                  <a:lnTo>
                    <a:pt x="1" y="34"/>
                  </a:lnTo>
                  <a:lnTo>
                    <a:pt x="0" y="30"/>
                  </a:lnTo>
                  <a:lnTo>
                    <a:pt x="3" y="24"/>
                  </a:lnTo>
                  <a:lnTo>
                    <a:pt x="8" y="23"/>
                  </a:lnTo>
                  <a:lnTo>
                    <a:pt x="11" y="15"/>
                  </a:lnTo>
                  <a:lnTo>
                    <a:pt x="15" y="9"/>
                  </a:lnTo>
                  <a:lnTo>
                    <a:pt x="21" y="11"/>
                  </a:lnTo>
                  <a:lnTo>
                    <a:pt x="33" y="6"/>
                  </a:lnTo>
                  <a:lnTo>
                    <a:pt x="42" y="12"/>
                  </a:lnTo>
                  <a:lnTo>
                    <a:pt x="48" y="11"/>
                  </a:lnTo>
                  <a:lnTo>
                    <a:pt x="61" y="5"/>
                  </a:lnTo>
                  <a:lnTo>
                    <a:pt x="7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5" name="Freeform 736"/>
            <p:cNvSpPr>
              <a:spLocks/>
            </p:cNvSpPr>
            <p:nvPr/>
          </p:nvSpPr>
          <p:spPr bwMode="auto">
            <a:xfrm>
              <a:off x="4989513" y="3667125"/>
              <a:ext cx="190500" cy="211138"/>
            </a:xfrm>
            <a:custGeom>
              <a:avLst/>
              <a:gdLst>
                <a:gd name="T0" fmla="*/ 82550 w 120"/>
                <a:gd name="T1" fmla="*/ 0 h 133"/>
                <a:gd name="T2" fmla="*/ 100013 w 120"/>
                <a:gd name="T3" fmla="*/ 0 h 133"/>
                <a:gd name="T4" fmla="*/ 106363 w 120"/>
                <a:gd name="T5" fmla="*/ 1588 h 133"/>
                <a:gd name="T6" fmla="*/ 114300 w 120"/>
                <a:gd name="T7" fmla="*/ 0 h 133"/>
                <a:gd name="T8" fmla="*/ 127000 w 120"/>
                <a:gd name="T9" fmla="*/ 19050 h 133"/>
                <a:gd name="T10" fmla="*/ 127000 w 120"/>
                <a:gd name="T11" fmla="*/ 33338 h 133"/>
                <a:gd name="T12" fmla="*/ 138113 w 120"/>
                <a:gd name="T13" fmla="*/ 38100 h 133"/>
                <a:gd name="T14" fmla="*/ 141288 w 120"/>
                <a:gd name="T15" fmla="*/ 39688 h 133"/>
                <a:gd name="T16" fmla="*/ 146050 w 120"/>
                <a:gd name="T17" fmla="*/ 55563 h 133"/>
                <a:gd name="T18" fmla="*/ 134938 w 120"/>
                <a:gd name="T19" fmla="*/ 65088 h 133"/>
                <a:gd name="T20" fmla="*/ 131763 w 120"/>
                <a:gd name="T21" fmla="*/ 77788 h 133"/>
                <a:gd name="T22" fmla="*/ 134938 w 120"/>
                <a:gd name="T23" fmla="*/ 96838 h 133"/>
                <a:gd name="T24" fmla="*/ 150813 w 120"/>
                <a:gd name="T25" fmla="*/ 117475 h 133"/>
                <a:gd name="T26" fmla="*/ 160338 w 120"/>
                <a:gd name="T27" fmla="*/ 120650 h 133"/>
                <a:gd name="T28" fmla="*/ 176213 w 120"/>
                <a:gd name="T29" fmla="*/ 138113 h 133"/>
                <a:gd name="T30" fmla="*/ 171450 w 120"/>
                <a:gd name="T31" fmla="*/ 147638 h 133"/>
                <a:gd name="T32" fmla="*/ 173038 w 120"/>
                <a:gd name="T33" fmla="*/ 160338 h 133"/>
                <a:gd name="T34" fmla="*/ 179388 w 120"/>
                <a:gd name="T35" fmla="*/ 161925 h 133"/>
                <a:gd name="T36" fmla="*/ 179388 w 120"/>
                <a:gd name="T37" fmla="*/ 179388 h 133"/>
                <a:gd name="T38" fmla="*/ 190500 w 120"/>
                <a:gd name="T39" fmla="*/ 188913 h 133"/>
                <a:gd name="T40" fmla="*/ 190500 w 120"/>
                <a:gd name="T41" fmla="*/ 190500 h 133"/>
                <a:gd name="T42" fmla="*/ 173038 w 120"/>
                <a:gd name="T43" fmla="*/ 185738 h 133"/>
                <a:gd name="T44" fmla="*/ 166688 w 120"/>
                <a:gd name="T45" fmla="*/ 190500 h 133"/>
                <a:gd name="T46" fmla="*/ 153988 w 120"/>
                <a:gd name="T47" fmla="*/ 207963 h 133"/>
                <a:gd name="T48" fmla="*/ 144463 w 120"/>
                <a:gd name="T49" fmla="*/ 211138 h 133"/>
                <a:gd name="T50" fmla="*/ 120650 w 120"/>
                <a:gd name="T51" fmla="*/ 209550 h 133"/>
                <a:gd name="T52" fmla="*/ 44450 w 120"/>
                <a:gd name="T53" fmla="*/ 141288 h 133"/>
                <a:gd name="T54" fmla="*/ 9525 w 120"/>
                <a:gd name="T55" fmla="*/ 138113 h 133"/>
                <a:gd name="T56" fmla="*/ 0 w 120"/>
                <a:gd name="T57" fmla="*/ 106363 h 133"/>
                <a:gd name="T58" fmla="*/ 49213 w 120"/>
                <a:gd name="T59" fmla="*/ 73025 h 133"/>
                <a:gd name="T60" fmla="*/ 57150 w 120"/>
                <a:gd name="T61" fmla="*/ 47625 h 133"/>
                <a:gd name="T62" fmla="*/ 55563 w 120"/>
                <a:gd name="T63" fmla="*/ 28575 h 133"/>
                <a:gd name="T64" fmla="*/ 73025 w 120"/>
                <a:gd name="T65" fmla="*/ 9525 h 133"/>
                <a:gd name="T66" fmla="*/ 82550 w 120"/>
                <a:gd name="T67" fmla="*/ 0 h 1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0" h="133">
                  <a:moveTo>
                    <a:pt x="52" y="0"/>
                  </a:moveTo>
                  <a:lnTo>
                    <a:pt x="63" y="0"/>
                  </a:lnTo>
                  <a:lnTo>
                    <a:pt x="67" y="1"/>
                  </a:lnTo>
                  <a:lnTo>
                    <a:pt x="72" y="0"/>
                  </a:lnTo>
                  <a:lnTo>
                    <a:pt x="80" y="12"/>
                  </a:lnTo>
                  <a:lnTo>
                    <a:pt x="80" y="21"/>
                  </a:lnTo>
                  <a:lnTo>
                    <a:pt x="87" y="24"/>
                  </a:lnTo>
                  <a:lnTo>
                    <a:pt x="89" y="25"/>
                  </a:lnTo>
                  <a:lnTo>
                    <a:pt x="92" y="35"/>
                  </a:lnTo>
                  <a:lnTo>
                    <a:pt x="85" y="41"/>
                  </a:lnTo>
                  <a:lnTo>
                    <a:pt x="83" y="49"/>
                  </a:lnTo>
                  <a:lnTo>
                    <a:pt x="85" y="61"/>
                  </a:lnTo>
                  <a:lnTo>
                    <a:pt x="95" y="74"/>
                  </a:lnTo>
                  <a:lnTo>
                    <a:pt x="101" y="76"/>
                  </a:lnTo>
                  <a:lnTo>
                    <a:pt x="111" y="87"/>
                  </a:lnTo>
                  <a:lnTo>
                    <a:pt x="108" y="93"/>
                  </a:lnTo>
                  <a:lnTo>
                    <a:pt x="109" y="101"/>
                  </a:lnTo>
                  <a:lnTo>
                    <a:pt x="113" y="102"/>
                  </a:lnTo>
                  <a:lnTo>
                    <a:pt x="113" y="113"/>
                  </a:lnTo>
                  <a:lnTo>
                    <a:pt x="120" y="119"/>
                  </a:lnTo>
                  <a:lnTo>
                    <a:pt x="120" y="120"/>
                  </a:lnTo>
                  <a:lnTo>
                    <a:pt x="109" y="117"/>
                  </a:lnTo>
                  <a:lnTo>
                    <a:pt x="105" y="120"/>
                  </a:lnTo>
                  <a:lnTo>
                    <a:pt x="97" y="131"/>
                  </a:lnTo>
                  <a:lnTo>
                    <a:pt x="91" y="133"/>
                  </a:lnTo>
                  <a:lnTo>
                    <a:pt x="76" y="132"/>
                  </a:lnTo>
                  <a:lnTo>
                    <a:pt x="28" y="89"/>
                  </a:lnTo>
                  <a:lnTo>
                    <a:pt x="6" y="87"/>
                  </a:lnTo>
                  <a:lnTo>
                    <a:pt x="0" y="67"/>
                  </a:lnTo>
                  <a:lnTo>
                    <a:pt x="31" y="46"/>
                  </a:lnTo>
                  <a:lnTo>
                    <a:pt x="36" y="30"/>
                  </a:lnTo>
                  <a:lnTo>
                    <a:pt x="35" y="18"/>
                  </a:lnTo>
                  <a:lnTo>
                    <a:pt x="46" y="6"/>
                  </a:lnTo>
                  <a:lnTo>
                    <a:pt x="5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6" name="Freeform 737"/>
            <p:cNvSpPr>
              <a:spLocks/>
            </p:cNvSpPr>
            <p:nvPr/>
          </p:nvSpPr>
          <p:spPr bwMode="auto">
            <a:xfrm>
              <a:off x="5143500" y="3852863"/>
              <a:ext cx="34925" cy="34925"/>
            </a:xfrm>
            <a:custGeom>
              <a:avLst/>
              <a:gdLst>
                <a:gd name="T0" fmla="*/ 19050 w 22"/>
                <a:gd name="T1" fmla="*/ 0 h 22"/>
                <a:gd name="T2" fmla="*/ 28575 w 22"/>
                <a:gd name="T3" fmla="*/ 3175 h 22"/>
                <a:gd name="T4" fmla="*/ 31750 w 22"/>
                <a:gd name="T5" fmla="*/ 7938 h 22"/>
                <a:gd name="T6" fmla="*/ 31750 w 22"/>
                <a:gd name="T7" fmla="*/ 12700 h 22"/>
                <a:gd name="T8" fmla="*/ 22225 w 22"/>
                <a:gd name="T9" fmla="*/ 19050 h 22"/>
                <a:gd name="T10" fmla="*/ 22225 w 22"/>
                <a:gd name="T11" fmla="*/ 22225 h 22"/>
                <a:gd name="T12" fmla="*/ 28575 w 22"/>
                <a:gd name="T13" fmla="*/ 19050 h 22"/>
                <a:gd name="T14" fmla="*/ 30163 w 22"/>
                <a:gd name="T15" fmla="*/ 22225 h 22"/>
                <a:gd name="T16" fmla="*/ 31750 w 22"/>
                <a:gd name="T17" fmla="*/ 30163 h 22"/>
                <a:gd name="T18" fmla="*/ 34925 w 22"/>
                <a:gd name="T19" fmla="*/ 34925 h 22"/>
                <a:gd name="T20" fmla="*/ 22225 w 22"/>
                <a:gd name="T21" fmla="*/ 34925 h 22"/>
                <a:gd name="T22" fmla="*/ 12700 w 22"/>
                <a:gd name="T23" fmla="*/ 23813 h 22"/>
                <a:gd name="T24" fmla="*/ 0 w 22"/>
                <a:gd name="T25" fmla="*/ 22225 h 22"/>
                <a:gd name="T26" fmla="*/ 12700 w 22"/>
                <a:gd name="T27" fmla="*/ 4763 h 22"/>
                <a:gd name="T28" fmla="*/ 19050 w 22"/>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 h="22">
                  <a:moveTo>
                    <a:pt x="12" y="0"/>
                  </a:moveTo>
                  <a:lnTo>
                    <a:pt x="18" y="2"/>
                  </a:lnTo>
                  <a:lnTo>
                    <a:pt x="20" y="5"/>
                  </a:lnTo>
                  <a:lnTo>
                    <a:pt x="20" y="8"/>
                  </a:lnTo>
                  <a:lnTo>
                    <a:pt x="14" y="12"/>
                  </a:lnTo>
                  <a:lnTo>
                    <a:pt x="14" y="14"/>
                  </a:lnTo>
                  <a:lnTo>
                    <a:pt x="18" y="12"/>
                  </a:lnTo>
                  <a:lnTo>
                    <a:pt x="19" y="14"/>
                  </a:lnTo>
                  <a:lnTo>
                    <a:pt x="20" y="19"/>
                  </a:lnTo>
                  <a:lnTo>
                    <a:pt x="22" y="22"/>
                  </a:lnTo>
                  <a:lnTo>
                    <a:pt x="14" y="22"/>
                  </a:lnTo>
                  <a:lnTo>
                    <a:pt x="8" y="15"/>
                  </a:lnTo>
                  <a:lnTo>
                    <a:pt x="0" y="14"/>
                  </a:lnTo>
                  <a:lnTo>
                    <a:pt x="8" y="3"/>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7" name="Freeform 738"/>
            <p:cNvSpPr>
              <a:spLocks/>
            </p:cNvSpPr>
            <p:nvPr/>
          </p:nvSpPr>
          <p:spPr bwMode="auto">
            <a:xfrm>
              <a:off x="5068888" y="4117975"/>
              <a:ext cx="195262" cy="138113"/>
            </a:xfrm>
            <a:custGeom>
              <a:avLst/>
              <a:gdLst>
                <a:gd name="T0" fmla="*/ 177800 w 123"/>
                <a:gd name="T1" fmla="*/ 0 h 87"/>
                <a:gd name="T2" fmla="*/ 195262 w 123"/>
                <a:gd name="T3" fmla="*/ 50800 h 87"/>
                <a:gd name="T4" fmla="*/ 187325 w 123"/>
                <a:gd name="T5" fmla="*/ 60325 h 87"/>
                <a:gd name="T6" fmla="*/ 184150 w 123"/>
                <a:gd name="T7" fmla="*/ 69850 h 87"/>
                <a:gd name="T8" fmla="*/ 176212 w 123"/>
                <a:gd name="T9" fmla="*/ 73025 h 87"/>
                <a:gd name="T10" fmla="*/ 165100 w 123"/>
                <a:gd name="T11" fmla="*/ 79375 h 87"/>
                <a:gd name="T12" fmla="*/ 149225 w 123"/>
                <a:gd name="T13" fmla="*/ 84138 h 87"/>
                <a:gd name="T14" fmla="*/ 142875 w 123"/>
                <a:gd name="T15" fmla="*/ 88900 h 87"/>
                <a:gd name="T16" fmla="*/ 130175 w 123"/>
                <a:gd name="T17" fmla="*/ 93663 h 87"/>
                <a:gd name="T18" fmla="*/ 115887 w 123"/>
                <a:gd name="T19" fmla="*/ 104775 h 87"/>
                <a:gd name="T20" fmla="*/ 100012 w 123"/>
                <a:gd name="T21" fmla="*/ 107950 h 87"/>
                <a:gd name="T22" fmla="*/ 92075 w 123"/>
                <a:gd name="T23" fmla="*/ 114300 h 87"/>
                <a:gd name="T24" fmla="*/ 77787 w 123"/>
                <a:gd name="T25" fmla="*/ 119063 h 87"/>
                <a:gd name="T26" fmla="*/ 60325 w 123"/>
                <a:gd name="T27" fmla="*/ 122238 h 87"/>
                <a:gd name="T28" fmla="*/ 49212 w 123"/>
                <a:gd name="T29" fmla="*/ 131763 h 87"/>
                <a:gd name="T30" fmla="*/ 39687 w 123"/>
                <a:gd name="T31" fmla="*/ 133350 h 87"/>
                <a:gd name="T32" fmla="*/ 26987 w 123"/>
                <a:gd name="T33" fmla="*/ 138113 h 87"/>
                <a:gd name="T34" fmla="*/ 20637 w 123"/>
                <a:gd name="T35" fmla="*/ 136525 h 87"/>
                <a:gd name="T36" fmla="*/ 11112 w 123"/>
                <a:gd name="T37" fmla="*/ 136525 h 87"/>
                <a:gd name="T38" fmla="*/ 11112 w 123"/>
                <a:gd name="T39" fmla="*/ 114300 h 87"/>
                <a:gd name="T40" fmla="*/ 3175 w 123"/>
                <a:gd name="T41" fmla="*/ 98425 h 87"/>
                <a:gd name="T42" fmla="*/ 1587 w 123"/>
                <a:gd name="T43" fmla="*/ 84138 h 87"/>
                <a:gd name="T44" fmla="*/ 0 w 123"/>
                <a:gd name="T45" fmla="*/ 79375 h 87"/>
                <a:gd name="T46" fmla="*/ 0 w 123"/>
                <a:gd name="T47" fmla="*/ 69850 h 87"/>
                <a:gd name="T48" fmla="*/ 1587 w 123"/>
                <a:gd name="T49" fmla="*/ 65088 h 87"/>
                <a:gd name="T50" fmla="*/ 1587 w 123"/>
                <a:gd name="T51" fmla="*/ 53975 h 87"/>
                <a:gd name="T52" fmla="*/ 7937 w 123"/>
                <a:gd name="T53" fmla="*/ 31750 h 87"/>
                <a:gd name="T54" fmla="*/ 17462 w 123"/>
                <a:gd name="T55" fmla="*/ 26988 h 87"/>
                <a:gd name="T56" fmla="*/ 61912 w 123"/>
                <a:gd name="T57" fmla="*/ 69850 h 87"/>
                <a:gd name="T58" fmla="*/ 104775 w 123"/>
                <a:gd name="T59" fmla="*/ 26988 h 87"/>
                <a:gd name="T60" fmla="*/ 177800 w 123"/>
                <a:gd name="T61" fmla="*/ 0 h 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23" h="87">
                  <a:moveTo>
                    <a:pt x="112" y="0"/>
                  </a:moveTo>
                  <a:lnTo>
                    <a:pt x="123" y="32"/>
                  </a:lnTo>
                  <a:lnTo>
                    <a:pt x="118" y="38"/>
                  </a:lnTo>
                  <a:lnTo>
                    <a:pt x="116" y="44"/>
                  </a:lnTo>
                  <a:lnTo>
                    <a:pt x="111" y="46"/>
                  </a:lnTo>
                  <a:lnTo>
                    <a:pt x="104" y="50"/>
                  </a:lnTo>
                  <a:lnTo>
                    <a:pt x="94" y="53"/>
                  </a:lnTo>
                  <a:lnTo>
                    <a:pt x="90" y="56"/>
                  </a:lnTo>
                  <a:lnTo>
                    <a:pt x="82" y="59"/>
                  </a:lnTo>
                  <a:lnTo>
                    <a:pt x="73" y="66"/>
                  </a:lnTo>
                  <a:lnTo>
                    <a:pt x="63" y="68"/>
                  </a:lnTo>
                  <a:lnTo>
                    <a:pt x="58" y="72"/>
                  </a:lnTo>
                  <a:lnTo>
                    <a:pt x="49" y="75"/>
                  </a:lnTo>
                  <a:lnTo>
                    <a:pt x="38" y="77"/>
                  </a:lnTo>
                  <a:lnTo>
                    <a:pt x="31" y="83"/>
                  </a:lnTo>
                  <a:lnTo>
                    <a:pt x="25" y="84"/>
                  </a:lnTo>
                  <a:lnTo>
                    <a:pt x="17" y="87"/>
                  </a:lnTo>
                  <a:lnTo>
                    <a:pt x="13" y="86"/>
                  </a:lnTo>
                  <a:lnTo>
                    <a:pt x="7" y="86"/>
                  </a:lnTo>
                  <a:lnTo>
                    <a:pt x="7" y="72"/>
                  </a:lnTo>
                  <a:lnTo>
                    <a:pt x="2" y="62"/>
                  </a:lnTo>
                  <a:lnTo>
                    <a:pt x="1" y="53"/>
                  </a:lnTo>
                  <a:lnTo>
                    <a:pt x="0" y="50"/>
                  </a:lnTo>
                  <a:lnTo>
                    <a:pt x="0" y="44"/>
                  </a:lnTo>
                  <a:lnTo>
                    <a:pt x="1" y="41"/>
                  </a:lnTo>
                  <a:lnTo>
                    <a:pt x="1" y="34"/>
                  </a:lnTo>
                  <a:lnTo>
                    <a:pt x="5" y="20"/>
                  </a:lnTo>
                  <a:lnTo>
                    <a:pt x="11" y="17"/>
                  </a:lnTo>
                  <a:lnTo>
                    <a:pt x="39" y="44"/>
                  </a:lnTo>
                  <a:lnTo>
                    <a:pt x="66" y="17"/>
                  </a:lnTo>
                  <a:lnTo>
                    <a:pt x="1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8" name="Freeform 739"/>
            <p:cNvSpPr>
              <a:spLocks/>
            </p:cNvSpPr>
            <p:nvPr/>
          </p:nvSpPr>
          <p:spPr bwMode="auto">
            <a:xfrm>
              <a:off x="5246688" y="3978275"/>
              <a:ext cx="147637" cy="190500"/>
            </a:xfrm>
            <a:custGeom>
              <a:avLst/>
              <a:gdLst>
                <a:gd name="T0" fmla="*/ 84137 w 93"/>
                <a:gd name="T1" fmla="*/ 0 h 120"/>
                <a:gd name="T2" fmla="*/ 100012 w 93"/>
                <a:gd name="T3" fmla="*/ 19050 h 120"/>
                <a:gd name="T4" fmla="*/ 131762 w 93"/>
                <a:gd name="T5" fmla="*/ 33338 h 120"/>
                <a:gd name="T6" fmla="*/ 134937 w 93"/>
                <a:gd name="T7" fmla="*/ 39688 h 120"/>
                <a:gd name="T8" fmla="*/ 141287 w 93"/>
                <a:gd name="T9" fmla="*/ 49213 h 120"/>
                <a:gd name="T10" fmla="*/ 147637 w 93"/>
                <a:gd name="T11" fmla="*/ 52388 h 120"/>
                <a:gd name="T12" fmla="*/ 147637 w 93"/>
                <a:gd name="T13" fmla="*/ 63500 h 120"/>
                <a:gd name="T14" fmla="*/ 144462 w 93"/>
                <a:gd name="T15" fmla="*/ 68263 h 120"/>
                <a:gd name="T16" fmla="*/ 144462 w 93"/>
                <a:gd name="T17" fmla="*/ 77788 h 120"/>
                <a:gd name="T18" fmla="*/ 131762 w 93"/>
                <a:gd name="T19" fmla="*/ 88900 h 120"/>
                <a:gd name="T20" fmla="*/ 131762 w 93"/>
                <a:gd name="T21" fmla="*/ 93663 h 120"/>
                <a:gd name="T22" fmla="*/ 128587 w 93"/>
                <a:gd name="T23" fmla="*/ 93663 h 120"/>
                <a:gd name="T24" fmla="*/ 122237 w 93"/>
                <a:gd name="T25" fmla="*/ 101600 h 120"/>
                <a:gd name="T26" fmla="*/ 119062 w 93"/>
                <a:gd name="T27" fmla="*/ 98425 h 120"/>
                <a:gd name="T28" fmla="*/ 107950 w 93"/>
                <a:gd name="T29" fmla="*/ 117475 h 120"/>
                <a:gd name="T30" fmla="*/ 112712 w 93"/>
                <a:gd name="T31" fmla="*/ 125413 h 120"/>
                <a:gd name="T32" fmla="*/ 112712 w 93"/>
                <a:gd name="T33" fmla="*/ 131763 h 120"/>
                <a:gd name="T34" fmla="*/ 95250 w 93"/>
                <a:gd name="T35" fmla="*/ 136525 h 120"/>
                <a:gd name="T36" fmla="*/ 90487 w 93"/>
                <a:gd name="T37" fmla="*/ 141288 h 120"/>
                <a:gd name="T38" fmla="*/ 84137 w 93"/>
                <a:gd name="T39" fmla="*/ 157163 h 120"/>
                <a:gd name="T40" fmla="*/ 65087 w 93"/>
                <a:gd name="T41" fmla="*/ 161925 h 120"/>
                <a:gd name="T42" fmla="*/ 65087 w 93"/>
                <a:gd name="T43" fmla="*/ 166688 h 120"/>
                <a:gd name="T44" fmla="*/ 60325 w 93"/>
                <a:gd name="T45" fmla="*/ 176213 h 120"/>
                <a:gd name="T46" fmla="*/ 57150 w 93"/>
                <a:gd name="T47" fmla="*/ 179388 h 120"/>
                <a:gd name="T48" fmla="*/ 42862 w 93"/>
                <a:gd name="T49" fmla="*/ 179388 h 120"/>
                <a:gd name="T50" fmla="*/ 38100 w 93"/>
                <a:gd name="T51" fmla="*/ 180975 h 120"/>
                <a:gd name="T52" fmla="*/ 17462 w 93"/>
                <a:gd name="T53" fmla="*/ 190500 h 120"/>
                <a:gd name="T54" fmla="*/ 0 w 93"/>
                <a:gd name="T55" fmla="*/ 139700 h 120"/>
                <a:gd name="T56" fmla="*/ 55562 w 93"/>
                <a:gd name="T57" fmla="*/ 115888 h 120"/>
                <a:gd name="T58" fmla="*/ 68262 w 93"/>
                <a:gd name="T59" fmla="*/ 65088 h 120"/>
                <a:gd name="T60" fmla="*/ 61912 w 93"/>
                <a:gd name="T61" fmla="*/ 49213 h 120"/>
                <a:gd name="T62" fmla="*/ 61912 w 93"/>
                <a:gd name="T63" fmla="*/ 38100 h 120"/>
                <a:gd name="T64" fmla="*/ 84137 w 93"/>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3" h="120">
                  <a:moveTo>
                    <a:pt x="53" y="0"/>
                  </a:moveTo>
                  <a:lnTo>
                    <a:pt x="63" y="12"/>
                  </a:lnTo>
                  <a:lnTo>
                    <a:pt x="83" y="21"/>
                  </a:lnTo>
                  <a:lnTo>
                    <a:pt x="85" y="25"/>
                  </a:lnTo>
                  <a:lnTo>
                    <a:pt x="89" y="31"/>
                  </a:lnTo>
                  <a:lnTo>
                    <a:pt x="93" y="33"/>
                  </a:lnTo>
                  <a:lnTo>
                    <a:pt x="93" y="40"/>
                  </a:lnTo>
                  <a:lnTo>
                    <a:pt x="91" y="43"/>
                  </a:lnTo>
                  <a:lnTo>
                    <a:pt x="91" y="49"/>
                  </a:lnTo>
                  <a:lnTo>
                    <a:pt x="83" y="56"/>
                  </a:lnTo>
                  <a:lnTo>
                    <a:pt x="83" y="59"/>
                  </a:lnTo>
                  <a:lnTo>
                    <a:pt x="81" y="59"/>
                  </a:lnTo>
                  <a:lnTo>
                    <a:pt x="77" y="64"/>
                  </a:lnTo>
                  <a:lnTo>
                    <a:pt x="75" y="62"/>
                  </a:lnTo>
                  <a:lnTo>
                    <a:pt x="68" y="74"/>
                  </a:lnTo>
                  <a:lnTo>
                    <a:pt x="71" y="79"/>
                  </a:lnTo>
                  <a:lnTo>
                    <a:pt x="71" y="83"/>
                  </a:lnTo>
                  <a:lnTo>
                    <a:pt x="60" y="86"/>
                  </a:lnTo>
                  <a:lnTo>
                    <a:pt x="57" y="89"/>
                  </a:lnTo>
                  <a:lnTo>
                    <a:pt x="53" y="99"/>
                  </a:lnTo>
                  <a:lnTo>
                    <a:pt x="41" y="102"/>
                  </a:lnTo>
                  <a:lnTo>
                    <a:pt x="41" y="105"/>
                  </a:lnTo>
                  <a:lnTo>
                    <a:pt x="38" y="111"/>
                  </a:lnTo>
                  <a:lnTo>
                    <a:pt x="36" y="113"/>
                  </a:lnTo>
                  <a:lnTo>
                    <a:pt x="27" y="113"/>
                  </a:lnTo>
                  <a:lnTo>
                    <a:pt x="24" y="114"/>
                  </a:lnTo>
                  <a:lnTo>
                    <a:pt x="11" y="120"/>
                  </a:lnTo>
                  <a:lnTo>
                    <a:pt x="0" y="88"/>
                  </a:lnTo>
                  <a:lnTo>
                    <a:pt x="35" y="73"/>
                  </a:lnTo>
                  <a:lnTo>
                    <a:pt x="43" y="41"/>
                  </a:lnTo>
                  <a:lnTo>
                    <a:pt x="39" y="31"/>
                  </a:lnTo>
                  <a:lnTo>
                    <a:pt x="39" y="24"/>
                  </a:lnTo>
                  <a:lnTo>
                    <a:pt x="5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59" name="Freeform 740"/>
            <p:cNvSpPr>
              <a:spLocks/>
            </p:cNvSpPr>
            <p:nvPr/>
          </p:nvSpPr>
          <p:spPr bwMode="auto">
            <a:xfrm>
              <a:off x="5237163" y="3957638"/>
              <a:ext cx="93662" cy="77787"/>
            </a:xfrm>
            <a:custGeom>
              <a:avLst/>
              <a:gdLst>
                <a:gd name="T0" fmla="*/ 87312 w 59"/>
                <a:gd name="T1" fmla="*/ 0 h 49"/>
                <a:gd name="T2" fmla="*/ 87312 w 59"/>
                <a:gd name="T3" fmla="*/ 7937 h 49"/>
                <a:gd name="T4" fmla="*/ 92075 w 59"/>
                <a:gd name="T5" fmla="*/ 1587 h 49"/>
                <a:gd name="T6" fmla="*/ 93662 w 59"/>
                <a:gd name="T7" fmla="*/ 7937 h 49"/>
                <a:gd name="T8" fmla="*/ 93662 w 59"/>
                <a:gd name="T9" fmla="*/ 20637 h 49"/>
                <a:gd name="T10" fmla="*/ 71437 w 59"/>
                <a:gd name="T11" fmla="*/ 58737 h 49"/>
                <a:gd name="T12" fmla="*/ 71437 w 59"/>
                <a:gd name="T13" fmla="*/ 69850 h 49"/>
                <a:gd name="T14" fmla="*/ 58737 w 59"/>
                <a:gd name="T15" fmla="*/ 77787 h 49"/>
                <a:gd name="T16" fmla="*/ 31750 w 59"/>
                <a:gd name="T17" fmla="*/ 69850 h 49"/>
                <a:gd name="T18" fmla="*/ 19050 w 59"/>
                <a:gd name="T19" fmla="*/ 65087 h 49"/>
                <a:gd name="T20" fmla="*/ 0 w 59"/>
                <a:gd name="T21" fmla="*/ 39687 h 49"/>
                <a:gd name="T22" fmla="*/ 1587 w 59"/>
                <a:gd name="T23" fmla="*/ 34925 h 49"/>
                <a:gd name="T24" fmla="*/ 7937 w 59"/>
                <a:gd name="T25" fmla="*/ 36512 h 49"/>
                <a:gd name="T26" fmla="*/ 9525 w 59"/>
                <a:gd name="T27" fmla="*/ 41275 h 49"/>
                <a:gd name="T28" fmla="*/ 19050 w 59"/>
                <a:gd name="T29" fmla="*/ 41275 h 49"/>
                <a:gd name="T30" fmla="*/ 22225 w 59"/>
                <a:gd name="T31" fmla="*/ 36512 h 49"/>
                <a:gd name="T32" fmla="*/ 47625 w 59"/>
                <a:gd name="T33" fmla="*/ 36512 h 49"/>
                <a:gd name="T34" fmla="*/ 57150 w 59"/>
                <a:gd name="T35" fmla="*/ 31750 h 49"/>
                <a:gd name="T36" fmla="*/ 58737 w 59"/>
                <a:gd name="T37" fmla="*/ 25400 h 49"/>
                <a:gd name="T38" fmla="*/ 79375 w 59"/>
                <a:gd name="T39" fmla="*/ 3175 h 49"/>
                <a:gd name="T40" fmla="*/ 87312 w 59"/>
                <a:gd name="T41" fmla="*/ 0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 h="49">
                  <a:moveTo>
                    <a:pt x="55" y="0"/>
                  </a:moveTo>
                  <a:lnTo>
                    <a:pt x="55" y="5"/>
                  </a:lnTo>
                  <a:lnTo>
                    <a:pt x="58" y="1"/>
                  </a:lnTo>
                  <a:lnTo>
                    <a:pt x="59" y="5"/>
                  </a:lnTo>
                  <a:lnTo>
                    <a:pt x="59" y="13"/>
                  </a:lnTo>
                  <a:lnTo>
                    <a:pt x="45" y="37"/>
                  </a:lnTo>
                  <a:lnTo>
                    <a:pt x="45" y="44"/>
                  </a:lnTo>
                  <a:lnTo>
                    <a:pt x="37" y="49"/>
                  </a:lnTo>
                  <a:lnTo>
                    <a:pt x="20" y="44"/>
                  </a:lnTo>
                  <a:lnTo>
                    <a:pt x="12" y="41"/>
                  </a:lnTo>
                  <a:lnTo>
                    <a:pt x="0" y="25"/>
                  </a:lnTo>
                  <a:lnTo>
                    <a:pt x="1" y="22"/>
                  </a:lnTo>
                  <a:lnTo>
                    <a:pt x="5" y="23"/>
                  </a:lnTo>
                  <a:lnTo>
                    <a:pt x="6" y="26"/>
                  </a:lnTo>
                  <a:lnTo>
                    <a:pt x="12" y="26"/>
                  </a:lnTo>
                  <a:lnTo>
                    <a:pt x="14" y="23"/>
                  </a:lnTo>
                  <a:lnTo>
                    <a:pt x="30" y="23"/>
                  </a:lnTo>
                  <a:lnTo>
                    <a:pt x="36" y="20"/>
                  </a:lnTo>
                  <a:lnTo>
                    <a:pt x="37" y="16"/>
                  </a:lnTo>
                  <a:lnTo>
                    <a:pt x="50" y="2"/>
                  </a:lnTo>
                  <a:lnTo>
                    <a:pt x="5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0" name="Freeform 741"/>
            <p:cNvSpPr>
              <a:spLocks/>
            </p:cNvSpPr>
            <p:nvPr/>
          </p:nvSpPr>
          <p:spPr bwMode="auto">
            <a:xfrm>
              <a:off x="5219700" y="3948113"/>
              <a:ext cx="1588" cy="6350"/>
            </a:xfrm>
            <a:custGeom>
              <a:avLst/>
              <a:gdLst>
                <a:gd name="T0" fmla="*/ 0 w 1"/>
                <a:gd name="T1" fmla="*/ 0 h 4"/>
                <a:gd name="T2" fmla="*/ 1588 w 1"/>
                <a:gd name="T3" fmla="*/ 0 h 4"/>
                <a:gd name="T4" fmla="*/ 1588 w 1"/>
                <a:gd name="T5" fmla="*/ 4763 h 4"/>
                <a:gd name="T6" fmla="*/ 0 w 1"/>
                <a:gd name="T7" fmla="*/ 6350 h 4"/>
                <a:gd name="T8" fmla="*/ 0 w 1"/>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4">
                  <a:moveTo>
                    <a:pt x="0" y="0"/>
                  </a:moveTo>
                  <a:lnTo>
                    <a:pt x="1" y="0"/>
                  </a:lnTo>
                  <a:lnTo>
                    <a:pt x="1" y="3"/>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1" name="Freeform 742"/>
            <p:cNvSpPr>
              <a:spLocks/>
            </p:cNvSpPr>
            <p:nvPr/>
          </p:nvSpPr>
          <p:spPr bwMode="auto">
            <a:xfrm>
              <a:off x="5221288" y="3949700"/>
              <a:ext cx="19050" cy="33338"/>
            </a:xfrm>
            <a:custGeom>
              <a:avLst/>
              <a:gdLst>
                <a:gd name="T0" fmla="*/ 11113 w 12"/>
                <a:gd name="T1" fmla="*/ 0 h 21"/>
                <a:gd name="T2" fmla="*/ 17463 w 12"/>
                <a:gd name="T3" fmla="*/ 9525 h 21"/>
                <a:gd name="T4" fmla="*/ 15875 w 12"/>
                <a:gd name="T5" fmla="*/ 15875 h 21"/>
                <a:gd name="T6" fmla="*/ 19050 w 12"/>
                <a:gd name="T7" fmla="*/ 20638 h 21"/>
                <a:gd name="T8" fmla="*/ 17463 w 12"/>
                <a:gd name="T9" fmla="*/ 28575 h 21"/>
                <a:gd name="T10" fmla="*/ 12700 w 12"/>
                <a:gd name="T11" fmla="*/ 33338 h 21"/>
                <a:gd name="T12" fmla="*/ 3175 w 12"/>
                <a:gd name="T13" fmla="*/ 30163 h 21"/>
                <a:gd name="T14" fmla="*/ 0 w 12"/>
                <a:gd name="T15" fmla="*/ 23813 h 21"/>
                <a:gd name="T16" fmla="*/ 3175 w 12"/>
                <a:gd name="T17" fmla="*/ 14288 h 21"/>
                <a:gd name="T18" fmla="*/ 6350 w 12"/>
                <a:gd name="T19" fmla="*/ 11113 h 21"/>
                <a:gd name="T20" fmla="*/ 6350 w 12"/>
                <a:gd name="T21" fmla="*/ 3175 h 21"/>
                <a:gd name="T22" fmla="*/ 11113 w 12"/>
                <a:gd name="T23" fmla="*/ 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21">
                  <a:moveTo>
                    <a:pt x="7" y="0"/>
                  </a:moveTo>
                  <a:lnTo>
                    <a:pt x="11" y="6"/>
                  </a:lnTo>
                  <a:lnTo>
                    <a:pt x="10" y="10"/>
                  </a:lnTo>
                  <a:lnTo>
                    <a:pt x="12" y="13"/>
                  </a:lnTo>
                  <a:lnTo>
                    <a:pt x="11" y="18"/>
                  </a:lnTo>
                  <a:lnTo>
                    <a:pt x="8" y="21"/>
                  </a:lnTo>
                  <a:lnTo>
                    <a:pt x="2" y="19"/>
                  </a:lnTo>
                  <a:lnTo>
                    <a:pt x="0" y="15"/>
                  </a:lnTo>
                  <a:lnTo>
                    <a:pt x="2" y="9"/>
                  </a:lnTo>
                  <a:lnTo>
                    <a:pt x="4" y="7"/>
                  </a:lnTo>
                  <a:lnTo>
                    <a:pt x="4" y="2"/>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2" name="Freeform 743"/>
            <p:cNvSpPr>
              <a:spLocks/>
            </p:cNvSpPr>
            <p:nvPr/>
          </p:nvSpPr>
          <p:spPr bwMode="auto">
            <a:xfrm>
              <a:off x="5013325" y="3497263"/>
              <a:ext cx="122238" cy="69850"/>
            </a:xfrm>
            <a:custGeom>
              <a:avLst/>
              <a:gdLst>
                <a:gd name="T0" fmla="*/ 6350 w 77"/>
                <a:gd name="T1" fmla="*/ 0 h 44"/>
                <a:gd name="T2" fmla="*/ 42863 w 77"/>
                <a:gd name="T3" fmla="*/ 6350 h 44"/>
                <a:gd name="T4" fmla="*/ 66675 w 77"/>
                <a:gd name="T5" fmla="*/ 15875 h 44"/>
                <a:gd name="T6" fmla="*/ 79375 w 77"/>
                <a:gd name="T7" fmla="*/ 28575 h 44"/>
                <a:gd name="T8" fmla="*/ 96838 w 77"/>
                <a:gd name="T9" fmla="*/ 25400 h 44"/>
                <a:gd name="T10" fmla="*/ 104775 w 77"/>
                <a:gd name="T11" fmla="*/ 30163 h 44"/>
                <a:gd name="T12" fmla="*/ 111125 w 77"/>
                <a:gd name="T13" fmla="*/ 39688 h 44"/>
                <a:gd name="T14" fmla="*/ 117475 w 77"/>
                <a:gd name="T15" fmla="*/ 44450 h 44"/>
                <a:gd name="T16" fmla="*/ 114300 w 77"/>
                <a:gd name="T17" fmla="*/ 52388 h 44"/>
                <a:gd name="T18" fmla="*/ 122238 w 77"/>
                <a:gd name="T19" fmla="*/ 65088 h 44"/>
                <a:gd name="T20" fmla="*/ 117475 w 77"/>
                <a:gd name="T21" fmla="*/ 69850 h 44"/>
                <a:gd name="T22" fmla="*/ 103188 w 77"/>
                <a:gd name="T23" fmla="*/ 60325 h 44"/>
                <a:gd name="T24" fmla="*/ 98425 w 77"/>
                <a:gd name="T25" fmla="*/ 63500 h 44"/>
                <a:gd name="T26" fmla="*/ 79375 w 77"/>
                <a:gd name="T27" fmla="*/ 60325 h 44"/>
                <a:gd name="T28" fmla="*/ 58738 w 77"/>
                <a:gd name="T29" fmla="*/ 60325 h 44"/>
                <a:gd name="T30" fmla="*/ 49213 w 77"/>
                <a:gd name="T31" fmla="*/ 49213 h 44"/>
                <a:gd name="T32" fmla="*/ 44450 w 77"/>
                <a:gd name="T33" fmla="*/ 53975 h 44"/>
                <a:gd name="T34" fmla="*/ 33338 w 77"/>
                <a:gd name="T35" fmla="*/ 53975 h 44"/>
                <a:gd name="T36" fmla="*/ 31750 w 77"/>
                <a:gd name="T37" fmla="*/ 44450 h 44"/>
                <a:gd name="T38" fmla="*/ 31750 w 77"/>
                <a:gd name="T39" fmla="*/ 33338 h 44"/>
                <a:gd name="T40" fmla="*/ 23813 w 77"/>
                <a:gd name="T41" fmla="*/ 19050 h 44"/>
                <a:gd name="T42" fmla="*/ 11113 w 77"/>
                <a:gd name="T43" fmla="*/ 14288 h 44"/>
                <a:gd name="T44" fmla="*/ 0 w 77"/>
                <a:gd name="T45" fmla="*/ 1588 h 44"/>
                <a:gd name="T46" fmla="*/ 6350 w 77"/>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 h="44">
                  <a:moveTo>
                    <a:pt x="4" y="0"/>
                  </a:moveTo>
                  <a:lnTo>
                    <a:pt x="27" y="4"/>
                  </a:lnTo>
                  <a:lnTo>
                    <a:pt x="42" y="10"/>
                  </a:lnTo>
                  <a:lnTo>
                    <a:pt x="50" y="18"/>
                  </a:lnTo>
                  <a:lnTo>
                    <a:pt x="61" y="16"/>
                  </a:lnTo>
                  <a:lnTo>
                    <a:pt x="66" y="19"/>
                  </a:lnTo>
                  <a:lnTo>
                    <a:pt x="70" y="25"/>
                  </a:lnTo>
                  <a:lnTo>
                    <a:pt x="74" y="28"/>
                  </a:lnTo>
                  <a:lnTo>
                    <a:pt x="72" y="33"/>
                  </a:lnTo>
                  <a:lnTo>
                    <a:pt x="77" y="41"/>
                  </a:lnTo>
                  <a:lnTo>
                    <a:pt x="74" y="44"/>
                  </a:lnTo>
                  <a:lnTo>
                    <a:pt x="65" y="38"/>
                  </a:lnTo>
                  <a:lnTo>
                    <a:pt x="62" y="40"/>
                  </a:lnTo>
                  <a:lnTo>
                    <a:pt x="50" y="38"/>
                  </a:lnTo>
                  <a:lnTo>
                    <a:pt x="37" y="38"/>
                  </a:lnTo>
                  <a:lnTo>
                    <a:pt x="31" y="31"/>
                  </a:lnTo>
                  <a:lnTo>
                    <a:pt x="28" y="34"/>
                  </a:lnTo>
                  <a:lnTo>
                    <a:pt x="21" y="34"/>
                  </a:lnTo>
                  <a:lnTo>
                    <a:pt x="20" y="28"/>
                  </a:lnTo>
                  <a:lnTo>
                    <a:pt x="20" y="21"/>
                  </a:lnTo>
                  <a:lnTo>
                    <a:pt x="15" y="12"/>
                  </a:lnTo>
                  <a:lnTo>
                    <a:pt x="7" y="9"/>
                  </a:lnTo>
                  <a:lnTo>
                    <a:pt x="0"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3" name="Freeform 744"/>
            <p:cNvSpPr>
              <a:spLocks/>
            </p:cNvSpPr>
            <p:nvPr/>
          </p:nvSpPr>
          <p:spPr bwMode="auto">
            <a:xfrm>
              <a:off x="5072063" y="3557588"/>
              <a:ext cx="76200" cy="71437"/>
            </a:xfrm>
            <a:custGeom>
              <a:avLst/>
              <a:gdLst>
                <a:gd name="T0" fmla="*/ 0 w 48"/>
                <a:gd name="T1" fmla="*/ 0 h 45"/>
                <a:gd name="T2" fmla="*/ 20638 w 48"/>
                <a:gd name="T3" fmla="*/ 0 h 45"/>
                <a:gd name="T4" fmla="*/ 39688 w 48"/>
                <a:gd name="T5" fmla="*/ 3175 h 45"/>
                <a:gd name="T6" fmla="*/ 52388 w 48"/>
                <a:gd name="T7" fmla="*/ 26987 h 45"/>
                <a:gd name="T8" fmla="*/ 63500 w 48"/>
                <a:gd name="T9" fmla="*/ 33337 h 45"/>
                <a:gd name="T10" fmla="*/ 71438 w 48"/>
                <a:gd name="T11" fmla="*/ 47625 h 45"/>
                <a:gd name="T12" fmla="*/ 76200 w 48"/>
                <a:gd name="T13" fmla="*/ 61912 h 45"/>
                <a:gd name="T14" fmla="*/ 68263 w 48"/>
                <a:gd name="T15" fmla="*/ 71437 h 45"/>
                <a:gd name="T16" fmla="*/ 65088 w 48"/>
                <a:gd name="T17" fmla="*/ 65087 h 45"/>
                <a:gd name="T18" fmla="*/ 58738 w 48"/>
                <a:gd name="T19" fmla="*/ 52387 h 45"/>
                <a:gd name="T20" fmla="*/ 39688 w 48"/>
                <a:gd name="T21" fmla="*/ 42862 h 45"/>
                <a:gd name="T22" fmla="*/ 38100 w 48"/>
                <a:gd name="T23" fmla="*/ 47625 h 45"/>
                <a:gd name="T24" fmla="*/ 33338 w 48"/>
                <a:gd name="T25" fmla="*/ 47625 h 45"/>
                <a:gd name="T26" fmla="*/ 26988 w 48"/>
                <a:gd name="T27" fmla="*/ 36512 h 45"/>
                <a:gd name="T28" fmla="*/ 17463 w 48"/>
                <a:gd name="T29" fmla="*/ 38100 h 45"/>
                <a:gd name="T30" fmla="*/ 12700 w 48"/>
                <a:gd name="T31" fmla="*/ 26987 h 45"/>
                <a:gd name="T32" fmla="*/ 17463 w 48"/>
                <a:gd name="T33" fmla="*/ 9525 h 45"/>
                <a:gd name="T34" fmla="*/ 0 w 48"/>
                <a:gd name="T35" fmla="*/ 0 h 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45">
                  <a:moveTo>
                    <a:pt x="0" y="0"/>
                  </a:moveTo>
                  <a:lnTo>
                    <a:pt x="13" y="0"/>
                  </a:lnTo>
                  <a:lnTo>
                    <a:pt x="25" y="2"/>
                  </a:lnTo>
                  <a:lnTo>
                    <a:pt x="33" y="17"/>
                  </a:lnTo>
                  <a:lnTo>
                    <a:pt x="40" y="21"/>
                  </a:lnTo>
                  <a:lnTo>
                    <a:pt x="45" y="30"/>
                  </a:lnTo>
                  <a:lnTo>
                    <a:pt x="48" y="39"/>
                  </a:lnTo>
                  <a:lnTo>
                    <a:pt x="43" y="45"/>
                  </a:lnTo>
                  <a:lnTo>
                    <a:pt x="41" y="41"/>
                  </a:lnTo>
                  <a:lnTo>
                    <a:pt x="37" y="33"/>
                  </a:lnTo>
                  <a:lnTo>
                    <a:pt x="25" y="27"/>
                  </a:lnTo>
                  <a:lnTo>
                    <a:pt x="24" y="30"/>
                  </a:lnTo>
                  <a:lnTo>
                    <a:pt x="21" y="30"/>
                  </a:lnTo>
                  <a:lnTo>
                    <a:pt x="17" y="23"/>
                  </a:lnTo>
                  <a:lnTo>
                    <a:pt x="11" y="24"/>
                  </a:lnTo>
                  <a:lnTo>
                    <a:pt x="8" y="17"/>
                  </a:lnTo>
                  <a:lnTo>
                    <a:pt x="11"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4" name="Freeform 745"/>
            <p:cNvSpPr>
              <a:spLocks/>
            </p:cNvSpPr>
            <p:nvPr/>
          </p:nvSpPr>
          <p:spPr bwMode="auto">
            <a:xfrm>
              <a:off x="5110163" y="3600450"/>
              <a:ext cx="30162" cy="28575"/>
            </a:xfrm>
            <a:custGeom>
              <a:avLst/>
              <a:gdLst>
                <a:gd name="T0" fmla="*/ 1587 w 19"/>
                <a:gd name="T1" fmla="*/ 0 h 18"/>
                <a:gd name="T2" fmla="*/ 20637 w 19"/>
                <a:gd name="T3" fmla="*/ 9525 h 18"/>
                <a:gd name="T4" fmla="*/ 26987 w 19"/>
                <a:gd name="T5" fmla="*/ 22225 h 18"/>
                <a:gd name="T6" fmla="*/ 30162 w 19"/>
                <a:gd name="T7" fmla="*/ 28575 h 18"/>
                <a:gd name="T8" fmla="*/ 12700 w 19"/>
                <a:gd name="T9" fmla="*/ 23813 h 18"/>
                <a:gd name="T10" fmla="*/ 0 w 19"/>
                <a:gd name="T11" fmla="*/ 12700 h 18"/>
                <a:gd name="T12" fmla="*/ 0 w 19"/>
                <a:gd name="T13" fmla="*/ 4763 h 18"/>
                <a:gd name="T14" fmla="*/ 1587 w 19"/>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8">
                  <a:moveTo>
                    <a:pt x="1" y="0"/>
                  </a:moveTo>
                  <a:lnTo>
                    <a:pt x="13" y="6"/>
                  </a:lnTo>
                  <a:lnTo>
                    <a:pt x="17" y="14"/>
                  </a:lnTo>
                  <a:lnTo>
                    <a:pt x="19" y="18"/>
                  </a:lnTo>
                  <a:lnTo>
                    <a:pt x="8" y="15"/>
                  </a:lnTo>
                  <a:lnTo>
                    <a:pt x="0" y="8"/>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5" name="Freeform 746"/>
            <p:cNvSpPr>
              <a:spLocks/>
            </p:cNvSpPr>
            <p:nvPr/>
          </p:nvSpPr>
          <p:spPr bwMode="auto">
            <a:xfrm>
              <a:off x="5111750" y="3541713"/>
              <a:ext cx="100013" cy="96837"/>
            </a:xfrm>
            <a:custGeom>
              <a:avLst/>
              <a:gdLst>
                <a:gd name="T0" fmla="*/ 19050 w 63"/>
                <a:gd name="T1" fmla="*/ 0 h 61"/>
                <a:gd name="T2" fmla="*/ 34925 w 63"/>
                <a:gd name="T3" fmla="*/ 3175 h 61"/>
                <a:gd name="T4" fmla="*/ 47625 w 63"/>
                <a:gd name="T5" fmla="*/ 19050 h 61"/>
                <a:gd name="T6" fmla="*/ 61913 w 63"/>
                <a:gd name="T7" fmla="*/ 15875 h 61"/>
                <a:gd name="T8" fmla="*/ 63500 w 63"/>
                <a:gd name="T9" fmla="*/ 9525 h 61"/>
                <a:gd name="T10" fmla="*/ 66675 w 63"/>
                <a:gd name="T11" fmla="*/ 0 h 61"/>
                <a:gd name="T12" fmla="*/ 76200 w 63"/>
                <a:gd name="T13" fmla="*/ 9525 h 61"/>
                <a:gd name="T14" fmla="*/ 82550 w 63"/>
                <a:gd name="T15" fmla="*/ 28575 h 61"/>
                <a:gd name="T16" fmla="*/ 90488 w 63"/>
                <a:gd name="T17" fmla="*/ 39687 h 61"/>
                <a:gd name="T18" fmla="*/ 96838 w 63"/>
                <a:gd name="T19" fmla="*/ 42862 h 61"/>
                <a:gd name="T20" fmla="*/ 100013 w 63"/>
                <a:gd name="T21" fmla="*/ 47625 h 61"/>
                <a:gd name="T22" fmla="*/ 88900 w 63"/>
                <a:gd name="T23" fmla="*/ 47625 h 61"/>
                <a:gd name="T24" fmla="*/ 84138 w 63"/>
                <a:gd name="T25" fmla="*/ 58737 h 61"/>
                <a:gd name="T26" fmla="*/ 82550 w 63"/>
                <a:gd name="T27" fmla="*/ 68262 h 61"/>
                <a:gd name="T28" fmla="*/ 80963 w 63"/>
                <a:gd name="T29" fmla="*/ 73025 h 61"/>
                <a:gd name="T30" fmla="*/ 79375 w 63"/>
                <a:gd name="T31" fmla="*/ 85725 h 61"/>
                <a:gd name="T32" fmla="*/ 73025 w 63"/>
                <a:gd name="T33" fmla="*/ 96837 h 61"/>
                <a:gd name="T34" fmla="*/ 66675 w 63"/>
                <a:gd name="T35" fmla="*/ 96837 h 61"/>
                <a:gd name="T36" fmla="*/ 57150 w 63"/>
                <a:gd name="T37" fmla="*/ 87312 h 61"/>
                <a:gd name="T38" fmla="*/ 63500 w 63"/>
                <a:gd name="T39" fmla="*/ 66675 h 61"/>
                <a:gd name="T40" fmla="*/ 60325 w 63"/>
                <a:gd name="T41" fmla="*/ 58737 h 61"/>
                <a:gd name="T42" fmla="*/ 49213 w 63"/>
                <a:gd name="T43" fmla="*/ 66675 h 61"/>
                <a:gd name="T44" fmla="*/ 44450 w 63"/>
                <a:gd name="T45" fmla="*/ 76200 h 61"/>
                <a:gd name="T46" fmla="*/ 36513 w 63"/>
                <a:gd name="T47" fmla="*/ 77787 h 61"/>
                <a:gd name="T48" fmla="*/ 31750 w 63"/>
                <a:gd name="T49" fmla="*/ 63500 h 61"/>
                <a:gd name="T50" fmla="*/ 23813 w 63"/>
                <a:gd name="T51" fmla="*/ 49212 h 61"/>
                <a:gd name="T52" fmla="*/ 12700 w 63"/>
                <a:gd name="T53" fmla="*/ 42862 h 61"/>
                <a:gd name="T54" fmla="*/ 0 w 63"/>
                <a:gd name="T55" fmla="*/ 19050 h 61"/>
                <a:gd name="T56" fmla="*/ 4763 w 63"/>
                <a:gd name="T57" fmla="*/ 15875 h 61"/>
                <a:gd name="T58" fmla="*/ 19050 w 63"/>
                <a:gd name="T59" fmla="*/ 25400 h 61"/>
                <a:gd name="T60" fmla="*/ 23813 w 63"/>
                <a:gd name="T61" fmla="*/ 20637 h 61"/>
                <a:gd name="T62" fmla="*/ 15875 w 63"/>
                <a:gd name="T63" fmla="*/ 7937 h 61"/>
                <a:gd name="T64" fmla="*/ 19050 w 63"/>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3" h="61">
                  <a:moveTo>
                    <a:pt x="12" y="0"/>
                  </a:moveTo>
                  <a:lnTo>
                    <a:pt x="22" y="2"/>
                  </a:lnTo>
                  <a:lnTo>
                    <a:pt x="30" y="12"/>
                  </a:lnTo>
                  <a:lnTo>
                    <a:pt x="39" y="10"/>
                  </a:lnTo>
                  <a:lnTo>
                    <a:pt x="40" y="6"/>
                  </a:lnTo>
                  <a:lnTo>
                    <a:pt x="42" y="0"/>
                  </a:lnTo>
                  <a:lnTo>
                    <a:pt x="48" y="6"/>
                  </a:lnTo>
                  <a:lnTo>
                    <a:pt x="52" y="18"/>
                  </a:lnTo>
                  <a:lnTo>
                    <a:pt x="57" y="25"/>
                  </a:lnTo>
                  <a:lnTo>
                    <a:pt x="61" y="27"/>
                  </a:lnTo>
                  <a:lnTo>
                    <a:pt x="63" y="30"/>
                  </a:lnTo>
                  <a:lnTo>
                    <a:pt x="56" y="30"/>
                  </a:lnTo>
                  <a:lnTo>
                    <a:pt x="53" y="37"/>
                  </a:lnTo>
                  <a:lnTo>
                    <a:pt x="52" y="43"/>
                  </a:lnTo>
                  <a:lnTo>
                    <a:pt x="51" y="46"/>
                  </a:lnTo>
                  <a:lnTo>
                    <a:pt x="50" y="54"/>
                  </a:lnTo>
                  <a:lnTo>
                    <a:pt x="46" y="61"/>
                  </a:lnTo>
                  <a:lnTo>
                    <a:pt x="42" y="61"/>
                  </a:lnTo>
                  <a:lnTo>
                    <a:pt x="36" y="55"/>
                  </a:lnTo>
                  <a:lnTo>
                    <a:pt x="40" y="42"/>
                  </a:lnTo>
                  <a:lnTo>
                    <a:pt x="38" y="37"/>
                  </a:lnTo>
                  <a:lnTo>
                    <a:pt x="31" y="42"/>
                  </a:lnTo>
                  <a:lnTo>
                    <a:pt x="28" y="48"/>
                  </a:lnTo>
                  <a:lnTo>
                    <a:pt x="23" y="49"/>
                  </a:lnTo>
                  <a:lnTo>
                    <a:pt x="20" y="40"/>
                  </a:lnTo>
                  <a:lnTo>
                    <a:pt x="15" y="31"/>
                  </a:lnTo>
                  <a:lnTo>
                    <a:pt x="8" y="27"/>
                  </a:lnTo>
                  <a:lnTo>
                    <a:pt x="0" y="12"/>
                  </a:lnTo>
                  <a:lnTo>
                    <a:pt x="3" y="10"/>
                  </a:lnTo>
                  <a:lnTo>
                    <a:pt x="12" y="16"/>
                  </a:lnTo>
                  <a:lnTo>
                    <a:pt x="15" y="13"/>
                  </a:lnTo>
                  <a:lnTo>
                    <a:pt x="10" y="5"/>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6" name="Freeform 747"/>
            <p:cNvSpPr>
              <a:spLocks/>
            </p:cNvSpPr>
            <p:nvPr/>
          </p:nvSpPr>
          <p:spPr bwMode="auto">
            <a:xfrm>
              <a:off x="5407025" y="3640138"/>
              <a:ext cx="276225" cy="230187"/>
            </a:xfrm>
            <a:custGeom>
              <a:avLst/>
              <a:gdLst>
                <a:gd name="T0" fmla="*/ 198438 w 174"/>
                <a:gd name="T1" fmla="*/ 0 h 145"/>
                <a:gd name="T2" fmla="*/ 209550 w 174"/>
                <a:gd name="T3" fmla="*/ 3175 h 145"/>
                <a:gd name="T4" fmla="*/ 217488 w 174"/>
                <a:gd name="T5" fmla="*/ 9525 h 145"/>
                <a:gd name="T6" fmla="*/ 212725 w 174"/>
                <a:gd name="T7" fmla="*/ 33337 h 145"/>
                <a:gd name="T8" fmla="*/ 219075 w 174"/>
                <a:gd name="T9" fmla="*/ 38100 h 145"/>
                <a:gd name="T10" fmla="*/ 255588 w 174"/>
                <a:gd name="T11" fmla="*/ 23812 h 145"/>
                <a:gd name="T12" fmla="*/ 276225 w 174"/>
                <a:gd name="T13" fmla="*/ 23812 h 145"/>
                <a:gd name="T14" fmla="*/ 276225 w 174"/>
                <a:gd name="T15" fmla="*/ 31750 h 145"/>
                <a:gd name="T16" fmla="*/ 252413 w 174"/>
                <a:gd name="T17" fmla="*/ 38100 h 145"/>
                <a:gd name="T18" fmla="*/ 242888 w 174"/>
                <a:gd name="T19" fmla="*/ 38100 h 145"/>
                <a:gd name="T20" fmla="*/ 217488 w 174"/>
                <a:gd name="T21" fmla="*/ 55562 h 145"/>
                <a:gd name="T22" fmla="*/ 219075 w 174"/>
                <a:gd name="T23" fmla="*/ 66675 h 145"/>
                <a:gd name="T24" fmla="*/ 217488 w 174"/>
                <a:gd name="T25" fmla="*/ 85725 h 145"/>
                <a:gd name="T26" fmla="*/ 209550 w 174"/>
                <a:gd name="T27" fmla="*/ 96837 h 145"/>
                <a:gd name="T28" fmla="*/ 206375 w 174"/>
                <a:gd name="T29" fmla="*/ 111125 h 145"/>
                <a:gd name="T30" fmla="*/ 187325 w 174"/>
                <a:gd name="T31" fmla="*/ 115887 h 145"/>
                <a:gd name="T32" fmla="*/ 190500 w 174"/>
                <a:gd name="T33" fmla="*/ 128587 h 145"/>
                <a:gd name="T34" fmla="*/ 177800 w 174"/>
                <a:gd name="T35" fmla="*/ 134937 h 145"/>
                <a:gd name="T36" fmla="*/ 171450 w 174"/>
                <a:gd name="T37" fmla="*/ 168275 h 145"/>
                <a:gd name="T38" fmla="*/ 158750 w 174"/>
                <a:gd name="T39" fmla="*/ 165100 h 145"/>
                <a:gd name="T40" fmla="*/ 147638 w 174"/>
                <a:gd name="T41" fmla="*/ 173037 h 145"/>
                <a:gd name="T42" fmla="*/ 141288 w 174"/>
                <a:gd name="T43" fmla="*/ 179387 h 145"/>
                <a:gd name="T44" fmla="*/ 133350 w 174"/>
                <a:gd name="T45" fmla="*/ 182562 h 145"/>
                <a:gd name="T46" fmla="*/ 122238 w 174"/>
                <a:gd name="T47" fmla="*/ 192087 h 145"/>
                <a:gd name="T48" fmla="*/ 115888 w 174"/>
                <a:gd name="T49" fmla="*/ 217487 h 145"/>
                <a:gd name="T50" fmla="*/ 71438 w 174"/>
                <a:gd name="T51" fmla="*/ 230187 h 145"/>
                <a:gd name="T52" fmla="*/ 36513 w 174"/>
                <a:gd name="T53" fmla="*/ 227012 h 145"/>
                <a:gd name="T54" fmla="*/ 12700 w 174"/>
                <a:gd name="T55" fmla="*/ 220662 h 145"/>
                <a:gd name="T56" fmla="*/ 9525 w 174"/>
                <a:gd name="T57" fmla="*/ 215900 h 145"/>
                <a:gd name="T58" fmla="*/ 23813 w 174"/>
                <a:gd name="T59" fmla="*/ 198437 h 145"/>
                <a:gd name="T60" fmla="*/ 23813 w 174"/>
                <a:gd name="T61" fmla="*/ 179387 h 145"/>
                <a:gd name="T62" fmla="*/ 9525 w 174"/>
                <a:gd name="T63" fmla="*/ 173037 h 145"/>
                <a:gd name="T64" fmla="*/ 4763 w 174"/>
                <a:gd name="T65" fmla="*/ 133350 h 145"/>
                <a:gd name="T66" fmla="*/ 9525 w 174"/>
                <a:gd name="T67" fmla="*/ 125412 h 145"/>
                <a:gd name="T68" fmla="*/ 0 w 174"/>
                <a:gd name="T69" fmla="*/ 120650 h 145"/>
                <a:gd name="T70" fmla="*/ 0 w 174"/>
                <a:gd name="T71" fmla="*/ 114300 h 145"/>
                <a:gd name="T72" fmla="*/ 12700 w 174"/>
                <a:gd name="T73" fmla="*/ 71437 h 145"/>
                <a:gd name="T74" fmla="*/ 31750 w 174"/>
                <a:gd name="T75" fmla="*/ 76200 h 145"/>
                <a:gd name="T76" fmla="*/ 33338 w 174"/>
                <a:gd name="T77" fmla="*/ 82550 h 145"/>
                <a:gd name="T78" fmla="*/ 49213 w 174"/>
                <a:gd name="T79" fmla="*/ 76200 h 145"/>
                <a:gd name="T80" fmla="*/ 50800 w 174"/>
                <a:gd name="T81" fmla="*/ 61912 h 145"/>
                <a:gd name="T82" fmla="*/ 68263 w 174"/>
                <a:gd name="T83" fmla="*/ 60325 h 145"/>
                <a:gd name="T84" fmla="*/ 80963 w 174"/>
                <a:gd name="T85" fmla="*/ 46037 h 145"/>
                <a:gd name="T86" fmla="*/ 84138 w 174"/>
                <a:gd name="T87" fmla="*/ 28575 h 145"/>
                <a:gd name="T88" fmla="*/ 96838 w 174"/>
                <a:gd name="T89" fmla="*/ 28575 h 145"/>
                <a:gd name="T90" fmla="*/ 106363 w 174"/>
                <a:gd name="T91" fmla="*/ 26987 h 145"/>
                <a:gd name="T92" fmla="*/ 128588 w 174"/>
                <a:gd name="T93" fmla="*/ 26987 h 145"/>
                <a:gd name="T94" fmla="*/ 147638 w 174"/>
                <a:gd name="T95" fmla="*/ 28575 h 145"/>
                <a:gd name="T96" fmla="*/ 149225 w 174"/>
                <a:gd name="T97" fmla="*/ 33337 h 145"/>
                <a:gd name="T98" fmla="*/ 166688 w 174"/>
                <a:gd name="T99" fmla="*/ 28575 h 145"/>
                <a:gd name="T100" fmla="*/ 174625 w 174"/>
                <a:gd name="T101" fmla="*/ 28575 h 145"/>
                <a:gd name="T102" fmla="*/ 177800 w 174"/>
                <a:gd name="T103" fmla="*/ 22225 h 145"/>
                <a:gd name="T104" fmla="*/ 190500 w 174"/>
                <a:gd name="T105" fmla="*/ 17462 h 145"/>
                <a:gd name="T106" fmla="*/ 198438 w 174"/>
                <a:gd name="T107" fmla="*/ 0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4" h="145">
                  <a:moveTo>
                    <a:pt x="125" y="0"/>
                  </a:moveTo>
                  <a:lnTo>
                    <a:pt x="132" y="2"/>
                  </a:lnTo>
                  <a:lnTo>
                    <a:pt x="137" y="6"/>
                  </a:lnTo>
                  <a:lnTo>
                    <a:pt x="134" y="21"/>
                  </a:lnTo>
                  <a:lnTo>
                    <a:pt x="138" y="24"/>
                  </a:lnTo>
                  <a:lnTo>
                    <a:pt x="161" y="15"/>
                  </a:lnTo>
                  <a:lnTo>
                    <a:pt x="174" y="15"/>
                  </a:lnTo>
                  <a:lnTo>
                    <a:pt x="174" y="20"/>
                  </a:lnTo>
                  <a:lnTo>
                    <a:pt x="159" y="24"/>
                  </a:lnTo>
                  <a:lnTo>
                    <a:pt x="153" y="24"/>
                  </a:lnTo>
                  <a:lnTo>
                    <a:pt x="137" y="35"/>
                  </a:lnTo>
                  <a:lnTo>
                    <a:pt x="138" y="42"/>
                  </a:lnTo>
                  <a:lnTo>
                    <a:pt x="137" y="54"/>
                  </a:lnTo>
                  <a:lnTo>
                    <a:pt x="132" y="61"/>
                  </a:lnTo>
                  <a:lnTo>
                    <a:pt x="130" y="70"/>
                  </a:lnTo>
                  <a:lnTo>
                    <a:pt x="118" y="73"/>
                  </a:lnTo>
                  <a:lnTo>
                    <a:pt x="120" y="81"/>
                  </a:lnTo>
                  <a:lnTo>
                    <a:pt x="112" y="85"/>
                  </a:lnTo>
                  <a:lnTo>
                    <a:pt x="108" y="106"/>
                  </a:lnTo>
                  <a:lnTo>
                    <a:pt x="100" y="104"/>
                  </a:lnTo>
                  <a:lnTo>
                    <a:pt x="93" y="109"/>
                  </a:lnTo>
                  <a:lnTo>
                    <a:pt x="89" y="113"/>
                  </a:lnTo>
                  <a:lnTo>
                    <a:pt x="84" y="115"/>
                  </a:lnTo>
                  <a:lnTo>
                    <a:pt x="77" y="121"/>
                  </a:lnTo>
                  <a:lnTo>
                    <a:pt x="73" y="137"/>
                  </a:lnTo>
                  <a:lnTo>
                    <a:pt x="45" y="145"/>
                  </a:lnTo>
                  <a:lnTo>
                    <a:pt x="23" y="143"/>
                  </a:lnTo>
                  <a:lnTo>
                    <a:pt x="8" y="139"/>
                  </a:lnTo>
                  <a:lnTo>
                    <a:pt x="6" y="136"/>
                  </a:lnTo>
                  <a:lnTo>
                    <a:pt x="15" y="125"/>
                  </a:lnTo>
                  <a:lnTo>
                    <a:pt x="15" y="113"/>
                  </a:lnTo>
                  <a:lnTo>
                    <a:pt x="6" y="109"/>
                  </a:lnTo>
                  <a:lnTo>
                    <a:pt x="3" y="84"/>
                  </a:lnTo>
                  <a:lnTo>
                    <a:pt x="6" y="79"/>
                  </a:lnTo>
                  <a:lnTo>
                    <a:pt x="0" y="76"/>
                  </a:lnTo>
                  <a:lnTo>
                    <a:pt x="0" y="72"/>
                  </a:lnTo>
                  <a:lnTo>
                    <a:pt x="8" y="45"/>
                  </a:lnTo>
                  <a:lnTo>
                    <a:pt x="20" y="48"/>
                  </a:lnTo>
                  <a:lnTo>
                    <a:pt x="21" y="52"/>
                  </a:lnTo>
                  <a:lnTo>
                    <a:pt x="31" y="48"/>
                  </a:lnTo>
                  <a:lnTo>
                    <a:pt x="32" y="39"/>
                  </a:lnTo>
                  <a:lnTo>
                    <a:pt x="43" y="38"/>
                  </a:lnTo>
                  <a:lnTo>
                    <a:pt x="51" y="29"/>
                  </a:lnTo>
                  <a:lnTo>
                    <a:pt x="53" y="18"/>
                  </a:lnTo>
                  <a:lnTo>
                    <a:pt x="61" y="18"/>
                  </a:lnTo>
                  <a:lnTo>
                    <a:pt x="67" y="17"/>
                  </a:lnTo>
                  <a:lnTo>
                    <a:pt x="81" y="17"/>
                  </a:lnTo>
                  <a:lnTo>
                    <a:pt x="93" y="18"/>
                  </a:lnTo>
                  <a:lnTo>
                    <a:pt x="94" y="21"/>
                  </a:lnTo>
                  <a:lnTo>
                    <a:pt x="105" y="18"/>
                  </a:lnTo>
                  <a:lnTo>
                    <a:pt x="110" y="18"/>
                  </a:lnTo>
                  <a:lnTo>
                    <a:pt x="112" y="14"/>
                  </a:lnTo>
                  <a:lnTo>
                    <a:pt x="120" y="11"/>
                  </a:lnTo>
                  <a:lnTo>
                    <a:pt x="12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7" name="Freeform 748"/>
            <p:cNvSpPr>
              <a:spLocks/>
            </p:cNvSpPr>
            <p:nvPr/>
          </p:nvSpPr>
          <p:spPr bwMode="auto">
            <a:xfrm>
              <a:off x="5549900" y="3565525"/>
              <a:ext cx="141288" cy="112713"/>
            </a:xfrm>
            <a:custGeom>
              <a:avLst/>
              <a:gdLst>
                <a:gd name="T0" fmla="*/ 53975 w 89"/>
                <a:gd name="T1" fmla="*/ 0 h 71"/>
                <a:gd name="T2" fmla="*/ 53975 w 89"/>
                <a:gd name="T3" fmla="*/ 6350 h 71"/>
                <a:gd name="T4" fmla="*/ 49213 w 89"/>
                <a:gd name="T5" fmla="*/ 15875 h 71"/>
                <a:gd name="T6" fmla="*/ 55563 w 89"/>
                <a:gd name="T7" fmla="*/ 23813 h 71"/>
                <a:gd name="T8" fmla="*/ 38100 w 89"/>
                <a:gd name="T9" fmla="*/ 25400 h 71"/>
                <a:gd name="T10" fmla="*/ 28575 w 89"/>
                <a:gd name="T11" fmla="*/ 33338 h 71"/>
                <a:gd name="T12" fmla="*/ 28575 w 89"/>
                <a:gd name="T13" fmla="*/ 39688 h 71"/>
                <a:gd name="T14" fmla="*/ 57150 w 89"/>
                <a:gd name="T15" fmla="*/ 42863 h 71"/>
                <a:gd name="T16" fmla="*/ 74613 w 89"/>
                <a:gd name="T17" fmla="*/ 39688 h 71"/>
                <a:gd name="T18" fmla="*/ 79375 w 89"/>
                <a:gd name="T19" fmla="*/ 44450 h 71"/>
                <a:gd name="T20" fmla="*/ 112713 w 89"/>
                <a:gd name="T21" fmla="*/ 42863 h 71"/>
                <a:gd name="T22" fmla="*/ 119063 w 89"/>
                <a:gd name="T23" fmla="*/ 47625 h 71"/>
                <a:gd name="T24" fmla="*/ 122238 w 89"/>
                <a:gd name="T25" fmla="*/ 66675 h 71"/>
                <a:gd name="T26" fmla="*/ 133350 w 89"/>
                <a:gd name="T27" fmla="*/ 63500 h 71"/>
                <a:gd name="T28" fmla="*/ 141288 w 89"/>
                <a:gd name="T29" fmla="*/ 84138 h 71"/>
                <a:gd name="T30" fmla="*/ 139700 w 89"/>
                <a:gd name="T31" fmla="*/ 98425 h 71"/>
                <a:gd name="T32" fmla="*/ 112713 w 89"/>
                <a:gd name="T33" fmla="*/ 98425 h 71"/>
                <a:gd name="T34" fmla="*/ 76200 w 89"/>
                <a:gd name="T35" fmla="*/ 112713 h 71"/>
                <a:gd name="T36" fmla="*/ 69850 w 89"/>
                <a:gd name="T37" fmla="*/ 107950 h 71"/>
                <a:gd name="T38" fmla="*/ 74613 w 89"/>
                <a:gd name="T39" fmla="*/ 84138 h 71"/>
                <a:gd name="T40" fmla="*/ 66675 w 89"/>
                <a:gd name="T41" fmla="*/ 77788 h 71"/>
                <a:gd name="T42" fmla="*/ 55563 w 89"/>
                <a:gd name="T43" fmla="*/ 74613 h 71"/>
                <a:gd name="T44" fmla="*/ 47625 w 89"/>
                <a:gd name="T45" fmla="*/ 92075 h 71"/>
                <a:gd name="T46" fmla="*/ 34925 w 89"/>
                <a:gd name="T47" fmla="*/ 96838 h 71"/>
                <a:gd name="T48" fmla="*/ 31750 w 89"/>
                <a:gd name="T49" fmla="*/ 103188 h 71"/>
                <a:gd name="T50" fmla="*/ 23813 w 89"/>
                <a:gd name="T51" fmla="*/ 103188 h 71"/>
                <a:gd name="T52" fmla="*/ 6350 w 89"/>
                <a:gd name="T53" fmla="*/ 107950 h 71"/>
                <a:gd name="T54" fmla="*/ 4763 w 89"/>
                <a:gd name="T55" fmla="*/ 103188 h 71"/>
                <a:gd name="T56" fmla="*/ 12700 w 89"/>
                <a:gd name="T57" fmla="*/ 77788 h 71"/>
                <a:gd name="T58" fmla="*/ 11113 w 89"/>
                <a:gd name="T59" fmla="*/ 61913 h 71"/>
                <a:gd name="T60" fmla="*/ 0 w 89"/>
                <a:gd name="T61" fmla="*/ 53975 h 71"/>
                <a:gd name="T62" fmla="*/ 3175 w 89"/>
                <a:gd name="T63" fmla="*/ 44450 h 71"/>
                <a:gd name="T64" fmla="*/ 12700 w 89"/>
                <a:gd name="T65" fmla="*/ 42863 h 71"/>
                <a:gd name="T66" fmla="*/ 28575 w 89"/>
                <a:gd name="T67" fmla="*/ 20638 h 71"/>
                <a:gd name="T68" fmla="*/ 31750 w 89"/>
                <a:gd name="T69" fmla="*/ 11113 h 71"/>
                <a:gd name="T70" fmla="*/ 53975 w 89"/>
                <a:gd name="T71" fmla="*/ 0 h 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 h="71">
                  <a:moveTo>
                    <a:pt x="34" y="0"/>
                  </a:moveTo>
                  <a:lnTo>
                    <a:pt x="34" y="4"/>
                  </a:lnTo>
                  <a:lnTo>
                    <a:pt x="31" y="10"/>
                  </a:lnTo>
                  <a:lnTo>
                    <a:pt x="35" y="15"/>
                  </a:lnTo>
                  <a:lnTo>
                    <a:pt x="24" y="16"/>
                  </a:lnTo>
                  <a:lnTo>
                    <a:pt x="18" y="21"/>
                  </a:lnTo>
                  <a:lnTo>
                    <a:pt x="18" y="25"/>
                  </a:lnTo>
                  <a:lnTo>
                    <a:pt x="36" y="27"/>
                  </a:lnTo>
                  <a:lnTo>
                    <a:pt x="47" y="25"/>
                  </a:lnTo>
                  <a:lnTo>
                    <a:pt x="50" y="28"/>
                  </a:lnTo>
                  <a:lnTo>
                    <a:pt x="71" y="27"/>
                  </a:lnTo>
                  <a:lnTo>
                    <a:pt x="75" y="30"/>
                  </a:lnTo>
                  <a:lnTo>
                    <a:pt x="77" y="42"/>
                  </a:lnTo>
                  <a:lnTo>
                    <a:pt x="84" y="40"/>
                  </a:lnTo>
                  <a:lnTo>
                    <a:pt x="89" y="53"/>
                  </a:lnTo>
                  <a:lnTo>
                    <a:pt x="88" y="62"/>
                  </a:lnTo>
                  <a:lnTo>
                    <a:pt x="71" y="62"/>
                  </a:lnTo>
                  <a:lnTo>
                    <a:pt x="48" y="71"/>
                  </a:lnTo>
                  <a:lnTo>
                    <a:pt x="44" y="68"/>
                  </a:lnTo>
                  <a:lnTo>
                    <a:pt x="47" y="53"/>
                  </a:lnTo>
                  <a:lnTo>
                    <a:pt x="42" y="49"/>
                  </a:lnTo>
                  <a:lnTo>
                    <a:pt x="35" y="47"/>
                  </a:lnTo>
                  <a:lnTo>
                    <a:pt x="30" y="58"/>
                  </a:lnTo>
                  <a:lnTo>
                    <a:pt x="22" y="61"/>
                  </a:lnTo>
                  <a:lnTo>
                    <a:pt x="20" y="65"/>
                  </a:lnTo>
                  <a:lnTo>
                    <a:pt x="15" y="65"/>
                  </a:lnTo>
                  <a:lnTo>
                    <a:pt x="4" y="68"/>
                  </a:lnTo>
                  <a:lnTo>
                    <a:pt x="3" y="65"/>
                  </a:lnTo>
                  <a:lnTo>
                    <a:pt x="8" y="49"/>
                  </a:lnTo>
                  <a:lnTo>
                    <a:pt x="7" y="39"/>
                  </a:lnTo>
                  <a:lnTo>
                    <a:pt x="0" y="34"/>
                  </a:lnTo>
                  <a:lnTo>
                    <a:pt x="2" y="28"/>
                  </a:lnTo>
                  <a:lnTo>
                    <a:pt x="8" y="27"/>
                  </a:lnTo>
                  <a:lnTo>
                    <a:pt x="18" y="13"/>
                  </a:lnTo>
                  <a:lnTo>
                    <a:pt x="20" y="7"/>
                  </a:lnTo>
                  <a:lnTo>
                    <a:pt x="3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8" name="Freeform 749"/>
            <p:cNvSpPr>
              <a:spLocks/>
            </p:cNvSpPr>
            <p:nvPr/>
          </p:nvSpPr>
          <p:spPr bwMode="auto">
            <a:xfrm>
              <a:off x="5578475" y="3497263"/>
              <a:ext cx="207963" cy="112712"/>
            </a:xfrm>
            <a:custGeom>
              <a:avLst/>
              <a:gdLst>
                <a:gd name="T0" fmla="*/ 87313 w 131"/>
                <a:gd name="T1" fmla="*/ 0 h 71"/>
                <a:gd name="T2" fmla="*/ 100013 w 131"/>
                <a:gd name="T3" fmla="*/ 6350 h 71"/>
                <a:gd name="T4" fmla="*/ 123825 w 131"/>
                <a:gd name="T5" fmla="*/ 11112 h 71"/>
                <a:gd name="T6" fmla="*/ 141288 w 131"/>
                <a:gd name="T7" fmla="*/ 6350 h 71"/>
                <a:gd name="T8" fmla="*/ 180975 w 131"/>
                <a:gd name="T9" fmla="*/ 9525 h 71"/>
                <a:gd name="T10" fmla="*/ 192088 w 131"/>
                <a:gd name="T11" fmla="*/ 23812 h 71"/>
                <a:gd name="T12" fmla="*/ 207963 w 131"/>
                <a:gd name="T13" fmla="*/ 25400 h 71"/>
                <a:gd name="T14" fmla="*/ 195263 w 131"/>
                <a:gd name="T15" fmla="*/ 47625 h 71"/>
                <a:gd name="T16" fmla="*/ 192088 w 131"/>
                <a:gd name="T17" fmla="*/ 44450 h 71"/>
                <a:gd name="T18" fmla="*/ 166688 w 131"/>
                <a:gd name="T19" fmla="*/ 57150 h 71"/>
                <a:gd name="T20" fmla="*/ 163513 w 131"/>
                <a:gd name="T21" fmla="*/ 68262 h 71"/>
                <a:gd name="T22" fmla="*/ 141288 w 131"/>
                <a:gd name="T23" fmla="*/ 68262 h 71"/>
                <a:gd name="T24" fmla="*/ 130175 w 131"/>
                <a:gd name="T25" fmla="*/ 82550 h 71"/>
                <a:gd name="T26" fmla="*/ 115888 w 131"/>
                <a:gd name="T27" fmla="*/ 84137 h 71"/>
                <a:gd name="T28" fmla="*/ 104775 w 131"/>
                <a:gd name="T29" fmla="*/ 84137 h 71"/>
                <a:gd name="T30" fmla="*/ 90488 w 131"/>
                <a:gd name="T31" fmla="*/ 93662 h 71"/>
                <a:gd name="T32" fmla="*/ 84138 w 131"/>
                <a:gd name="T33" fmla="*/ 111125 h 71"/>
                <a:gd name="T34" fmla="*/ 50800 w 131"/>
                <a:gd name="T35" fmla="*/ 112712 h 71"/>
                <a:gd name="T36" fmla="*/ 46038 w 131"/>
                <a:gd name="T37" fmla="*/ 107950 h 71"/>
                <a:gd name="T38" fmla="*/ 28575 w 131"/>
                <a:gd name="T39" fmla="*/ 111125 h 71"/>
                <a:gd name="T40" fmla="*/ 0 w 131"/>
                <a:gd name="T41" fmla="*/ 107950 h 71"/>
                <a:gd name="T42" fmla="*/ 0 w 131"/>
                <a:gd name="T43" fmla="*/ 101600 h 71"/>
                <a:gd name="T44" fmla="*/ 9525 w 131"/>
                <a:gd name="T45" fmla="*/ 93662 h 71"/>
                <a:gd name="T46" fmla="*/ 26988 w 131"/>
                <a:gd name="T47" fmla="*/ 92075 h 71"/>
                <a:gd name="T48" fmla="*/ 46038 w 131"/>
                <a:gd name="T49" fmla="*/ 87312 h 71"/>
                <a:gd name="T50" fmla="*/ 71438 w 131"/>
                <a:gd name="T51" fmla="*/ 73025 h 71"/>
                <a:gd name="T52" fmla="*/ 69850 w 131"/>
                <a:gd name="T53" fmla="*/ 65087 h 71"/>
                <a:gd name="T54" fmla="*/ 39688 w 131"/>
                <a:gd name="T55" fmla="*/ 58737 h 71"/>
                <a:gd name="T56" fmla="*/ 20638 w 131"/>
                <a:gd name="T57" fmla="*/ 53975 h 71"/>
                <a:gd name="T58" fmla="*/ 31750 w 131"/>
                <a:gd name="T59" fmla="*/ 44450 h 71"/>
                <a:gd name="T60" fmla="*/ 39688 w 131"/>
                <a:gd name="T61" fmla="*/ 38100 h 71"/>
                <a:gd name="T62" fmla="*/ 31750 w 131"/>
                <a:gd name="T63" fmla="*/ 33337 h 71"/>
                <a:gd name="T64" fmla="*/ 33338 w 131"/>
                <a:gd name="T65" fmla="*/ 25400 h 71"/>
                <a:gd name="T66" fmla="*/ 41275 w 131"/>
                <a:gd name="T67" fmla="*/ 15875 h 71"/>
                <a:gd name="T68" fmla="*/ 60325 w 131"/>
                <a:gd name="T69" fmla="*/ 15875 h 71"/>
                <a:gd name="T70" fmla="*/ 80963 w 131"/>
                <a:gd name="T71" fmla="*/ 23812 h 71"/>
                <a:gd name="T72" fmla="*/ 80963 w 131"/>
                <a:gd name="T73" fmla="*/ 6350 h 71"/>
                <a:gd name="T74" fmla="*/ 87313 w 131"/>
                <a:gd name="T75" fmla="*/ 0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1" h="71">
                  <a:moveTo>
                    <a:pt x="55" y="0"/>
                  </a:moveTo>
                  <a:lnTo>
                    <a:pt x="63" y="4"/>
                  </a:lnTo>
                  <a:lnTo>
                    <a:pt x="78" y="7"/>
                  </a:lnTo>
                  <a:lnTo>
                    <a:pt x="89" y="4"/>
                  </a:lnTo>
                  <a:lnTo>
                    <a:pt x="114" y="6"/>
                  </a:lnTo>
                  <a:lnTo>
                    <a:pt x="121" y="15"/>
                  </a:lnTo>
                  <a:lnTo>
                    <a:pt x="131" y="16"/>
                  </a:lnTo>
                  <a:lnTo>
                    <a:pt x="123" y="30"/>
                  </a:lnTo>
                  <a:lnTo>
                    <a:pt x="121" y="28"/>
                  </a:lnTo>
                  <a:lnTo>
                    <a:pt x="105" y="36"/>
                  </a:lnTo>
                  <a:lnTo>
                    <a:pt x="103" y="43"/>
                  </a:lnTo>
                  <a:lnTo>
                    <a:pt x="89" y="43"/>
                  </a:lnTo>
                  <a:lnTo>
                    <a:pt x="82" y="52"/>
                  </a:lnTo>
                  <a:lnTo>
                    <a:pt x="73" y="53"/>
                  </a:lnTo>
                  <a:lnTo>
                    <a:pt x="66" y="53"/>
                  </a:lnTo>
                  <a:lnTo>
                    <a:pt x="57" y="59"/>
                  </a:lnTo>
                  <a:lnTo>
                    <a:pt x="53" y="70"/>
                  </a:lnTo>
                  <a:lnTo>
                    <a:pt x="32" y="71"/>
                  </a:lnTo>
                  <a:lnTo>
                    <a:pt x="29" y="68"/>
                  </a:lnTo>
                  <a:lnTo>
                    <a:pt x="18" y="70"/>
                  </a:lnTo>
                  <a:lnTo>
                    <a:pt x="0" y="68"/>
                  </a:lnTo>
                  <a:lnTo>
                    <a:pt x="0" y="64"/>
                  </a:lnTo>
                  <a:lnTo>
                    <a:pt x="6" y="59"/>
                  </a:lnTo>
                  <a:lnTo>
                    <a:pt x="17" y="58"/>
                  </a:lnTo>
                  <a:lnTo>
                    <a:pt x="29" y="55"/>
                  </a:lnTo>
                  <a:lnTo>
                    <a:pt x="45" y="46"/>
                  </a:lnTo>
                  <a:lnTo>
                    <a:pt x="44" y="41"/>
                  </a:lnTo>
                  <a:lnTo>
                    <a:pt x="25" y="37"/>
                  </a:lnTo>
                  <a:lnTo>
                    <a:pt x="13" y="34"/>
                  </a:lnTo>
                  <a:lnTo>
                    <a:pt x="20" y="28"/>
                  </a:lnTo>
                  <a:lnTo>
                    <a:pt x="25" y="24"/>
                  </a:lnTo>
                  <a:lnTo>
                    <a:pt x="20" y="21"/>
                  </a:lnTo>
                  <a:lnTo>
                    <a:pt x="21" y="16"/>
                  </a:lnTo>
                  <a:lnTo>
                    <a:pt x="26" y="10"/>
                  </a:lnTo>
                  <a:lnTo>
                    <a:pt x="38" y="10"/>
                  </a:lnTo>
                  <a:lnTo>
                    <a:pt x="51" y="15"/>
                  </a:lnTo>
                  <a:lnTo>
                    <a:pt x="51" y="4"/>
                  </a:lnTo>
                  <a:lnTo>
                    <a:pt x="5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69" name="Freeform 750"/>
            <p:cNvSpPr>
              <a:spLocks/>
            </p:cNvSpPr>
            <p:nvPr/>
          </p:nvSpPr>
          <p:spPr bwMode="auto">
            <a:xfrm>
              <a:off x="5137150" y="3098800"/>
              <a:ext cx="777875" cy="487363"/>
            </a:xfrm>
            <a:custGeom>
              <a:avLst/>
              <a:gdLst>
                <a:gd name="T0" fmla="*/ 481013 w 490"/>
                <a:gd name="T1" fmla="*/ 30163 h 307"/>
                <a:gd name="T2" fmla="*/ 519113 w 490"/>
                <a:gd name="T3" fmla="*/ 53975 h 307"/>
                <a:gd name="T4" fmla="*/ 554038 w 490"/>
                <a:gd name="T5" fmla="*/ 57150 h 307"/>
                <a:gd name="T6" fmla="*/ 573088 w 490"/>
                <a:gd name="T7" fmla="*/ 44450 h 307"/>
                <a:gd name="T8" fmla="*/ 644525 w 490"/>
                <a:gd name="T9" fmla="*/ 152400 h 307"/>
                <a:gd name="T10" fmla="*/ 663575 w 490"/>
                <a:gd name="T11" fmla="*/ 152400 h 307"/>
                <a:gd name="T12" fmla="*/ 698500 w 490"/>
                <a:gd name="T13" fmla="*/ 157163 h 307"/>
                <a:gd name="T14" fmla="*/ 727075 w 490"/>
                <a:gd name="T15" fmla="*/ 180975 h 307"/>
                <a:gd name="T16" fmla="*/ 776288 w 490"/>
                <a:gd name="T17" fmla="*/ 193675 h 307"/>
                <a:gd name="T18" fmla="*/ 766763 w 490"/>
                <a:gd name="T19" fmla="*/ 234950 h 307"/>
                <a:gd name="T20" fmla="*/ 738188 w 490"/>
                <a:gd name="T21" fmla="*/ 287338 h 307"/>
                <a:gd name="T22" fmla="*/ 688975 w 490"/>
                <a:gd name="T23" fmla="*/ 330200 h 307"/>
                <a:gd name="T24" fmla="*/ 650875 w 490"/>
                <a:gd name="T25" fmla="*/ 358775 h 307"/>
                <a:gd name="T26" fmla="*/ 647700 w 490"/>
                <a:gd name="T27" fmla="*/ 409575 h 307"/>
                <a:gd name="T28" fmla="*/ 622300 w 490"/>
                <a:gd name="T29" fmla="*/ 407988 h 307"/>
                <a:gd name="T30" fmla="*/ 541338 w 490"/>
                <a:gd name="T31" fmla="*/ 404813 h 307"/>
                <a:gd name="T32" fmla="*/ 522288 w 490"/>
                <a:gd name="T33" fmla="*/ 422275 h 307"/>
                <a:gd name="T34" fmla="*/ 474663 w 490"/>
                <a:gd name="T35" fmla="*/ 423863 h 307"/>
                <a:gd name="T36" fmla="*/ 473075 w 490"/>
                <a:gd name="T37" fmla="*/ 442913 h 307"/>
                <a:gd name="T38" fmla="*/ 419100 w 490"/>
                <a:gd name="T39" fmla="*/ 487363 h 307"/>
                <a:gd name="T40" fmla="*/ 357188 w 490"/>
                <a:gd name="T41" fmla="*/ 461963 h 307"/>
                <a:gd name="T42" fmla="*/ 338138 w 490"/>
                <a:gd name="T43" fmla="*/ 390525 h 307"/>
                <a:gd name="T44" fmla="*/ 287338 w 490"/>
                <a:gd name="T45" fmla="*/ 377825 h 307"/>
                <a:gd name="T46" fmla="*/ 184150 w 490"/>
                <a:gd name="T47" fmla="*/ 344488 h 307"/>
                <a:gd name="T48" fmla="*/ 158750 w 490"/>
                <a:gd name="T49" fmla="*/ 431800 h 307"/>
                <a:gd name="T50" fmla="*/ 114300 w 490"/>
                <a:gd name="T51" fmla="*/ 442913 h 307"/>
                <a:gd name="T52" fmla="*/ 119063 w 490"/>
                <a:gd name="T53" fmla="*/ 422275 h 307"/>
                <a:gd name="T54" fmla="*/ 93663 w 490"/>
                <a:gd name="T55" fmla="*/ 400050 h 307"/>
                <a:gd name="T56" fmla="*/ 77788 w 490"/>
                <a:gd name="T57" fmla="*/ 365125 h 307"/>
                <a:gd name="T58" fmla="*/ 96838 w 490"/>
                <a:gd name="T59" fmla="*/ 346075 h 307"/>
                <a:gd name="T60" fmla="*/ 120650 w 490"/>
                <a:gd name="T61" fmla="*/ 339725 h 307"/>
                <a:gd name="T62" fmla="*/ 134938 w 490"/>
                <a:gd name="T63" fmla="*/ 307975 h 307"/>
                <a:gd name="T64" fmla="*/ 115888 w 490"/>
                <a:gd name="T65" fmla="*/ 287338 h 307"/>
                <a:gd name="T66" fmla="*/ 88900 w 490"/>
                <a:gd name="T67" fmla="*/ 290513 h 307"/>
                <a:gd name="T68" fmla="*/ 61913 w 490"/>
                <a:gd name="T69" fmla="*/ 301625 h 307"/>
                <a:gd name="T70" fmla="*/ 41275 w 490"/>
                <a:gd name="T71" fmla="*/ 306388 h 307"/>
                <a:gd name="T72" fmla="*/ 15875 w 490"/>
                <a:gd name="T73" fmla="*/ 266700 h 307"/>
                <a:gd name="T74" fmla="*/ 9525 w 490"/>
                <a:gd name="T75" fmla="*/ 219075 h 307"/>
                <a:gd name="T76" fmla="*/ 44450 w 490"/>
                <a:gd name="T77" fmla="*/ 193675 h 307"/>
                <a:gd name="T78" fmla="*/ 69850 w 490"/>
                <a:gd name="T79" fmla="*/ 150813 h 307"/>
                <a:gd name="T80" fmla="*/ 112713 w 490"/>
                <a:gd name="T81" fmla="*/ 142875 h 307"/>
                <a:gd name="T82" fmla="*/ 153988 w 490"/>
                <a:gd name="T83" fmla="*/ 176213 h 307"/>
                <a:gd name="T84" fmla="*/ 180975 w 490"/>
                <a:gd name="T85" fmla="*/ 166688 h 307"/>
                <a:gd name="T86" fmla="*/ 228600 w 490"/>
                <a:gd name="T87" fmla="*/ 161925 h 307"/>
                <a:gd name="T88" fmla="*/ 257175 w 490"/>
                <a:gd name="T89" fmla="*/ 176213 h 307"/>
                <a:gd name="T90" fmla="*/ 287338 w 490"/>
                <a:gd name="T91" fmla="*/ 152400 h 307"/>
                <a:gd name="T92" fmla="*/ 276225 w 490"/>
                <a:gd name="T93" fmla="*/ 96838 h 307"/>
                <a:gd name="T94" fmla="*/ 287338 w 490"/>
                <a:gd name="T95" fmla="*/ 44450 h 307"/>
                <a:gd name="T96" fmla="*/ 377825 w 490"/>
                <a:gd name="T97" fmla="*/ 30163 h 307"/>
                <a:gd name="T98" fmla="*/ 425450 w 490"/>
                <a:gd name="T99" fmla="*/ 6350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0" h="307">
                  <a:moveTo>
                    <a:pt x="286" y="0"/>
                  </a:moveTo>
                  <a:lnTo>
                    <a:pt x="298" y="6"/>
                  </a:lnTo>
                  <a:lnTo>
                    <a:pt x="303" y="19"/>
                  </a:lnTo>
                  <a:lnTo>
                    <a:pt x="300" y="31"/>
                  </a:lnTo>
                  <a:lnTo>
                    <a:pt x="307" y="34"/>
                  </a:lnTo>
                  <a:lnTo>
                    <a:pt x="327" y="34"/>
                  </a:lnTo>
                  <a:lnTo>
                    <a:pt x="326" y="41"/>
                  </a:lnTo>
                  <a:lnTo>
                    <a:pt x="337" y="41"/>
                  </a:lnTo>
                  <a:lnTo>
                    <a:pt x="349" y="36"/>
                  </a:lnTo>
                  <a:lnTo>
                    <a:pt x="357" y="22"/>
                  </a:lnTo>
                  <a:lnTo>
                    <a:pt x="364" y="22"/>
                  </a:lnTo>
                  <a:lnTo>
                    <a:pt x="361" y="28"/>
                  </a:lnTo>
                  <a:lnTo>
                    <a:pt x="377" y="43"/>
                  </a:lnTo>
                  <a:lnTo>
                    <a:pt x="387" y="55"/>
                  </a:lnTo>
                  <a:lnTo>
                    <a:pt x="406" y="96"/>
                  </a:lnTo>
                  <a:lnTo>
                    <a:pt x="413" y="90"/>
                  </a:lnTo>
                  <a:lnTo>
                    <a:pt x="418" y="92"/>
                  </a:lnTo>
                  <a:lnTo>
                    <a:pt x="418" y="96"/>
                  </a:lnTo>
                  <a:lnTo>
                    <a:pt x="422" y="96"/>
                  </a:lnTo>
                  <a:lnTo>
                    <a:pt x="426" y="101"/>
                  </a:lnTo>
                  <a:lnTo>
                    <a:pt x="440" y="99"/>
                  </a:lnTo>
                  <a:lnTo>
                    <a:pt x="446" y="96"/>
                  </a:lnTo>
                  <a:lnTo>
                    <a:pt x="454" y="107"/>
                  </a:lnTo>
                  <a:lnTo>
                    <a:pt x="458" y="114"/>
                  </a:lnTo>
                  <a:lnTo>
                    <a:pt x="473" y="125"/>
                  </a:lnTo>
                  <a:lnTo>
                    <a:pt x="481" y="125"/>
                  </a:lnTo>
                  <a:lnTo>
                    <a:pt x="489" y="122"/>
                  </a:lnTo>
                  <a:lnTo>
                    <a:pt x="489" y="128"/>
                  </a:lnTo>
                  <a:lnTo>
                    <a:pt x="490" y="132"/>
                  </a:lnTo>
                  <a:lnTo>
                    <a:pt x="483" y="148"/>
                  </a:lnTo>
                  <a:lnTo>
                    <a:pt x="474" y="150"/>
                  </a:lnTo>
                  <a:lnTo>
                    <a:pt x="477" y="175"/>
                  </a:lnTo>
                  <a:lnTo>
                    <a:pt x="465" y="181"/>
                  </a:lnTo>
                  <a:lnTo>
                    <a:pt x="453" y="178"/>
                  </a:lnTo>
                  <a:lnTo>
                    <a:pt x="445" y="175"/>
                  </a:lnTo>
                  <a:lnTo>
                    <a:pt x="434" y="208"/>
                  </a:lnTo>
                  <a:lnTo>
                    <a:pt x="437" y="214"/>
                  </a:lnTo>
                  <a:lnTo>
                    <a:pt x="406" y="220"/>
                  </a:lnTo>
                  <a:lnTo>
                    <a:pt x="410" y="226"/>
                  </a:lnTo>
                  <a:lnTo>
                    <a:pt x="409" y="230"/>
                  </a:lnTo>
                  <a:lnTo>
                    <a:pt x="413" y="252"/>
                  </a:lnTo>
                  <a:lnTo>
                    <a:pt x="408" y="258"/>
                  </a:lnTo>
                  <a:lnTo>
                    <a:pt x="409" y="267"/>
                  </a:lnTo>
                  <a:lnTo>
                    <a:pt x="399" y="266"/>
                  </a:lnTo>
                  <a:lnTo>
                    <a:pt x="392" y="257"/>
                  </a:lnTo>
                  <a:lnTo>
                    <a:pt x="367" y="255"/>
                  </a:lnTo>
                  <a:lnTo>
                    <a:pt x="356" y="258"/>
                  </a:lnTo>
                  <a:lnTo>
                    <a:pt x="341" y="255"/>
                  </a:lnTo>
                  <a:lnTo>
                    <a:pt x="333" y="251"/>
                  </a:lnTo>
                  <a:lnTo>
                    <a:pt x="329" y="255"/>
                  </a:lnTo>
                  <a:lnTo>
                    <a:pt x="329" y="266"/>
                  </a:lnTo>
                  <a:lnTo>
                    <a:pt x="316" y="261"/>
                  </a:lnTo>
                  <a:lnTo>
                    <a:pt x="304" y="261"/>
                  </a:lnTo>
                  <a:lnTo>
                    <a:pt x="299" y="267"/>
                  </a:lnTo>
                  <a:lnTo>
                    <a:pt x="298" y="272"/>
                  </a:lnTo>
                  <a:lnTo>
                    <a:pt x="303" y="275"/>
                  </a:lnTo>
                  <a:lnTo>
                    <a:pt x="298" y="279"/>
                  </a:lnTo>
                  <a:lnTo>
                    <a:pt x="280" y="282"/>
                  </a:lnTo>
                  <a:lnTo>
                    <a:pt x="271" y="303"/>
                  </a:lnTo>
                  <a:lnTo>
                    <a:pt x="264" y="307"/>
                  </a:lnTo>
                  <a:lnTo>
                    <a:pt x="247" y="297"/>
                  </a:lnTo>
                  <a:lnTo>
                    <a:pt x="234" y="298"/>
                  </a:lnTo>
                  <a:lnTo>
                    <a:pt x="225" y="291"/>
                  </a:lnTo>
                  <a:lnTo>
                    <a:pt x="233" y="284"/>
                  </a:lnTo>
                  <a:lnTo>
                    <a:pt x="221" y="252"/>
                  </a:lnTo>
                  <a:lnTo>
                    <a:pt x="213" y="246"/>
                  </a:lnTo>
                  <a:lnTo>
                    <a:pt x="202" y="254"/>
                  </a:lnTo>
                  <a:lnTo>
                    <a:pt x="185" y="245"/>
                  </a:lnTo>
                  <a:lnTo>
                    <a:pt x="181" y="238"/>
                  </a:lnTo>
                  <a:lnTo>
                    <a:pt x="176" y="233"/>
                  </a:lnTo>
                  <a:lnTo>
                    <a:pt x="152" y="208"/>
                  </a:lnTo>
                  <a:lnTo>
                    <a:pt x="116" y="217"/>
                  </a:lnTo>
                  <a:lnTo>
                    <a:pt x="116" y="287"/>
                  </a:lnTo>
                  <a:lnTo>
                    <a:pt x="109" y="285"/>
                  </a:lnTo>
                  <a:lnTo>
                    <a:pt x="100" y="272"/>
                  </a:lnTo>
                  <a:lnTo>
                    <a:pt x="91" y="269"/>
                  </a:lnTo>
                  <a:lnTo>
                    <a:pt x="75" y="275"/>
                  </a:lnTo>
                  <a:lnTo>
                    <a:pt x="72" y="279"/>
                  </a:lnTo>
                  <a:lnTo>
                    <a:pt x="72" y="275"/>
                  </a:lnTo>
                  <a:lnTo>
                    <a:pt x="75" y="270"/>
                  </a:lnTo>
                  <a:lnTo>
                    <a:pt x="75" y="266"/>
                  </a:lnTo>
                  <a:lnTo>
                    <a:pt x="65" y="263"/>
                  </a:lnTo>
                  <a:lnTo>
                    <a:pt x="60" y="258"/>
                  </a:lnTo>
                  <a:lnTo>
                    <a:pt x="59" y="252"/>
                  </a:lnTo>
                  <a:lnTo>
                    <a:pt x="52" y="240"/>
                  </a:lnTo>
                  <a:lnTo>
                    <a:pt x="45" y="235"/>
                  </a:lnTo>
                  <a:lnTo>
                    <a:pt x="49" y="230"/>
                  </a:lnTo>
                  <a:lnTo>
                    <a:pt x="59" y="232"/>
                  </a:lnTo>
                  <a:lnTo>
                    <a:pt x="59" y="223"/>
                  </a:lnTo>
                  <a:lnTo>
                    <a:pt x="61" y="218"/>
                  </a:lnTo>
                  <a:lnTo>
                    <a:pt x="64" y="220"/>
                  </a:lnTo>
                  <a:lnTo>
                    <a:pt x="69" y="215"/>
                  </a:lnTo>
                  <a:lnTo>
                    <a:pt x="76" y="214"/>
                  </a:lnTo>
                  <a:lnTo>
                    <a:pt x="81" y="220"/>
                  </a:lnTo>
                  <a:lnTo>
                    <a:pt x="80" y="212"/>
                  </a:lnTo>
                  <a:lnTo>
                    <a:pt x="85" y="194"/>
                  </a:lnTo>
                  <a:lnTo>
                    <a:pt x="81" y="184"/>
                  </a:lnTo>
                  <a:lnTo>
                    <a:pt x="76" y="184"/>
                  </a:lnTo>
                  <a:lnTo>
                    <a:pt x="73" y="181"/>
                  </a:lnTo>
                  <a:lnTo>
                    <a:pt x="67" y="184"/>
                  </a:lnTo>
                  <a:lnTo>
                    <a:pt x="64" y="183"/>
                  </a:lnTo>
                  <a:lnTo>
                    <a:pt x="56" y="183"/>
                  </a:lnTo>
                  <a:lnTo>
                    <a:pt x="52" y="184"/>
                  </a:lnTo>
                  <a:lnTo>
                    <a:pt x="47" y="190"/>
                  </a:lnTo>
                  <a:lnTo>
                    <a:pt x="39" y="190"/>
                  </a:lnTo>
                  <a:lnTo>
                    <a:pt x="32" y="194"/>
                  </a:lnTo>
                  <a:lnTo>
                    <a:pt x="30" y="197"/>
                  </a:lnTo>
                  <a:lnTo>
                    <a:pt x="26" y="193"/>
                  </a:lnTo>
                  <a:lnTo>
                    <a:pt x="31" y="188"/>
                  </a:lnTo>
                  <a:lnTo>
                    <a:pt x="20" y="175"/>
                  </a:lnTo>
                  <a:lnTo>
                    <a:pt x="10" y="168"/>
                  </a:lnTo>
                  <a:lnTo>
                    <a:pt x="6" y="156"/>
                  </a:lnTo>
                  <a:lnTo>
                    <a:pt x="0" y="151"/>
                  </a:lnTo>
                  <a:lnTo>
                    <a:pt x="6" y="138"/>
                  </a:lnTo>
                  <a:lnTo>
                    <a:pt x="10" y="116"/>
                  </a:lnTo>
                  <a:lnTo>
                    <a:pt x="23" y="126"/>
                  </a:lnTo>
                  <a:lnTo>
                    <a:pt x="28" y="122"/>
                  </a:lnTo>
                  <a:lnTo>
                    <a:pt x="22" y="111"/>
                  </a:lnTo>
                  <a:lnTo>
                    <a:pt x="36" y="99"/>
                  </a:lnTo>
                  <a:lnTo>
                    <a:pt x="44" y="95"/>
                  </a:lnTo>
                  <a:lnTo>
                    <a:pt x="48" y="89"/>
                  </a:lnTo>
                  <a:lnTo>
                    <a:pt x="57" y="92"/>
                  </a:lnTo>
                  <a:lnTo>
                    <a:pt x="71" y="90"/>
                  </a:lnTo>
                  <a:lnTo>
                    <a:pt x="83" y="92"/>
                  </a:lnTo>
                  <a:lnTo>
                    <a:pt x="96" y="101"/>
                  </a:lnTo>
                  <a:lnTo>
                    <a:pt x="97" y="111"/>
                  </a:lnTo>
                  <a:lnTo>
                    <a:pt x="103" y="104"/>
                  </a:lnTo>
                  <a:lnTo>
                    <a:pt x="112" y="111"/>
                  </a:lnTo>
                  <a:lnTo>
                    <a:pt x="114" y="105"/>
                  </a:lnTo>
                  <a:lnTo>
                    <a:pt x="126" y="102"/>
                  </a:lnTo>
                  <a:lnTo>
                    <a:pt x="136" y="105"/>
                  </a:lnTo>
                  <a:lnTo>
                    <a:pt x="144" y="102"/>
                  </a:lnTo>
                  <a:lnTo>
                    <a:pt x="149" y="110"/>
                  </a:lnTo>
                  <a:lnTo>
                    <a:pt x="157" y="114"/>
                  </a:lnTo>
                  <a:lnTo>
                    <a:pt x="162" y="111"/>
                  </a:lnTo>
                  <a:lnTo>
                    <a:pt x="165" y="113"/>
                  </a:lnTo>
                  <a:lnTo>
                    <a:pt x="176" y="111"/>
                  </a:lnTo>
                  <a:lnTo>
                    <a:pt x="181" y="96"/>
                  </a:lnTo>
                  <a:lnTo>
                    <a:pt x="164" y="90"/>
                  </a:lnTo>
                  <a:lnTo>
                    <a:pt x="174" y="76"/>
                  </a:lnTo>
                  <a:lnTo>
                    <a:pt x="174" y="61"/>
                  </a:lnTo>
                  <a:lnTo>
                    <a:pt x="183" y="55"/>
                  </a:lnTo>
                  <a:lnTo>
                    <a:pt x="177" y="49"/>
                  </a:lnTo>
                  <a:lnTo>
                    <a:pt x="181" y="28"/>
                  </a:lnTo>
                  <a:lnTo>
                    <a:pt x="190" y="34"/>
                  </a:lnTo>
                  <a:lnTo>
                    <a:pt x="213" y="30"/>
                  </a:lnTo>
                  <a:lnTo>
                    <a:pt x="238" y="19"/>
                  </a:lnTo>
                  <a:lnTo>
                    <a:pt x="245" y="19"/>
                  </a:lnTo>
                  <a:lnTo>
                    <a:pt x="267" y="12"/>
                  </a:lnTo>
                  <a:lnTo>
                    <a:pt x="268" y="4"/>
                  </a:lnTo>
                  <a:lnTo>
                    <a:pt x="28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0" name="Freeform 751"/>
            <p:cNvSpPr>
              <a:spLocks/>
            </p:cNvSpPr>
            <p:nvPr/>
          </p:nvSpPr>
          <p:spPr bwMode="auto">
            <a:xfrm>
              <a:off x="5781675" y="3843338"/>
              <a:ext cx="152400" cy="96837"/>
            </a:xfrm>
            <a:custGeom>
              <a:avLst/>
              <a:gdLst>
                <a:gd name="T0" fmla="*/ 31750 w 96"/>
                <a:gd name="T1" fmla="*/ 0 h 61"/>
                <a:gd name="T2" fmla="*/ 66675 w 96"/>
                <a:gd name="T3" fmla="*/ 23812 h 61"/>
                <a:gd name="T4" fmla="*/ 92075 w 96"/>
                <a:gd name="T5" fmla="*/ 33337 h 61"/>
                <a:gd name="T6" fmla="*/ 100013 w 96"/>
                <a:gd name="T7" fmla="*/ 42862 h 61"/>
                <a:gd name="T8" fmla="*/ 119063 w 96"/>
                <a:gd name="T9" fmla="*/ 47625 h 61"/>
                <a:gd name="T10" fmla="*/ 131763 w 96"/>
                <a:gd name="T11" fmla="*/ 57150 h 61"/>
                <a:gd name="T12" fmla="*/ 152400 w 96"/>
                <a:gd name="T13" fmla="*/ 61912 h 61"/>
                <a:gd name="T14" fmla="*/ 150813 w 96"/>
                <a:gd name="T15" fmla="*/ 92075 h 61"/>
                <a:gd name="T16" fmla="*/ 146050 w 96"/>
                <a:gd name="T17" fmla="*/ 96837 h 61"/>
                <a:gd name="T18" fmla="*/ 125413 w 96"/>
                <a:gd name="T19" fmla="*/ 92075 h 61"/>
                <a:gd name="T20" fmla="*/ 95250 w 96"/>
                <a:gd name="T21" fmla="*/ 87312 h 61"/>
                <a:gd name="T22" fmla="*/ 74613 w 96"/>
                <a:gd name="T23" fmla="*/ 68262 h 61"/>
                <a:gd name="T24" fmla="*/ 50800 w 96"/>
                <a:gd name="T25" fmla="*/ 68262 h 61"/>
                <a:gd name="T26" fmla="*/ 28575 w 96"/>
                <a:gd name="T27" fmla="*/ 57150 h 61"/>
                <a:gd name="T28" fmla="*/ 0 w 96"/>
                <a:gd name="T29" fmla="*/ 33337 h 61"/>
                <a:gd name="T30" fmla="*/ 4763 w 96"/>
                <a:gd name="T31" fmla="*/ 23812 h 61"/>
                <a:gd name="T32" fmla="*/ 12700 w 96"/>
                <a:gd name="T33" fmla="*/ 3175 h 61"/>
                <a:gd name="T34" fmla="*/ 31750 w 96"/>
                <a:gd name="T35" fmla="*/ 0 h 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61">
                  <a:moveTo>
                    <a:pt x="20" y="0"/>
                  </a:moveTo>
                  <a:lnTo>
                    <a:pt x="42" y="15"/>
                  </a:lnTo>
                  <a:lnTo>
                    <a:pt x="58" y="21"/>
                  </a:lnTo>
                  <a:lnTo>
                    <a:pt x="63" y="27"/>
                  </a:lnTo>
                  <a:lnTo>
                    <a:pt x="75" y="30"/>
                  </a:lnTo>
                  <a:lnTo>
                    <a:pt x="83" y="36"/>
                  </a:lnTo>
                  <a:lnTo>
                    <a:pt x="96" y="39"/>
                  </a:lnTo>
                  <a:lnTo>
                    <a:pt x="95" y="58"/>
                  </a:lnTo>
                  <a:lnTo>
                    <a:pt x="92" y="61"/>
                  </a:lnTo>
                  <a:lnTo>
                    <a:pt x="79" y="58"/>
                  </a:lnTo>
                  <a:lnTo>
                    <a:pt x="60" y="55"/>
                  </a:lnTo>
                  <a:lnTo>
                    <a:pt x="47" y="43"/>
                  </a:lnTo>
                  <a:lnTo>
                    <a:pt x="32" y="43"/>
                  </a:lnTo>
                  <a:lnTo>
                    <a:pt x="18" y="36"/>
                  </a:lnTo>
                  <a:lnTo>
                    <a:pt x="0" y="21"/>
                  </a:lnTo>
                  <a:lnTo>
                    <a:pt x="3" y="15"/>
                  </a:lnTo>
                  <a:lnTo>
                    <a:pt x="8" y="2"/>
                  </a:lnTo>
                  <a:lnTo>
                    <a:pt x="2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1" name="Freeform 752"/>
            <p:cNvSpPr>
              <a:spLocks/>
            </p:cNvSpPr>
            <p:nvPr/>
          </p:nvSpPr>
          <p:spPr bwMode="auto">
            <a:xfrm>
              <a:off x="5948363" y="3895725"/>
              <a:ext cx="57150" cy="34925"/>
            </a:xfrm>
            <a:custGeom>
              <a:avLst/>
              <a:gdLst>
                <a:gd name="T0" fmla="*/ 15875 w 36"/>
                <a:gd name="T1" fmla="*/ 0 h 22"/>
                <a:gd name="T2" fmla="*/ 50800 w 36"/>
                <a:gd name="T3" fmla="*/ 9525 h 22"/>
                <a:gd name="T4" fmla="*/ 50800 w 36"/>
                <a:gd name="T5" fmla="*/ 19050 h 22"/>
                <a:gd name="T6" fmla="*/ 57150 w 36"/>
                <a:gd name="T7" fmla="*/ 20638 h 22"/>
                <a:gd name="T8" fmla="*/ 57150 w 36"/>
                <a:gd name="T9" fmla="*/ 34925 h 22"/>
                <a:gd name="T10" fmla="*/ 17463 w 36"/>
                <a:gd name="T11" fmla="*/ 34925 h 22"/>
                <a:gd name="T12" fmla="*/ 0 w 36"/>
                <a:gd name="T13" fmla="*/ 33338 h 22"/>
                <a:gd name="T14" fmla="*/ 0 w 36"/>
                <a:gd name="T15" fmla="*/ 15875 h 22"/>
                <a:gd name="T16" fmla="*/ 15875 w 36"/>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2">
                  <a:moveTo>
                    <a:pt x="10" y="0"/>
                  </a:moveTo>
                  <a:lnTo>
                    <a:pt x="32" y="6"/>
                  </a:lnTo>
                  <a:lnTo>
                    <a:pt x="32" y="12"/>
                  </a:lnTo>
                  <a:lnTo>
                    <a:pt x="36" y="13"/>
                  </a:lnTo>
                  <a:lnTo>
                    <a:pt x="36" y="22"/>
                  </a:lnTo>
                  <a:lnTo>
                    <a:pt x="11" y="22"/>
                  </a:lnTo>
                  <a:lnTo>
                    <a:pt x="0" y="21"/>
                  </a:lnTo>
                  <a:lnTo>
                    <a:pt x="0" y="10"/>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2" name="Rectangle 753"/>
            <p:cNvSpPr>
              <a:spLocks noChangeArrowheads="1"/>
            </p:cNvSpPr>
            <p:nvPr/>
          </p:nvSpPr>
          <p:spPr bwMode="auto">
            <a:xfrm>
              <a:off x="6122988" y="4284663"/>
              <a:ext cx="3175" cy="158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3" name="Freeform 754"/>
            <p:cNvSpPr>
              <a:spLocks/>
            </p:cNvSpPr>
            <p:nvPr/>
          </p:nvSpPr>
          <p:spPr bwMode="auto">
            <a:xfrm>
              <a:off x="6122988" y="4268788"/>
              <a:ext cx="4762" cy="4762"/>
            </a:xfrm>
            <a:custGeom>
              <a:avLst/>
              <a:gdLst>
                <a:gd name="T0" fmla="*/ 0 w 3"/>
                <a:gd name="T1" fmla="*/ 0 h 3"/>
                <a:gd name="T2" fmla="*/ 4762 w 3"/>
                <a:gd name="T3" fmla="*/ 4762 h 3"/>
                <a:gd name="T4" fmla="*/ 0 w 3"/>
                <a:gd name="T5" fmla="*/ 158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4" name="Freeform 755"/>
            <p:cNvSpPr>
              <a:spLocks/>
            </p:cNvSpPr>
            <p:nvPr/>
          </p:nvSpPr>
          <p:spPr bwMode="auto">
            <a:xfrm>
              <a:off x="6126163" y="4264025"/>
              <a:ext cx="3175" cy="4763"/>
            </a:xfrm>
            <a:custGeom>
              <a:avLst/>
              <a:gdLst>
                <a:gd name="T0" fmla="*/ 1588 w 2"/>
                <a:gd name="T1" fmla="*/ 0 h 3"/>
                <a:gd name="T2" fmla="*/ 3175 w 2"/>
                <a:gd name="T3" fmla="*/ 1588 h 3"/>
                <a:gd name="T4" fmla="*/ 1588 w 2"/>
                <a:gd name="T5" fmla="*/ 4763 h 3"/>
                <a:gd name="T6" fmla="*/ 0 w 2"/>
                <a:gd name="T7" fmla="*/ 1588 h 3"/>
                <a:gd name="T8" fmla="*/ 1588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lnTo>
                    <a:pt x="2" y="1"/>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5" name="Rectangle 756"/>
            <p:cNvSpPr>
              <a:spLocks noChangeArrowheads="1"/>
            </p:cNvSpPr>
            <p:nvPr/>
          </p:nvSpPr>
          <p:spPr bwMode="auto">
            <a:xfrm>
              <a:off x="6126163" y="4259263"/>
              <a:ext cx="1587" cy="1587"/>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6" name="Freeform 757"/>
            <p:cNvSpPr>
              <a:spLocks/>
            </p:cNvSpPr>
            <p:nvPr/>
          </p:nvSpPr>
          <p:spPr bwMode="auto">
            <a:xfrm>
              <a:off x="6126163" y="4246563"/>
              <a:ext cx="1587" cy="4762"/>
            </a:xfrm>
            <a:custGeom>
              <a:avLst/>
              <a:gdLst>
                <a:gd name="T0" fmla="*/ 1587 w 1"/>
                <a:gd name="T1" fmla="*/ 0 h 3"/>
                <a:gd name="T2" fmla="*/ 1587 w 1"/>
                <a:gd name="T3" fmla="*/ 4762 h 3"/>
                <a:gd name="T4" fmla="*/ 0 w 1"/>
                <a:gd name="T5" fmla="*/ 4762 h 3"/>
                <a:gd name="T6" fmla="*/ 0 w 1"/>
                <a:gd name="T7" fmla="*/ 3175 h 3"/>
                <a:gd name="T8" fmla="*/ 1587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0"/>
                  </a:moveTo>
                  <a:lnTo>
                    <a:pt x="1" y="3"/>
                  </a:lnTo>
                  <a:lnTo>
                    <a:pt x="0" y="3"/>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7" name="Freeform 758"/>
            <p:cNvSpPr>
              <a:spLocks/>
            </p:cNvSpPr>
            <p:nvPr/>
          </p:nvSpPr>
          <p:spPr bwMode="auto">
            <a:xfrm>
              <a:off x="6035675" y="4110038"/>
              <a:ext cx="3175" cy="4762"/>
            </a:xfrm>
            <a:custGeom>
              <a:avLst/>
              <a:gdLst>
                <a:gd name="T0" fmla="*/ 0 w 2"/>
                <a:gd name="T1" fmla="*/ 0 h 3"/>
                <a:gd name="T2" fmla="*/ 3175 w 2"/>
                <a:gd name="T3" fmla="*/ 4762 h 3"/>
                <a:gd name="T4" fmla="*/ 0 w 2"/>
                <a:gd name="T5" fmla="*/ 4762 h 3"/>
                <a:gd name="T6" fmla="*/ 0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0" y="0"/>
                  </a:moveTo>
                  <a:lnTo>
                    <a:pt x="2"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8" name="Freeform 759"/>
            <p:cNvSpPr>
              <a:spLocks/>
            </p:cNvSpPr>
            <p:nvPr/>
          </p:nvSpPr>
          <p:spPr bwMode="auto">
            <a:xfrm>
              <a:off x="6013450" y="3890963"/>
              <a:ext cx="165100" cy="419100"/>
            </a:xfrm>
            <a:custGeom>
              <a:avLst/>
              <a:gdLst>
                <a:gd name="T0" fmla="*/ 109538 w 104"/>
                <a:gd name="T1" fmla="*/ 6350 h 264"/>
                <a:gd name="T2" fmla="*/ 115888 w 104"/>
                <a:gd name="T3" fmla="*/ 20638 h 264"/>
                <a:gd name="T4" fmla="*/ 122238 w 104"/>
                <a:gd name="T5" fmla="*/ 58738 h 264"/>
                <a:gd name="T6" fmla="*/ 101600 w 104"/>
                <a:gd name="T7" fmla="*/ 103188 h 264"/>
                <a:gd name="T8" fmla="*/ 131763 w 104"/>
                <a:gd name="T9" fmla="*/ 120650 h 264"/>
                <a:gd name="T10" fmla="*/ 134938 w 104"/>
                <a:gd name="T11" fmla="*/ 141288 h 264"/>
                <a:gd name="T12" fmla="*/ 150813 w 104"/>
                <a:gd name="T13" fmla="*/ 157163 h 264"/>
                <a:gd name="T14" fmla="*/ 152400 w 104"/>
                <a:gd name="T15" fmla="*/ 180975 h 264"/>
                <a:gd name="T16" fmla="*/ 122238 w 104"/>
                <a:gd name="T17" fmla="*/ 195263 h 264"/>
                <a:gd name="T18" fmla="*/ 100013 w 104"/>
                <a:gd name="T19" fmla="*/ 222250 h 264"/>
                <a:gd name="T20" fmla="*/ 112713 w 104"/>
                <a:gd name="T21" fmla="*/ 252413 h 264"/>
                <a:gd name="T22" fmla="*/ 127000 w 104"/>
                <a:gd name="T23" fmla="*/ 292100 h 264"/>
                <a:gd name="T24" fmla="*/ 120650 w 104"/>
                <a:gd name="T25" fmla="*/ 312738 h 264"/>
                <a:gd name="T26" fmla="*/ 131763 w 104"/>
                <a:gd name="T27" fmla="*/ 350838 h 264"/>
                <a:gd name="T28" fmla="*/ 125413 w 104"/>
                <a:gd name="T29" fmla="*/ 393700 h 264"/>
                <a:gd name="T30" fmla="*/ 115888 w 104"/>
                <a:gd name="T31" fmla="*/ 419100 h 264"/>
                <a:gd name="T32" fmla="*/ 120650 w 104"/>
                <a:gd name="T33" fmla="*/ 374650 h 264"/>
                <a:gd name="T34" fmla="*/ 119063 w 104"/>
                <a:gd name="T35" fmla="*/ 360363 h 264"/>
                <a:gd name="T36" fmla="*/ 114300 w 104"/>
                <a:gd name="T37" fmla="*/ 334963 h 264"/>
                <a:gd name="T38" fmla="*/ 109538 w 104"/>
                <a:gd name="T39" fmla="*/ 334963 h 264"/>
                <a:gd name="T40" fmla="*/ 107950 w 104"/>
                <a:gd name="T41" fmla="*/ 320675 h 264"/>
                <a:gd name="T42" fmla="*/ 104775 w 104"/>
                <a:gd name="T43" fmla="*/ 290513 h 264"/>
                <a:gd name="T44" fmla="*/ 95250 w 104"/>
                <a:gd name="T45" fmla="*/ 273050 h 264"/>
                <a:gd name="T46" fmla="*/ 87313 w 104"/>
                <a:gd name="T47" fmla="*/ 258763 h 264"/>
                <a:gd name="T48" fmla="*/ 82550 w 104"/>
                <a:gd name="T49" fmla="*/ 257175 h 264"/>
                <a:gd name="T50" fmla="*/ 79375 w 104"/>
                <a:gd name="T51" fmla="*/ 273050 h 264"/>
                <a:gd name="T52" fmla="*/ 74613 w 104"/>
                <a:gd name="T53" fmla="*/ 277813 h 264"/>
                <a:gd name="T54" fmla="*/ 63500 w 104"/>
                <a:gd name="T55" fmla="*/ 285750 h 264"/>
                <a:gd name="T56" fmla="*/ 41275 w 104"/>
                <a:gd name="T57" fmla="*/ 285750 h 264"/>
                <a:gd name="T58" fmla="*/ 38100 w 104"/>
                <a:gd name="T59" fmla="*/ 280988 h 264"/>
                <a:gd name="T60" fmla="*/ 34925 w 104"/>
                <a:gd name="T61" fmla="*/ 273050 h 264"/>
                <a:gd name="T62" fmla="*/ 41275 w 104"/>
                <a:gd name="T63" fmla="*/ 233363 h 264"/>
                <a:gd name="T64" fmla="*/ 31750 w 104"/>
                <a:gd name="T65" fmla="*/ 219075 h 264"/>
                <a:gd name="T66" fmla="*/ 23813 w 104"/>
                <a:gd name="T67" fmla="*/ 214313 h 264"/>
                <a:gd name="T68" fmla="*/ 25400 w 104"/>
                <a:gd name="T69" fmla="*/ 209550 h 264"/>
                <a:gd name="T70" fmla="*/ 19050 w 104"/>
                <a:gd name="T71" fmla="*/ 195263 h 264"/>
                <a:gd name="T72" fmla="*/ 12700 w 104"/>
                <a:gd name="T73" fmla="*/ 198438 h 264"/>
                <a:gd name="T74" fmla="*/ 3175 w 104"/>
                <a:gd name="T75" fmla="*/ 188913 h 264"/>
                <a:gd name="T76" fmla="*/ 0 w 104"/>
                <a:gd name="T77" fmla="*/ 166688 h 264"/>
                <a:gd name="T78" fmla="*/ 6350 w 104"/>
                <a:gd name="T79" fmla="*/ 146050 h 264"/>
                <a:gd name="T80" fmla="*/ 12700 w 104"/>
                <a:gd name="T81" fmla="*/ 136525 h 264"/>
                <a:gd name="T82" fmla="*/ 19050 w 104"/>
                <a:gd name="T83" fmla="*/ 98425 h 264"/>
                <a:gd name="T84" fmla="*/ 53975 w 104"/>
                <a:gd name="T85" fmla="*/ 57150 h 264"/>
                <a:gd name="T86" fmla="*/ 87313 w 104"/>
                <a:gd name="T87" fmla="*/ 25400 h 2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4" h="264">
                  <a:moveTo>
                    <a:pt x="62" y="0"/>
                  </a:moveTo>
                  <a:lnTo>
                    <a:pt x="69" y="4"/>
                  </a:lnTo>
                  <a:lnTo>
                    <a:pt x="69" y="13"/>
                  </a:lnTo>
                  <a:lnTo>
                    <a:pt x="73" y="13"/>
                  </a:lnTo>
                  <a:lnTo>
                    <a:pt x="76" y="19"/>
                  </a:lnTo>
                  <a:lnTo>
                    <a:pt x="77" y="37"/>
                  </a:lnTo>
                  <a:lnTo>
                    <a:pt x="63" y="52"/>
                  </a:lnTo>
                  <a:lnTo>
                    <a:pt x="64" y="65"/>
                  </a:lnTo>
                  <a:lnTo>
                    <a:pt x="80" y="62"/>
                  </a:lnTo>
                  <a:lnTo>
                    <a:pt x="83" y="76"/>
                  </a:lnTo>
                  <a:lnTo>
                    <a:pt x="85" y="79"/>
                  </a:lnTo>
                  <a:lnTo>
                    <a:pt x="85" y="89"/>
                  </a:lnTo>
                  <a:lnTo>
                    <a:pt x="89" y="91"/>
                  </a:lnTo>
                  <a:lnTo>
                    <a:pt x="95" y="99"/>
                  </a:lnTo>
                  <a:lnTo>
                    <a:pt x="104" y="101"/>
                  </a:lnTo>
                  <a:lnTo>
                    <a:pt x="96" y="114"/>
                  </a:lnTo>
                  <a:lnTo>
                    <a:pt x="80" y="119"/>
                  </a:lnTo>
                  <a:lnTo>
                    <a:pt x="77" y="123"/>
                  </a:lnTo>
                  <a:lnTo>
                    <a:pt x="71" y="126"/>
                  </a:lnTo>
                  <a:lnTo>
                    <a:pt x="63" y="140"/>
                  </a:lnTo>
                  <a:lnTo>
                    <a:pt x="68" y="148"/>
                  </a:lnTo>
                  <a:lnTo>
                    <a:pt x="71" y="159"/>
                  </a:lnTo>
                  <a:lnTo>
                    <a:pt x="80" y="171"/>
                  </a:lnTo>
                  <a:lnTo>
                    <a:pt x="80" y="184"/>
                  </a:lnTo>
                  <a:lnTo>
                    <a:pt x="76" y="186"/>
                  </a:lnTo>
                  <a:lnTo>
                    <a:pt x="76" y="197"/>
                  </a:lnTo>
                  <a:lnTo>
                    <a:pt x="80" y="206"/>
                  </a:lnTo>
                  <a:lnTo>
                    <a:pt x="83" y="221"/>
                  </a:lnTo>
                  <a:lnTo>
                    <a:pt x="85" y="233"/>
                  </a:lnTo>
                  <a:lnTo>
                    <a:pt x="79" y="248"/>
                  </a:lnTo>
                  <a:lnTo>
                    <a:pt x="76" y="258"/>
                  </a:lnTo>
                  <a:lnTo>
                    <a:pt x="73" y="264"/>
                  </a:lnTo>
                  <a:lnTo>
                    <a:pt x="73" y="248"/>
                  </a:lnTo>
                  <a:lnTo>
                    <a:pt x="76" y="236"/>
                  </a:lnTo>
                  <a:lnTo>
                    <a:pt x="75" y="233"/>
                  </a:lnTo>
                  <a:lnTo>
                    <a:pt x="75" y="227"/>
                  </a:lnTo>
                  <a:lnTo>
                    <a:pt x="76" y="224"/>
                  </a:lnTo>
                  <a:lnTo>
                    <a:pt x="72" y="211"/>
                  </a:lnTo>
                  <a:lnTo>
                    <a:pt x="71" y="209"/>
                  </a:lnTo>
                  <a:lnTo>
                    <a:pt x="69" y="211"/>
                  </a:lnTo>
                  <a:lnTo>
                    <a:pt x="68" y="205"/>
                  </a:lnTo>
                  <a:lnTo>
                    <a:pt x="68" y="202"/>
                  </a:lnTo>
                  <a:lnTo>
                    <a:pt x="66" y="193"/>
                  </a:lnTo>
                  <a:lnTo>
                    <a:pt x="66" y="183"/>
                  </a:lnTo>
                  <a:lnTo>
                    <a:pt x="63" y="177"/>
                  </a:lnTo>
                  <a:lnTo>
                    <a:pt x="60" y="172"/>
                  </a:lnTo>
                  <a:lnTo>
                    <a:pt x="58" y="163"/>
                  </a:lnTo>
                  <a:lnTo>
                    <a:pt x="55" y="163"/>
                  </a:lnTo>
                  <a:lnTo>
                    <a:pt x="54" y="160"/>
                  </a:lnTo>
                  <a:lnTo>
                    <a:pt x="52" y="162"/>
                  </a:lnTo>
                  <a:lnTo>
                    <a:pt x="54" y="168"/>
                  </a:lnTo>
                  <a:lnTo>
                    <a:pt x="50" y="172"/>
                  </a:lnTo>
                  <a:lnTo>
                    <a:pt x="48" y="172"/>
                  </a:lnTo>
                  <a:lnTo>
                    <a:pt x="47" y="175"/>
                  </a:lnTo>
                  <a:lnTo>
                    <a:pt x="40" y="177"/>
                  </a:lnTo>
                  <a:lnTo>
                    <a:pt x="40" y="180"/>
                  </a:lnTo>
                  <a:lnTo>
                    <a:pt x="36" y="181"/>
                  </a:lnTo>
                  <a:lnTo>
                    <a:pt x="26" y="180"/>
                  </a:lnTo>
                  <a:lnTo>
                    <a:pt x="26" y="177"/>
                  </a:lnTo>
                  <a:lnTo>
                    <a:pt x="24" y="177"/>
                  </a:lnTo>
                  <a:lnTo>
                    <a:pt x="23" y="180"/>
                  </a:lnTo>
                  <a:lnTo>
                    <a:pt x="22" y="172"/>
                  </a:lnTo>
                  <a:lnTo>
                    <a:pt x="26" y="162"/>
                  </a:lnTo>
                  <a:lnTo>
                    <a:pt x="26" y="147"/>
                  </a:lnTo>
                  <a:lnTo>
                    <a:pt x="22" y="141"/>
                  </a:lnTo>
                  <a:lnTo>
                    <a:pt x="20" y="138"/>
                  </a:lnTo>
                  <a:lnTo>
                    <a:pt x="19" y="140"/>
                  </a:lnTo>
                  <a:lnTo>
                    <a:pt x="15" y="135"/>
                  </a:lnTo>
                  <a:lnTo>
                    <a:pt x="15" y="132"/>
                  </a:lnTo>
                  <a:lnTo>
                    <a:pt x="16" y="132"/>
                  </a:lnTo>
                  <a:lnTo>
                    <a:pt x="16" y="131"/>
                  </a:lnTo>
                  <a:lnTo>
                    <a:pt x="12" y="123"/>
                  </a:lnTo>
                  <a:lnTo>
                    <a:pt x="11" y="125"/>
                  </a:lnTo>
                  <a:lnTo>
                    <a:pt x="8" y="125"/>
                  </a:lnTo>
                  <a:lnTo>
                    <a:pt x="7" y="120"/>
                  </a:lnTo>
                  <a:lnTo>
                    <a:pt x="2" y="119"/>
                  </a:lnTo>
                  <a:lnTo>
                    <a:pt x="0" y="113"/>
                  </a:lnTo>
                  <a:lnTo>
                    <a:pt x="0" y="105"/>
                  </a:lnTo>
                  <a:lnTo>
                    <a:pt x="4" y="104"/>
                  </a:lnTo>
                  <a:lnTo>
                    <a:pt x="4" y="92"/>
                  </a:lnTo>
                  <a:lnTo>
                    <a:pt x="10" y="91"/>
                  </a:lnTo>
                  <a:lnTo>
                    <a:pt x="8" y="86"/>
                  </a:lnTo>
                  <a:lnTo>
                    <a:pt x="11" y="74"/>
                  </a:lnTo>
                  <a:lnTo>
                    <a:pt x="12" y="62"/>
                  </a:lnTo>
                  <a:lnTo>
                    <a:pt x="23" y="64"/>
                  </a:lnTo>
                  <a:lnTo>
                    <a:pt x="34" y="36"/>
                  </a:lnTo>
                  <a:lnTo>
                    <a:pt x="34" y="25"/>
                  </a:lnTo>
                  <a:lnTo>
                    <a:pt x="55" y="16"/>
                  </a:lnTo>
                  <a:lnTo>
                    <a:pt x="6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79" name="Freeform 760"/>
            <p:cNvSpPr>
              <a:spLocks/>
            </p:cNvSpPr>
            <p:nvPr/>
          </p:nvSpPr>
          <p:spPr bwMode="auto">
            <a:xfrm>
              <a:off x="6208713" y="4206875"/>
              <a:ext cx="93662" cy="88900"/>
            </a:xfrm>
            <a:custGeom>
              <a:avLst/>
              <a:gdLst>
                <a:gd name="T0" fmla="*/ 74612 w 59"/>
                <a:gd name="T1" fmla="*/ 0 h 56"/>
                <a:gd name="T2" fmla="*/ 79375 w 59"/>
                <a:gd name="T3" fmla="*/ 4763 h 56"/>
                <a:gd name="T4" fmla="*/ 90487 w 59"/>
                <a:gd name="T5" fmla="*/ 0 h 56"/>
                <a:gd name="T6" fmla="*/ 93662 w 59"/>
                <a:gd name="T7" fmla="*/ 19050 h 56"/>
                <a:gd name="T8" fmla="*/ 90487 w 59"/>
                <a:gd name="T9" fmla="*/ 49213 h 56"/>
                <a:gd name="T10" fmla="*/ 87312 w 59"/>
                <a:gd name="T11" fmla="*/ 52388 h 56"/>
                <a:gd name="T12" fmla="*/ 84137 w 59"/>
                <a:gd name="T13" fmla="*/ 53975 h 56"/>
                <a:gd name="T14" fmla="*/ 77787 w 59"/>
                <a:gd name="T15" fmla="*/ 61913 h 56"/>
                <a:gd name="T16" fmla="*/ 66675 w 59"/>
                <a:gd name="T17" fmla="*/ 61913 h 56"/>
                <a:gd name="T18" fmla="*/ 68262 w 59"/>
                <a:gd name="T19" fmla="*/ 73025 h 56"/>
                <a:gd name="T20" fmla="*/ 68262 w 59"/>
                <a:gd name="T21" fmla="*/ 79375 h 56"/>
                <a:gd name="T22" fmla="*/ 52387 w 59"/>
                <a:gd name="T23" fmla="*/ 77788 h 56"/>
                <a:gd name="T24" fmla="*/ 46037 w 59"/>
                <a:gd name="T25" fmla="*/ 84138 h 56"/>
                <a:gd name="T26" fmla="*/ 34925 w 59"/>
                <a:gd name="T27" fmla="*/ 88900 h 56"/>
                <a:gd name="T28" fmla="*/ 28575 w 59"/>
                <a:gd name="T29" fmla="*/ 82550 h 56"/>
                <a:gd name="T30" fmla="*/ 20637 w 59"/>
                <a:gd name="T31" fmla="*/ 82550 h 56"/>
                <a:gd name="T32" fmla="*/ 20637 w 59"/>
                <a:gd name="T33" fmla="*/ 74613 h 56"/>
                <a:gd name="T34" fmla="*/ 12700 w 59"/>
                <a:gd name="T35" fmla="*/ 74613 h 56"/>
                <a:gd name="T36" fmla="*/ 6350 w 59"/>
                <a:gd name="T37" fmla="*/ 58738 h 56"/>
                <a:gd name="T38" fmla="*/ 6350 w 59"/>
                <a:gd name="T39" fmla="*/ 49213 h 56"/>
                <a:gd name="T40" fmla="*/ 1587 w 59"/>
                <a:gd name="T41" fmla="*/ 39688 h 56"/>
                <a:gd name="T42" fmla="*/ 0 w 59"/>
                <a:gd name="T43" fmla="*/ 20638 h 56"/>
                <a:gd name="T44" fmla="*/ 14287 w 59"/>
                <a:gd name="T45" fmla="*/ 4763 h 56"/>
                <a:gd name="T46" fmla="*/ 52387 w 59"/>
                <a:gd name="T47" fmla="*/ 4763 h 56"/>
                <a:gd name="T48" fmla="*/ 61912 w 59"/>
                <a:gd name="T49" fmla="*/ 9525 h 56"/>
                <a:gd name="T50" fmla="*/ 74612 w 59"/>
                <a:gd name="T51" fmla="*/ 0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 h="56">
                  <a:moveTo>
                    <a:pt x="47" y="0"/>
                  </a:moveTo>
                  <a:lnTo>
                    <a:pt x="50" y="3"/>
                  </a:lnTo>
                  <a:lnTo>
                    <a:pt x="57" y="0"/>
                  </a:lnTo>
                  <a:lnTo>
                    <a:pt x="59" y="12"/>
                  </a:lnTo>
                  <a:lnTo>
                    <a:pt x="57" y="31"/>
                  </a:lnTo>
                  <a:lnTo>
                    <a:pt x="55" y="33"/>
                  </a:lnTo>
                  <a:lnTo>
                    <a:pt x="53" y="34"/>
                  </a:lnTo>
                  <a:lnTo>
                    <a:pt x="49" y="39"/>
                  </a:lnTo>
                  <a:lnTo>
                    <a:pt x="42" y="39"/>
                  </a:lnTo>
                  <a:lnTo>
                    <a:pt x="43" y="46"/>
                  </a:lnTo>
                  <a:lnTo>
                    <a:pt x="43" y="50"/>
                  </a:lnTo>
                  <a:lnTo>
                    <a:pt x="33" y="49"/>
                  </a:lnTo>
                  <a:lnTo>
                    <a:pt x="29" y="53"/>
                  </a:lnTo>
                  <a:lnTo>
                    <a:pt x="22" y="56"/>
                  </a:lnTo>
                  <a:lnTo>
                    <a:pt x="18" y="52"/>
                  </a:lnTo>
                  <a:lnTo>
                    <a:pt x="13" y="52"/>
                  </a:lnTo>
                  <a:lnTo>
                    <a:pt x="13" y="47"/>
                  </a:lnTo>
                  <a:lnTo>
                    <a:pt x="8" y="47"/>
                  </a:lnTo>
                  <a:lnTo>
                    <a:pt x="4" y="37"/>
                  </a:lnTo>
                  <a:lnTo>
                    <a:pt x="4" y="31"/>
                  </a:lnTo>
                  <a:lnTo>
                    <a:pt x="1" y="25"/>
                  </a:lnTo>
                  <a:lnTo>
                    <a:pt x="0" y="13"/>
                  </a:lnTo>
                  <a:lnTo>
                    <a:pt x="9" y="3"/>
                  </a:lnTo>
                  <a:lnTo>
                    <a:pt x="33" y="3"/>
                  </a:lnTo>
                  <a:lnTo>
                    <a:pt x="39" y="6"/>
                  </a:lnTo>
                  <a:lnTo>
                    <a:pt x="4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0" name="Freeform 761"/>
            <p:cNvSpPr>
              <a:spLocks/>
            </p:cNvSpPr>
            <p:nvPr/>
          </p:nvSpPr>
          <p:spPr bwMode="auto">
            <a:xfrm>
              <a:off x="6165850" y="4032250"/>
              <a:ext cx="136525" cy="184150"/>
            </a:xfrm>
            <a:custGeom>
              <a:avLst/>
              <a:gdLst>
                <a:gd name="T0" fmla="*/ 25400 w 86"/>
                <a:gd name="T1" fmla="*/ 0 h 116"/>
                <a:gd name="T2" fmla="*/ 36513 w 86"/>
                <a:gd name="T3" fmla="*/ 0 h 116"/>
                <a:gd name="T4" fmla="*/ 50800 w 86"/>
                <a:gd name="T5" fmla="*/ 15875 h 116"/>
                <a:gd name="T6" fmla="*/ 46038 w 86"/>
                <a:gd name="T7" fmla="*/ 23813 h 116"/>
                <a:gd name="T8" fmla="*/ 55563 w 86"/>
                <a:gd name="T9" fmla="*/ 33338 h 116"/>
                <a:gd name="T10" fmla="*/ 73025 w 86"/>
                <a:gd name="T11" fmla="*/ 33338 h 116"/>
                <a:gd name="T12" fmla="*/ 84138 w 86"/>
                <a:gd name="T13" fmla="*/ 57150 h 116"/>
                <a:gd name="T14" fmla="*/ 71438 w 86"/>
                <a:gd name="T15" fmla="*/ 57150 h 116"/>
                <a:gd name="T16" fmla="*/ 71438 w 86"/>
                <a:gd name="T17" fmla="*/ 73025 h 116"/>
                <a:gd name="T18" fmla="*/ 85725 w 86"/>
                <a:gd name="T19" fmla="*/ 77788 h 116"/>
                <a:gd name="T20" fmla="*/ 115888 w 86"/>
                <a:gd name="T21" fmla="*/ 117475 h 116"/>
                <a:gd name="T22" fmla="*/ 128588 w 86"/>
                <a:gd name="T23" fmla="*/ 134938 h 116"/>
                <a:gd name="T24" fmla="*/ 136525 w 86"/>
                <a:gd name="T25" fmla="*/ 155575 h 116"/>
                <a:gd name="T26" fmla="*/ 133350 w 86"/>
                <a:gd name="T27" fmla="*/ 174625 h 116"/>
                <a:gd name="T28" fmla="*/ 122238 w 86"/>
                <a:gd name="T29" fmla="*/ 179388 h 116"/>
                <a:gd name="T30" fmla="*/ 117475 w 86"/>
                <a:gd name="T31" fmla="*/ 174625 h 116"/>
                <a:gd name="T32" fmla="*/ 104775 w 86"/>
                <a:gd name="T33" fmla="*/ 184150 h 116"/>
                <a:gd name="T34" fmla="*/ 95250 w 86"/>
                <a:gd name="T35" fmla="*/ 179388 h 116"/>
                <a:gd name="T36" fmla="*/ 101600 w 86"/>
                <a:gd name="T37" fmla="*/ 165100 h 116"/>
                <a:gd name="T38" fmla="*/ 101600 w 86"/>
                <a:gd name="T39" fmla="*/ 146050 h 116"/>
                <a:gd name="T40" fmla="*/ 88900 w 86"/>
                <a:gd name="T41" fmla="*/ 131763 h 116"/>
                <a:gd name="T42" fmla="*/ 88900 w 86"/>
                <a:gd name="T43" fmla="*/ 112713 h 116"/>
                <a:gd name="T44" fmla="*/ 69850 w 86"/>
                <a:gd name="T45" fmla="*/ 92075 h 116"/>
                <a:gd name="T46" fmla="*/ 58738 w 86"/>
                <a:gd name="T47" fmla="*/ 92075 h 116"/>
                <a:gd name="T48" fmla="*/ 52388 w 86"/>
                <a:gd name="T49" fmla="*/ 101600 h 116"/>
                <a:gd name="T50" fmla="*/ 33338 w 86"/>
                <a:gd name="T51" fmla="*/ 93663 h 116"/>
                <a:gd name="T52" fmla="*/ 19050 w 86"/>
                <a:gd name="T53" fmla="*/ 106363 h 116"/>
                <a:gd name="T54" fmla="*/ 14288 w 86"/>
                <a:gd name="T55" fmla="*/ 106363 h 116"/>
                <a:gd name="T56" fmla="*/ 19050 w 86"/>
                <a:gd name="T57" fmla="*/ 92075 h 116"/>
                <a:gd name="T58" fmla="*/ 17463 w 86"/>
                <a:gd name="T59" fmla="*/ 61913 h 116"/>
                <a:gd name="T60" fmla="*/ 6350 w 86"/>
                <a:gd name="T61" fmla="*/ 61913 h 116"/>
                <a:gd name="T62" fmla="*/ 7938 w 86"/>
                <a:gd name="T63" fmla="*/ 47625 h 116"/>
                <a:gd name="T64" fmla="*/ 0 w 86"/>
                <a:gd name="T65" fmla="*/ 39688 h 116"/>
                <a:gd name="T66" fmla="*/ 12700 w 86"/>
                <a:gd name="T67" fmla="*/ 19050 h 116"/>
                <a:gd name="T68" fmla="*/ 30163 w 86"/>
                <a:gd name="T69" fmla="*/ 25400 h 116"/>
                <a:gd name="T70" fmla="*/ 25400 w 86"/>
                <a:gd name="T71" fmla="*/ 0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 h="116">
                  <a:moveTo>
                    <a:pt x="16" y="0"/>
                  </a:moveTo>
                  <a:lnTo>
                    <a:pt x="23" y="0"/>
                  </a:lnTo>
                  <a:lnTo>
                    <a:pt x="32" y="10"/>
                  </a:lnTo>
                  <a:lnTo>
                    <a:pt x="29" y="15"/>
                  </a:lnTo>
                  <a:lnTo>
                    <a:pt x="35" y="21"/>
                  </a:lnTo>
                  <a:lnTo>
                    <a:pt x="46" y="21"/>
                  </a:lnTo>
                  <a:lnTo>
                    <a:pt x="53" y="36"/>
                  </a:lnTo>
                  <a:lnTo>
                    <a:pt x="45" y="36"/>
                  </a:lnTo>
                  <a:lnTo>
                    <a:pt x="45" y="46"/>
                  </a:lnTo>
                  <a:lnTo>
                    <a:pt x="54" y="49"/>
                  </a:lnTo>
                  <a:lnTo>
                    <a:pt x="73" y="74"/>
                  </a:lnTo>
                  <a:lnTo>
                    <a:pt x="81" y="85"/>
                  </a:lnTo>
                  <a:lnTo>
                    <a:pt x="86" y="98"/>
                  </a:lnTo>
                  <a:lnTo>
                    <a:pt x="84" y="110"/>
                  </a:lnTo>
                  <a:lnTo>
                    <a:pt x="77" y="113"/>
                  </a:lnTo>
                  <a:lnTo>
                    <a:pt x="74" y="110"/>
                  </a:lnTo>
                  <a:lnTo>
                    <a:pt x="66" y="116"/>
                  </a:lnTo>
                  <a:lnTo>
                    <a:pt x="60" y="113"/>
                  </a:lnTo>
                  <a:lnTo>
                    <a:pt x="64" y="104"/>
                  </a:lnTo>
                  <a:lnTo>
                    <a:pt x="64" y="92"/>
                  </a:lnTo>
                  <a:lnTo>
                    <a:pt x="56" y="83"/>
                  </a:lnTo>
                  <a:lnTo>
                    <a:pt x="56" y="71"/>
                  </a:lnTo>
                  <a:lnTo>
                    <a:pt x="44" y="58"/>
                  </a:lnTo>
                  <a:lnTo>
                    <a:pt x="37" y="58"/>
                  </a:lnTo>
                  <a:lnTo>
                    <a:pt x="33" y="64"/>
                  </a:lnTo>
                  <a:lnTo>
                    <a:pt x="21" y="59"/>
                  </a:lnTo>
                  <a:lnTo>
                    <a:pt x="12" y="67"/>
                  </a:lnTo>
                  <a:lnTo>
                    <a:pt x="9" y="67"/>
                  </a:lnTo>
                  <a:lnTo>
                    <a:pt x="12" y="58"/>
                  </a:lnTo>
                  <a:lnTo>
                    <a:pt x="11" y="39"/>
                  </a:lnTo>
                  <a:lnTo>
                    <a:pt x="4" y="39"/>
                  </a:lnTo>
                  <a:lnTo>
                    <a:pt x="5" y="30"/>
                  </a:lnTo>
                  <a:lnTo>
                    <a:pt x="0" y="25"/>
                  </a:lnTo>
                  <a:lnTo>
                    <a:pt x="8" y="12"/>
                  </a:lnTo>
                  <a:lnTo>
                    <a:pt x="19" y="16"/>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1" name="Freeform 762"/>
            <p:cNvSpPr>
              <a:spLocks/>
            </p:cNvSpPr>
            <p:nvPr/>
          </p:nvSpPr>
          <p:spPr bwMode="auto">
            <a:xfrm>
              <a:off x="3787775" y="2619375"/>
              <a:ext cx="206375" cy="155575"/>
            </a:xfrm>
            <a:custGeom>
              <a:avLst/>
              <a:gdLst>
                <a:gd name="T0" fmla="*/ 168275 w 130"/>
                <a:gd name="T1" fmla="*/ 17463 h 98"/>
                <a:gd name="T2" fmla="*/ 187325 w 130"/>
                <a:gd name="T3" fmla="*/ 12700 h 98"/>
                <a:gd name="T4" fmla="*/ 187325 w 130"/>
                <a:gd name="T5" fmla="*/ 28575 h 98"/>
                <a:gd name="T6" fmla="*/ 190500 w 130"/>
                <a:gd name="T7" fmla="*/ 42863 h 98"/>
                <a:gd name="T8" fmla="*/ 200025 w 130"/>
                <a:gd name="T9" fmla="*/ 46038 h 98"/>
                <a:gd name="T10" fmla="*/ 203200 w 130"/>
                <a:gd name="T11" fmla="*/ 68263 h 98"/>
                <a:gd name="T12" fmla="*/ 196850 w 130"/>
                <a:gd name="T13" fmla="*/ 90488 h 98"/>
                <a:gd name="T14" fmla="*/ 190500 w 130"/>
                <a:gd name="T15" fmla="*/ 101600 h 98"/>
                <a:gd name="T16" fmla="*/ 171450 w 130"/>
                <a:gd name="T17" fmla="*/ 111125 h 98"/>
                <a:gd name="T18" fmla="*/ 139700 w 130"/>
                <a:gd name="T19" fmla="*/ 134938 h 98"/>
                <a:gd name="T20" fmla="*/ 119063 w 130"/>
                <a:gd name="T21" fmla="*/ 155575 h 98"/>
                <a:gd name="T22" fmla="*/ 79375 w 130"/>
                <a:gd name="T23" fmla="*/ 150813 h 98"/>
                <a:gd name="T24" fmla="*/ 53975 w 130"/>
                <a:gd name="T25" fmla="*/ 139700 h 98"/>
                <a:gd name="T26" fmla="*/ 33338 w 130"/>
                <a:gd name="T27" fmla="*/ 133350 h 98"/>
                <a:gd name="T28" fmla="*/ 52388 w 130"/>
                <a:gd name="T29" fmla="*/ 114300 h 98"/>
                <a:gd name="T30" fmla="*/ 47625 w 130"/>
                <a:gd name="T31" fmla="*/ 104775 h 98"/>
                <a:gd name="T32" fmla="*/ 34925 w 130"/>
                <a:gd name="T33" fmla="*/ 92075 h 98"/>
                <a:gd name="T34" fmla="*/ 9525 w 130"/>
                <a:gd name="T35" fmla="*/ 95250 h 98"/>
                <a:gd name="T36" fmla="*/ 33338 w 130"/>
                <a:gd name="T37" fmla="*/ 77788 h 98"/>
                <a:gd name="T38" fmla="*/ 49213 w 130"/>
                <a:gd name="T39" fmla="*/ 73025 h 98"/>
                <a:gd name="T40" fmla="*/ 39688 w 130"/>
                <a:gd name="T41" fmla="*/ 71438 h 98"/>
                <a:gd name="T42" fmla="*/ 34925 w 130"/>
                <a:gd name="T43" fmla="*/ 52388 h 98"/>
                <a:gd name="T44" fmla="*/ 22225 w 130"/>
                <a:gd name="T45" fmla="*/ 55563 h 98"/>
                <a:gd name="T46" fmla="*/ 0 w 130"/>
                <a:gd name="T47" fmla="*/ 55563 h 98"/>
                <a:gd name="T48" fmla="*/ 9525 w 130"/>
                <a:gd name="T49" fmla="*/ 50800 h 98"/>
                <a:gd name="T50" fmla="*/ 15875 w 130"/>
                <a:gd name="T51" fmla="*/ 46038 h 98"/>
                <a:gd name="T52" fmla="*/ 14288 w 130"/>
                <a:gd name="T53" fmla="*/ 33338 h 98"/>
                <a:gd name="T54" fmla="*/ 22225 w 130"/>
                <a:gd name="T55" fmla="*/ 23813 h 98"/>
                <a:gd name="T56" fmla="*/ 33338 w 130"/>
                <a:gd name="T57" fmla="*/ 31750 h 98"/>
                <a:gd name="T58" fmla="*/ 36513 w 130"/>
                <a:gd name="T59" fmla="*/ 26988 h 98"/>
                <a:gd name="T60" fmla="*/ 33338 w 130"/>
                <a:gd name="T61" fmla="*/ 14288 h 98"/>
                <a:gd name="T62" fmla="*/ 26988 w 130"/>
                <a:gd name="T63" fmla="*/ 7938 h 98"/>
                <a:gd name="T64" fmla="*/ 58738 w 130"/>
                <a:gd name="T65" fmla="*/ 33338 h 98"/>
                <a:gd name="T66" fmla="*/ 61913 w 130"/>
                <a:gd name="T67" fmla="*/ 58738 h 98"/>
                <a:gd name="T68" fmla="*/ 77788 w 130"/>
                <a:gd name="T69" fmla="*/ 50800 h 98"/>
                <a:gd name="T70" fmla="*/ 77788 w 130"/>
                <a:gd name="T71" fmla="*/ 23813 h 98"/>
                <a:gd name="T72" fmla="*/ 90488 w 130"/>
                <a:gd name="T73" fmla="*/ 33338 h 98"/>
                <a:gd name="T74" fmla="*/ 96838 w 130"/>
                <a:gd name="T75" fmla="*/ 50800 h 98"/>
                <a:gd name="T76" fmla="*/ 106363 w 130"/>
                <a:gd name="T77" fmla="*/ 22225 h 98"/>
                <a:gd name="T78" fmla="*/ 119063 w 130"/>
                <a:gd name="T79" fmla="*/ 23813 h 98"/>
                <a:gd name="T80" fmla="*/ 138113 w 130"/>
                <a:gd name="T81" fmla="*/ 19050 h 98"/>
                <a:gd name="T82" fmla="*/ 152400 w 130"/>
                <a:gd name="T83" fmla="*/ 22225 h 98"/>
                <a:gd name="T84" fmla="*/ 157163 w 130"/>
                <a:gd name="T85" fmla="*/ 0 h 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0" h="98">
                  <a:moveTo>
                    <a:pt x="99" y="0"/>
                  </a:moveTo>
                  <a:lnTo>
                    <a:pt x="106" y="11"/>
                  </a:lnTo>
                  <a:lnTo>
                    <a:pt x="115" y="5"/>
                  </a:lnTo>
                  <a:lnTo>
                    <a:pt x="118" y="8"/>
                  </a:lnTo>
                  <a:lnTo>
                    <a:pt x="112" y="14"/>
                  </a:lnTo>
                  <a:lnTo>
                    <a:pt x="118" y="18"/>
                  </a:lnTo>
                  <a:lnTo>
                    <a:pt x="116" y="27"/>
                  </a:lnTo>
                  <a:lnTo>
                    <a:pt x="120" y="27"/>
                  </a:lnTo>
                  <a:lnTo>
                    <a:pt x="123" y="32"/>
                  </a:lnTo>
                  <a:lnTo>
                    <a:pt x="126" y="29"/>
                  </a:lnTo>
                  <a:lnTo>
                    <a:pt x="128" y="36"/>
                  </a:lnTo>
                  <a:lnTo>
                    <a:pt x="128" y="43"/>
                  </a:lnTo>
                  <a:lnTo>
                    <a:pt x="130" y="46"/>
                  </a:lnTo>
                  <a:lnTo>
                    <a:pt x="124" y="57"/>
                  </a:lnTo>
                  <a:lnTo>
                    <a:pt x="120" y="58"/>
                  </a:lnTo>
                  <a:lnTo>
                    <a:pt x="120" y="64"/>
                  </a:lnTo>
                  <a:lnTo>
                    <a:pt x="111" y="73"/>
                  </a:lnTo>
                  <a:lnTo>
                    <a:pt x="108" y="70"/>
                  </a:lnTo>
                  <a:lnTo>
                    <a:pt x="98" y="84"/>
                  </a:lnTo>
                  <a:lnTo>
                    <a:pt x="88" y="85"/>
                  </a:lnTo>
                  <a:lnTo>
                    <a:pt x="87" y="89"/>
                  </a:lnTo>
                  <a:lnTo>
                    <a:pt x="75" y="98"/>
                  </a:lnTo>
                  <a:lnTo>
                    <a:pt x="62" y="98"/>
                  </a:lnTo>
                  <a:lnTo>
                    <a:pt x="50" y="95"/>
                  </a:lnTo>
                  <a:lnTo>
                    <a:pt x="38" y="85"/>
                  </a:lnTo>
                  <a:lnTo>
                    <a:pt x="34" y="88"/>
                  </a:lnTo>
                  <a:lnTo>
                    <a:pt x="22" y="88"/>
                  </a:lnTo>
                  <a:lnTo>
                    <a:pt x="21" y="84"/>
                  </a:lnTo>
                  <a:lnTo>
                    <a:pt x="27" y="81"/>
                  </a:lnTo>
                  <a:lnTo>
                    <a:pt x="33" y="72"/>
                  </a:lnTo>
                  <a:lnTo>
                    <a:pt x="29" y="72"/>
                  </a:lnTo>
                  <a:lnTo>
                    <a:pt x="30" y="66"/>
                  </a:lnTo>
                  <a:lnTo>
                    <a:pt x="26" y="66"/>
                  </a:lnTo>
                  <a:lnTo>
                    <a:pt x="22" y="58"/>
                  </a:lnTo>
                  <a:lnTo>
                    <a:pt x="14" y="57"/>
                  </a:lnTo>
                  <a:lnTo>
                    <a:pt x="6" y="60"/>
                  </a:lnTo>
                  <a:lnTo>
                    <a:pt x="6" y="57"/>
                  </a:lnTo>
                  <a:lnTo>
                    <a:pt x="21" y="49"/>
                  </a:lnTo>
                  <a:lnTo>
                    <a:pt x="27" y="51"/>
                  </a:lnTo>
                  <a:lnTo>
                    <a:pt x="31" y="46"/>
                  </a:lnTo>
                  <a:lnTo>
                    <a:pt x="25" y="46"/>
                  </a:lnTo>
                  <a:lnTo>
                    <a:pt x="25" y="45"/>
                  </a:lnTo>
                  <a:lnTo>
                    <a:pt x="31" y="36"/>
                  </a:lnTo>
                  <a:lnTo>
                    <a:pt x="22" y="33"/>
                  </a:lnTo>
                  <a:lnTo>
                    <a:pt x="17" y="32"/>
                  </a:lnTo>
                  <a:lnTo>
                    <a:pt x="14" y="35"/>
                  </a:lnTo>
                  <a:lnTo>
                    <a:pt x="6" y="37"/>
                  </a:lnTo>
                  <a:lnTo>
                    <a:pt x="0" y="35"/>
                  </a:lnTo>
                  <a:lnTo>
                    <a:pt x="1" y="32"/>
                  </a:lnTo>
                  <a:lnTo>
                    <a:pt x="6" y="32"/>
                  </a:lnTo>
                  <a:lnTo>
                    <a:pt x="4" y="26"/>
                  </a:lnTo>
                  <a:lnTo>
                    <a:pt x="10" y="29"/>
                  </a:lnTo>
                  <a:lnTo>
                    <a:pt x="11" y="29"/>
                  </a:lnTo>
                  <a:lnTo>
                    <a:pt x="9" y="21"/>
                  </a:lnTo>
                  <a:lnTo>
                    <a:pt x="10" y="14"/>
                  </a:lnTo>
                  <a:lnTo>
                    <a:pt x="14" y="15"/>
                  </a:lnTo>
                  <a:lnTo>
                    <a:pt x="17" y="20"/>
                  </a:lnTo>
                  <a:lnTo>
                    <a:pt x="21" y="20"/>
                  </a:lnTo>
                  <a:lnTo>
                    <a:pt x="23" y="24"/>
                  </a:lnTo>
                  <a:lnTo>
                    <a:pt x="23" y="17"/>
                  </a:lnTo>
                  <a:lnTo>
                    <a:pt x="19" y="11"/>
                  </a:lnTo>
                  <a:lnTo>
                    <a:pt x="21" y="9"/>
                  </a:lnTo>
                  <a:lnTo>
                    <a:pt x="15" y="6"/>
                  </a:lnTo>
                  <a:lnTo>
                    <a:pt x="17" y="5"/>
                  </a:lnTo>
                  <a:lnTo>
                    <a:pt x="26" y="8"/>
                  </a:lnTo>
                  <a:lnTo>
                    <a:pt x="37" y="21"/>
                  </a:lnTo>
                  <a:lnTo>
                    <a:pt x="34" y="30"/>
                  </a:lnTo>
                  <a:lnTo>
                    <a:pt x="39" y="37"/>
                  </a:lnTo>
                  <a:lnTo>
                    <a:pt x="43" y="32"/>
                  </a:lnTo>
                  <a:lnTo>
                    <a:pt x="49" y="32"/>
                  </a:lnTo>
                  <a:lnTo>
                    <a:pt x="50" y="27"/>
                  </a:lnTo>
                  <a:lnTo>
                    <a:pt x="49" y="15"/>
                  </a:lnTo>
                  <a:lnTo>
                    <a:pt x="51" y="15"/>
                  </a:lnTo>
                  <a:lnTo>
                    <a:pt x="57" y="21"/>
                  </a:lnTo>
                  <a:lnTo>
                    <a:pt x="57" y="27"/>
                  </a:lnTo>
                  <a:lnTo>
                    <a:pt x="61" y="32"/>
                  </a:lnTo>
                  <a:lnTo>
                    <a:pt x="61" y="18"/>
                  </a:lnTo>
                  <a:lnTo>
                    <a:pt x="67" y="14"/>
                  </a:lnTo>
                  <a:lnTo>
                    <a:pt x="75" y="27"/>
                  </a:lnTo>
                  <a:lnTo>
                    <a:pt x="75" y="15"/>
                  </a:lnTo>
                  <a:lnTo>
                    <a:pt x="82" y="18"/>
                  </a:lnTo>
                  <a:lnTo>
                    <a:pt x="87" y="12"/>
                  </a:lnTo>
                  <a:lnTo>
                    <a:pt x="90" y="14"/>
                  </a:lnTo>
                  <a:lnTo>
                    <a:pt x="96" y="14"/>
                  </a:lnTo>
                  <a:lnTo>
                    <a:pt x="95" y="3"/>
                  </a:lnTo>
                  <a:lnTo>
                    <a:pt x="9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2" name="Freeform 763"/>
            <p:cNvSpPr>
              <a:spLocks/>
            </p:cNvSpPr>
            <p:nvPr/>
          </p:nvSpPr>
          <p:spPr bwMode="auto">
            <a:xfrm>
              <a:off x="6985000" y="4694238"/>
              <a:ext cx="9525" cy="7937"/>
            </a:xfrm>
            <a:custGeom>
              <a:avLst/>
              <a:gdLst>
                <a:gd name="T0" fmla="*/ 0 w 6"/>
                <a:gd name="T1" fmla="*/ 0 h 5"/>
                <a:gd name="T2" fmla="*/ 4763 w 6"/>
                <a:gd name="T3" fmla="*/ 0 h 5"/>
                <a:gd name="T4" fmla="*/ 9525 w 6"/>
                <a:gd name="T5" fmla="*/ 4762 h 5"/>
                <a:gd name="T6" fmla="*/ 6350 w 6"/>
                <a:gd name="T7" fmla="*/ 7937 h 5"/>
                <a:gd name="T8" fmla="*/ 0 w 6"/>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0" y="0"/>
                  </a:moveTo>
                  <a:lnTo>
                    <a:pt x="3" y="0"/>
                  </a:lnTo>
                  <a:lnTo>
                    <a:pt x="6" y="3"/>
                  </a:lnTo>
                  <a:lnTo>
                    <a:pt x="4"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3" name="Freeform 764"/>
            <p:cNvSpPr>
              <a:spLocks/>
            </p:cNvSpPr>
            <p:nvPr/>
          </p:nvSpPr>
          <p:spPr bwMode="auto">
            <a:xfrm>
              <a:off x="6991350" y="4692650"/>
              <a:ext cx="4763" cy="1588"/>
            </a:xfrm>
            <a:custGeom>
              <a:avLst/>
              <a:gdLst>
                <a:gd name="T0" fmla="*/ 0 w 3"/>
                <a:gd name="T1" fmla="*/ 0 h 1"/>
                <a:gd name="T2" fmla="*/ 4763 w 3"/>
                <a:gd name="T3" fmla="*/ 0 h 1"/>
                <a:gd name="T4" fmla="*/ 4763 w 3"/>
                <a:gd name="T5" fmla="*/ 1588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3" y="0"/>
                  </a:lnTo>
                  <a:lnTo>
                    <a:pt x="3"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4" name="Freeform 765"/>
            <p:cNvSpPr>
              <a:spLocks/>
            </p:cNvSpPr>
            <p:nvPr/>
          </p:nvSpPr>
          <p:spPr bwMode="auto">
            <a:xfrm>
              <a:off x="7048500" y="4556125"/>
              <a:ext cx="14288" cy="4763"/>
            </a:xfrm>
            <a:custGeom>
              <a:avLst/>
              <a:gdLst>
                <a:gd name="T0" fmla="*/ 0 w 9"/>
                <a:gd name="T1" fmla="*/ 0 h 3"/>
                <a:gd name="T2" fmla="*/ 7938 w 9"/>
                <a:gd name="T3" fmla="*/ 0 h 3"/>
                <a:gd name="T4" fmla="*/ 14288 w 9"/>
                <a:gd name="T5" fmla="*/ 1588 h 3"/>
                <a:gd name="T6" fmla="*/ 7938 w 9"/>
                <a:gd name="T7" fmla="*/ 4763 h 3"/>
                <a:gd name="T8" fmla="*/ 0 w 9"/>
                <a:gd name="T9" fmla="*/ 4763 h 3"/>
                <a:gd name="T10" fmla="*/ 0 w 9"/>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3">
                  <a:moveTo>
                    <a:pt x="0" y="0"/>
                  </a:moveTo>
                  <a:lnTo>
                    <a:pt x="5" y="0"/>
                  </a:lnTo>
                  <a:lnTo>
                    <a:pt x="9" y="1"/>
                  </a:lnTo>
                  <a:lnTo>
                    <a:pt x="5"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5" name="Freeform 766"/>
            <p:cNvSpPr>
              <a:spLocks/>
            </p:cNvSpPr>
            <p:nvPr/>
          </p:nvSpPr>
          <p:spPr bwMode="auto">
            <a:xfrm>
              <a:off x="7105650" y="4541838"/>
              <a:ext cx="6350" cy="6350"/>
            </a:xfrm>
            <a:custGeom>
              <a:avLst/>
              <a:gdLst>
                <a:gd name="T0" fmla="*/ 0 w 4"/>
                <a:gd name="T1" fmla="*/ 0 h 4"/>
                <a:gd name="T2" fmla="*/ 6350 w 4"/>
                <a:gd name="T3" fmla="*/ 4763 h 4"/>
                <a:gd name="T4" fmla="*/ 6350 w 4"/>
                <a:gd name="T5" fmla="*/ 6350 h 4"/>
                <a:gd name="T6" fmla="*/ 0 w 4"/>
                <a:gd name="T7" fmla="*/ 4763 h 4"/>
                <a:gd name="T8" fmla="*/ 0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0"/>
                  </a:moveTo>
                  <a:lnTo>
                    <a:pt x="4" y="3"/>
                  </a:lnTo>
                  <a:lnTo>
                    <a:pt x="4"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6" name="Freeform 767"/>
            <p:cNvSpPr>
              <a:spLocks/>
            </p:cNvSpPr>
            <p:nvPr/>
          </p:nvSpPr>
          <p:spPr bwMode="auto">
            <a:xfrm>
              <a:off x="7116763" y="4565650"/>
              <a:ext cx="6350" cy="4763"/>
            </a:xfrm>
            <a:custGeom>
              <a:avLst/>
              <a:gdLst>
                <a:gd name="T0" fmla="*/ 1588 w 4"/>
                <a:gd name="T1" fmla="*/ 0 h 3"/>
                <a:gd name="T2" fmla="*/ 6350 w 4"/>
                <a:gd name="T3" fmla="*/ 0 h 3"/>
                <a:gd name="T4" fmla="*/ 6350 w 4"/>
                <a:gd name="T5" fmla="*/ 4763 h 3"/>
                <a:gd name="T6" fmla="*/ 1588 w 4"/>
                <a:gd name="T7" fmla="*/ 4763 h 3"/>
                <a:gd name="T8" fmla="*/ 0 w 4"/>
                <a:gd name="T9" fmla="*/ 1588 h 3"/>
                <a:gd name="T10" fmla="*/ 1588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1" y="0"/>
                  </a:moveTo>
                  <a:lnTo>
                    <a:pt x="4" y="0"/>
                  </a:lnTo>
                  <a:lnTo>
                    <a:pt x="4" y="3"/>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7" name="Freeform 768"/>
            <p:cNvSpPr>
              <a:spLocks/>
            </p:cNvSpPr>
            <p:nvPr/>
          </p:nvSpPr>
          <p:spPr bwMode="auto">
            <a:xfrm>
              <a:off x="7131050" y="4570413"/>
              <a:ext cx="46038" cy="46037"/>
            </a:xfrm>
            <a:custGeom>
              <a:avLst/>
              <a:gdLst>
                <a:gd name="T0" fmla="*/ 0 w 29"/>
                <a:gd name="T1" fmla="*/ 0 h 29"/>
                <a:gd name="T2" fmla="*/ 11113 w 29"/>
                <a:gd name="T3" fmla="*/ 4762 h 29"/>
                <a:gd name="T4" fmla="*/ 17463 w 29"/>
                <a:gd name="T5" fmla="*/ 11112 h 29"/>
                <a:gd name="T6" fmla="*/ 25400 w 29"/>
                <a:gd name="T7" fmla="*/ 14287 h 29"/>
                <a:gd name="T8" fmla="*/ 33338 w 29"/>
                <a:gd name="T9" fmla="*/ 20637 h 29"/>
                <a:gd name="T10" fmla="*/ 39688 w 29"/>
                <a:gd name="T11" fmla="*/ 25400 h 29"/>
                <a:gd name="T12" fmla="*/ 46038 w 29"/>
                <a:gd name="T13" fmla="*/ 36512 h 29"/>
                <a:gd name="T14" fmla="*/ 39688 w 29"/>
                <a:gd name="T15" fmla="*/ 46037 h 29"/>
                <a:gd name="T16" fmla="*/ 34925 w 29"/>
                <a:gd name="T17" fmla="*/ 39687 h 29"/>
                <a:gd name="T18" fmla="*/ 34925 w 29"/>
                <a:gd name="T19" fmla="*/ 34925 h 29"/>
                <a:gd name="T20" fmla="*/ 26988 w 29"/>
                <a:gd name="T21" fmla="*/ 20637 h 29"/>
                <a:gd name="T22" fmla="*/ 12700 w 29"/>
                <a:gd name="T23" fmla="*/ 14287 h 29"/>
                <a:gd name="T24" fmla="*/ 6350 w 29"/>
                <a:gd name="T25" fmla="*/ 6350 h 29"/>
                <a:gd name="T26" fmla="*/ 0 w 29"/>
                <a:gd name="T27" fmla="*/ 1587 h 29"/>
                <a:gd name="T28" fmla="*/ 0 w 29"/>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 h="29">
                  <a:moveTo>
                    <a:pt x="0" y="0"/>
                  </a:moveTo>
                  <a:lnTo>
                    <a:pt x="7" y="3"/>
                  </a:lnTo>
                  <a:lnTo>
                    <a:pt x="11" y="7"/>
                  </a:lnTo>
                  <a:lnTo>
                    <a:pt x="16" y="9"/>
                  </a:lnTo>
                  <a:lnTo>
                    <a:pt x="21" y="13"/>
                  </a:lnTo>
                  <a:lnTo>
                    <a:pt x="25" y="16"/>
                  </a:lnTo>
                  <a:lnTo>
                    <a:pt x="29" y="23"/>
                  </a:lnTo>
                  <a:lnTo>
                    <a:pt x="25" y="29"/>
                  </a:lnTo>
                  <a:lnTo>
                    <a:pt x="22" y="25"/>
                  </a:lnTo>
                  <a:lnTo>
                    <a:pt x="22" y="22"/>
                  </a:lnTo>
                  <a:lnTo>
                    <a:pt x="17" y="13"/>
                  </a:lnTo>
                  <a:lnTo>
                    <a:pt x="8" y="9"/>
                  </a:lnTo>
                  <a:lnTo>
                    <a:pt x="4" y="4"/>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8" name="Freeform 769"/>
            <p:cNvSpPr>
              <a:spLocks/>
            </p:cNvSpPr>
            <p:nvPr/>
          </p:nvSpPr>
          <p:spPr bwMode="auto">
            <a:xfrm>
              <a:off x="7085013" y="4602163"/>
              <a:ext cx="73025" cy="47625"/>
            </a:xfrm>
            <a:custGeom>
              <a:avLst/>
              <a:gdLst>
                <a:gd name="T0" fmla="*/ 69850 w 46"/>
                <a:gd name="T1" fmla="*/ 0 h 30"/>
                <a:gd name="T2" fmla="*/ 73025 w 46"/>
                <a:gd name="T3" fmla="*/ 3175 h 30"/>
                <a:gd name="T4" fmla="*/ 73025 w 46"/>
                <a:gd name="T5" fmla="*/ 14288 h 30"/>
                <a:gd name="T6" fmla="*/ 71438 w 46"/>
                <a:gd name="T7" fmla="*/ 17463 h 30"/>
                <a:gd name="T8" fmla="*/ 71438 w 46"/>
                <a:gd name="T9" fmla="*/ 23813 h 30"/>
                <a:gd name="T10" fmla="*/ 66675 w 46"/>
                <a:gd name="T11" fmla="*/ 31750 h 30"/>
                <a:gd name="T12" fmla="*/ 58738 w 46"/>
                <a:gd name="T13" fmla="*/ 31750 h 30"/>
                <a:gd name="T14" fmla="*/ 58738 w 46"/>
                <a:gd name="T15" fmla="*/ 33338 h 30"/>
                <a:gd name="T16" fmla="*/ 47625 w 46"/>
                <a:gd name="T17" fmla="*/ 41275 h 30"/>
                <a:gd name="T18" fmla="*/ 46038 w 46"/>
                <a:gd name="T19" fmla="*/ 42863 h 30"/>
                <a:gd name="T20" fmla="*/ 38100 w 46"/>
                <a:gd name="T21" fmla="*/ 47625 h 30"/>
                <a:gd name="T22" fmla="*/ 31750 w 46"/>
                <a:gd name="T23" fmla="*/ 46038 h 30"/>
                <a:gd name="T24" fmla="*/ 22225 w 46"/>
                <a:gd name="T25" fmla="*/ 47625 h 30"/>
                <a:gd name="T26" fmla="*/ 19050 w 46"/>
                <a:gd name="T27" fmla="*/ 42863 h 30"/>
                <a:gd name="T28" fmla="*/ 12700 w 46"/>
                <a:gd name="T29" fmla="*/ 46038 h 30"/>
                <a:gd name="T30" fmla="*/ 6350 w 46"/>
                <a:gd name="T31" fmla="*/ 38100 h 30"/>
                <a:gd name="T32" fmla="*/ 0 w 46"/>
                <a:gd name="T33" fmla="*/ 36513 h 30"/>
                <a:gd name="T34" fmla="*/ 0 w 46"/>
                <a:gd name="T35" fmla="*/ 28575 h 30"/>
                <a:gd name="T36" fmla="*/ 7938 w 46"/>
                <a:gd name="T37" fmla="*/ 28575 h 30"/>
                <a:gd name="T38" fmla="*/ 14288 w 46"/>
                <a:gd name="T39" fmla="*/ 31750 h 30"/>
                <a:gd name="T40" fmla="*/ 26988 w 46"/>
                <a:gd name="T41" fmla="*/ 28575 h 30"/>
                <a:gd name="T42" fmla="*/ 28575 w 46"/>
                <a:gd name="T43" fmla="*/ 22225 h 30"/>
                <a:gd name="T44" fmla="*/ 33338 w 46"/>
                <a:gd name="T45" fmla="*/ 19050 h 30"/>
                <a:gd name="T46" fmla="*/ 33338 w 46"/>
                <a:gd name="T47" fmla="*/ 28575 h 30"/>
                <a:gd name="T48" fmla="*/ 47625 w 46"/>
                <a:gd name="T49" fmla="*/ 28575 h 30"/>
                <a:gd name="T50" fmla="*/ 53975 w 46"/>
                <a:gd name="T51" fmla="*/ 17463 h 30"/>
                <a:gd name="T52" fmla="*/ 63500 w 46"/>
                <a:gd name="T53" fmla="*/ 17463 h 30"/>
                <a:gd name="T54" fmla="*/ 63500 w 46"/>
                <a:gd name="T55" fmla="*/ 9525 h 30"/>
                <a:gd name="T56" fmla="*/ 58738 w 46"/>
                <a:gd name="T57" fmla="*/ 7938 h 30"/>
                <a:gd name="T58" fmla="*/ 58738 w 46"/>
                <a:gd name="T59" fmla="*/ 3175 h 30"/>
                <a:gd name="T60" fmla="*/ 65088 w 46"/>
                <a:gd name="T61" fmla="*/ 3175 h 30"/>
                <a:gd name="T62" fmla="*/ 69850 w 46"/>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30">
                  <a:moveTo>
                    <a:pt x="44" y="0"/>
                  </a:moveTo>
                  <a:lnTo>
                    <a:pt x="46" y="2"/>
                  </a:lnTo>
                  <a:lnTo>
                    <a:pt x="46" y="9"/>
                  </a:lnTo>
                  <a:lnTo>
                    <a:pt x="45" y="11"/>
                  </a:lnTo>
                  <a:lnTo>
                    <a:pt x="45" y="15"/>
                  </a:lnTo>
                  <a:lnTo>
                    <a:pt x="42" y="20"/>
                  </a:lnTo>
                  <a:lnTo>
                    <a:pt x="37" y="20"/>
                  </a:lnTo>
                  <a:lnTo>
                    <a:pt x="37" y="21"/>
                  </a:lnTo>
                  <a:lnTo>
                    <a:pt x="30" y="26"/>
                  </a:lnTo>
                  <a:lnTo>
                    <a:pt x="29" y="27"/>
                  </a:lnTo>
                  <a:lnTo>
                    <a:pt x="24" y="30"/>
                  </a:lnTo>
                  <a:lnTo>
                    <a:pt x="20" y="29"/>
                  </a:lnTo>
                  <a:lnTo>
                    <a:pt x="14" y="30"/>
                  </a:lnTo>
                  <a:lnTo>
                    <a:pt x="12" y="27"/>
                  </a:lnTo>
                  <a:lnTo>
                    <a:pt x="8" y="29"/>
                  </a:lnTo>
                  <a:lnTo>
                    <a:pt x="4" y="24"/>
                  </a:lnTo>
                  <a:lnTo>
                    <a:pt x="0" y="23"/>
                  </a:lnTo>
                  <a:lnTo>
                    <a:pt x="0" y="18"/>
                  </a:lnTo>
                  <a:lnTo>
                    <a:pt x="5" y="18"/>
                  </a:lnTo>
                  <a:lnTo>
                    <a:pt x="9" y="20"/>
                  </a:lnTo>
                  <a:lnTo>
                    <a:pt x="17" y="18"/>
                  </a:lnTo>
                  <a:lnTo>
                    <a:pt x="18" y="14"/>
                  </a:lnTo>
                  <a:lnTo>
                    <a:pt x="21" y="12"/>
                  </a:lnTo>
                  <a:lnTo>
                    <a:pt x="21" y="18"/>
                  </a:lnTo>
                  <a:lnTo>
                    <a:pt x="30" y="18"/>
                  </a:lnTo>
                  <a:lnTo>
                    <a:pt x="34" y="11"/>
                  </a:lnTo>
                  <a:lnTo>
                    <a:pt x="40" y="11"/>
                  </a:lnTo>
                  <a:lnTo>
                    <a:pt x="40" y="6"/>
                  </a:lnTo>
                  <a:lnTo>
                    <a:pt x="37" y="5"/>
                  </a:lnTo>
                  <a:lnTo>
                    <a:pt x="37" y="2"/>
                  </a:lnTo>
                  <a:lnTo>
                    <a:pt x="41" y="2"/>
                  </a:lnTo>
                  <a:lnTo>
                    <a:pt x="4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89" name="Freeform 770"/>
            <p:cNvSpPr>
              <a:spLocks/>
            </p:cNvSpPr>
            <p:nvPr/>
          </p:nvSpPr>
          <p:spPr bwMode="auto">
            <a:xfrm>
              <a:off x="7019925" y="4598988"/>
              <a:ext cx="1588" cy="3175"/>
            </a:xfrm>
            <a:custGeom>
              <a:avLst/>
              <a:gdLst>
                <a:gd name="T0" fmla="*/ 1588 w 1"/>
                <a:gd name="T1" fmla="*/ 0 h 2"/>
                <a:gd name="T2" fmla="*/ 1588 w 1"/>
                <a:gd name="T3" fmla="*/ 1588 h 2"/>
                <a:gd name="T4" fmla="*/ 0 w 1"/>
                <a:gd name="T5" fmla="*/ 3175 h 2"/>
                <a:gd name="T6" fmla="*/ 0 w 1"/>
                <a:gd name="T7" fmla="*/ 1588 h 2"/>
                <a:gd name="T8" fmla="*/ 1588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0"/>
                  </a:moveTo>
                  <a:lnTo>
                    <a:pt x="1" y="1"/>
                  </a:lnTo>
                  <a:lnTo>
                    <a:pt x="0" y="2"/>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0" name="Freeform 771"/>
            <p:cNvSpPr>
              <a:spLocks/>
            </p:cNvSpPr>
            <p:nvPr/>
          </p:nvSpPr>
          <p:spPr bwMode="auto">
            <a:xfrm>
              <a:off x="7056438" y="4625975"/>
              <a:ext cx="4762" cy="4763"/>
            </a:xfrm>
            <a:custGeom>
              <a:avLst/>
              <a:gdLst>
                <a:gd name="T0" fmla="*/ 0 w 3"/>
                <a:gd name="T1" fmla="*/ 0 h 3"/>
                <a:gd name="T2" fmla="*/ 4762 w 3"/>
                <a:gd name="T3" fmla="*/ 0 h 3"/>
                <a:gd name="T4" fmla="*/ 3175 w 3"/>
                <a:gd name="T5" fmla="*/ 476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0"/>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1" name="Rectangle 772"/>
            <p:cNvSpPr>
              <a:spLocks noChangeArrowheads="1"/>
            </p:cNvSpPr>
            <p:nvPr/>
          </p:nvSpPr>
          <p:spPr bwMode="auto">
            <a:xfrm>
              <a:off x="7073900" y="4633913"/>
              <a:ext cx="4763" cy="4762"/>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2" name="Freeform 773"/>
            <p:cNvSpPr>
              <a:spLocks/>
            </p:cNvSpPr>
            <p:nvPr/>
          </p:nvSpPr>
          <p:spPr bwMode="auto">
            <a:xfrm>
              <a:off x="7118350" y="4711700"/>
              <a:ext cx="4763" cy="4763"/>
            </a:xfrm>
            <a:custGeom>
              <a:avLst/>
              <a:gdLst>
                <a:gd name="T0" fmla="*/ 1588 w 3"/>
                <a:gd name="T1" fmla="*/ 0 h 3"/>
                <a:gd name="T2" fmla="*/ 4763 w 3"/>
                <a:gd name="T3" fmla="*/ 4763 h 3"/>
                <a:gd name="T4" fmla="*/ 0 w 3"/>
                <a:gd name="T5" fmla="*/ 4763 h 3"/>
                <a:gd name="T6" fmla="*/ 0 w 3"/>
                <a:gd name="T7" fmla="*/ 1588 h 3"/>
                <a:gd name="T8" fmla="*/ 1588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0"/>
                  </a:moveTo>
                  <a:lnTo>
                    <a:pt x="3" y="3"/>
                  </a:lnTo>
                  <a:lnTo>
                    <a:pt x="0"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3" name="Freeform 774"/>
            <p:cNvSpPr>
              <a:spLocks/>
            </p:cNvSpPr>
            <p:nvPr/>
          </p:nvSpPr>
          <p:spPr bwMode="auto">
            <a:xfrm>
              <a:off x="7124700" y="4718050"/>
              <a:ext cx="7938" cy="3175"/>
            </a:xfrm>
            <a:custGeom>
              <a:avLst/>
              <a:gdLst>
                <a:gd name="T0" fmla="*/ 1588 w 5"/>
                <a:gd name="T1" fmla="*/ 0 h 2"/>
                <a:gd name="T2" fmla="*/ 7938 w 5"/>
                <a:gd name="T3" fmla="*/ 0 h 2"/>
                <a:gd name="T4" fmla="*/ 6350 w 5"/>
                <a:gd name="T5" fmla="*/ 3175 h 2"/>
                <a:gd name="T6" fmla="*/ 0 w 5"/>
                <a:gd name="T7" fmla="*/ 3175 h 2"/>
                <a:gd name="T8" fmla="*/ 1588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1" y="0"/>
                  </a:moveTo>
                  <a:lnTo>
                    <a:pt x="5" y="0"/>
                  </a:lnTo>
                  <a:lnTo>
                    <a:pt x="4" y="2"/>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4" name="Freeform 775"/>
            <p:cNvSpPr>
              <a:spLocks/>
            </p:cNvSpPr>
            <p:nvPr/>
          </p:nvSpPr>
          <p:spPr bwMode="auto">
            <a:xfrm>
              <a:off x="7131050" y="4727575"/>
              <a:ext cx="6350" cy="3175"/>
            </a:xfrm>
            <a:custGeom>
              <a:avLst/>
              <a:gdLst>
                <a:gd name="T0" fmla="*/ 1588 w 4"/>
                <a:gd name="T1" fmla="*/ 0 h 2"/>
                <a:gd name="T2" fmla="*/ 6350 w 4"/>
                <a:gd name="T3" fmla="*/ 0 h 2"/>
                <a:gd name="T4" fmla="*/ 6350 w 4"/>
                <a:gd name="T5" fmla="*/ 3175 h 2"/>
                <a:gd name="T6" fmla="*/ 0 w 4"/>
                <a:gd name="T7" fmla="*/ 3175 h 2"/>
                <a:gd name="T8" fmla="*/ 1588 w 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1" y="0"/>
                  </a:moveTo>
                  <a:lnTo>
                    <a:pt x="4" y="0"/>
                  </a:lnTo>
                  <a:lnTo>
                    <a:pt x="4" y="2"/>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5" name="Freeform 776"/>
            <p:cNvSpPr>
              <a:spLocks/>
            </p:cNvSpPr>
            <p:nvPr/>
          </p:nvSpPr>
          <p:spPr bwMode="auto">
            <a:xfrm>
              <a:off x="7162800" y="4703763"/>
              <a:ext cx="12700" cy="7937"/>
            </a:xfrm>
            <a:custGeom>
              <a:avLst/>
              <a:gdLst>
                <a:gd name="T0" fmla="*/ 3175 w 8"/>
                <a:gd name="T1" fmla="*/ 0 h 5"/>
                <a:gd name="T2" fmla="*/ 12700 w 8"/>
                <a:gd name="T3" fmla="*/ 4762 h 5"/>
                <a:gd name="T4" fmla="*/ 7938 w 8"/>
                <a:gd name="T5" fmla="*/ 7937 h 5"/>
                <a:gd name="T6" fmla="*/ 0 w 8"/>
                <a:gd name="T7" fmla="*/ 3175 h 5"/>
                <a:gd name="T8" fmla="*/ 3175 w 8"/>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2" y="0"/>
                  </a:moveTo>
                  <a:lnTo>
                    <a:pt x="8" y="3"/>
                  </a:lnTo>
                  <a:lnTo>
                    <a:pt x="5" y="5"/>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6" name="Freeform 777"/>
            <p:cNvSpPr>
              <a:spLocks/>
            </p:cNvSpPr>
            <p:nvPr/>
          </p:nvSpPr>
          <p:spPr bwMode="auto">
            <a:xfrm>
              <a:off x="7200900" y="4625975"/>
              <a:ext cx="25400" cy="36513"/>
            </a:xfrm>
            <a:custGeom>
              <a:avLst/>
              <a:gdLst>
                <a:gd name="T0" fmla="*/ 1588 w 16"/>
                <a:gd name="T1" fmla="*/ 0 h 23"/>
                <a:gd name="T2" fmla="*/ 3175 w 16"/>
                <a:gd name="T3" fmla="*/ 3175 h 23"/>
                <a:gd name="T4" fmla="*/ 9525 w 16"/>
                <a:gd name="T5" fmla="*/ 4763 h 23"/>
                <a:gd name="T6" fmla="*/ 25400 w 16"/>
                <a:gd name="T7" fmla="*/ 23813 h 23"/>
                <a:gd name="T8" fmla="*/ 22225 w 16"/>
                <a:gd name="T9" fmla="*/ 33338 h 23"/>
                <a:gd name="T10" fmla="*/ 15875 w 16"/>
                <a:gd name="T11" fmla="*/ 36513 h 23"/>
                <a:gd name="T12" fmla="*/ 12700 w 16"/>
                <a:gd name="T13" fmla="*/ 28575 h 23"/>
                <a:gd name="T14" fmla="*/ 12700 w 16"/>
                <a:gd name="T15" fmla="*/ 23813 h 23"/>
                <a:gd name="T16" fmla="*/ 1588 w 16"/>
                <a:gd name="T17" fmla="*/ 9525 h 23"/>
                <a:gd name="T18" fmla="*/ 0 w 16"/>
                <a:gd name="T19" fmla="*/ 3175 h 23"/>
                <a:gd name="T20" fmla="*/ 1588 w 16"/>
                <a:gd name="T21" fmla="*/ 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23">
                  <a:moveTo>
                    <a:pt x="1" y="0"/>
                  </a:moveTo>
                  <a:lnTo>
                    <a:pt x="2" y="2"/>
                  </a:lnTo>
                  <a:lnTo>
                    <a:pt x="6" y="3"/>
                  </a:lnTo>
                  <a:lnTo>
                    <a:pt x="16" y="15"/>
                  </a:lnTo>
                  <a:lnTo>
                    <a:pt x="14" y="21"/>
                  </a:lnTo>
                  <a:lnTo>
                    <a:pt x="10" y="23"/>
                  </a:lnTo>
                  <a:lnTo>
                    <a:pt x="8" y="18"/>
                  </a:lnTo>
                  <a:lnTo>
                    <a:pt x="8" y="15"/>
                  </a:lnTo>
                  <a:lnTo>
                    <a:pt x="1" y="6"/>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7" name="Freeform 778"/>
            <p:cNvSpPr>
              <a:spLocks/>
            </p:cNvSpPr>
            <p:nvPr/>
          </p:nvSpPr>
          <p:spPr bwMode="auto">
            <a:xfrm>
              <a:off x="7177088" y="4759325"/>
              <a:ext cx="7937" cy="6350"/>
            </a:xfrm>
            <a:custGeom>
              <a:avLst/>
              <a:gdLst>
                <a:gd name="T0" fmla="*/ 0 w 5"/>
                <a:gd name="T1" fmla="*/ 0 h 4"/>
                <a:gd name="T2" fmla="*/ 6350 w 5"/>
                <a:gd name="T3" fmla="*/ 1588 h 4"/>
                <a:gd name="T4" fmla="*/ 7937 w 5"/>
                <a:gd name="T5" fmla="*/ 6350 h 4"/>
                <a:gd name="T6" fmla="*/ 1587 w 5"/>
                <a:gd name="T7" fmla="*/ 3175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4" y="1"/>
                  </a:lnTo>
                  <a:lnTo>
                    <a:pt x="5" y="4"/>
                  </a:lnTo>
                  <a:lnTo>
                    <a:pt x="1"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8" name="Freeform 779"/>
            <p:cNvSpPr>
              <a:spLocks/>
            </p:cNvSpPr>
            <p:nvPr/>
          </p:nvSpPr>
          <p:spPr bwMode="auto">
            <a:xfrm>
              <a:off x="7307263" y="4762500"/>
              <a:ext cx="9525" cy="4763"/>
            </a:xfrm>
            <a:custGeom>
              <a:avLst/>
              <a:gdLst>
                <a:gd name="T0" fmla="*/ 0 w 6"/>
                <a:gd name="T1" fmla="*/ 0 h 3"/>
                <a:gd name="T2" fmla="*/ 4763 w 6"/>
                <a:gd name="T3" fmla="*/ 0 h 3"/>
                <a:gd name="T4" fmla="*/ 9525 w 6"/>
                <a:gd name="T5" fmla="*/ 4763 h 3"/>
                <a:gd name="T6" fmla="*/ 0 w 6"/>
                <a:gd name="T7" fmla="*/ 4763 h 3"/>
                <a:gd name="T8" fmla="*/ 0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0" y="0"/>
                  </a:moveTo>
                  <a:lnTo>
                    <a:pt x="3" y="0"/>
                  </a:lnTo>
                  <a:lnTo>
                    <a:pt x="6"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699" name="Freeform 780"/>
            <p:cNvSpPr>
              <a:spLocks/>
            </p:cNvSpPr>
            <p:nvPr/>
          </p:nvSpPr>
          <p:spPr bwMode="auto">
            <a:xfrm>
              <a:off x="7329488" y="4732338"/>
              <a:ext cx="20637" cy="14287"/>
            </a:xfrm>
            <a:custGeom>
              <a:avLst/>
              <a:gdLst>
                <a:gd name="T0" fmla="*/ 0 w 13"/>
                <a:gd name="T1" fmla="*/ 0 h 9"/>
                <a:gd name="T2" fmla="*/ 6350 w 13"/>
                <a:gd name="T3" fmla="*/ 0 h 9"/>
                <a:gd name="T4" fmla="*/ 9525 w 13"/>
                <a:gd name="T5" fmla="*/ 4762 h 9"/>
                <a:gd name="T6" fmla="*/ 15875 w 13"/>
                <a:gd name="T7" fmla="*/ 7937 h 9"/>
                <a:gd name="T8" fmla="*/ 20637 w 13"/>
                <a:gd name="T9" fmla="*/ 14287 h 9"/>
                <a:gd name="T10" fmla="*/ 12700 w 13"/>
                <a:gd name="T11" fmla="*/ 14287 h 9"/>
                <a:gd name="T12" fmla="*/ 0 w 13"/>
                <a:gd name="T13" fmla="*/ 4762 h 9"/>
                <a:gd name="T14" fmla="*/ 0 w 13"/>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9">
                  <a:moveTo>
                    <a:pt x="0" y="0"/>
                  </a:moveTo>
                  <a:lnTo>
                    <a:pt x="4" y="0"/>
                  </a:lnTo>
                  <a:lnTo>
                    <a:pt x="6" y="3"/>
                  </a:lnTo>
                  <a:lnTo>
                    <a:pt x="10" y="5"/>
                  </a:lnTo>
                  <a:lnTo>
                    <a:pt x="13" y="9"/>
                  </a:lnTo>
                  <a:lnTo>
                    <a:pt x="8" y="9"/>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0" name="Freeform 781"/>
            <p:cNvSpPr>
              <a:spLocks/>
            </p:cNvSpPr>
            <p:nvPr/>
          </p:nvSpPr>
          <p:spPr bwMode="auto">
            <a:xfrm>
              <a:off x="7294563" y="4711700"/>
              <a:ext cx="25400" cy="14288"/>
            </a:xfrm>
            <a:custGeom>
              <a:avLst/>
              <a:gdLst>
                <a:gd name="T0" fmla="*/ 0 w 16"/>
                <a:gd name="T1" fmla="*/ 0 h 9"/>
                <a:gd name="T2" fmla="*/ 4763 w 16"/>
                <a:gd name="T3" fmla="*/ 0 h 9"/>
                <a:gd name="T4" fmla="*/ 11113 w 16"/>
                <a:gd name="T5" fmla="*/ 1588 h 9"/>
                <a:gd name="T6" fmla="*/ 15875 w 16"/>
                <a:gd name="T7" fmla="*/ 1588 h 9"/>
                <a:gd name="T8" fmla="*/ 25400 w 16"/>
                <a:gd name="T9" fmla="*/ 11113 h 9"/>
                <a:gd name="T10" fmla="*/ 22225 w 16"/>
                <a:gd name="T11" fmla="*/ 14288 h 9"/>
                <a:gd name="T12" fmla="*/ 17463 w 16"/>
                <a:gd name="T13" fmla="*/ 11113 h 9"/>
                <a:gd name="T14" fmla="*/ 4763 w 16"/>
                <a:gd name="T15" fmla="*/ 9525 h 9"/>
                <a:gd name="T16" fmla="*/ 0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0" y="0"/>
                  </a:moveTo>
                  <a:lnTo>
                    <a:pt x="3" y="0"/>
                  </a:lnTo>
                  <a:lnTo>
                    <a:pt x="7" y="1"/>
                  </a:lnTo>
                  <a:lnTo>
                    <a:pt x="10" y="1"/>
                  </a:lnTo>
                  <a:lnTo>
                    <a:pt x="16" y="7"/>
                  </a:lnTo>
                  <a:lnTo>
                    <a:pt x="14" y="9"/>
                  </a:lnTo>
                  <a:lnTo>
                    <a:pt x="11" y="7"/>
                  </a:lnTo>
                  <a:lnTo>
                    <a:pt x="3"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1" name="Freeform 782"/>
            <p:cNvSpPr>
              <a:spLocks/>
            </p:cNvSpPr>
            <p:nvPr/>
          </p:nvSpPr>
          <p:spPr bwMode="auto">
            <a:xfrm>
              <a:off x="7342188" y="4718050"/>
              <a:ext cx="1587" cy="7938"/>
            </a:xfrm>
            <a:custGeom>
              <a:avLst/>
              <a:gdLst>
                <a:gd name="T0" fmla="*/ 0 w 1"/>
                <a:gd name="T1" fmla="*/ 0 h 5"/>
                <a:gd name="T2" fmla="*/ 1587 w 1"/>
                <a:gd name="T3" fmla="*/ 0 h 5"/>
                <a:gd name="T4" fmla="*/ 1587 w 1"/>
                <a:gd name="T5" fmla="*/ 7938 h 5"/>
                <a:gd name="T6" fmla="*/ 0 w 1"/>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5">
                  <a:moveTo>
                    <a:pt x="0" y="0"/>
                  </a:moveTo>
                  <a:lnTo>
                    <a:pt x="1" y="0"/>
                  </a:lnTo>
                  <a:lnTo>
                    <a:pt x="1"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2" name="Freeform 783"/>
            <p:cNvSpPr>
              <a:spLocks/>
            </p:cNvSpPr>
            <p:nvPr/>
          </p:nvSpPr>
          <p:spPr bwMode="auto">
            <a:xfrm>
              <a:off x="7318375" y="4689475"/>
              <a:ext cx="17463" cy="31750"/>
            </a:xfrm>
            <a:custGeom>
              <a:avLst/>
              <a:gdLst>
                <a:gd name="T0" fmla="*/ 0 w 11"/>
                <a:gd name="T1" fmla="*/ 0 h 20"/>
                <a:gd name="T2" fmla="*/ 4763 w 11"/>
                <a:gd name="T3" fmla="*/ 3175 h 20"/>
                <a:gd name="T4" fmla="*/ 6350 w 11"/>
                <a:gd name="T5" fmla="*/ 9525 h 20"/>
                <a:gd name="T6" fmla="*/ 11113 w 11"/>
                <a:gd name="T7" fmla="*/ 17463 h 20"/>
                <a:gd name="T8" fmla="*/ 17463 w 11"/>
                <a:gd name="T9" fmla="*/ 26988 h 20"/>
                <a:gd name="T10" fmla="*/ 17463 w 11"/>
                <a:gd name="T11" fmla="*/ 28575 h 20"/>
                <a:gd name="T12" fmla="*/ 12700 w 11"/>
                <a:gd name="T13" fmla="*/ 31750 h 20"/>
                <a:gd name="T14" fmla="*/ 7938 w 11"/>
                <a:gd name="T15" fmla="*/ 23813 h 20"/>
                <a:gd name="T16" fmla="*/ 1588 w 11"/>
                <a:gd name="T17" fmla="*/ 12700 h 20"/>
                <a:gd name="T18" fmla="*/ 0 w 11"/>
                <a:gd name="T19" fmla="*/ 9525 h 20"/>
                <a:gd name="T20" fmla="*/ 0 w 11"/>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20">
                  <a:moveTo>
                    <a:pt x="0" y="0"/>
                  </a:moveTo>
                  <a:lnTo>
                    <a:pt x="3" y="2"/>
                  </a:lnTo>
                  <a:lnTo>
                    <a:pt x="4" y="6"/>
                  </a:lnTo>
                  <a:lnTo>
                    <a:pt x="7" y="11"/>
                  </a:lnTo>
                  <a:lnTo>
                    <a:pt x="11" y="17"/>
                  </a:lnTo>
                  <a:lnTo>
                    <a:pt x="11" y="18"/>
                  </a:lnTo>
                  <a:lnTo>
                    <a:pt x="8" y="20"/>
                  </a:lnTo>
                  <a:lnTo>
                    <a:pt x="5" y="15"/>
                  </a:lnTo>
                  <a:lnTo>
                    <a:pt x="1" y="8"/>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3" name="Freeform 784"/>
            <p:cNvSpPr>
              <a:spLocks/>
            </p:cNvSpPr>
            <p:nvPr/>
          </p:nvSpPr>
          <p:spPr bwMode="auto">
            <a:xfrm>
              <a:off x="7278688" y="4676775"/>
              <a:ext cx="22225" cy="17463"/>
            </a:xfrm>
            <a:custGeom>
              <a:avLst/>
              <a:gdLst>
                <a:gd name="T0" fmla="*/ 1588 w 14"/>
                <a:gd name="T1" fmla="*/ 0 h 11"/>
                <a:gd name="T2" fmla="*/ 22225 w 14"/>
                <a:gd name="T3" fmla="*/ 11113 h 11"/>
                <a:gd name="T4" fmla="*/ 22225 w 14"/>
                <a:gd name="T5" fmla="*/ 15875 h 11"/>
                <a:gd name="T6" fmla="*/ 20638 w 14"/>
                <a:gd name="T7" fmla="*/ 17463 h 11"/>
                <a:gd name="T8" fmla="*/ 14288 w 14"/>
                <a:gd name="T9" fmla="*/ 12700 h 11"/>
                <a:gd name="T10" fmla="*/ 0 w 14"/>
                <a:gd name="T11" fmla="*/ 1588 h 11"/>
                <a:gd name="T12" fmla="*/ 1588 w 14"/>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1">
                  <a:moveTo>
                    <a:pt x="1" y="0"/>
                  </a:moveTo>
                  <a:lnTo>
                    <a:pt x="14" y="7"/>
                  </a:lnTo>
                  <a:lnTo>
                    <a:pt x="14" y="10"/>
                  </a:lnTo>
                  <a:lnTo>
                    <a:pt x="13" y="11"/>
                  </a:lnTo>
                  <a:lnTo>
                    <a:pt x="9" y="8"/>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4" name="Rectangle 785"/>
            <p:cNvSpPr>
              <a:spLocks noChangeArrowheads="1"/>
            </p:cNvSpPr>
            <p:nvPr/>
          </p:nvSpPr>
          <p:spPr bwMode="auto">
            <a:xfrm>
              <a:off x="7305675" y="4699000"/>
              <a:ext cx="4763" cy="4763"/>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5" name="Freeform 786"/>
            <p:cNvSpPr>
              <a:spLocks/>
            </p:cNvSpPr>
            <p:nvPr/>
          </p:nvSpPr>
          <p:spPr bwMode="auto">
            <a:xfrm>
              <a:off x="7310438" y="4706938"/>
              <a:ext cx="3175" cy="4762"/>
            </a:xfrm>
            <a:custGeom>
              <a:avLst/>
              <a:gdLst>
                <a:gd name="T0" fmla="*/ 1588 w 2"/>
                <a:gd name="T1" fmla="*/ 0 h 3"/>
                <a:gd name="T2" fmla="*/ 3175 w 2"/>
                <a:gd name="T3" fmla="*/ 1587 h 3"/>
                <a:gd name="T4" fmla="*/ 3175 w 2"/>
                <a:gd name="T5" fmla="*/ 4762 h 3"/>
                <a:gd name="T6" fmla="*/ 0 w 2"/>
                <a:gd name="T7" fmla="*/ 1587 h 3"/>
                <a:gd name="T8" fmla="*/ 1588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lnTo>
                    <a:pt x="2" y="1"/>
                  </a:lnTo>
                  <a:lnTo>
                    <a:pt x="2"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6" name="Freeform 787"/>
            <p:cNvSpPr>
              <a:spLocks/>
            </p:cNvSpPr>
            <p:nvPr/>
          </p:nvSpPr>
          <p:spPr bwMode="auto">
            <a:xfrm>
              <a:off x="7291388" y="4703763"/>
              <a:ext cx="1587" cy="4762"/>
            </a:xfrm>
            <a:custGeom>
              <a:avLst/>
              <a:gdLst>
                <a:gd name="T0" fmla="*/ 1587 w 1"/>
                <a:gd name="T1" fmla="*/ 0 h 3"/>
                <a:gd name="T2" fmla="*/ 1587 w 1"/>
                <a:gd name="T3" fmla="*/ 3175 h 3"/>
                <a:gd name="T4" fmla="*/ 0 w 1"/>
                <a:gd name="T5" fmla="*/ 4762 h 3"/>
                <a:gd name="T6" fmla="*/ 0 w 1"/>
                <a:gd name="T7" fmla="*/ 3175 h 3"/>
                <a:gd name="T8" fmla="*/ 1587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0"/>
                  </a:moveTo>
                  <a:lnTo>
                    <a:pt x="1" y="2"/>
                  </a:lnTo>
                  <a:lnTo>
                    <a:pt x="0" y="3"/>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7" name="Freeform 788"/>
            <p:cNvSpPr>
              <a:spLocks/>
            </p:cNvSpPr>
            <p:nvPr/>
          </p:nvSpPr>
          <p:spPr bwMode="auto">
            <a:xfrm>
              <a:off x="7253288" y="4683125"/>
              <a:ext cx="11112" cy="11113"/>
            </a:xfrm>
            <a:custGeom>
              <a:avLst/>
              <a:gdLst>
                <a:gd name="T0" fmla="*/ 4762 w 7"/>
                <a:gd name="T1" fmla="*/ 0 h 7"/>
                <a:gd name="T2" fmla="*/ 11112 w 7"/>
                <a:gd name="T3" fmla="*/ 9525 h 7"/>
                <a:gd name="T4" fmla="*/ 7937 w 7"/>
                <a:gd name="T5" fmla="*/ 11113 h 7"/>
                <a:gd name="T6" fmla="*/ 0 w 7"/>
                <a:gd name="T7" fmla="*/ 6350 h 7"/>
                <a:gd name="T8" fmla="*/ 0 w 7"/>
                <a:gd name="T9" fmla="*/ 1588 h 7"/>
                <a:gd name="T10" fmla="*/ 4762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3" y="0"/>
                  </a:moveTo>
                  <a:lnTo>
                    <a:pt x="7" y="6"/>
                  </a:lnTo>
                  <a:lnTo>
                    <a:pt x="5" y="7"/>
                  </a:lnTo>
                  <a:lnTo>
                    <a:pt x="0" y="4"/>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8" name="Rectangle 789"/>
            <p:cNvSpPr>
              <a:spLocks noChangeArrowheads="1"/>
            </p:cNvSpPr>
            <p:nvPr/>
          </p:nvSpPr>
          <p:spPr bwMode="auto">
            <a:xfrm>
              <a:off x="7251700" y="4694238"/>
              <a:ext cx="3175" cy="4762"/>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09" name="Freeform 790"/>
            <p:cNvSpPr>
              <a:spLocks/>
            </p:cNvSpPr>
            <p:nvPr/>
          </p:nvSpPr>
          <p:spPr bwMode="auto">
            <a:xfrm>
              <a:off x="7239000" y="4676775"/>
              <a:ext cx="3175" cy="3175"/>
            </a:xfrm>
            <a:custGeom>
              <a:avLst/>
              <a:gdLst>
                <a:gd name="T0" fmla="*/ 1588 w 2"/>
                <a:gd name="T1" fmla="*/ 0 h 2"/>
                <a:gd name="T2" fmla="*/ 3175 w 2"/>
                <a:gd name="T3" fmla="*/ 1588 h 2"/>
                <a:gd name="T4" fmla="*/ 1588 w 2"/>
                <a:gd name="T5" fmla="*/ 3175 h 2"/>
                <a:gd name="T6" fmla="*/ 0 w 2"/>
                <a:gd name="T7" fmla="*/ 1588 h 2"/>
                <a:gd name="T8" fmla="*/ 1588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2" y="1"/>
                  </a:lnTo>
                  <a:lnTo>
                    <a:pt x="1" y="2"/>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0" name="Freeform 791"/>
            <p:cNvSpPr>
              <a:spLocks/>
            </p:cNvSpPr>
            <p:nvPr/>
          </p:nvSpPr>
          <p:spPr bwMode="auto">
            <a:xfrm>
              <a:off x="7239000" y="4684713"/>
              <a:ext cx="1588" cy="4762"/>
            </a:xfrm>
            <a:custGeom>
              <a:avLst/>
              <a:gdLst>
                <a:gd name="T0" fmla="*/ 0 w 1"/>
                <a:gd name="T1" fmla="*/ 0 h 3"/>
                <a:gd name="T2" fmla="*/ 1588 w 1"/>
                <a:gd name="T3" fmla="*/ 0 h 3"/>
                <a:gd name="T4" fmla="*/ 1588 w 1"/>
                <a:gd name="T5" fmla="*/ 4762 h 3"/>
                <a:gd name="T6" fmla="*/ 0 w 1"/>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0"/>
                  </a:moveTo>
                  <a:lnTo>
                    <a:pt x="1" y="0"/>
                  </a:lnTo>
                  <a:lnTo>
                    <a:pt x="1"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1" name="Freeform 792"/>
            <p:cNvSpPr>
              <a:spLocks/>
            </p:cNvSpPr>
            <p:nvPr/>
          </p:nvSpPr>
          <p:spPr bwMode="auto">
            <a:xfrm>
              <a:off x="7235825" y="4652963"/>
              <a:ext cx="17463" cy="19050"/>
            </a:xfrm>
            <a:custGeom>
              <a:avLst/>
              <a:gdLst>
                <a:gd name="T0" fmla="*/ 0 w 11"/>
                <a:gd name="T1" fmla="*/ 0 h 12"/>
                <a:gd name="T2" fmla="*/ 4763 w 11"/>
                <a:gd name="T3" fmla="*/ 0 h 12"/>
                <a:gd name="T4" fmla="*/ 9525 w 11"/>
                <a:gd name="T5" fmla="*/ 4763 h 12"/>
                <a:gd name="T6" fmla="*/ 12700 w 11"/>
                <a:gd name="T7" fmla="*/ 6350 h 12"/>
                <a:gd name="T8" fmla="*/ 17463 w 11"/>
                <a:gd name="T9" fmla="*/ 14288 h 12"/>
                <a:gd name="T10" fmla="*/ 15875 w 11"/>
                <a:gd name="T11" fmla="*/ 19050 h 12"/>
                <a:gd name="T12" fmla="*/ 9525 w 11"/>
                <a:gd name="T13" fmla="*/ 11113 h 12"/>
                <a:gd name="T14" fmla="*/ 3175 w 11"/>
                <a:gd name="T15" fmla="*/ 6350 h 12"/>
                <a:gd name="T16" fmla="*/ 0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2">
                  <a:moveTo>
                    <a:pt x="0" y="0"/>
                  </a:moveTo>
                  <a:lnTo>
                    <a:pt x="3" y="0"/>
                  </a:lnTo>
                  <a:lnTo>
                    <a:pt x="6" y="3"/>
                  </a:lnTo>
                  <a:lnTo>
                    <a:pt x="8" y="4"/>
                  </a:lnTo>
                  <a:lnTo>
                    <a:pt x="11" y="9"/>
                  </a:lnTo>
                  <a:lnTo>
                    <a:pt x="10" y="12"/>
                  </a:lnTo>
                  <a:lnTo>
                    <a:pt x="6" y="7"/>
                  </a:lnTo>
                  <a:lnTo>
                    <a:pt x="2"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2" name="Freeform 793"/>
            <p:cNvSpPr>
              <a:spLocks/>
            </p:cNvSpPr>
            <p:nvPr/>
          </p:nvSpPr>
          <p:spPr bwMode="auto">
            <a:xfrm>
              <a:off x="7415213" y="4745038"/>
              <a:ext cx="6350" cy="4762"/>
            </a:xfrm>
            <a:custGeom>
              <a:avLst/>
              <a:gdLst>
                <a:gd name="T0" fmla="*/ 0 w 4"/>
                <a:gd name="T1" fmla="*/ 0 h 3"/>
                <a:gd name="T2" fmla="*/ 4763 w 4"/>
                <a:gd name="T3" fmla="*/ 0 h 3"/>
                <a:gd name="T4" fmla="*/ 6350 w 4"/>
                <a:gd name="T5" fmla="*/ 1587 h 3"/>
                <a:gd name="T6" fmla="*/ 1588 w 4"/>
                <a:gd name="T7" fmla="*/ 4762 h 3"/>
                <a:gd name="T8" fmla="*/ 0 w 4"/>
                <a:gd name="T9" fmla="*/ 1587 h 3"/>
                <a:gd name="T10" fmla="*/ 0 w 4"/>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0" y="0"/>
                  </a:moveTo>
                  <a:lnTo>
                    <a:pt x="3" y="0"/>
                  </a:lnTo>
                  <a:lnTo>
                    <a:pt x="4" y="1"/>
                  </a:lnTo>
                  <a:lnTo>
                    <a:pt x="1"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3" name="Freeform 794"/>
            <p:cNvSpPr>
              <a:spLocks/>
            </p:cNvSpPr>
            <p:nvPr/>
          </p:nvSpPr>
          <p:spPr bwMode="auto">
            <a:xfrm>
              <a:off x="7434263" y="4832350"/>
              <a:ext cx="12700" cy="20638"/>
            </a:xfrm>
            <a:custGeom>
              <a:avLst/>
              <a:gdLst>
                <a:gd name="T0" fmla="*/ 0 w 8"/>
                <a:gd name="T1" fmla="*/ 0 h 13"/>
                <a:gd name="T2" fmla="*/ 1588 w 8"/>
                <a:gd name="T3" fmla="*/ 0 h 13"/>
                <a:gd name="T4" fmla="*/ 4763 w 8"/>
                <a:gd name="T5" fmla="*/ 7938 h 13"/>
                <a:gd name="T6" fmla="*/ 6350 w 8"/>
                <a:gd name="T7" fmla="*/ 7938 h 13"/>
                <a:gd name="T8" fmla="*/ 6350 w 8"/>
                <a:gd name="T9" fmla="*/ 1588 h 13"/>
                <a:gd name="T10" fmla="*/ 11113 w 8"/>
                <a:gd name="T11" fmla="*/ 4763 h 13"/>
                <a:gd name="T12" fmla="*/ 12700 w 8"/>
                <a:gd name="T13" fmla="*/ 11113 h 13"/>
                <a:gd name="T14" fmla="*/ 12700 w 8"/>
                <a:gd name="T15" fmla="*/ 17463 h 13"/>
                <a:gd name="T16" fmla="*/ 4763 w 8"/>
                <a:gd name="T17" fmla="*/ 20638 h 13"/>
                <a:gd name="T18" fmla="*/ 1588 w 8"/>
                <a:gd name="T19" fmla="*/ 15875 h 13"/>
                <a:gd name="T20" fmla="*/ 0 w 8"/>
                <a:gd name="T21" fmla="*/ 1588 h 13"/>
                <a:gd name="T22" fmla="*/ 0 w 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13">
                  <a:moveTo>
                    <a:pt x="0" y="0"/>
                  </a:moveTo>
                  <a:lnTo>
                    <a:pt x="1" y="0"/>
                  </a:lnTo>
                  <a:lnTo>
                    <a:pt x="3" y="5"/>
                  </a:lnTo>
                  <a:lnTo>
                    <a:pt x="4" y="5"/>
                  </a:lnTo>
                  <a:lnTo>
                    <a:pt x="4" y="1"/>
                  </a:lnTo>
                  <a:lnTo>
                    <a:pt x="7" y="3"/>
                  </a:lnTo>
                  <a:lnTo>
                    <a:pt x="8" y="7"/>
                  </a:lnTo>
                  <a:lnTo>
                    <a:pt x="8" y="11"/>
                  </a:lnTo>
                  <a:lnTo>
                    <a:pt x="3" y="13"/>
                  </a:lnTo>
                  <a:lnTo>
                    <a:pt x="1" y="10"/>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4" name="Freeform 795"/>
            <p:cNvSpPr>
              <a:spLocks/>
            </p:cNvSpPr>
            <p:nvPr/>
          </p:nvSpPr>
          <p:spPr bwMode="auto">
            <a:xfrm>
              <a:off x="7448550" y="4819650"/>
              <a:ext cx="4763" cy="3175"/>
            </a:xfrm>
            <a:custGeom>
              <a:avLst/>
              <a:gdLst>
                <a:gd name="T0" fmla="*/ 0 w 3"/>
                <a:gd name="T1" fmla="*/ 0 h 2"/>
                <a:gd name="T2" fmla="*/ 3175 w 3"/>
                <a:gd name="T3" fmla="*/ 0 h 2"/>
                <a:gd name="T4" fmla="*/ 4763 w 3"/>
                <a:gd name="T5" fmla="*/ 3175 h 2"/>
                <a:gd name="T6" fmla="*/ 0 w 3"/>
                <a:gd name="T7" fmla="*/ 3175 h 2"/>
                <a:gd name="T8" fmla="*/ 0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0"/>
                  </a:moveTo>
                  <a:lnTo>
                    <a:pt x="2" y="0"/>
                  </a:lnTo>
                  <a:lnTo>
                    <a:pt x="3" y="2"/>
                  </a:lnTo>
                  <a:lnTo>
                    <a:pt x="0"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5" name="Freeform 796"/>
            <p:cNvSpPr>
              <a:spLocks/>
            </p:cNvSpPr>
            <p:nvPr/>
          </p:nvSpPr>
          <p:spPr bwMode="auto">
            <a:xfrm>
              <a:off x="7448550" y="4808538"/>
              <a:ext cx="4763" cy="4762"/>
            </a:xfrm>
            <a:custGeom>
              <a:avLst/>
              <a:gdLst>
                <a:gd name="T0" fmla="*/ 3175 w 3"/>
                <a:gd name="T1" fmla="*/ 0 h 3"/>
                <a:gd name="T2" fmla="*/ 4763 w 3"/>
                <a:gd name="T3" fmla="*/ 1587 h 3"/>
                <a:gd name="T4" fmla="*/ 3175 w 3"/>
                <a:gd name="T5" fmla="*/ 4762 h 3"/>
                <a:gd name="T6" fmla="*/ 0 w 3"/>
                <a:gd name="T7" fmla="*/ 1587 h 3"/>
                <a:gd name="T8" fmla="*/ 3175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0"/>
                  </a:moveTo>
                  <a:lnTo>
                    <a:pt x="3" y="1"/>
                  </a:lnTo>
                  <a:lnTo>
                    <a:pt x="2" y="3"/>
                  </a:lnTo>
                  <a:lnTo>
                    <a:pt x="0" y="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6" name="Freeform 797"/>
            <p:cNvSpPr>
              <a:spLocks/>
            </p:cNvSpPr>
            <p:nvPr/>
          </p:nvSpPr>
          <p:spPr bwMode="auto">
            <a:xfrm>
              <a:off x="7446963" y="4859338"/>
              <a:ext cx="11112" cy="9525"/>
            </a:xfrm>
            <a:custGeom>
              <a:avLst/>
              <a:gdLst>
                <a:gd name="T0" fmla="*/ 1587 w 7"/>
                <a:gd name="T1" fmla="*/ 0 h 6"/>
                <a:gd name="T2" fmla="*/ 4762 w 7"/>
                <a:gd name="T3" fmla="*/ 3175 h 6"/>
                <a:gd name="T4" fmla="*/ 11112 w 7"/>
                <a:gd name="T5" fmla="*/ 7938 h 6"/>
                <a:gd name="T6" fmla="*/ 6350 w 7"/>
                <a:gd name="T7" fmla="*/ 9525 h 6"/>
                <a:gd name="T8" fmla="*/ 1587 w 7"/>
                <a:gd name="T9" fmla="*/ 7938 h 6"/>
                <a:gd name="T10" fmla="*/ 0 w 7"/>
                <a:gd name="T11" fmla="*/ 3175 h 6"/>
                <a:gd name="T12" fmla="*/ 1587 w 7"/>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
                  <a:moveTo>
                    <a:pt x="1" y="0"/>
                  </a:moveTo>
                  <a:lnTo>
                    <a:pt x="3" y="2"/>
                  </a:lnTo>
                  <a:lnTo>
                    <a:pt x="7" y="5"/>
                  </a:lnTo>
                  <a:lnTo>
                    <a:pt x="4" y="6"/>
                  </a:lnTo>
                  <a:lnTo>
                    <a:pt x="1"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7" name="Freeform 798"/>
            <p:cNvSpPr>
              <a:spLocks/>
            </p:cNvSpPr>
            <p:nvPr/>
          </p:nvSpPr>
          <p:spPr bwMode="auto">
            <a:xfrm>
              <a:off x="7464425" y="4833938"/>
              <a:ext cx="1588" cy="14287"/>
            </a:xfrm>
            <a:custGeom>
              <a:avLst/>
              <a:gdLst>
                <a:gd name="T0" fmla="*/ 0 w 1"/>
                <a:gd name="T1" fmla="*/ 0 h 9"/>
                <a:gd name="T2" fmla="*/ 1588 w 1"/>
                <a:gd name="T3" fmla="*/ 14287 h 9"/>
                <a:gd name="T4" fmla="*/ 0 w 1"/>
                <a:gd name="T5" fmla="*/ 14287 h 9"/>
                <a:gd name="T6" fmla="*/ 0 w 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a:moveTo>
                    <a:pt x="0" y="0"/>
                  </a:moveTo>
                  <a:lnTo>
                    <a:pt x="1" y="9"/>
                  </a:lnTo>
                  <a:lnTo>
                    <a:pt x="0" y="9"/>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8" name="Freeform 799"/>
            <p:cNvSpPr>
              <a:spLocks/>
            </p:cNvSpPr>
            <p:nvPr/>
          </p:nvSpPr>
          <p:spPr bwMode="auto">
            <a:xfrm>
              <a:off x="7464425" y="4852988"/>
              <a:ext cx="3175" cy="6350"/>
            </a:xfrm>
            <a:custGeom>
              <a:avLst/>
              <a:gdLst>
                <a:gd name="T0" fmla="*/ 1588 w 2"/>
                <a:gd name="T1" fmla="*/ 0 h 4"/>
                <a:gd name="T2" fmla="*/ 3175 w 2"/>
                <a:gd name="T3" fmla="*/ 6350 h 4"/>
                <a:gd name="T4" fmla="*/ 1588 w 2"/>
                <a:gd name="T5" fmla="*/ 6350 h 4"/>
                <a:gd name="T6" fmla="*/ 0 w 2"/>
                <a:gd name="T7" fmla="*/ 1588 h 4"/>
                <a:gd name="T8" fmla="*/ 1588 w 2"/>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1" y="0"/>
                  </a:moveTo>
                  <a:lnTo>
                    <a:pt x="2" y="4"/>
                  </a:lnTo>
                  <a:lnTo>
                    <a:pt x="1" y="4"/>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19" name="Freeform 800"/>
            <p:cNvSpPr>
              <a:spLocks/>
            </p:cNvSpPr>
            <p:nvPr/>
          </p:nvSpPr>
          <p:spPr bwMode="auto">
            <a:xfrm>
              <a:off x="7464425" y="4864100"/>
              <a:ext cx="3175" cy="4763"/>
            </a:xfrm>
            <a:custGeom>
              <a:avLst/>
              <a:gdLst>
                <a:gd name="T0" fmla="*/ 0 w 2"/>
                <a:gd name="T1" fmla="*/ 0 h 3"/>
                <a:gd name="T2" fmla="*/ 3175 w 2"/>
                <a:gd name="T3" fmla="*/ 0 h 3"/>
                <a:gd name="T4" fmla="*/ 1588 w 2"/>
                <a:gd name="T5" fmla="*/ 4763 h 3"/>
                <a:gd name="T6" fmla="*/ 0 w 2"/>
                <a:gd name="T7" fmla="*/ 4763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2" y="0"/>
                  </a:lnTo>
                  <a:lnTo>
                    <a:pt x="1"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0" name="Freeform 801"/>
            <p:cNvSpPr>
              <a:spLocks/>
            </p:cNvSpPr>
            <p:nvPr/>
          </p:nvSpPr>
          <p:spPr bwMode="auto">
            <a:xfrm>
              <a:off x="7464425" y="4873625"/>
              <a:ext cx="3175" cy="4763"/>
            </a:xfrm>
            <a:custGeom>
              <a:avLst/>
              <a:gdLst>
                <a:gd name="T0" fmla="*/ 1588 w 2"/>
                <a:gd name="T1" fmla="*/ 0 h 3"/>
                <a:gd name="T2" fmla="*/ 3175 w 2"/>
                <a:gd name="T3" fmla="*/ 0 h 3"/>
                <a:gd name="T4" fmla="*/ 3175 w 2"/>
                <a:gd name="T5" fmla="*/ 4763 h 3"/>
                <a:gd name="T6" fmla="*/ 0 w 2"/>
                <a:gd name="T7" fmla="*/ 4763 h 3"/>
                <a:gd name="T8" fmla="*/ 1588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lnTo>
                    <a:pt x="2" y="0"/>
                  </a:lnTo>
                  <a:lnTo>
                    <a:pt x="2" y="3"/>
                  </a:lnTo>
                  <a:lnTo>
                    <a:pt x="0" y="3"/>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1" name="Freeform 802"/>
            <p:cNvSpPr>
              <a:spLocks/>
            </p:cNvSpPr>
            <p:nvPr/>
          </p:nvSpPr>
          <p:spPr bwMode="auto">
            <a:xfrm>
              <a:off x="7466013" y="4895850"/>
              <a:ext cx="6350" cy="1588"/>
            </a:xfrm>
            <a:custGeom>
              <a:avLst/>
              <a:gdLst>
                <a:gd name="T0" fmla="*/ 0 w 4"/>
                <a:gd name="T1" fmla="*/ 0 h 1"/>
                <a:gd name="T2" fmla="*/ 4763 w 4"/>
                <a:gd name="T3" fmla="*/ 0 h 1"/>
                <a:gd name="T4" fmla="*/ 6350 w 4"/>
                <a:gd name="T5" fmla="*/ 1588 h 1"/>
                <a:gd name="T6" fmla="*/ 0 w 4"/>
                <a:gd name="T7" fmla="*/ 1588 h 1"/>
                <a:gd name="T8" fmla="*/ 0 w 4"/>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
                  <a:moveTo>
                    <a:pt x="0" y="0"/>
                  </a:moveTo>
                  <a:lnTo>
                    <a:pt x="3" y="0"/>
                  </a:lnTo>
                  <a:lnTo>
                    <a:pt x="4" y="1"/>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2" name="Freeform 803"/>
            <p:cNvSpPr>
              <a:spLocks/>
            </p:cNvSpPr>
            <p:nvPr/>
          </p:nvSpPr>
          <p:spPr bwMode="auto">
            <a:xfrm>
              <a:off x="7480300" y="4916488"/>
              <a:ext cx="4763" cy="6350"/>
            </a:xfrm>
            <a:custGeom>
              <a:avLst/>
              <a:gdLst>
                <a:gd name="T0" fmla="*/ 0 w 3"/>
                <a:gd name="T1" fmla="*/ 0 h 4"/>
                <a:gd name="T2" fmla="*/ 3175 w 3"/>
                <a:gd name="T3" fmla="*/ 0 h 4"/>
                <a:gd name="T4" fmla="*/ 4763 w 3"/>
                <a:gd name="T5" fmla="*/ 6350 h 4"/>
                <a:gd name="T6" fmla="*/ 0 w 3"/>
                <a:gd name="T7" fmla="*/ 635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2" y="0"/>
                  </a:lnTo>
                  <a:lnTo>
                    <a:pt x="3" y="4"/>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3" name="Freeform 804"/>
            <p:cNvSpPr>
              <a:spLocks/>
            </p:cNvSpPr>
            <p:nvPr/>
          </p:nvSpPr>
          <p:spPr bwMode="auto">
            <a:xfrm>
              <a:off x="7485063" y="4932363"/>
              <a:ext cx="4762" cy="4762"/>
            </a:xfrm>
            <a:custGeom>
              <a:avLst/>
              <a:gdLst>
                <a:gd name="T0" fmla="*/ 0 w 3"/>
                <a:gd name="T1" fmla="*/ 0 h 3"/>
                <a:gd name="T2" fmla="*/ 4762 w 3"/>
                <a:gd name="T3" fmla="*/ 3175 h 3"/>
                <a:gd name="T4" fmla="*/ 4762 w 3"/>
                <a:gd name="T5" fmla="*/ 4762 h 3"/>
                <a:gd name="T6" fmla="*/ 0 w 3"/>
                <a:gd name="T7" fmla="*/ 4762 h 3"/>
                <a:gd name="T8" fmla="*/ 0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0"/>
                  </a:moveTo>
                  <a:lnTo>
                    <a:pt x="3" y="2"/>
                  </a:lnTo>
                  <a:lnTo>
                    <a:pt x="3"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4" name="Freeform 805"/>
            <p:cNvSpPr>
              <a:spLocks/>
            </p:cNvSpPr>
            <p:nvPr/>
          </p:nvSpPr>
          <p:spPr bwMode="auto">
            <a:xfrm>
              <a:off x="7386638" y="4949825"/>
              <a:ext cx="55562" cy="50800"/>
            </a:xfrm>
            <a:custGeom>
              <a:avLst/>
              <a:gdLst>
                <a:gd name="T0" fmla="*/ 0 w 35"/>
                <a:gd name="T1" fmla="*/ 0 h 32"/>
                <a:gd name="T2" fmla="*/ 6350 w 35"/>
                <a:gd name="T3" fmla="*/ 1588 h 32"/>
                <a:gd name="T4" fmla="*/ 14287 w 35"/>
                <a:gd name="T5" fmla="*/ 11113 h 32"/>
                <a:gd name="T6" fmla="*/ 22225 w 35"/>
                <a:gd name="T7" fmla="*/ 14288 h 32"/>
                <a:gd name="T8" fmla="*/ 34925 w 35"/>
                <a:gd name="T9" fmla="*/ 28575 h 32"/>
                <a:gd name="T10" fmla="*/ 39687 w 35"/>
                <a:gd name="T11" fmla="*/ 30163 h 32"/>
                <a:gd name="T12" fmla="*/ 53975 w 35"/>
                <a:gd name="T13" fmla="*/ 44450 h 32"/>
                <a:gd name="T14" fmla="*/ 55562 w 35"/>
                <a:gd name="T15" fmla="*/ 49213 h 32"/>
                <a:gd name="T16" fmla="*/ 53975 w 35"/>
                <a:gd name="T17" fmla="*/ 50800 h 32"/>
                <a:gd name="T18" fmla="*/ 39687 w 35"/>
                <a:gd name="T19" fmla="*/ 47625 h 32"/>
                <a:gd name="T20" fmla="*/ 30162 w 35"/>
                <a:gd name="T21" fmla="*/ 38100 h 32"/>
                <a:gd name="T22" fmla="*/ 14287 w 35"/>
                <a:gd name="T23" fmla="*/ 25400 h 32"/>
                <a:gd name="T24" fmla="*/ 0 w 35"/>
                <a:gd name="T25" fmla="*/ 9525 h 32"/>
                <a:gd name="T26" fmla="*/ 0 w 35"/>
                <a:gd name="T27" fmla="*/ 0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32">
                  <a:moveTo>
                    <a:pt x="0" y="0"/>
                  </a:moveTo>
                  <a:lnTo>
                    <a:pt x="4" y="1"/>
                  </a:lnTo>
                  <a:lnTo>
                    <a:pt x="9" y="7"/>
                  </a:lnTo>
                  <a:lnTo>
                    <a:pt x="14" y="9"/>
                  </a:lnTo>
                  <a:lnTo>
                    <a:pt x="22" y="18"/>
                  </a:lnTo>
                  <a:lnTo>
                    <a:pt x="25" y="19"/>
                  </a:lnTo>
                  <a:lnTo>
                    <a:pt x="34" y="28"/>
                  </a:lnTo>
                  <a:lnTo>
                    <a:pt x="35" y="31"/>
                  </a:lnTo>
                  <a:lnTo>
                    <a:pt x="34" y="32"/>
                  </a:lnTo>
                  <a:lnTo>
                    <a:pt x="25" y="30"/>
                  </a:lnTo>
                  <a:lnTo>
                    <a:pt x="19" y="24"/>
                  </a:lnTo>
                  <a:lnTo>
                    <a:pt x="9" y="16"/>
                  </a:lnTo>
                  <a:lnTo>
                    <a:pt x="0" y="6"/>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5" name="Freeform 806"/>
            <p:cNvSpPr>
              <a:spLocks/>
            </p:cNvSpPr>
            <p:nvPr/>
          </p:nvSpPr>
          <p:spPr bwMode="auto">
            <a:xfrm>
              <a:off x="7375525" y="4937125"/>
              <a:ext cx="4763" cy="3175"/>
            </a:xfrm>
            <a:custGeom>
              <a:avLst/>
              <a:gdLst>
                <a:gd name="T0" fmla="*/ 0 w 3"/>
                <a:gd name="T1" fmla="*/ 0 h 2"/>
                <a:gd name="T2" fmla="*/ 1588 w 3"/>
                <a:gd name="T3" fmla="*/ 0 h 2"/>
                <a:gd name="T4" fmla="*/ 4763 w 3"/>
                <a:gd name="T5" fmla="*/ 3175 h 2"/>
                <a:gd name="T6" fmla="*/ 0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0"/>
                  </a:moveTo>
                  <a:lnTo>
                    <a:pt x="1" y="0"/>
                  </a:lnTo>
                  <a:lnTo>
                    <a:pt x="3"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6" name="Freeform 807"/>
            <p:cNvSpPr>
              <a:spLocks/>
            </p:cNvSpPr>
            <p:nvPr/>
          </p:nvSpPr>
          <p:spPr bwMode="auto">
            <a:xfrm>
              <a:off x="7458075" y="4978400"/>
              <a:ext cx="6350" cy="6350"/>
            </a:xfrm>
            <a:custGeom>
              <a:avLst/>
              <a:gdLst>
                <a:gd name="T0" fmla="*/ 0 w 4"/>
                <a:gd name="T1" fmla="*/ 0 h 4"/>
                <a:gd name="T2" fmla="*/ 6350 w 4"/>
                <a:gd name="T3" fmla="*/ 0 h 4"/>
                <a:gd name="T4" fmla="*/ 6350 w 4"/>
                <a:gd name="T5" fmla="*/ 4763 h 4"/>
                <a:gd name="T6" fmla="*/ 3175 w 4"/>
                <a:gd name="T7" fmla="*/ 6350 h 4"/>
                <a:gd name="T8" fmla="*/ 0 w 4"/>
                <a:gd name="T9" fmla="*/ 4763 h 4"/>
                <a:gd name="T10" fmla="*/ 0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0" y="0"/>
                  </a:moveTo>
                  <a:lnTo>
                    <a:pt x="4" y="0"/>
                  </a:lnTo>
                  <a:lnTo>
                    <a:pt x="4" y="3"/>
                  </a:lnTo>
                  <a:lnTo>
                    <a:pt x="2"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7" name="Freeform 808"/>
            <p:cNvSpPr>
              <a:spLocks/>
            </p:cNvSpPr>
            <p:nvPr/>
          </p:nvSpPr>
          <p:spPr bwMode="auto">
            <a:xfrm>
              <a:off x="7442200" y="4964113"/>
              <a:ext cx="9525" cy="11112"/>
            </a:xfrm>
            <a:custGeom>
              <a:avLst/>
              <a:gdLst>
                <a:gd name="T0" fmla="*/ 0 w 6"/>
                <a:gd name="T1" fmla="*/ 0 h 7"/>
                <a:gd name="T2" fmla="*/ 4763 w 6"/>
                <a:gd name="T3" fmla="*/ 0 h 7"/>
                <a:gd name="T4" fmla="*/ 9525 w 6"/>
                <a:gd name="T5" fmla="*/ 6350 h 7"/>
                <a:gd name="T6" fmla="*/ 6350 w 6"/>
                <a:gd name="T7" fmla="*/ 11112 h 7"/>
                <a:gd name="T8" fmla="*/ 3175 w 6"/>
                <a:gd name="T9" fmla="*/ 9525 h 7"/>
                <a:gd name="T10" fmla="*/ 0 w 6"/>
                <a:gd name="T11" fmla="*/ 4762 h 7"/>
                <a:gd name="T12" fmla="*/ 3175 w 6"/>
                <a:gd name="T13" fmla="*/ 1587 h 7"/>
                <a:gd name="T14" fmla="*/ 0 w 6"/>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7">
                  <a:moveTo>
                    <a:pt x="0" y="0"/>
                  </a:moveTo>
                  <a:lnTo>
                    <a:pt x="3" y="0"/>
                  </a:lnTo>
                  <a:lnTo>
                    <a:pt x="6" y="4"/>
                  </a:lnTo>
                  <a:lnTo>
                    <a:pt x="4" y="7"/>
                  </a:lnTo>
                  <a:lnTo>
                    <a:pt x="2" y="6"/>
                  </a:lnTo>
                  <a:lnTo>
                    <a:pt x="0" y="3"/>
                  </a:lnTo>
                  <a:lnTo>
                    <a:pt x="2"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8" name="Freeform 809"/>
            <p:cNvSpPr>
              <a:spLocks/>
            </p:cNvSpPr>
            <p:nvPr/>
          </p:nvSpPr>
          <p:spPr bwMode="auto">
            <a:xfrm>
              <a:off x="7429500" y="4956175"/>
              <a:ext cx="6350" cy="7938"/>
            </a:xfrm>
            <a:custGeom>
              <a:avLst/>
              <a:gdLst>
                <a:gd name="T0" fmla="*/ 4763 w 4"/>
                <a:gd name="T1" fmla="*/ 0 h 5"/>
                <a:gd name="T2" fmla="*/ 6350 w 4"/>
                <a:gd name="T3" fmla="*/ 0 h 5"/>
                <a:gd name="T4" fmla="*/ 4763 w 4"/>
                <a:gd name="T5" fmla="*/ 7938 h 5"/>
                <a:gd name="T6" fmla="*/ 0 w 4"/>
                <a:gd name="T7" fmla="*/ 7938 h 5"/>
                <a:gd name="T8" fmla="*/ 4763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3" y="0"/>
                  </a:moveTo>
                  <a:lnTo>
                    <a:pt x="4" y="0"/>
                  </a:lnTo>
                  <a:lnTo>
                    <a:pt x="3" y="5"/>
                  </a:lnTo>
                  <a:lnTo>
                    <a:pt x="0" y="5"/>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29" name="Freeform 810"/>
            <p:cNvSpPr>
              <a:spLocks/>
            </p:cNvSpPr>
            <p:nvPr/>
          </p:nvSpPr>
          <p:spPr bwMode="auto">
            <a:xfrm>
              <a:off x="7448550" y="5003800"/>
              <a:ext cx="4763" cy="4763"/>
            </a:xfrm>
            <a:custGeom>
              <a:avLst/>
              <a:gdLst>
                <a:gd name="T0" fmla="*/ 0 w 3"/>
                <a:gd name="T1" fmla="*/ 0 h 3"/>
                <a:gd name="T2" fmla="*/ 3175 w 3"/>
                <a:gd name="T3" fmla="*/ 0 h 3"/>
                <a:gd name="T4" fmla="*/ 4763 w 3"/>
                <a:gd name="T5" fmla="*/ 1588 h 3"/>
                <a:gd name="T6" fmla="*/ 3175 w 3"/>
                <a:gd name="T7" fmla="*/ 4763 h 3"/>
                <a:gd name="T8" fmla="*/ 0 w 3"/>
                <a:gd name="T9" fmla="*/ 1588 h 3"/>
                <a:gd name="T10" fmla="*/ 0 w 3"/>
                <a:gd name="T11" fmla="*/ 0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3">
                  <a:moveTo>
                    <a:pt x="0" y="0"/>
                  </a:moveTo>
                  <a:lnTo>
                    <a:pt x="2" y="0"/>
                  </a:lnTo>
                  <a:lnTo>
                    <a:pt x="3" y="1"/>
                  </a:lnTo>
                  <a:lnTo>
                    <a:pt x="2"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0" name="Freeform 811"/>
            <p:cNvSpPr>
              <a:spLocks/>
            </p:cNvSpPr>
            <p:nvPr/>
          </p:nvSpPr>
          <p:spPr bwMode="auto">
            <a:xfrm>
              <a:off x="7661275" y="4862513"/>
              <a:ext cx="30163" cy="15875"/>
            </a:xfrm>
            <a:custGeom>
              <a:avLst/>
              <a:gdLst>
                <a:gd name="T0" fmla="*/ 17463 w 19"/>
                <a:gd name="T1" fmla="*/ 0 h 10"/>
                <a:gd name="T2" fmla="*/ 30163 w 19"/>
                <a:gd name="T3" fmla="*/ 0 h 10"/>
                <a:gd name="T4" fmla="*/ 22225 w 19"/>
                <a:gd name="T5" fmla="*/ 9525 h 10"/>
                <a:gd name="T6" fmla="*/ 19050 w 19"/>
                <a:gd name="T7" fmla="*/ 14288 h 10"/>
                <a:gd name="T8" fmla="*/ 15875 w 19"/>
                <a:gd name="T9" fmla="*/ 11113 h 10"/>
                <a:gd name="T10" fmla="*/ 4763 w 19"/>
                <a:gd name="T11" fmla="*/ 15875 h 10"/>
                <a:gd name="T12" fmla="*/ 0 w 19"/>
                <a:gd name="T13" fmla="*/ 14288 h 10"/>
                <a:gd name="T14" fmla="*/ 3175 w 19"/>
                <a:gd name="T15" fmla="*/ 9525 h 10"/>
                <a:gd name="T16" fmla="*/ 15875 w 19"/>
                <a:gd name="T17" fmla="*/ 4763 h 10"/>
                <a:gd name="T18" fmla="*/ 17463 w 19"/>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0">
                  <a:moveTo>
                    <a:pt x="11" y="0"/>
                  </a:moveTo>
                  <a:lnTo>
                    <a:pt x="19" y="0"/>
                  </a:lnTo>
                  <a:lnTo>
                    <a:pt x="14" y="6"/>
                  </a:lnTo>
                  <a:lnTo>
                    <a:pt x="12" y="9"/>
                  </a:lnTo>
                  <a:lnTo>
                    <a:pt x="10" y="7"/>
                  </a:lnTo>
                  <a:lnTo>
                    <a:pt x="3" y="10"/>
                  </a:lnTo>
                  <a:lnTo>
                    <a:pt x="0" y="9"/>
                  </a:lnTo>
                  <a:lnTo>
                    <a:pt x="2" y="6"/>
                  </a:lnTo>
                  <a:lnTo>
                    <a:pt x="10" y="3"/>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1" name="Freeform 812"/>
            <p:cNvSpPr>
              <a:spLocks/>
            </p:cNvSpPr>
            <p:nvPr/>
          </p:nvSpPr>
          <p:spPr bwMode="auto">
            <a:xfrm>
              <a:off x="7685088" y="4867275"/>
              <a:ext cx="6350" cy="6350"/>
            </a:xfrm>
            <a:custGeom>
              <a:avLst/>
              <a:gdLst>
                <a:gd name="T0" fmla="*/ 6350 w 4"/>
                <a:gd name="T1" fmla="*/ 0 h 4"/>
                <a:gd name="T2" fmla="*/ 4763 w 4"/>
                <a:gd name="T3" fmla="*/ 6350 h 4"/>
                <a:gd name="T4" fmla="*/ 0 w 4"/>
                <a:gd name="T5" fmla="*/ 6350 h 4"/>
                <a:gd name="T6" fmla="*/ 635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0"/>
                  </a:moveTo>
                  <a:lnTo>
                    <a:pt x="3" y="4"/>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2" name="Freeform 813"/>
            <p:cNvSpPr>
              <a:spLocks/>
            </p:cNvSpPr>
            <p:nvPr/>
          </p:nvSpPr>
          <p:spPr bwMode="auto">
            <a:xfrm>
              <a:off x="7689850" y="4872038"/>
              <a:ext cx="6350" cy="4762"/>
            </a:xfrm>
            <a:custGeom>
              <a:avLst/>
              <a:gdLst>
                <a:gd name="T0" fmla="*/ 3175 w 4"/>
                <a:gd name="T1" fmla="*/ 0 h 3"/>
                <a:gd name="T2" fmla="*/ 6350 w 4"/>
                <a:gd name="T3" fmla="*/ 1587 h 3"/>
                <a:gd name="T4" fmla="*/ 0 w 4"/>
                <a:gd name="T5" fmla="*/ 4762 h 3"/>
                <a:gd name="T6" fmla="*/ 3175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2" y="0"/>
                  </a:moveTo>
                  <a:lnTo>
                    <a:pt x="4" y="1"/>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3" name="Freeform 814"/>
            <p:cNvSpPr>
              <a:spLocks/>
            </p:cNvSpPr>
            <p:nvPr/>
          </p:nvSpPr>
          <p:spPr bwMode="auto">
            <a:xfrm>
              <a:off x="7673975" y="4900613"/>
              <a:ext cx="4763" cy="6350"/>
            </a:xfrm>
            <a:custGeom>
              <a:avLst/>
              <a:gdLst>
                <a:gd name="T0" fmla="*/ 0 w 3"/>
                <a:gd name="T1" fmla="*/ 0 h 4"/>
                <a:gd name="T2" fmla="*/ 4763 w 3"/>
                <a:gd name="T3" fmla="*/ 1588 h 4"/>
                <a:gd name="T4" fmla="*/ 4763 w 3"/>
                <a:gd name="T5" fmla="*/ 6350 h 4"/>
                <a:gd name="T6" fmla="*/ 0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3" y="1"/>
                  </a:lnTo>
                  <a:lnTo>
                    <a:pt x="3"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4" name="Freeform 815"/>
            <p:cNvSpPr>
              <a:spLocks/>
            </p:cNvSpPr>
            <p:nvPr/>
          </p:nvSpPr>
          <p:spPr bwMode="auto">
            <a:xfrm>
              <a:off x="7653338" y="4921250"/>
              <a:ext cx="12700" cy="6350"/>
            </a:xfrm>
            <a:custGeom>
              <a:avLst/>
              <a:gdLst>
                <a:gd name="T0" fmla="*/ 12700 w 8"/>
                <a:gd name="T1" fmla="*/ 0 h 4"/>
                <a:gd name="T2" fmla="*/ 7938 w 8"/>
                <a:gd name="T3" fmla="*/ 4763 h 4"/>
                <a:gd name="T4" fmla="*/ 0 w 8"/>
                <a:gd name="T5" fmla="*/ 6350 h 4"/>
                <a:gd name="T6" fmla="*/ 0 w 8"/>
                <a:gd name="T7" fmla="*/ 1588 h 4"/>
                <a:gd name="T8" fmla="*/ 12700 w 8"/>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8" y="0"/>
                  </a:moveTo>
                  <a:lnTo>
                    <a:pt x="5" y="3"/>
                  </a:lnTo>
                  <a:lnTo>
                    <a:pt x="0" y="4"/>
                  </a:lnTo>
                  <a:lnTo>
                    <a:pt x="0" y="1"/>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5" name="Freeform 816"/>
            <p:cNvSpPr>
              <a:spLocks/>
            </p:cNvSpPr>
            <p:nvPr/>
          </p:nvSpPr>
          <p:spPr bwMode="auto">
            <a:xfrm>
              <a:off x="7640638" y="4886325"/>
              <a:ext cx="25400" cy="20638"/>
            </a:xfrm>
            <a:custGeom>
              <a:avLst/>
              <a:gdLst>
                <a:gd name="T0" fmla="*/ 17463 w 16"/>
                <a:gd name="T1" fmla="*/ 0 h 13"/>
                <a:gd name="T2" fmla="*/ 19050 w 16"/>
                <a:gd name="T3" fmla="*/ 4763 h 13"/>
                <a:gd name="T4" fmla="*/ 25400 w 16"/>
                <a:gd name="T5" fmla="*/ 9525 h 13"/>
                <a:gd name="T6" fmla="*/ 23813 w 16"/>
                <a:gd name="T7" fmla="*/ 19050 h 13"/>
                <a:gd name="T8" fmla="*/ 12700 w 16"/>
                <a:gd name="T9" fmla="*/ 20638 h 13"/>
                <a:gd name="T10" fmla="*/ 0 w 16"/>
                <a:gd name="T11" fmla="*/ 19050 h 13"/>
                <a:gd name="T12" fmla="*/ 0 w 16"/>
                <a:gd name="T13" fmla="*/ 9525 h 13"/>
                <a:gd name="T14" fmla="*/ 17463 w 16"/>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3">
                  <a:moveTo>
                    <a:pt x="11" y="0"/>
                  </a:moveTo>
                  <a:lnTo>
                    <a:pt x="12" y="3"/>
                  </a:lnTo>
                  <a:lnTo>
                    <a:pt x="16" y="6"/>
                  </a:lnTo>
                  <a:lnTo>
                    <a:pt x="15" y="12"/>
                  </a:lnTo>
                  <a:lnTo>
                    <a:pt x="8" y="13"/>
                  </a:lnTo>
                  <a:lnTo>
                    <a:pt x="0" y="12"/>
                  </a:lnTo>
                  <a:lnTo>
                    <a:pt x="0" y="6"/>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6" name="Freeform 817"/>
            <p:cNvSpPr>
              <a:spLocks/>
            </p:cNvSpPr>
            <p:nvPr/>
          </p:nvSpPr>
          <p:spPr bwMode="auto">
            <a:xfrm>
              <a:off x="6938963" y="4570413"/>
              <a:ext cx="192087" cy="176212"/>
            </a:xfrm>
            <a:custGeom>
              <a:avLst/>
              <a:gdLst>
                <a:gd name="T0" fmla="*/ 4762 w 121"/>
                <a:gd name="T1" fmla="*/ 0 h 111"/>
                <a:gd name="T2" fmla="*/ 7937 w 121"/>
                <a:gd name="T3" fmla="*/ 0 h 111"/>
                <a:gd name="T4" fmla="*/ 26987 w 121"/>
                <a:gd name="T5" fmla="*/ 11112 h 111"/>
                <a:gd name="T6" fmla="*/ 52387 w 121"/>
                <a:gd name="T7" fmla="*/ 19050 h 111"/>
                <a:gd name="T8" fmla="*/ 58737 w 121"/>
                <a:gd name="T9" fmla="*/ 25400 h 111"/>
                <a:gd name="T10" fmla="*/ 69850 w 121"/>
                <a:gd name="T11" fmla="*/ 25400 h 111"/>
                <a:gd name="T12" fmla="*/ 74612 w 121"/>
                <a:gd name="T13" fmla="*/ 31750 h 111"/>
                <a:gd name="T14" fmla="*/ 82550 w 121"/>
                <a:gd name="T15" fmla="*/ 36512 h 111"/>
                <a:gd name="T16" fmla="*/ 95250 w 121"/>
                <a:gd name="T17" fmla="*/ 49212 h 111"/>
                <a:gd name="T18" fmla="*/ 95250 w 121"/>
                <a:gd name="T19" fmla="*/ 60325 h 111"/>
                <a:gd name="T20" fmla="*/ 123825 w 121"/>
                <a:gd name="T21" fmla="*/ 69850 h 111"/>
                <a:gd name="T22" fmla="*/ 133350 w 121"/>
                <a:gd name="T23" fmla="*/ 79375 h 111"/>
                <a:gd name="T24" fmla="*/ 133350 w 121"/>
                <a:gd name="T25" fmla="*/ 87312 h 111"/>
                <a:gd name="T26" fmla="*/ 117475 w 121"/>
                <a:gd name="T27" fmla="*/ 88900 h 111"/>
                <a:gd name="T28" fmla="*/ 115887 w 121"/>
                <a:gd name="T29" fmla="*/ 92075 h 111"/>
                <a:gd name="T30" fmla="*/ 120650 w 121"/>
                <a:gd name="T31" fmla="*/ 101600 h 111"/>
                <a:gd name="T32" fmla="*/ 134937 w 121"/>
                <a:gd name="T33" fmla="*/ 114300 h 111"/>
                <a:gd name="T34" fmla="*/ 141287 w 121"/>
                <a:gd name="T35" fmla="*/ 119062 h 111"/>
                <a:gd name="T36" fmla="*/ 142875 w 121"/>
                <a:gd name="T37" fmla="*/ 128587 h 111"/>
                <a:gd name="T38" fmla="*/ 146050 w 121"/>
                <a:gd name="T39" fmla="*/ 131762 h 111"/>
                <a:gd name="T40" fmla="*/ 147637 w 121"/>
                <a:gd name="T41" fmla="*/ 136525 h 111"/>
                <a:gd name="T42" fmla="*/ 160337 w 121"/>
                <a:gd name="T43" fmla="*/ 136525 h 111"/>
                <a:gd name="T44" fmla="*/ 161925 w 121"/>
                <a:gd name="T45" fmla="*/ 147637 h 111"/>
                <a:gd name="T46" fmla="*/ 174625 w 121"/>
                <a:gd name="T47" fmla="*/ 150812 h 111"/>
                <a:gd name="T48" fmla="*/ 177800 w 121"/>
                <a:gd name="T49" fmla="*/ 152400 h 111"/>
                <a:gd name="T50" fmla="*/ 171450 w 121"/>
                <a:gd name="T51" fmla="*/ 152400 h 111"/>
                <a:gd name="T52" fmla="*/ 173037 w 121"/>
                <a:gd name="T53" fmla="*/ 160337 h 111"/>
                <a:gd name="T54" fmla="*/ 190500 w 121"/>
                <a:gd name="T55" fmla="*/ 165100 h 111"/>
                <a:gd name="T56" fmla="*/ 187325 w 121"/>
                <a:gd name="T57" fmla="*/ 165100 h 111"/>
                <a:gd name="T58" fmla="*/ 184150 w 121"/>
                <a:gd name="T59" fmla="*/ 166687 h 111"/>
                <a:gd name="T60" fmla="*/ 192087 w 121"/>
                <a:gd name="T61" fmla="*/ 171450 h 111"/>
                <a:gd name="T62" fmla="*/ 185737 w 121"/>
                <a:gd name="T63" fmla="*/ 171450 h 111"/>
                <a:gd name="T64" fmla="*/ 180975 w 121"/>
                <a:gd name="T65" fmla="*/ 176212 h 111"/>
                <a:gd name="T66" fmla="*/ 174625 w 121"/>
                <a:gd name="T67" fmla="*/ 174625 h 111"/>
                <a:gd name="T68" fmla="*/ 174625 w 121"/>
                <a:gd name="T69" fmla="*/ 169862 h 111"/>
                <a:gd name="T70" fmla="*/ 161925 w 121"/>
                <a:gd name="T71" fmla="*/ 165100 h 111"/>
                <a:gd name="T72" fmla="*/ 158750 w 121"/>
                <a:gd name="T73" fmla="*/ 166687 h 111"/>
                <a:gd name="T74" fmla="*/ 152400 w 121"/>
                <a:gd name="T75" fmla="*/ 161925 h 111"/>
                <a:gd name="T76" fmla="*/ 134937 w 121"/>
                <a:gd name="T77" fmla="*/ 161925 h 111"/>
                <a:gd name="T78" fmla="*/ 128587 w 121"/>
                <a:gd name="T79" fmla="*/ 152400 h 111"/>
                <a:gd name="T80" fmla="*/ 111125 w 121"/>
                <a:gd name="T81" fmla="*/ 136525 h 111"/>
                <a:gd name="T82" fmla="*/ 109537 w 121"/>
                <a:gd name="T83" fmla="*/ 128587 h 111"/>
                <a:gd name="T84" fmla="*/ 101600 w 121"/>
                <a:gd name="T85" fmla="*/ 119062 h 111"/>
                <a:gd name="T86" fmla="*/ 77787 w 121"/>
                <a:gd name="T87" fmla="*/ 109537 h 111"/>
                <a:gd name="T88" fmla="*/ 76200 w 121"/>
                <a:gd name="T89" fmla="*/ 103187 h 111"/>
                <a:gd name="T90" fmla="*/ 71437 w 121"/>
                <a:gd name="T91" fmla="*/ 107950 h 111"/>
                <a:gd name="T92" fmla="*/ 68262 w 121"/>
                <a:gd name="T93" fmla="*/ 106362 h 111"/>
                <a:gd name="T94" fmla="*/ 63500 w 121"/>
                <a:gd name="T95" fmla="*/ 112712 h 111"/>
                <a:gd name="T96" fmla="*/ 57150 w 121"/>
                <a:gd name="T97" fmla="*/ 112712 h 111"/>
                <a:gd name="T98" fmla="*/ 52387 w 121"/>
                <a:gd name="T99" fmla="*/ 114300 h 111"/>
                <a:gd name="T100" fmla="*/ 52387 w 121"/>
                <a:gd name="T101" fmla="*/ 119062 h 111"/>
                <a:gd name="T102" fmla="*/ 39687 w 121"/>
                <a:gd name="T103" fmla="*/ 122237 h 111"/>
                <a:gd name="T104" fmla="*/ 49212 w 121"/>
                <a:gd name="T105" fmla="*/ 128587 h 111"/>
                <a:gd name="T106" fmla="*/ 50800 w 121"/>
                <a:gd name="T107" fmla="*/ 136525 h 111"/>
                <a:gd name="T108" fmla="*/ 38100 w 121"/>
                <a:gd name="T109" fmla="*/ 141287 h 111"/>
                <a:gd name="T110" fmla="*/ 26987 w 121"/>
                <a:gd name="T111" fmla="*/ 138112 h 111"/>
                <a:gd name="T112" fmla="*/ 11112 w 121"/>
                <a:gd name="T113" fmla="*/ 138112 h 111"/>
                <a:gd name="T114" fmla="*/ 4762 w 121"/>
                <a:gd name="T115" fmla="*/ 141287 h 111"/>
                <a:gd name="T116" fmla="*/ 4762 w 121"/>
                <a:gd name="T117" fmla="*/ 98425 h 111"/>
                <a:gd name="T118" fmla="*/ 0 w 121"/>
                <a:gd name="T119" fmla="*/ 88900 h 111"/>
                <a:gd name="T120" fmla="*/ 4762 w 121"/>
                <a:gd name="T121" fmla="*/ 74612 h 111"/>
                <a:gd name="T122" fmla="*/ 4762 w 121"/>
                <a:gd name="T123" fmla="*/ 0 h 1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1" h="111">
                  <a:moveTo>
                    <a:pt x="3" y="0"/>
                  </a:moveTo>
                  <a:lnTo>
                    <a:pt x="5" y="0"/>
                  </a:lnTo>
                  <a:lnTo>
                    <a:pt x="17" y="7"/>
                  </a:lnTo>
                  <a:lnTo>
                    <a:pt x="33" y="12"/>
                  </a:lnTo>
                  <a:lnTo>
                    <a:pt x="37" y="16"/>
                  </a:lnTo>
                  <a:lnTo>
                    <a:pt x="44" y="16"/>
                  </a:lnTo>
                  <a:lnTo>
                    <a:pt x="47" y="20"/>
                  </a:lnTo>
                  <a:lnTo>
                    <a:pt x="52" y="23"/>
                  </a:lnTo>
                  <a:lnTo>
                    <a:pt x="60" y="31"/>
                  </a:lnTo>
                  <a:lnTo>
                    <a:pt x="60" y="38"/>
                  </a:lnTo>
                  <a:lnTo>
                    <a:pt x="78" y="44"/>
                  </a:lnTo>
                  <a:lnTo>
                    <a:pt x="84" y="50"/>
                  </a:lnTo>
                  <a:lnTo>
                    <a:pt x="84" y="55"/>
                  </a:lnTo>
                  <a:lnTo>
                    <a:pt x="74" y="56"/>
                  </a:lnTo>
                  <a:lnTo>
                    <a:pt x="73" y="58"/>
                  </a:lnTo>
                  <a:lnTo>
                    <a:pt x="76" y="64"/>
                  </a:lnTo>
                  <a:lnTo>
                    <a:pt x="85" y="72"/>
                  </a:lnTo>
                  <a:lnTo>
                    <a:pt x="89" y="75"/>
                  </a:lnTo>
                  <a:lnTo>
                    <a:pt x="90" y="81"/>
                  </a:lnTo>
                  <a:lnTo>
                    <a:pt x="92" y="83"/>
                  </a:lnTo>
                  <a:lnTo>
                    <a:pt x="93" y="86"/>
                  </a:lnTo>
                  <a:lnTo>
                    <a:pt x="101" y="86"/>
                  </a:lnTo>
                  <a:lnTo>
                    <a:pt x="102" y="93"/>
                  </a:lnTo>
                  <a:lnTo>
                    <a:pt x="110" y="95"/>
                  </a:lnTo>
                  <a:lnTo>
                    <a:pt x="112" y="96"/>
                  </a:lnTo>
                  <a:lnTo>
                    <a:pt x="108" y="96"/>
                  </a:lnTo>
                  <a:lnTo>
                    <a:pt x="109" y="101"/>
                  </a:lnTo>
                  <a:lnTo>
                    <a:pt x="120" y="104"/>
                  </a:lnTo>
                  <a:lnTo>
                    <a:pt x="118" y="104"/>
                  </a:lnTo>
                  <a:lnTo>
                    <a:pt x="116" y="105"/>
                  </a:lnTo>
                  <a:lnTo>
                    <a:pt x="121" y="108"/>
                  </a:lnTo>
                  <a:lnTo>
                    <a:pt x="117" y="108"/>
                  </a:lnTo>
                  <a:lnTo>
                    <a:pt x="114" y="111"/>
                  </a:lnTo>
                  <a:lnTo>
                    <a:pt x="110" y="110"/>
                  </a:lnTo>
                  <a:lnTo>
                    <a:pt x="110" y="107"/>
                  </a:lnTo>
                  <a:lnTo>
                    <a:pt x="102" y="104"/>
                  </a:lnTo>
                  <a:lnTo>
                    <a:pt x="100" y="105"/>
                  </a:lnTo>
                  <a:lnTo>
                    <a:pt x="96" y="102"/>
                  </a:lnTo>
                  <a:lnTo>
                    <a:pt x="85" y="102"/>
                  </a:lnTo>
                  <a:lnTo>
                    <a:pt x="81" y="96"/>
                  </a:lnTo>
                  <a:lnTo>
                    <a:pt x="70" y="86"/>
                  </a:lnTo>
                  <a:lnTo>
                    <a:pt x="69" y="81"/>
                  </a:lnTo>
                  <a:lnTo>
                    <a:pt x="64" y="75"/>
                  </a:lnTo>
                  <a:lnTo>
                    <a:pt x="49" y="69"/>
                  </a:lnTo>
                  <a:lnTo>
                    <a:pt x="48" y="65"/>
                  </a:lnTo>
                  <a:lnTo>
                    <a:pt x="45" y="68"/>
                  </a:lnTo>
                  <a:lnTo>
                    <a:pt x="43" y="67"/>
                  </a:lnTo>
                  <a:lnTo>
                    <a:pt x="40" y="71"/>
                  </a:lnTo>
                  <a:lnTo>
                    <a:pt x="36" y="71"/>
                  </a:lnTo>
                  <a:lnTo>
                    <a:pt x="33" y="72"/>
                  </a:lnTo>
                  <a:lnTo>
                    <a:pt x="33" y="75"/>
                  </a:lnTo>
                  <a:lnTo>
                    <a:pt x="25" y="77"/>
                  </a:lnTo>
                  <a:lnTo>
                    <a:pt x="31" y="81"/>
                  </a:lnTo>
                  <a:lnTo>
                    <a:pt x="32" y="86"/>
                  </a:lnTo>
                  <a:lnTo>
                    <a:pt x="24" y="89"/>
                  </a:lnTo>
                  <a:lnTo>
                    <a:pt x="17" y="87"/>
                  </a:lnTo>
                  <a:lnTo>
                    <a:pt x="7" y="87"/>
                  </a:lnTo>
                  <a:lnTo>
                    <a:pt x="3" y="89"/>
                  </a:lnTo>
                  <a:lnTo>
                    <a:pt x="3" y="62"/>
                  </a:lnTo>
                  <a:lnTo>
                    <a:pt x="0" y="56"/>
                  </a:lnTo>
                  <a:lnTo>
                    <a:pt x="3" y="47"/>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7" name="Freeform 818"/>
            <p:cNvSpPr>
              <a:spLocks/>
            </p:cNvSpPr>
            <p:nvPr/>
          </p:nvSpPr>
          <p:spPr bwMode="auto">
            <a:xfrm>
              <a:off x="6624638" y="3508375"/>
              <a:ext cx="120650" cy="144463"/>
            </a:xfrm>
            <a:custGeom>
              <a:avLst/>
              <a:gdLst>
                <a:gd name="T0" fmla="*/ 109538 w 76"/>
                <a:gd name="T1" fmla="*/ 0 h 91"/>
                <a:gd name="T2" fmla="*/ 115888 w 76"/>
                <a:gd name="T3" fmla="*/ 9525 h 91"/>
                <a:gd name="T4" fmla="*/ 120650 w 76"/>
                <a:gd name="T5" fmla="*/ 17463 h 91"/>
                <a:gd name="T6" fmla="*/ 106363 w 76"/>
                <a:gd name="T7" fmla="*/ 36513 h 91"/>
                <a:gd name="T8" fmla="*/ 103188 w 76"/>
                <a:gd name="T9" fmla="*/ 57150 h 91"/>
                <a:gd name="T10" fmla="*/ 100013 w 76"/>
                <a:gd name="T11" fmla="*/ 58738 h 91"/>
                <a:gd name="T12" fmla="*/ 87313 w 76"/>
                <a:gd name="T13" fmla="*/ 68263 h 91"/>
                <a:gd name="T14" fmla="*/ 82550 w 76"/>
                <a:gd name="T15" fmla="*/ 76200 h 91"/>
                <a:gd name="T16" fmla="*/ 66675 w 76"/>
                <a:gd name="T17" fmla="*/ 87313 h 91"/>
                <a:gd name="T18" fmla="*/ 61913 w 76"/>
                <a:gd name="T19" fmla="*/ 101600 h 91"/>
                <a:gd name="T20" fmla="*/ 77788 w 76"/>
                <a:gd name="T21" fmla="*/ 119063 h 91"/>
                <a:gd name="T22" fmla="*/ 68263 w 76"/>
                <a:gd name="T23" fmla="*/ 125413 h 91"/>
                <a:gd name="T24" fmla="*/ 57150 w 76"/>
                <a:gd name="T25" fmla="*/ 125413 h 91"/>
                <a:gd name="T26" fmla="*/ 42863 w 76"/>
                <a:gd name="T27" fmla="*/ 144463 h 91"/>
                <a:gd name="T28" fmla="*/ 30163 w 76"/>
                <a:gd name="T29" fmla="*/ 139700 h 91"/>
                <a:gd name="T30" fmla="*/ 22225 w 76"/>
                <a:gd name="T31" fmla="*/ 144463 h 91"/>
                <a:gd name="T32" fmla="*/ 9525 w 76"/>
                <a:gd name="T33" fmla="*/ 131763 h 91"/>
                <a:gd name="T34" fmla="*/ 11113 w 76"/>
                <a:gd name="T35" fmla="*/ 120650 h 91"/>
                <a:gd name="T36" fmla="*/ 15875 w 76"/>
                <a:gd name="T37" fmla="*/ 119063 h 91"/>
                <a:gd name="T38" fmla="*/ 19050 w 76"/>
                <a:gd name="T39" fmla="*/ 96838 h 91"/>
                <a:gd name="T40" fmla="*/ 4763 w 76"/>
                <a:gd name="T41" fmla="*/ 90488 h 91"/>
                <a:gd name="T42" fmla="*/ 0 w 76"/>
                <a:gd name="T43" fmla="*/ 82550 h 91"/>
                <a:gd name="T44" fmla="*/ 12700 w 76"/>
                <a:gd name="T45" fmla="*/ 68263 h 91"/>
                <a:gd name="T46" fmla="*/ 36513 w 76"/>
                <a:gd name="T47" fmla="*/ 53975 h 91"/>
                <a:gd name="T48" fmla="*/ 49213 w 76"/>
                <a:gd name="T49" fmla="*/ 28575 h 91"/>
                <a:gd name="T50" fmla="*/ 60325 w 76"/>
                <a:gd name="T51" fmla="*/ 36513 h 91"/>
                <a:gd name="T52" fmla="*/ 76200 w 76"/>
                <a:gd name="T53" fmla="*/ 41275 h 91"/>
                <a:gd name="T54" fmla="*/ 77788 w 76"/>
                <a:gd name="T55" fmla="*/ 28575 h 91"/>
                <a:gd name="T56" fmla="*/ 87313 w 76"/>
                <a:gd name="T57" fmla="*/ 23813 h 91"/>
                <a:gd name="T58" fmla="*/ 106363 w 76"/>
                <a:gd name="T59" fmla="*/ 12700 h 91"/>
                <a:gd name="T60" fmla="*/ 109538 w 76"/>
                <a:gd name="T61" fmla="*/ 0 h 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1">
                  <a:moveTo>
                    <a:pt x="69" y="0"/>
                  </a:moveTo>
                  <a:lnTo>
                    <a:pt x="73" y="6"/>
                  </a:lnTo>
                  <a:lnTo>
                    <a:pt x="76" y="11"/>
                  </a:lnTo>
                  <a:lnTo>
                    <a:pt x="67" y="23"/>
                  </a:lnTo>
                  <a:lnTo>
                    <a:pt x="65" y="36"/>
                  </a:lnTo>
                  <a:lnTo>
                    <a:pt x="63" y="37"/>
                  </a:lnTo>
                  <a:lnTo>
                    <a:pt x="55" y="43"/>
                  </a:lnTo>
                  <a:lnTo>
                    <a:pt x="52" y="48"/>
                  </a:lnTo>
                  <a:lnTo>
                    <a:pt x="42" y="55"/>
                  </a:lnTo>
                  <a:lnTo>
                    <a:pt x="39" y="64"/>
                  </a:lnTo>
                  <a:lnTo>
                    <a:pt x="49" y="75"/>
                  </a:lnTo>
                  <a:lnTo>
                    <a:pt x="43" y="79"/>
                  </a:lnTo>
                  <a:lnTo>
                    <a:pt x="36" y="79"/>
                  </a:lnTo>
                  <a:lnTo>
                    <a:pt x="27" y="91"/>
                  </a:lnTo>
                  <a:lnTo>
                    <a:pt x="19" y="88"/>
                  </a:lnTo>
                  <a:lnTo>
                    <a:pt x="14" y="91"/>
                  </a:lnTo>
                  <a:lnTo>
                    <a:pt x="6" y="83"/>
                  </a:lnTo>
                  <a:lnTo>
                    <a:pt x="7" y="76"/>
                  </a:lnTo>
                  <a:lnTo>
                    <a:pt x="10" y="75"/>
                  </a:lnTo>
                  <a:lnTo>
                    <a:pt x="12" y="61"/>
                  </a:lnTo>
                  <a:lnTo>
                    <a:pt x="3" y="57"/>
                  </a:lnTo>
                  <a:lnTo>
                    <a:pt x="0" y="52"/>
                  </a:lnTo>
                  <a:lnTo>
                    <a:pt x="8" y="43"/>
                  </a:lnTo>
                  <a:lnTo>
                    <a:pt x="23" y="34"/>
                  </a:lnTo>
                  <a:lnTo>
                    <a:pt x="31" y="18"/>
                  </a:lnTo>
                  <a:lnTo>
                    <a:pt x="38" y="23"/>
                  </a:lnTo>
                  <a:lnTo>
                    <a:pt x="48" y="26"/>
                  </a:lnTo>
                  <a:lnTo>
                    <a:pt x="49" y="18"/>
                  </a:lnTo>
                  <a:lnTo>
                    <a:pt x="55" y="15"/>
                  </a:lnTo>
                  <a:lnTo>
                    <a:pt x="67" y="8"/>
                  </a:lnTo>
                  <a:lnTo>
                    <a:pt x="6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8" name="Freeform 819"/>
            <p:cNvSpPr>
              <a:spLocks/>
            </p:cNvSpPr>
            <p:nvPr/>
          </p:nvSpPr>
          <p:spPr bwMode="auto">
            <a:xfrm>
              <a:off x="5927725" y="3219450"/>
              <a:ext cx="612775" cy="322263"/>
            </a:xfrm>
            <a:custGeom>
              <a:avLst/>
              <a:gdLst>
                <a:gd name="T0" fmla="*/ 242888 w 386"/>
                <a:gd name="T1" fmla="*/ 6350 h 203"/>
                <a:gd name="T2" fmla="*/ 274638 w 386"/>
                <a:gd name="T3" fmla="*/ 15875 h 203"/>
                <a:gd name="T4" fmla="*/ 288925 w 386"/>
                <a:gd name="T5" fmla="*/ 58738 h 203"/>
                <a:gd name="T6" fmla="*/ 322263 w 386"/>
                <a:gd name="T7" fmla="*/ 55563 h 203"/>
                <a:gd name="T8" fmla="*/ 368300 w 386"/>
                <a:gd name="T9" fmla="*/ 60325 h 203"/>
                <a:gd name="T10" fmla="*/ 393700 w 386"/>
                <a:gd name="T11" fmla="*/ 84138 h 203"/>
                <a:gd name="T12" fmla="*/ 433388 w 386"/>
                <a:gd name="T13" fmla="*/ 88900 h 203"/>
                <a:gd name="T14" fmla="*/ 482600 w 386"/>
                <a:gd name="T15" fmla="*/ 69850 h 203"/>
                <a:gd name="T16" fmla="*/ 515938 w 386"/>
                <a:gd name="T17" fmla="*/ 53975 h 203"/>
                <a:gd name="T18" fmla="*/ 546100 w 386"/>
                <a:gd name="T19" fmla="*/ 65088 h 203"/>
                <a:gd name="T20" fmla="*/ 533400 w 386"/>
                <a:gd name="T21" fmla="*/ 131763 h 203"/>
                <a:gd name="T22" fmla="*/ 561975 w 386"/>
                <a:gd name="T23" fmla="*/ 141288 h 203"/>
                <a:gd name="T24" fmla="*/ 593725 w 386"/>
                <a:gd name="T25" fmla="*/ 141288 h 203"/>
                <a:gd name="T26" fmla="*/ 604838 w 386"/>
                <a:gd name="T27" fmla="*/ 176213 h 203"/>
                <a:gd name="T28" fmla="*/ 565150 w 386"/>
                <a:gd name="T29" fmla="*/ 185738 h 203"/>
                <a:gd name="T30" fmla="*/ 546100 w 386"/>
                <a:gd name="T31" fmla="*/ 204788 h 203"/>
                <a:gd name="T32" fmla="*/ 515938 w 386"/>
                <a:gd name="T33" fmla="*/ 215900 h 203"/>
                <a:gd name="T34" fmla="*/ 458788 w 386"/>
                <a:gd name="T35" fmla="*/ 223838 h 203"/>
                <a:gd name="T36" fmla="*/ 461963 w 386"/>
                <a:gd name="T37" fmla="*/ 260350 h 203"/>
                <a:gd name="T38" fmla="*/ 431800 w 386"/>
                <a:gd name="T39" fmla="*/ 292100 h 203"/>
                <a:gd name="T40" fmla="*/ 360363 w 386"/>
                <a:gd name="T41" fmla="*/ 307975 h 203"/>
                <a:gd name="T42" fmla="*/ 301625 w 386"/>
                <a:gd name="T43" fmla="*/ 317500 h 203"/>
                <a:gd name="T44" fmla="*/ 269875 w 386"/>
                <a:gd name="T45" fmla="*/ 298450 h 203"/>
                <a:gd name="T46" fmla="*/ 207963 w 386"/>
                <a:gd name="T47" fmla="*/ 298450 h 203"/>
                <a:gd name="T48" fmla="*/ 166688 w 386"/>
                <a:gd name="T49" fmla="*/ 292100 h 203"/>
                <a:gd name="T50" fmla="*/ 153988 w 386"/>
                <a:gd name="T51" fmla="*/ 274638 h 203"/>
                <a:gd name="T52" fmla="*/ 149225 w 386"/>
                <a:gd name="T53" fmla="*/ 247650 h 203"/>
                <a:gd name="T54" fmla="*/ 90488 w 386"/>
                <a:gd name="T55" fmla="*/ 225425 h 203"/>
                <a:gd name="T56" fmla="*/ 57150 w 386"/>
                <a:gd name="T57" fmla="*/ 204788 h 203"/>
                <a:gd name="T58" fmla="*/ 61913 w 386"/>
                <a:gd name="T59" fmla="*/ 160338 h 203"/>
                <a:gd name="T60" fmla="*/ 50800 w 386"/>
                <a:gd name="T61" fmla="*/ 133350 h 203"/>
                <a:gd name="T62" fmla="*/ 11113 w 386"/>
                <a:gd name="T63" fmla="*/ 112713 h 203"/>
                <a:gd name="T64" fmla="*/ 17463 w 386"/>
                <a:gd name="T65" fmla="*/ 79375 h 203"/>
                <a:gd name="T66" fmla="*/ 33338 w 386"/>
                <a:gd name="T67" fmla="*/ 68263 h 203"/>
                <a:gd name="T68" fmla="*/ 68263 w 386"/>
                <a:gd name="T69" fmla="*/ 55563 h 203"/>
                <a:gd name="T70" fmla="*/ 98425 w 386"/>
                <a:gd name="T71" fmla="*/ 50800 h 203"/>
                <a:gd name="T72" fmla="*/ 146050 w 386"/>
                <a:gd name="T73" fmla="*/ 69850 h 203"/>
                <a:gd name="T74" fmla="*/ 180975 w 386"/>
                <a:gd name="T75" fmla="*/ 74613 h 203"/>
                <a:gd name="T76" fmla="*/ 200025 w 386"/>
                <a:gd name="T77" fmla="*/ 46038 h 203"/>
                <a:gd name="T78" fmla="*/ 192088 w 386"/>
                <a:gd name="T79" fmla="*/ 25400 h 203"/>
                <a:gd name="T80" fmla="*/ 211138 w 386"/>
                <a:gd name="T81" fmla="*/ 9525 h 2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6" h="203">
                  <a:moveTo>
                    <a:pt x="135" y="0"/>
                  </a:moveTo>
                  <a:lnTo>
                    <a:pt x="153" y="4"/>
                  </a:lnTo>
                  <a:lnTo>
                    <a:pt x="165" y="10"/>
                  </a:lnTo>
                  <a:lnTo>
                    <a:pt x="173" y="10"/>
                  </a:lnTo>
                  <a:lnTo>
                    <a:pt x="175" y="28"/>
                  </a:lnTo>
                  <a:lnTo>
                    <a:pt x="182" y="37"/>
                  </a:lnTo>
                  <a:lnTo>
                    <a:pt x="198" y="38"/>
                  </a:lnTo>
                  <a:lnTo>
                    <a:pt x="203" y="35"/>
                  </a:lnTo>
                  <a:lnTo>
                    <a:pt x="212" y="37"/>
                  </a:lnTo>
                  <a:lnTo>
                    <a:pt x="232" y="38"/>
                  </a:lnTo>
                  <a:lnTo>
                    <a:pt x="244" y="46"/>
                  </a:lnTo>
                  <a:lnTo>
                    <a:pt x="248" y="53"/>
                  </a:lnTo>
                  <a:lnTo>
                    <a:pt x="266" y="58"/>
                  </a:lnTo>
                  <a:lnTo>
                    <a:pt x="273" y="56"/>
                  </a:lnTo>
                  <a:lnTo>
                    <a:pt x="300" y="50"/>
                  </a:lnTo>
                  <a:lnTo>
                    <a:pt x="304" y="44"/>
                  </a:lnTo>
                  <a:lnTo>
                    <a:pt x="313" y="40"/>
                  </a:lnTo>
                  <a:lnTo>
                    <a:pt x="325" y="34"/>
                  </a:lnTo>
                  <a:lnTo>
                    <a:pt x="335" y="46"/>
                  </a:lnTo>
                  <a:lnTo>
                    <a:pt x="344" y="41"/>
                  </a:lnTo>
                  <a:lnTo>
                    <a:pt x="352" y="49"/>
                  </a:lnTo>
                  <a:lnTo>
                    <a:pt x="336" y="83"/>
                  </a:lnTo>
                  <a:lnTo>
                    <a:pt x="339" y="89"/>
                  </a:lnTo>
                  <a:lnTo>
                    <a:pt x="354" y="89"/>
                  </a:lnTo>
                  <a:lnTo>
                    <a:pt x="365" y="84"/>
                  </a:lnTo>
                  <a:lnTo>
                    <a:pt x="374" y="89"/>
                  </a:lnTo>
                  <a:lnTo>
                    <a:pt x="386" y="107"/>
                  </a:lnTo>
                  <a:lnTo>
                    <a:pt x="381" y="111"/>
                  </a:lnTo>
                  <a:lnTo>
                    <a:pt x="364" y="110"/>
                  </a:lnTo>
                  <a:lnTo>
                    <a:pt x="356" y="117"/>
                  </a:lnTo>
                  <a:lnTo>
                    <a:pt x="344" y="120"/>
                  </a:lnTo>
                  <a:lnTo>
                    <a:pt x="344" y="129"/>
                  </a:lnTo>
                  <a:lnTo>
                    <a:pt x="333" y="135"/>
                  </a:lnTo>
                  <a:lnTo>
                    <a:pt x="325" y="136"/>
                  </a:lnTo>
                  <a:lnTo>
                    <a:pt x="311" y="147"/>
                  </a:lnTo>
                  <a:lnTo>
                    <a:pt x="289" y="141"/>
                  </a:lnTo>
                  <a:lnTo>
                    <a:pt x="284" y="153"/>
                  </a:lnTo>
                  <a:lnTo>
                    <a:pt x="291" y="164"/>
                  </a:lnTo>
                  <a:lnTo>
                    <a:pt x="283" y="170"/>
                  </a:lnTo>
                  <a:lnTo>
                    <a:pt x="272" y="184"/>
                  </a:lnTo>
                  <a:lnTo>
                    <a:pt x="262" y="190"/>
                  </a:lnTo>
                  <a:lnTo>
                    <a:pt x="227" y="194"/>
                  </a:lnTo>
                  <a:lnTo>
                    <a:pt x="207" y="203"/>
                  </a:lnTo>
                  <a:lnTo>
                    <a:pt x="190" y="200"/>
                  </a:lnTo>
                  <a:lnTo>
                    <a:pt x="174" y="191"/>
                  </a:lnTo>
                  <a:lnTo>
                    <a:pt x="170" y="188"/>
                  </a:lnTo>
                  <a:lnTo>
                    <a:pt x="151" y="184"/>
                  </a:lnTo>
                  <a:lnTo>
                    <a:pt x="131" y="188"/>
                  </a:lnTo>
                  <a:lnTo>
                    <a:pt x="123" y="182"/>
                  </a:lnTo>
                  <a:lnTo>
                    <a:pt x="105" y="184"/>
                  </a:lnTo>
                  <a:lnTo>
                    <a:pt x="104" y="179"/>
                  </a:lnTo>
                  <a:lnTo>
                    <a:pt x="97" y="173"/>
                  </a:lnTo>
                  <a:lnTo>
                    <a:pt x="97" y="166"/>
                  </a:lnTo>
                  <a:lnTo>
                    <a:pt x="94" y="156"/>
                  </a:lnTo>
                  <a:lnTo>
                    <a:pt x="69" y="141"/>
                  </a:lnTo>
                  <a:lnTo>
                    <a:pt x="57" y="142"/>
                  </a:lnTo>
                  <a:lnTo>
                    <a:pt x="40" y="139"/>
                  </a:lnTo>
                  <a:lnTo>
                    <a:pt x="36" y="129"/>
                  </a:lnTo>
                  <a:lnTo>
                    <a:pt x="41" y="118"/>
                  </a:lnTo>
                  <a:lnTo>
                    <a:pt x="39" y="101"/>
                  </a:lnTo>
                  <a:lnTo>
                    <a:pt x="36" y="92"/>
                  </a:lnTo>
                  <a:lnTo>
                    <a:pt x="32" y="84"/>
                  </a:lnTo>
                  <a:lnTo>
                    <a:pt x="16" y="83"/>
                  </a:lnTo>
                  <a:lnTo>
                    <a:pt x="7" y="71"/>
                  </a:lnTo>
                  <a:lnTo>
                    <a:pt x="0" y="56"/>
                  </a:lnTo>
                  <a:lnTo>
                    <a:pt x="11" y="50"/>
                  </a:lnTo>
                  <a:lnTo>
                    <a:pt x="19" y="49"/>
                  </a:lnTo>
                  <a:lnTo>
                    <a:pt x="21" y="43"/>
                  </a:lnTo>
                  <a:lnTo>
                    <a:pt x="27" y="43"/>
                  </a:lnTo>
                  <a:lnTo>
                    <a:pt x="43" y="35"/>
                  </a:lnTo>
                  <a:lnTo>
                    <a:pt x="50" y="28"/>
                  </a:lnTo>
                  <a:lnTo>
                    <a:pt x="62" y="32"/>
                  </a:lnTo>
                  <a:lnTo>
                    <a:pt x="78" y="34"/>
                  </a:lnTo>
                  <a:lnTo>
                    <a:pt x="92" y="44"/>
                  </a:lnTo>
                  <a:lnTo>
                    <a:pt x="100" y="43"/>
                  </a:lnTo>
                  <a:lnTo>
                    <a:pt x="114" y="47"/>
                  </a:lnTo>
                  <a:lnTo>
                    <a:pt x="127" y="46"/>
                  </a:lnTo>
                  <a:lnTo>
                    <a:pt x="126" y="29"/>
                  </a:lnTo>
                  <a:lnTo>
                    <a:pt x="121" y="23"/>
                  </a:lnTo>
                  <a:lnTo>
                    <a:pt x="121" y="16"/>
                  </a:lnTo>
                  <a:lnTo>
                    <a:pt x="127" y="6"/>
                  </a:lnTo>
                  <a:lnTo>
                    <a:pt x="133" y="6"/>
                  </a:lnTo>
                  <a:lnTo>
                    <a:pt x="13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39" name="Freeform 820"/>
            <p:cNvSpPr>
              <a:spLocks/>
            </p:cNvSpPr>
            <p:nvPr/>
          </p:nvSpPr>
          <p:spPr bwMode="auto">
            <a:xfrm>
              <a:off x="3013075" y="5916613"/>
              <a:ext cx="19050" cy="6350"/>
            </a:xfrm>
            <a:custGeom>
              <a:avLst/>
              <a:gdLst>
                <a:gd name="T0" fmla="*/ 19050 w 12"/>
                <a:gd name="T1" fmla="*/ 0 h 4"/>
                <a:gd name="T2" fmla="*/ 19050 w 12"/>
                <a:gd name="T3" fmla="*/ 1588 h 4"/>
                <a:gd name="T4" fmla="*/ 11113 w 12"/>
                <a:gd name="T5" fmla="*/ 6350 h 4"/>
                <a:gd name="T6" fmla="*/ 0 w 12"/>
                <a:gd name="T7" fmla="*/ 6350 h 4"/>
                <a:gd name="T8" fmla="*/ 3175 w 12"/>
                <a:gd name="T9" fmla="*/ 1588 h 4"/>
                <a:gd name="T10" fmla="*/ 12700 w 12"/>
                <a:gd name="T11" fmla="*/ 1588 h 4"/>
                <a:gd name="T12" fmla="*/ 19050 w 12"/>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4">
                  <a:moveTo>
                    <a:pt x="12" y="0"/>
                  </a:moveTo>
                  <a:lnTo>
                    <a:pt x="12" y="1"/>
                  </a:lnTo>
                  <a:lnTo>
                    <a:pt x="7" y="4"/>
                  </a:lnTo>
                  <a:lnTo>
                    <a:pt x="0" y="4"/>
                  </a:lnTo>
                  <a:lnTo>
                    <a:pt x="2" y="1"/>
                  </a:lnTo>
                  <a:lnTo>
                    <a:pt x="8" y="1"/>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0" name="Freeform 821"/>
            <p:cNvSpPr>
              <a:spLocks/>
            </p:cNvSpPr>
            <p:nvPr/>
          </p:nvSpPr>
          <p:spPr bwMode="auto">
            <a:xfrm>
              <a:off x="2935288" y="5840413"/>
              <a:ext cx="69850" cy="87312"/>
            </a:xfrm>
            <a:custGeom>
              <a:avLst/>
              <a:gdLst>
                <a:gd name="T0" fmla="*/ 0 w 44"/>
                <a:gd name="T1" fmla="*/ 0 h 55"/>
                <a:gd name="T2" fmla="*/ 9525 w 44"/>
                <a:gd name="T3" fmla="*/ 9525 h 55"/>
                <a:gd name="T4" fmla="*/ 11113 w 44"/>
                <a:gd name="T5" fmla="*/ 19050 h 55"/>
                <a:gd name="T6" fmla="*/ 6350 w 44"/>
                <a:gd name="T7" fmla="*/ 19050 h 55"/>
                <a:gd name="T8" fmla="*/ 9525 w 44"/>
                <a:gd name="T9" fmla="*/ 22225 h 55"/>
                <a:gd name="T10" fmla="*/ 11113 w 44"/>
                <a:gd name="T11" fmla="*/ 26987 h 55"/>
                <a:gd name="T12" fmla="*/ 12700 w 44"/>
                <a:gd name="T13" fmla="*/ 36512 h 55"/>
                <a:gd name="T14" fmla="*/ 23813 w 44"/>
                <a:gd name="T15" fmla="*/ 42862 h 55"/>
                <a:gd name="T16" fmla="*/ 25400 w 44"/>
                <a:gd name="T17" fmla="*/ 49212 h 55"/>
                <a:gd name="T18" fmla="*/ 41275 w 44"/>
                <a:gd name="T19" fmla="*/ 61912 h 55"/>
                <a:gd name="T20" fmla="*/ 50800 w 44"/>
                <a:gd name="T21" fmla="*/ 73025 h 55"/>
                <a:gd name="T22" fmla="*/ 69850 w 44"/>
                <a:gd name="T23" fmla="*/ 76200 h 55"/>
                <a:gd name="T24" fmla="*/ 68263 w 44"/>
                <a:gd name="T25" fmla="*/ 80962 h 55"/>
                <a:gd name="T26" fmla="*/ 61913 w 44"/>
                <a:gd name="T27" fmla="*/ 87312 h 55"/>
                <a:gd name="T28" fmla="*/ 58738 w 44"/>
                <a:gd name="T29" fmla="*/ 85725 h 55"/>
                <a:gd name="T30" fmla="*/ 41275 w 44"/>
                <a:gd name="T31" fmla="*/ 85725 h 55"/>
                <a:gd name="T32" fmla="*/ 36513 w 44"/>
                <a:gd name="T33" fmla="*/ 82550 h 55"/>
                <a:gd name="T34" fmla="*/ 11113 w 44"/>
                <a:gd name="T35" fmla="*/ 80962 h 55"/>
                <a:gd name="T36" fmla="*/ 0 w 44"/>
                <a:gd name="T37" fmla="*/ 0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55">
                  <a:moveTo>
                    <a:pt x="0" y="0"/>
                  </a:moveTo>
                  <a:lnTo>
                    <a:pt x="6" y="6"/>
                  </a:lnTo>
                  <a:lnTo>
                    <a:pt x="7" y="12"/>
                  </a:lnTo>
                  <a:lnTo>
                    <a:pt x="4" y="12"/>
                  </a:lnTo>
                  <a:lnTo>
                    <a:pt x="6" y="14"/>
                  </a:lnTo>
                  <a:lnTo>
                    <a:pt x="7" y="17"/>
                  </a:lnTo>
                  <a:lnTo>
                    <a:pt x="8" y="23"/>
                  </a:lnTo>
                  <a:lnTo>
                    <a:pt x="15" y="27"/>
                  </a:lnTo>
                  <a:lnTo>
                    <a:pt x="16" y="31"/>
                  </a:lnTo>
                  <a:lnTo>
                    <a:pt x="26" y="39"/>
                  </a:lnTo>
                  <a:lnTo>
                    <a:pt x="32" y="46"/>
                  </a:lnTo>
                  <a:lnTo>
                    <a:pt x="44" y="48"/>
                  </a:lnTo>
                  <a:lnTo>
                    <a:pt x="43" y="51"/>
                  </a:lnTo>
                  <a:lnTo>
                    <a:pt x="39" y="55"/>
                  </a:lnTo>
                  <a:lnTo>
                    <a:pt x="37" y="54"/>
                  </a:lnTo>
                  <a:lnTo>
                    <a:pt x="26" y="54"/>
                  </a:lnTo>
                  <a:lnTo>
                    <a:pt x="23" y="52"/>
                  </a:lnTo>
                  <a:lnTo>
                    <a:pt x="7" y="5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1" name="Freeform 822"/>
            <p:cNvSpPr>
              <a:spLocks/>
            </p:cNvSpPr>
            <p:nvPr/>
          </p:nvSpPr>
          <p:spPr bwMode="auto">
            <a:xfrm>
              <a:off x="2844800" y="4999038"/>
              <a:ext cx="377825" cy="831850"/>
            </a:xfrm>
            <a:custGeom>
              <a:avLst/>
              <a:gdLst>
                <a:gd name="T0" fmla="*/ 171450 w 238"/>
                <a:gd name="T1" fmla="*/ 15875 h 524"/>
                <a:gd name="T2" fmla="*/ 215900 w 238"/>
                <a:gd name="T3" fmla="*/ 23813 h 524"/>
                <a:gd name="T4" fmla="*/ 268288 w 238"/>
                <a:gd name="T5" fmla="*/ 58738 h 524"/>
                <a:gd name="T6" fmla="*/ 303213 w 238"/>
                <a:gd name="T7" fmla="*/ 122238 h 524"/>
                <a:gd name="T8" fmla="*/ 357188 w 238"/>
                <a:gd name="T9" fmla="*/ 106363 h 524"/>
                <a:gd name="T10" fmla="*/ 377825 w 238"/>
                <a:gd name="T11" fmla="*/ 125413 h 524"/>
                <a:gd name="T12" fmla="*/ 303213 w 238"/>
                <a:gd name="T13" fmla="*/ 198438 h 524"/>
                <a:gd name="T14" fmla="*/ 287338 w 238"/>
                <a:gd name="T15" fmla="*/ 266700 h 524"/>
                <a:gd name="T16" fmla="*/ 284163 w 238"/>
                <a:gd name="T17" fmla="*/ 304800 h 524"/>
                <a:gd name="T18" fmla="*/ 312738 w 238"/>
                <a:gd name="T19" fmla="*/ 330200 h 524"/>
                <a:gd name="T20" fmla="*/ 314325 w 238"/>
                <a:gd name="T21" fmla="*/ 350838 h 524"/>
                <a:gd name="T22" fmla="*/ 309563 w 238"/>
                <a:gd name="T23" fmla="*/ 384175 h 524"/>
                <a:gd name="T24" fmla="*/ 287338 w 238"/>
                <a:gd name="T25" fmla="*/ 409575 h 524"/>
                <a:gd name="T26" fmla="*/ 238125 w 238"/>
                <a:gd name="T27" fmla="*/ 423863 h 524"/>
                <a:gd name="T28" fmla="*/ 217488 w 238"/>
                <a:gd name="T29" fmla="*/ 428625 h 524"/>
                <a:gd name="T30" fmla="*/ 211138 w 238"/>
                <a:gd name="T31" fmla="*/ 457200 h 524"/>
                <a:gd name="T32" fmla="*/ 206375 w 238"/>
                <a:gd name="T33" fmla="*/ 479425 h 524"/>
                <a:gd name="T34" fmla="*/ 177800 w 238"/>
                <a:gd name="T35" fmla="*/ 479425 h 524"/>
                <a:gd name="T36" fmla="*/ 158750 w 238"/>
                <a:gd name="T37" fmla="*/ 487363 h 524"/>
                <a:gd name="T38" fmla="*/ 165100 w 238"/>
                <a:gd name="T39" fmla="*/ 511175 h 524"/>
                <a:gd name="T40" fmla="*/ 177800 w 238"/>
                <a:gd name="T41" fmla="*/ 519113 h 524"/>
                <a:gd name="T42" fmla="*/ 179388 w 238"/>
                <a:gd name="T43" fmla="*/ 509588 h 524"/>
                <a:gd name="T44" fmla="*/ 190500 w 238"/>
                <a:gd name="T45" fmla="*/ 528638 h 524"/>
                <a:gd name="T46" fmla="*/ 173038 w 238"/>
                <a:gd name="T47" fmla="*/ 523875 h 524"/>
                <a:gd name="T48" fmla="*/ 166688 w 238"/>
                <a:gd name="T49" fmla="*/ 533400 h 524"/>
                <a:gd name="T50" fmla="*/ 161925 w 238"/>
                <a:gd name="T51" fmla="*/ 544513 h 524"/>
                <a:gd name="T52" fmla="*/ 158750 w 238"/>
                <a:gd name="T53" fmla="*/ 579438 h 524"/>
                <a:gd name="T54" fmla="*/ 138113 w 238"/>
                <a:gd name="T55" fmla="*/ 596900 h 524"/>
                <a:gd name="T56" fmla="*/ 120650 w 238"/>
                <a:gd name="T57" fmla="*/ 612775 h 524"/>
                <a:gd name="T58" fmla="*/ 128588 w 238"/>
                <a:gd name="T59" fmla="*/ 655638 h 524"/>
                <a:gd name="T60" fmla="*/ 149225 w 238"/>
                <a:gd name="T61" fmla="*/ 660400 h 524"/>
                <a:gd name="T62" fmla="*/ 147638 w 238"/>
                <a:gd name="T63" fmla="*/ 693738 h 524"/>
                <a:gd name="T64" fmla="*/ 115888 w 238"/>
                <a:gd name="T65" fmla="*/ 719138 h 524"/>
                <a:gd name="T66" fmla="*/ 103188 w 238"/>
                <a:gd name="T67" fmla="*/ 754063 h 524"/>
                <a:gd name="T68" fmla="*/ 100013 w 238"/>
                <a:gd name="T69" fmla="*/ 758825 h 524"/>
                <a:gd name="T70" fmla="*/ 82550 w 238"/>
                <a:gd name="T71" fmla="*/ 785813 h 524"/>
                <a:gd name="T72" fmla="*/ 87313 w 238"/>
                <a:gd name="T73" fmla="*/ 808038 h 524"/>
                <a:gd name="T74" fmla="*/ 100013 w 238"/>
                <a:gd name="T75" fmla="*/ 831850 h 524"/>
                <a:gd name="T76" fmla="*/ 23813 w 238"/>
                <a:gd name="T77" fmla="*/ 803275 h 524"/>
                <a:gd name="T78" fmla="*/ 0 w 238"/>
                <a:gd name="T79" fmla="*/ 747713 h 524"/>
                <a:gd name="T80" fmla="*/ 28575 w 238"/>
                <a:gd name="T81" fmla="*/ 661988 h 524"/>
                <a:gd name="T82" fmla="*/ 38100 w 238"/>
                <a:gd name="T83" fmla="*/ 598488 h 524"/>
                <a:gd name="T84" fmla="*/ 28575 w 238"/>
                <a:gd name="T85" fmla="*/ 533400 h 524"/>
                <a:gd name="T86" fmla="*/ 38100 w 238"/>
                <a:gd name="T87" fmla="*/ 423863 h 524"/>
                <a:gd name="T88" fmla="*/ 57150 w 238"/>
                <a:gd name="T89" fmla="*/ 346075 h 524"/>
                <a:gd name="T90" fmla="*/ 63500 w 238"/>
                <a:gd name="T91" fmla="*/ 271463 h 524"/>
                <a:gd name="T92" fmla="*/ 58738 w 238"/>
                <a:gd name="T93" fmla="*/ 200025 h 524"/>
                <a:gd name="T94" fmla="*/ 69850 w 238"/>
                <a:gd name="T95" fmla="*/ 158750 h 524"/>
                <a:gd name="T96" fmla="*/ 88900 w 238"/>
                <a:gd name="T97" fmla="*/ 88900 h 524"/>
                <a:gd name="T98" fmla="*/ 119063 w 238"/>
                <a:gd name="T99" fmla="*/ 28575 h 524"/>
                <a:gd name="T100" fmla="*/ 138113 w 238"/>
                <a:gd name="T101" fmla="*/ 0 h 5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38" h="524">
                  <a:moveTo>
                    <a:pt x="87" y="0"/>
                  </a:moveTo>
                  <a:lnTo>
                    <a:pt x="104" y="3"/>
                  </a:lnTo>
                  <a:lnTo>
                    <a:pt x="108" y="10"/>
                  </a:lnTo>
                  <a:lnTo>
                    <a:pt x="116" y="0"/>
                  </a:lnTo>
                  <a:lnTo>
                    <a:pt x="128" y="1"/>
                  </a:lnTo>
                  <a:lnTo>
                    <a:pt x="136" y="15"/>
                  </a:lnTo>
                  <a:lnTo>
                    <a:pt x="144" y="19"/>
                  </a:lnTo>
                  <a:lnTo>
                    <a:pt x="157" y="34"/>
                  </a:lnTo>
                  <a:lnTo>
                    <a:pt x="169" y="37"/>
                  </a:lnTo>
                  <a:lnTo>
                    <a:pt x="189" y="52"/>
                  </a:lnTo>
                  <a:lnTo>
                    <a:pt x="179" y="77"/>
                  </a:lnTo>
                  <a:lnTo>
                    <a:pt x="191" y="77"/>
                  </a:lnTo>
                  <a:lnTo>
                    <a:pt x="195" y="82"/>
                  </a:lnTo>
                  <a:lnTo>
                    <a:pt x="214" y="80"/>
                  </a:lnTo>
                  <a:lnTo>
                    <a:pt x="225" y="67"/>
                  </a:lnTo>
                  <a:lnTo>
                    <a:pt x="227" y="55"/>
                  </a:lnTo>
                  <a:lnTo>
                    <a:pt x="235" y="55"/>
                  </a:lnTo>
                  <a:lnTo>
                    <a:pt x="238" y="79"/>
                  </a:lnTo>
                  <a:lnTo>
                    <a:pt x="215" y="91"/>
                  </a:lnTo>
                  <a:lnTo>
                    <a:pt x="202" y="111"/>
                  </a:lnTo>
                  <a:lnTo>
                    <a:pt x="191" y="125"/>
                  </a:lnTo>
                  <a:lnTo>
                    <a:pt x="185" y="143"/>
                  </a:lnTo>
                  <a:lnTo>
                    <a:pt x="182" y="150"/>
                  </a:lnTo>
                  <a:lnTo>
                    <a:pt x="181" y="168"/>
                  </a:lnTo>
                  <a:lnTo>
                    <a:pt x="181" y="174"/>
                  </a:lnTo>
                  <a:lnTo>
                    <a:pt x="179" y="180"/>
                  </a:lnTo>
                  <a:lnTo>
                    <a:pt x="179" y="192"/>
                  </a:lnTo>
                  <a:lnTo>
                    <a:pt x="185" y="196"/>
                  </a:lnTo>
                  <a:lnTo>
                    <a:pt x="195" y="202"/>
                  </a:lnTo>
                  <a:lnTo>
                    <a:pt x="197" y="208"/>
                  </a:lnTo>
                  <a:lnTo>
                    <a:pt x="194" y="211"/>
                  </a:lnTo>
                  <a:lnTo>
                    <a:pt x="194" y="218"/>
                  </a:lnTo>
                  <a:lnTo>
                    <a:pt x="198" y="221"/>
                  </a:lnTo>
                  <a:lnTo>
                    <a:pt x="202" y="223"/>
                  </a:lnTo>
                  <a:lnTo>
                    <a:pt x="202" y="229"/>
                  </a:lnTo>
                  <a:lnTo>
                    <a:pt x="195" y="242"/>
                  </a:lnTo>
                  <a:lnTo>
                    <a:pt x="193" y="247"/>
                  </a:lnTo>
                  <a:lnTo>
                    <a:pt x="191" y="251"/>
                  </a:lnTo>
                  <a:lnTo>
                    <a:pt x="181" y="258"/>
                  </a:lnTo>
                  <a:lnTo>
                    <a:pt x="167" y="263"/>
                  </a:lnTo>
                  <a:lnTo>
                    <a:pt x="158" y="264"/>
                  </a:lnTo>
                  <a:lnTo>
                    <a:pt x="150" y="267"/>
                  </a:lnTo>
                  <a:lnTo>
                    <a:pt x="140" y="267"/>
                  </a:lnTo>
                  <a:lnTo>
                    <a:pt x="134" y="264"/>
                  </a:lnTo>
                  <a:lnTo>
                    <a:pt x="137" y="270"/>
                  </a:lnTo>
                  <a:lnTo>
                    <a:pt x="137" y="279"/>
                  </a:lnTo>
                  <a:lnTo>
                    <a:pt x="134" y="284"/>
                  </a:lnTo>
                  <a:lnTo>
                    <a:pt x="133" y="288"/>
                  </a:lnTo>
                  <a:lnTo>
                    <a:pt x="134" y="293"/>
                  </a:lnTo>
                  <a:lnTo>
                    <a:pt x="134" y="297"/>
                  </a:lnTo>
                  <a:lnTo>
                    <a:pt x="130" y="302"/>
                  </a:lnTo>
                  <a:lnTo>
                    <a:pt x="125" y="304"/>
                  </a:lnTo>
                  <a:lnTo>
                    <a:pt x="116" y="304"/>
                  </a:lnTo>
                  <a:lnTo>
                    <a:pt x="112" y="302"/>
                  </a:lnTo>
                  <a:lnTo>
                    <a:pt x="102" y="299"/>
                  </a:lnTo>
                  <a:lnTo>
                    <a:pt x="100" y="300"/>
                  </a:lnTo>
                  <a:lnTo>
                    <a:pt x="100" y="307"/>
                  </a:lnTo>
                  <a:lnTo>
                    <a:pt x="102" y="312"/>
                  </a:lnTo>
                  <a:lnTo>
                    <a:pt x="102" y="318"/>
                  </a:lnTo>
                  <a:lnTo>
                    <a:pt x="104" y="322"/>
                  </a:lnTo>
                  <a:lnTo>
                    <a:pt x="108" y="324"/>
                  </a:lnTo>
                  <a:lnTo>
                    <a:pt x="108" y="325"/>
                  </a:lnTo>
                  <a:lnTo>
                    <a:pt x="112" y="327"/>
                  </a:lnTo>
                  <a:lnTo>
                    <a:pt x="113" y="325"/>
                  </a:lnTo>
                  <a:lnTo>
                    <a:pt x="110" y="324"/>
                  </a:lnTo>
                  <a:lnTo>
                    <a:pt x="113" y="321"/>
                  </a:lnTo>
                  <a:lnTo>
                    <a:pt x="116" y="322"/>
                  </a:lnTo>
                  <a:lnTo>
                    <a:pt x="118" y="327"/>
                  </a:lnTo>
                  <a:lnTo>
                    <a:pt x="120" y="333"/>
                  </a:lnTo>
                  <a:lnTo>
                    <a:pt x="116" y="336"/>
                  </a:lnTo>
                  <a:lnTo>
                    <a:pt x="110" y="336"/>
                  </a:lnTo>
                  <a:lnTo>
                    <a:pt x="109" y="330"/>
                  </a:lnTo>
                  <a:lnTo>
                    <a:pt x="105" y="330"/>
                  </a:lnTo>
                  <a:lnTo>
                    <a:pt x="101" y="333"/>
                  </a:lnTo>
                  <a:lnTo>
                    <a:pt x="105" y="336"/>
                  </a:lnTo>
                  <a:lnTo>
                    <a:pt x="109" y="337"/>
                  </a:lnTo>
                  <a:lnTo>
                    <a:pt x="109" y="339"/>
                  </a:lnTo>
                  <a:lnTo>
                    <a:pt x="102" y="343"/>
                  </a:lnTo>
                  <a:lnTo>
                    <a:pt x="98" y="352"/>
                  </a:lnTo>
                  <a:lnTo>
                    <a:pt x="100" y="356"/>
                  </a:lnTo>
                  <a:lnTo>
                    <a:pt x="100" y="365"/>
                  </a:lnTo>
                  <a:lnTo>
                    <a:pt x="94" y="371"/>
                  </a:lnTo>
                  <a:lnTo>
                    <a:pt x="96" y="376"/>
                  </a:lnTo>
                  <a:lnTo>
                    <a:pt x="87" y="376"/>
                  </a:lnTo>
                  <a:lnTo>
                    <a:pt x="84" y="380"/>
                  </a:lnTo>
                  <a:lnTo>
                    <a:pt x="80" y="382"/>
                  </a:lnTo>
                  <a:lnTo>
                    <a:pt x="76" y="386"/>
                  </a:lnTo>
                  <a:lnTo>
                    <a:pt x="72" y="395"/>
                  </a:lnTo>
                  <a:lnTo>
                    <a:pt x="72" y="401"/>
                  </a:lnTo>
                  <a:lnTo>
                    <a:pt x="81" y="413"/>
                  </a:lnTo>
                  <a:lnTo>
                    <a:pt x="88" y="416"/>
                  </a:lnTo>
                  <a:lnTo>
                    <a:pt x="91" y="414"/>
                  </a:lnTo>
                  <a:lnTo>
                    <a:pt x="94" y="416"/>
                  </a:lnTo>
                  <a:lnTo>
                    <a:pt x="94" y="422"/>
                  </a:lnTo>
                  <a:lnTo>
                    <a:pt x="93" y="428"/>
                  </a:lnTo>
                  <a:lnTo>
                    <a:pt x="93" y="437"/>
                  </a:lnTo>
                  <a:lnTo>
                    <a:pt x="87" y="440"/>
                  </a:lnTo>
                  <a:lnTo>
                    <a:pt x="85" y="443"/>
                  </a:lnTo>
                  <a:lnTo>
                    <a:pt x="73" y="453"/>
                  </a:lnTo>
                  <a:lnTo>
                    <a:pt x="71" y="460"/>
                  </a:lnTo>
                  <a:lnTo>
                    <a:pt x="69" y="472"/>
                  </a:lnTo>
                  <a:lnTo>
                    <a:pt x="65" y="475"/>
                  </a:lnTo>
                  <a:lnTo>
                    <a:pt x="63" y="475"/>
                  </a:lnTo>
                  <a:lnTo>
                    <a:pt x="60" y="472"/>
                  </a:lnTo>
                  <a:lnTo>
                    <a:pt x="63" y="478"/>
                  </a:lnTo>
                  <a:lnTo>
                    <a:pt x="56" y="483"/>
                  </a:lnTo>
                  <a:lnTo>
                    <a:pt x="52" y="489"/>
                  </a:lnTo>
                  <a:lnTo>
                    <a:pt x="52" y="495"/>
                  </a:lnTo>
                  <a:lnTo>
                    <a:pt x="53" y="502"/>
                  </a:lnTo>
                  <a:lnTo>
                    <a:pt x="55" y="506"/>
                  </a:lnTo>
                  <a:lnTo>
                    <a:pt x="55" y="509"/>
                  </a:lnTo>
                  <a:lnTo>
                    <a:pt x="57" y="517"/>
                  </a:lnTo>
                  <a:lnTo>
                    <a:pt x="63" y="523"/>
                  </a:lnTo>
                  <a:lnTo>
                    <a:pt x="63" y="524"/>
                  </a:lnTo>
                  <a:lnTo>
                    <a:pt x="52" y="518"/>
                  </a:lnTo>
                  <a:lnTo>
                    <a:pt x="19" y="518"/>
                  </a:lnTo>
                  <a:lnTo>
                    <a:pt x="15" y="506"/>
                  </a:lnTo>
                  <a:lnTo>
                    <a:pt x="15" y="489"/>
                  </a:lnTo>
                  <a:lnTo>
                    <a:pt x="4" y="490"/>
                  </a:lnTo>
                  <a:lnTo>
                    <a:pt x="0" y="471"/>
                  </a:lnTo>
                  <a:lnTo>
                    <a:pt x="10" y="447"/>
                  </a:lnTo>
                  <a:lnTo>
                    <a:pt x="8" y="429"/>
                  </a:lnTo>
                  <a:lnTo>
                    <a:pt x="18" y="417"/>
                  </a:lnTo>
                  <a:lnTo>
                    <a:pt x="20" y="408"/>
                  </a:lnTo>
                  <a:lnTo>
                    <a:pt x="20" y="389"/>
                  </a:lnTo>
                  <a:lnTo>
                    <a:pt x="24" y="377"/>
                  </a:lnTo>
                  <a:lnTo>
                    <a:pt x="18" y="367"/>
                  </a:lnTo>
                  <a:lnTo>
                    <a:pt x="19" y="343"/>
                  </a:lnTo>
                  <a:lnTo>
                    <a:pt x="18" y="336"/>
                  </a:lnTo>
                  <a:lnTo>
                    <a:pt x="19" y="313"/>
                  </a:lnTo>
                  <a:lnTo>
                    <a:pt x="19" y="290"/>
                  </a:lnTo>
                  <a:lnTo>
                    <a:pt x="24" y="267"/>
                  </a:lnTo>
                  <a:lnTo>
                    <a:pt x="31" y="260"/>
                  </a:lnTo>
                  <a:lnTo>
                    <a:pt x="27" y="226"/>
                  </a:lnTo>
                  <a:lnTo>
                    <a:pt x="36" y="218"/>
                  </a:lnTo>
                  <a:lnTo>
                    <a:pt x="35" y="205"/>
                  </a:lnTo>
                  <a:lnTo>
                    <a:pt x="43" y="186"/>
                  </a:lnTo>
                  <a:lnTo>
                    <a:pt x="40" y="171"/>
                  </a:lnTo>
                  <a:lnTo>
                    <a:pt x="37" y="149"/>
                  </a:lnTo>
                  <a:lnTo>
                    <a:pt x="35" y="143"/>
                  </a:lnTo>
                  <a:lnTo>
                    <a:pt x="37" y="126"/>
                  </a:lnTo>
                  <a:lnTo>
                    <a:pt x="41" y="117"/>
                  </a:lnTo>
                  <a:lnTo>
                    <a:pt x="41" y="111"/>
                  </a:lnTo>
                  <a:lnTo>
                    <a:pt x="44" y="100"/>
                  </a:lnTo>
                  <a:lnTo>
                    <a:pt x="55" y="77"/>
                  </a:lnTo>
                  <a:lnTo>
                    <a:pt x="60" y="76"/>
                  </a:lnTo>
                  <a:lnTo>
                    <a:pt x="56" y="56"/>
                  </a:lnTo>
                  <a:lnTo>
                    <a:pt x="59" y="45"/>
                  </a:lnTo>
                  <a:lnTo>
                    <a:pt x="71" y="33"/>
                  </a:lnTo>
                  <a:lnTo>
                    <a:pt x="75" y="18"/>
                  </a:lnTo>
                  <a:lnTo>
                    <a:pt x="73" y="13"/>
                  </a:lnTo>
                  <a:lnTo>
                    <a:pt x="81" y="7"/>
                  </a:lnTo>
                  <a:lnTo>
                    <a:pt x="8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2" name="Freeform 823"/>
            <p:cNvSpPr>
              <a:spLocks/>
            </p:cNvSpPr>
            <p:nvPr/>
          </p:nvSpPr>
          <p:spPr bwMode="auto">
            <a:xfrm>
              <a:off x="3132138" y="5197475"/>
              <a:ext cx="98425" cy="115888"/>
            </a:xfrm>
            <a:custGeom>
              <a:avLst/>
              <a:gdLst>
                <a:gd name="T0" fmla="*/ 15875 w 62"/>
                <a:gd name="T1" fmla="*/ 0 h 73"/>
                <a:gd name="T2" fmla="*/ 31750 w 62"/>
                <a:gd name="T3" fmla="*/ 1588 h 73"/>
                <a:gd name="T4" fmla="*/ 47625 w 62"/>
                <a:gd name="T5" fmla="*/ 20638 h 73"/>
                <a:gd name="T6" fmla="*/ 57150 w 62"/>
                <a:gd name="T7" fmla="*/ 19050 h 73"/>
                <a:gd name="T8" fmla="*/ 82550 w 62"/>
                <a:gd name="T9" fmla="*/ 44450 h 73"/>
                <a:gd name="T10" fmla="*/ 88900 w 62"/>
                <a:gd name="T11" fmla="*/ 44450 h 73"/>
                <a:gd name="T12" fmla="*/ 98425 w 62"/>
                <a:gd name="T13" fmla="*/ 60325 h 73"/>
                <a:gd name="T14" fmla="*/ 93663 w 62"/>
                <a:gd name="T15" fmla="*/ 73025 h 73"/>
                <a:gd name="T16" fmla="*/ 93663 w 62"/>
                <a:gd name="T17" fmla="*/ 88900 h 73"/>
                <a:gd name="T18" fmla="*/ 90488 w 62"/>
                <a:gd name="T19" fmla="*/ 96838 h 73"/>
                <a:gd name="T20" fmla="*/ 84138 w 62"/>
                <a:gd name="T21" fmla="*/ 103188 h 73"/>
                <a:gd name="T22" fmla="*/ 77788 w 62"/>
                <a:gd name="T23" fmla="*/ 107950 h 73"/>
                <a:gd name="T24" fmla="*/ 71438 w 62"/>
                <a:gd name="T25" fmla="*/ 115888 h 73"/>
                <a:gd name="T26" fmla="*/ 63500 w 62"/>
                <a:gd name="T27" fmla="*/ 112713 h 73"/>
                <a:gd name="T28" fmla="*/ 52388 w 62"/>
                <a:gd name="T29" fmla="*/ 112713 h 73"/>
                <a:gd name="T30" fmla="*/ 39688 w 62"/>
                <a:gd name="T31" fmla="*/ 115888 h 73"/>
                <a:gd name="T32" fmla="*/ 38100 w 62"/>
                <a:gd name="T33" fmla="*/ 112713 h 73"/>
                <a:gd name="T34" fmla="*/ 31750 w 62"/>
                <a:gd name="T35" fmla="*/ 111125 h 73"/>
                <a:gd name="T36" fmla="*/ 25400 w 62"/>
                <a:gd name="T37" fmla="*/ 103188 h 73"/>
                <a:gd name="T38" fmla="*/ 12700 w 62"/>
                <a:gd name="T39" fmla="*/ 106363 h 73"/>
                <a:gd name="T40" fmla="*/ 9525 w 62"/>
                <a:gd name="T41" fmla="*/ 98425 h 73"/>
                <a:gd name="T42" fmla="*/ 1588 w 62"/>
                <a:gd name="T43" fmla="*/ 92075 h 73"/>
                <a:gd name="T44" fmla="*/ 0 w 62"/>
                <a:gd name="T45" fmla="*/ 77788 h 73"/>
                <a:gd name="T46" fmla="*/ 0 w 62"/>
                <a:gd name="T47" fmla="*/ 68263 h 73"/>
                <a:gd name="T48" fmla="*/ 1588 w 62"/>
                <a:gd name="T49" fmla="*/ 39688 h 73"/>
                <a:gd name="T50" fmla="*/ 6350 w 62"/>
                <a:gd name="T51" fmla="*/ 28575 h 73"/>
                <a:gd name="T52" fmla="*/ 15875 w 62"/>
                <a:gd name="T53" fmla="*/ 0 h 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2" h="73">
                  <a:moveTo>
                    <a:pt x="10" y="0"/>
                  </a:moveTo>
                  <a:lnTo>
                    <a:pt x="20" y="1"/>
                  </a:lnTo>
                  <a:lnTo>
                    <a:pt x="30" y="13"/>
                  </a:lnTo>
                  <a:lnTo>
                    <a:pt x="36" y="12"/>
                  </a:lnTo>
                  <a:lnTo>
                    <a:pt x="52" y="28"/>
                  </a:lnTo>
                  <a:lnTo>
                    <a:pt x="56" y="28"/>
                  </a:lnTo>
                  <a:lnTo>
                    <a:pt x="62" y="38"/>
                  </a:lnTo>
                  <a:lnTo>
                    <a:pt x="59" y="46"/>
                  </a:lnTo>
                  <a:lnTo>
                    <a:pt x="59" y="56"/>
                  </a:lnTo>
                  <a:lnTo>
                    <a:pt x="57" y="61"/>
                  </a:lnTo>
                  <a:lnTo>
                    <a:pt x="53" y="65"/>
                  </a:lnTo>
                  <a:lnTo>
                    <a:pt x="49" y="68"/>
                  </a:lnTo>
                  <a:lnTo>
                    <a:pt x="45" y="73"/>
                  </a:lnTo>
                  <a:lnTo>
                    <a:pt x="40" y="71"/>
                  </a:lnTo>
                  <a:lnTo>
                    <a:pt x="33" y="71"/>
                  </a:lnTo>
                  <a:lnTo>
                    <a:pt x="25" y="73"/>
                  </a:lnTo>
                  <a:lnTo>
                    <a:pt x="24" y="71"/>
                  </a:lnTo>
                  <a:lnTo>
                    <a:pt x="20" y="70"/>
                  </a:lnTo>
                  <a:lnTo>
                    <a:pt x="16" y="65"/>
                  </a:lnTo>
                  <a:lnTo>
                    <a:pt x="8" y="67"/>
                  </a:lnTo>
                  <a:lnTo>
                    <a:pt x="6" y="62"/>
                  </a:lnTo>
                  <a:lnTo>
                    <a:pt x="1" y="58"/>
                  </a:lnTo>
                  <a:lnTo>
                    <a:pt x="0" y="49"/>
                  </a:lnTo>
                  <a:lnTo>
                    <a:pt x="0" y="43"/>
                  </a:lnTo>
                  <a:lnTo>
                    <a:pt x="1" y="25"/>
                  </a:lnTo>
                  <a:lnTo>
                    <a:pt x="4" y="18"/>
                  </a:lnTo>
                  <a:lnTo>
                    <a:pt x="1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3" name="Freeform 824"/>
            <p:cNvSpPr>
              <a:spLocks/>
            </p:cNvSpPr>
            <p:nvPr/>
          </p:nvSpPr>
          <p:spPr bwMode="auto">
            <a:xfrm>
              <a:off x="3048000" y="4941888"/>
              <a:ext cx="166688" cy="187325"/>
            </a:xfrm>
            <a:custGeom>
              <a:avLst/>
              <a:gdLst>
                <a:gd name="T0" fmla="*/ 61913 w 105"/>
                <a:gd name="T1" fmla="*/ 0 h 118"/>
                <a:gd name="T2" fmla="*/ 87313 w 105"/>
                <a:gd name="T3" fmla="*/ 14288 h 118"/>
                <a:gd name="T4" fmla="*/ 96838 w 105"/>
                <a:gd name="T5" fmla="*/ 41275 h 118"/>
                <a:gd name="T6" fmla="*/ 92075 w 105"/>
                <a:gd name="T7" fmla="*/ 63500 h 118"/>
                <a:gd name="T8" fmla="*/ 131763 w 105"/>
                <a:gd name="T9" fmla="*/ 66675 h 118"/>
                <a:gd name="T10" fmla="*/ 141288 w 105"/>
                <a:gd name="T11" fmla="*/ 104775 h 118"/>
                <a:gd name="T12" fmla="*/ 155575 w 105"/>
                <a:gd name="T13" fmla="*/ 101600 h 118"/>
                <a:gd name="T14" fmla="*/ 166688 w 105"/>
                <a:gd name="T15" fmla="*/ 104775 h 118"/>
                <a:gd name="T16" fmla="*/ 157163 w 105"/>
                <a:gd name="T17" fmla="*/ 144463 h 118"/>
                <a:gd name="T18" fmla="*/ 153988 w 105"/>
                <a:gd name="T19" fmla="*/ 163513 h 118"/>
                <a:gd name="T20" fmla="*/ 136525 w 105"/>
                <a:gd name="T21" fmla="*/ 184150 h 118"/>
                <a:gd name="T22" fmla="*/ 106363 w 105"/>
                <a:gd name="T23" fmla="*/ 187325 h 118"/>
                <a:gd name="T24" fmla="*/ 100013 w 105"/>
                <a:gd name="T25" fmla="*/ 179388 h 118"/>
                <a:gd name="T26" fmla="*/ 80963 w 105"/>
                <a:gd name="T27" fmla="*/ 179388 h 118"/>
                <a:gd name="T28" fmla="*/ 96838 w 105"/>
                <a:gd name="T29" fmla="*/ 139700 h 118"/>
                <a:gd name="T30" fmla="*/ 65088 w 105"/>
                <a:gd name="T31" fmla="*/ 115888 h 118"/>
                <a:gd name="T32" fmla="*/ 46038 w 105"/>
                <a:gd name="T33" fmla="*/ 111125 h 118"/>
                <a:gd name="T34" fmla="*/ 25400 w 105"/>
                <a:gd name="T35" fmla="*/ 87313 h 118"/>
                <a:gd name="T36" fmla="*/ 12700 w 105"/>
                <a:gd name="T37" fmla="*/ 80963 h 118"/>
                <a:gd name="T38" fmla="*/ 0 w 105"/>
                <a:gd name="T39" fmla="*/ 58738 h 118"/>
                <a:gd name="T40" fmla="*/ 7938 w 105"/>
                <a:gd name="T41" fmla="*/ 31750 h 118"/>
                <a:gd name="T42" fmla="*/ 19050 w 105"/>
                <a:gd name="T43" fmla="*/ 4763 h 118"/>
                <a:gd name="T44" fmla="*/ 61913 w 105"/>
                <a:gd name="T45" fmla="*/ 0 h 1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 h="118">
                  <a:moveTo>
                    <a:pt x="39" y="0"/>
                  </a:moveTo>
                  <a:lnTo>
                    <a:pt x="55" y="9"/>
                  </a:lnTo>
                  <a:lnTo>
                    <a:pt x="61" y="26"/>
                  </a:lnTo>
                  <a:lnTo>
                    <a:pt x="58" y="40"/>
                  </a:lnTo>
                  <a:lnTo>
                    <a:pt x="83" y="42"/>
                  </a:lnTo>
                  <a:lnTo>
                    <a:pt x="89" y="66"/>
                  </a:lnTo>
                  <a:lnTo>
                    <a:pt x="98" y="64"/>
                  </a:lnTo>
                  <a:lnTo>
                    <a:pt x="105" y="66"/>
                  </a:lnTo>
                  <a:lnTo>
                    <a:pt x="99" y="91"/>
                  </a:lnTo>
                  <a:lnTo>
                    <a:pt x="97" y="103"/>
                  </a:lnTo>
                  <a:lnTo>
                    <a:pt x="86" y="116"/>
                  </a:lnTo>
                  <a:lnTo>
                    <a:pt x="67" y="118"/>
                  </a:lnTo>
                  <a:lnTo>
                    <a:pt x="63" y="113"/>
                  </a:lnTo>
                  <a:lnTo>
                    <a:pt x="51" y="113"/>
                  </a:lnTo>
                  <a:lnTo>
                    <a:pt x="61" y="88"/>
                  </a:lnTo>
                  <a:lnTo>
                    <a:pt x="41" y="73"/>
                  </a:lnTo>
                  <a:lnTo>
                    <a:pt x="29" y="70"/>
                  </a:lnTo>
                  <a:lnTo>
                    <a:pt x="16" y="55"/>
                  </a:lnTo>
                  <a:lnTo>
                    <a:pt x="8" y="51"/>
                  </a:lnTo>
                  <a:lnTo>
                    <a:pt x="0" y="37"/>
                  </a:lnTo>
                  <a:lnTo>
                    <a:pt x="5" y="20"/>
                  </a:lnTo>
                  <a:lnTo>
                    <a:pt x="12" y="3"/>
                  </a:lnTo>
                  <a:lnTo>
                    <a:pt x="3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4" name="Freeform 825"/>
            <p:cNvSpPr>
              <a:spLocks/>
            </p:cNvSpPr>
            <p:nvPr/>
          </p:nvSpPr>
          <p:spPr bwMode="auto">
            <a:xfrm>
              <a:off x="2916238" y="4741863"/>
              <a:ext cx="230187" cy="277812"/>
            </a:xfrm>
            <a:custGeom>
              <a:avLst/>
              <a:gdLst>
                <a:gd name="T0" fmla="*/ 66675 w 145"/>
                <a:gd name="T1" fmla="*/ 0 h 175"/>
                <a:gd name="T2" fmla="*/ 80962 w 145"/>
                <a:gd name="T3" fmla="*/ 3175 h 175"/>
                <a:gd name="T4" fmla="*/ 90487 w 145"/>
                <a:gd name="T5" fmla="*/ 38100 h 175"/>
                <a:gd name="T6" fmla="*/ 115887 w 145"/>
                <a:gd name="T7" fmla="*/ 47625 h 175"/>
                <a:gd name="T8" fmla="*/ 144462 w 145"/>
                <a:gd name="T9" fmla="*/ 71437 h 175"/>
                <a:gd name="T10" fmla="*/ 176212 w 145"/>
                <a:gd name="T11" fmla="*/ 77787 h 175"/>
                <a:gd name="T12" fmla="*/ 173037 w 145"/>
                <a:gd name="T13" fmla="*/ 111125 h 175"/>
                <a:gd name="T14" fmla="*/ 184150 w 145"/>
                <a:gd name="T15" fmla="*/ 131762 h 175"/>
                <a:gd name="T16" fmla="*/ 215900 w 145"/>
                <a:gd name="T17" fmla="*/ 134937 h 175"/>
                <a:gd name="T18" fmla="*/ 219075 w 145"/>
                <a:gd name="T19" fmla="*/ 160337 h 175"/>
                <a:gd name="T20" fmla="*/ 230187 w 145"/>
                <a:gd name="T21" fmla="*/ 174625 h 175"/>
                <a:gd name="T22" fmla="*/ 219075 w 145"/>
                <a:gd name="T23" fmla="*/ 214312 h 175"/>
                <a:gd name="T24" fmla="*/ 193675 w 145"/>
                <a:gd name="T25" fmla="*/ 200025 h 175"/>
                <a:gd name="T26" fmla="*/ 150812 w 145"/>
                <a:gd name="T27" fmla="*/ 204787 h 175"/>
                <a:gd name="T28" fmla="*/ 139700 w 145"/>
                <a:gd name="T29" fmla="*/ 231775 h 175"/>
                <a:gd name="T30" fmla="*/ 131762 w 145"/>
                <a:gd name="T31" fmla="*/ 258762 h 175"/>
                <a:gd name="T32" fmla="*/ 112712 w 145"/>
                <a:gd name="T33" fmla="*/ 257175 h 175"/>
                <a:gd name="T34" fmla="*/ 100012 w 145"/>
                <a:gd name="T35" fmla="*/ 273050 h 175"/>
                <a:gd name="T36" fmla="*/ 93662 w 145"/>
                <a:gd name="T37" fmla="*/ 261937 h 175"/>
                <a:gd name="T38" fmla="*/ 66675 w 145"/>
                <a:gd name="T39" fmla="*/ 257175 h 175"/>
                <a:gd name="T40" fmla="*/ 57150 w 145"/>
                <a:gd name="T41" fmla="*/ 268287 h 175"/>
                <a:gd name="T42" fmla="*/ 44450 w 145"/>
                <a:gd name="T43" fmla="*/ 277812 h 175"/>
                <a:gd name="T44" fmla="*/ 31750 w 145"/>
                <a:gd name="T45" fmla="*/ 276225 h 175"/>
                <a:gd name="T46" fmla="*/ 25400 w 145"/>
                <a:gd name="T47" fmla="*/ 246062 h 175"/>
                <a:gd name="T48" fmla="*/ 19050 w 145"/>
                <a:gd name="T49" fmla="*/ 236537 h 175"/>
                <a:gd name="T50" fmla="*/ 15875 w 145"/>
                <a:gd name="T51" fmla="*/ 214312 h 175"/>
                <a:gd name="T52" fmla="*/ 19050 w 145"/>
                <a:gd name="T53" fmla="*/ 200025 h 175"/>
                <a:gd name="T54" fmla="*/ 11112 w 145"/>
                <a:gd name="T55" fmla="*/ 188912 h 175"/>
                <a:gd name="T56" fmla="*/ 3175 w 145"/>
                <a:gd name="T57" fmla="*/ 165100 h 175"/>
                <a:gd name="T58" fmla="*/ 12700 w 145"/>
                <a:gd name="T59" fmla="*/ 131762 h 175"/>
                <a:gd name="T60" fmla="*/ 4762 w 145"/>
                <a:gd name="T61" fmla="*/ 125412 h 175"/>
                <a:gd name="T62" fmla="*/ 4762 w 145"/>
                <a:gd name="T63" fmla="*/ 96837 h 175"/>
                <a:gd name="T64" fmla="*/ 15875 w 145"/>
                <a:gd name="T65" fmla="*/ 85725 h 175"/>
                <a:gd name="T66" fmla="*/ 11112 w 145"/>
                <a:gd name="T67" fmla="*/ 66675 h 175"/>
                <a:gd name="T68" fmla="*/ 17462 w 145"/>
                <a:gd name="T69" fmla="*/ 42862 h 175"/>
                <a:gd name="T70" fmla="*/ 0 w 145"/>
                <a:gd name="T71" fmla="*/ 14287 h 175"/>
                <a:gd name="T72" fmla="*/ 6350 w 145"/>
                <a:gd name="T73" fmla="*/ 12700 h 175"/>
                <a:gd name="T74" fmla="*/ 22225 w 145"/>
                <a:gd name="T75" fmla="*/ 20637 h 175"/>
                <a:gd name="T76" fmla="*/ 34925 w 145"/>
                <a:gd name="T77" fmla="*/ 7937 h 175"/>
                <a:gd name="T78" fmla="*/ 66675 w 145"/>
                <a:gd name="T79" fmla="*/ 0 h 1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5" h="175">
                  <a:moveTo>
                    <a:pt x="42" y="0"/>
                  </a:moveTo>
                  <a:lnTo>
                    <a:pt x="51" y="2"/>
                  </a:lnTo>
                  <a:lnTo>
                    <a:pt x="57" y="24"/>
                  </a:lnTo>
                  <a:lnTo>
                    <a:pt x="73" y="30"/>
                  </a:lnTo>
                  <a:lnTo>
                    <a:pt x="91" y="45"/>
                  </a:lnTo>
                  <a:lnTo>
                    <a:pt x="111" y="49"/>
                  </a:lnTo>
                  <a:lnTo>
                    <a:pt x="109" y="70"/>
                  </a:lnTo>
                  <a:lnTo>
                    <a:pt x="116" y="83"/>
                  </a:lnTo>
                  <a:lnTo>
                    <a:pt x="136" y="85"/>
                  </a:lnTo>
                  <a:lnTo>
                    <a:pt x="138" y="101"/>
                  </a:lnTo>
                  <a:lnTo>
                    <a:pt x="145" y="110"/>
                  </a:lnTo>
                  <a:lnTo>
                    <a:pt x="138" y="135"/>
                  </a:lnTo>
                  <a:lnTo>
                    <a:pt x="122" y="126"/>
                  </a:lnTo>
                  <a:lnTo>
                    <a:pt x="95" y="129"/>
                  </a:lnTo>
                  <a:lnTo>
                    <a:pt x="88" y="146"/>
                  </a:lnTo>
                  <a:lnTo>
                    <a:pt x="83" y="163"/>
                  </a:lnTo>
                  <a:lnTo>
                    <a:pt x="71" y="162"/>
                  </a:lnTo>
                  <a:lnTo>
                    <a:pt x="63" y="172"/>
                  </a:lnTo>
                  <a:lnTo>
                    <a:pt x="59" y="165"/>
                  </a:lnTo>
                  <a:lnTo>
                    <a:pt x="42" y="162"/>
                  </a:lnTo>
                  <a:lnTo>
                    <a:pt x="36" y="169"/>
                  </a:lnTo>
                  <a:lnTo>
                    <a:pt x="28" y="175"/>
                  </a:lnTo>
                  <a:lnTo>
                    <a:pt x="20" y="174"/>
                  </a:lnTo>
                  <a:lnTo>
                    <a:pt x="16" y="155"/>
                  </a:lnTo>
                  <a:lnTo>
                    <a:pt x="12" y="149"/>
                  </a:lnTo>
                  <a:lnTo>
                    <a:pt x="10" y="135"/>
                  </a:lnTo>
                  <a:lnTo>
                    <a:pt x="12" y="126"/>
                  </a:lnTo>
                  <a:lnTo>
                    <a:pt x="7" y="119"/>
                  </a:lnTo>
                  <a:lnTo>
                    <a:pt x="2" y="104"/>
                  </a:lnTo>
                  <a:lnTo>
                    <a:pt x="8" y="83"/>
                  </a:lnTo>
                  <a:lnTo>
                    <a:pt x="3" y="79"/>
                  </a:lnTo>
                  <a:lnTo>
                    <a:pt x="3" y="61"/>
                  </a:lnTo>
                  <a:lnTo>
                    <a:pt x="10" y="54"/>
                  </a:lnTo>
                  <a:lnTo>
                    <a:pt x="7" y="42"/>
                  </a:lnTo>
                  <a:lnTo>
                    <a:pt x="11" y="27"/>
                  </a:lnTo>
                  <a:lnTo>
                    <a:pt x="0" y="9"/>
                  </a:lnTo>
                  <a:lnTo>
                    <a:pt x="4" y="8"/>
                  </a:lnTo>
                  <a:lnTo>
                    <a:pt x="14" y="13"/>
                  </a:lnTo>
                  <a:lnTo>
                    <a:pt x="22" y="5"/>
                  </a:lnTo>
                  <a:lnTo>
                    <a:pt x="4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5" name="Freeform 826"/>
            <p:cNvSpPr>
              <a:spLocks/>
            </p:cNvSpPr>
            <p:nvPr/>
          </p:nvSpPr>
          <p:spPr bwMode="auto">
            <a:xfrm>
              <a:off x="2689225" y="4532313"/>
              <a:ext cx="244475" cy="395287"/>
            </a:xfrm>
            <a:custGeom>
              <a:avLst/>
              <a:gdLst>
                <a:gd name="T0" fmla="*/ 134938 w 154"/>
                <a:gd name="T1" fmla="*/ 4762 h 249"/>
                <a:gd name="T2" fmla="*/ 200025 w 154"/>
                <a:gd name="T3" fmla="*/ 44450 h 249"/>
                <a:gd name="T4" fmla="*/ 200025 w 154"/>
                <a:gd name="T5" fmla="*/ 87312 h 249"/>
                <a:gd name="T6" fmla="*/ 158750 w 154"/>
                <a:gd name="T7" fmla="*/ 134937 h 249"/>
                <a:gd name="T8" fmla="*/ 160338 w 154"/>
                <a:gd name="T9" fmla="*/ 188912 h 249"/>
                <a:gd name="T10" fmla="*/ 171450 w 154"/>
                <a:gd name="T11" fmla="*/ 204787 h 249"/>
                <a:gd name="T12" fmla="*/ 193675 w 154"/>
                <a:gd name="T13" fmla="*/ 207962 h 249"/>
                <a:gd name="T14" fmla="*/ 214313 w 154"/>
                <a:gd name="T15" fmla="*/ 227012 h 249"/>
                <a:gd name="T16" fmla="*/ 244475 w 154"/>
                <a:gd name="T17" fmla="*/ 252412 h 249"/>
                <a:gd name="T18" fmla="*/ 242888 w 154"/>
                <a:gd name="T19" fmla="*/ 295275 h 249"/>
                <a:gd name="T20" fmla="*/ 231775 w 154"/>
                <a:gd name="T21" fmla="*/ 334962 h 249"/>
                <a:gd name="T22" fmla="*/ 230188 w 154"/>
                <a:gd name="T23" fmla="*/ 374650 h 249"/>
                <a:gd name="T24" fmla="*/ 220663 w 154"/>
                <a:gd name="T25" fmla="*/ 388937 h 249"/>
                <a:gd name="T26" fmla="*/ 204788 w 154"/>
                <a:gd name="T27" fmla="*/ 379412 h 249"/>
                <a:gd name="T28" fmla="*/ 193675 w 154"/>
                <a:gd name="T29" fmla="*/ 373062 h 249"/>
                <a:gd name="T30" fmla="*/ 180975 w 154"/>
                <a:gd name="T31" fmla="*/ 360362 h 249"/>
                <a:gd name="T32" fmla="*/ 158750 w 154"/>
                <a:gd name="T33" fmla="*/ 349250 h 249"/>
                <a:gd name="T34" fmla="*/ 141288 w 154"/>
                <a:gd name="T35" fmla="*/ 339725 h 249"/>
                <a:gd name="T36" fmla="*/ 111125 w 154"/>
                <a:gd name="T37" fmla="*/ 312737 h 249"/>
                <a:gd name="T38" fmla="*/ 96838 w 154"/>
                <a:gd name="T39" fmla="*/ 290512 h 249"/>
                <a:gd name="T40" fmla="*/ 90488 w 154"/>
                <a:gd name="T41" fmla="*/ 266700 h 249"/>
                <a:gd name="T42" fmla="*/ 71438 w 154"/>
                <a:gd name="T43" fmla="*/ 233362 h 249"/>
                <a:gd name="T44" fmla="*/ 58738 w 154"/>
                <a:gd name="T45" fmla="*/ 200025 h 249"/>
                <a:gd name="T46" fmla="*/ 42863 w 154"/>
                <a:gd name="T47" fmla="*/ 165100 h 249"/>
                <a:gd name="T48" fmla="*/ 26988 w 154"/>
                <a:gd name="T49" fmla="*/ 139700 h 249"/>
                <a:gd name="T50" fmla="*/ 4763 w 154"/>
                <a:gd name="T51" fmla="*/ 117475 h 249"/>
                <a:gd name="T52" fmla="*/ 7938 w 154"/>
                <a:gd name="T53" fmla="*/ 111125 h 249"/>
                <a:gd name="T54" fmla="*/ 1588 w 154"/>
                <a:gd name="T55" fmla="*/ 101600 h 249"/>
                <a:gd name="T56" fmla="*/ 6350 w 154"/>
                <a:gd name="T57" fmla="*/ 77787 h 249"/>
                <a:gd name="T58" fmla="*/ 23813 w 154"/>
                <a:gd name="T59" fmla="*/ 77787 h 249"/>
                <a:gd name="T60" fmla="*/ 31750 w 154"/>
                <a:gd name="T61" fmla="*/ 88900 h 249"/>
                <a:gd name="T62" fmla="*/ 50800 w 154"/>
                <a:gd name="T63" fmla="*/ 101600 h 249"/>
                <a:gd name="T64" fmla="*/ 58738 w 154"/>
                <a:gd name="T65" fmla="*/ 69850 h 249"/>
                <a:gd name="T66" fmla="*/ 82550 w 154"/>
                <a:gd name="T67" fmla="*/ 57150 h 249"/>
                <a:gd name="T68" fmla="*/ 115888 w 154"/>
                <a:gd name="T69" fmla="*/ 15875 h 249"/>
                <a:gd name="T70" fmla="*/ 120650 w 154"/>
                <a:gd name="T71" fmla="*/ 0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4" h="249">
                  <a:moveTo>
                    <a:pt x="76" y="0"/>
                  </a:moveTo>
                  <a:lnTo>
                    <a:pt x="85" y="3"/>
                  </a:lnTo>
                  <a:lnTo>
                    <a:pt x="106" y="28"/>
                  </a:lnTo>
                  <a:lnTo>
                    <a:pt x="126" y="28"/>
                  </a:lnTo>
                  <a:lnTo>
                    <a:pt x="135" y="37"/>
                  </a:lnTo>
                  <a:lnTo>
                    <a:pt x="126" y="55"/>
                  </a:lnTo>
                  <a:lnTo>
                    <a:pt x="102" y="65"/>
                  </a:lnTo>
                  <a:lnTo>
                    <a:pt x="100" y="85"/>
                  </a:lnTo>
                  <a:lnTo>
                    <a:pt x="89" y="98"/>
                  </a:lnTo>
                  <a:lnTo>
                    <a:pt x="101" y="119"/>
                  </a:lnTo>
                  <a:lnTo>
                    <a:pt x="100" y="126"/>
                  </a:lnTo>
                  <a:lnTo>
                    <a:pt x="108" y="129"/>
                  </a:lnTo>
                  <a:lnTo>
                    <a:pt x="113" y="134"/>
                  </a:lnTo>
                  <a:lnTo>
                    <a:pt x="122" y="131"/>
                  </a:lnTo>
                  <a:lnTo>
                    <a:pt x="130" y="126"/>
                  </a:lnTo>
                  <a:lnTo>
                    <a:pt x="135" y="143"/>
                  </a:lnTo>
                  <a:lnTo>
                    <a:pt x="143" y="141"/>
                  </a:lnTo>
                  <a:lnTo>
                    <a:pt x="154" y="159"/>
                  </a:lnTo>
                  <a:lnTo>
                    <a:pt x="150" y="174"/>
                  </a:lnTo>
                  <a:lnTo>
                    <a:pt x="153" y="186"/>
                  </a:lnTo>
                  <a:lnTo>
                    <a:pt x="146" y="193"/>
                  </a:lnTo>
                  <a:lnTo>
                    <a:pt x="146" y="211"/>
                  </a:lnTo>
                  <a:lnTo>
                    <a:pt x="151" y="215"/>
                  </a:lnTo>
                  <a:lnTo>
                    <a:pt x="145" y="236"/>
                  </a:lnTo>
                  <a:lnTo>
                    <a:pt x="141" y="238"/>
                  </a:lnTo>
                  <a:lnTo>
                    <a:pt x="139" y="245"/>
                  </a:lnTo>
                  <a:lnTo>
                    <a:pt x="134" y="249"/>
                  </a:lnTo>
                  <a:lnTo>
                    <a:pt x="129" y="239"/>
                  </a:lnTo>
                  <a:lnTo>
                    <a:pt x="123" y="235"/>
                  </a:lnTo>
                  <a:lnTo>
                    <a:pt x="122" y="235"/>
                  </a:lnTo>
                  <a:lnTo>
                    <a:pt x="117" y="229"/>
                  </a:lnTo>
                  <a:lnTo>
                    <a:pt x="114" y="227"/>
                  </a:lnTo>
                  <a:lnTo>
                    <a:pt x="104" y="220"/>
                  </a:lnTo>
                  <a:lnTo>
                    <a:pt x="100" y="220"/>
                  </a:lnTo>
                  <a:lnTo>
                    <a:pt x="93" y="215"/>
                  </a:lnTo>
                  <a:lnTo>
                    <a:pt x="89" y="214"/>
                  </a:lnTo>
                  <a:lnTo>
                    <a:pt x="81" y="208"/>
                  </a:lnTo>
                  <a:lnTo>
                    <a:pt x="70" y="197"/>
                  </a:lnTo>
                  <a:lnTo>
                    <a:pt x="62" y="187"/>
                  </a:lnTo>
                  <a:lnTo>
                    <a:pt x="61" y="183"/>
                  </a:lnTo>
                  <a:lnTo>
                    <a:pt x="62" y="177"/>
                  </a:lnTo>
                  <a:lnTo>
                    <a:pt x="57" y="168"/>
                  </a:lnTo>
                  <a:lnTo>
                    <a:pt x="54" y="160"/>
                  </a:lnTo>
                  <a:lnTo>
                    <a:pt x="45" y="147"/>
                  </a:lnTo>
                  <a:lnTo>
                    <a:pt x="44" y="141"/>
                  </a:lnTo>
                  <a:lnTo>
                    <a:pt x="37" y="126"/>
                  </a:lnTo>
                  <a:lnTo>
                    <a:pt x="29" y="114"/>
                  </a:lnTo>
                  <a:lnTo>
                    <a:pt x="27" y="104"/>
                  </a:lnTo>
                  <a:lnTo>
                    <a:pt x="23" y="99"/>
                  </a:lnTo>
                  <a:lnTo>
                    <a:pt x="17" y="88"/>
                  </a:lnTo>
                  <a:lnTo>
                    <a:pt x="4" y="79"/>
                  </a:lnTo>
                  <a:lnTo>
                    <a:pt x="3" y="74"/>
                  </a:lnTo>
                  <a:lnTo>
                    <a:pt x="7" y="73"/>
                  </a:lnTo>
                  <a:lnTo>
                    <a:pt x="5" y="70"/>
                  </a:lnTo>
                  <a:lnTo>
                    <a:pt x="3" y="67"/>
                  </a:lnTo>
                  <a:lnTo>
                    <a:pt x="1" y="64"/>
                  </a:lnTo>
                  <a:lnTo>
                    <a:pt x="0" y="55"/>
                  </a:lnTo>
                  <a:lnTo>
                    <a:pt x="4" y="49"/>
                  </a:lnTo>
                  <a:lnTo>
                    <a:pt x="15" y="43"/>
                  </a:lnTo>
                  <a:lnTo>
                    <a:pt x="15" y="49"/>
                  </a:lnTo>
                  <a:lnTo>
                    <a:pt x="12" y="55"/>
                  </a:lnTo>
                  <a:lnTo>
                    <a:pt x="20" y="56"/>
                  </a:lnTo>
                  <a:lnTo>
                    <a:pt x="27" y="64"/>
                  </a:lnTo>
                  <a:lnTo>
                    <a:pt x="32" y="64"/>
                  </a:lnTo>
                  <a:lnTo>
                    <a:pt x="37" y="52"/>
                  </a:lnTo>
                  <a:lnTo>
                    <a:pt x="37" y="44"/>
                  </a:lnTo>
                  <a:lnTo>
                    <a:pt x="45" y="39"/>
                  </a:lnTo>
                  <a:lnTo>
                    <a:pt x="52" y="36"/>
                  </a:lnTo>
                  <a:lnTo>
                    <a:pt x="70" y="19"/>
                  </a:lnTo>
                  <a:lnTo>
                    <a:pt x="73" y="10"/>
                  </a:lnTo>
                  <a:lnTo>
                    <a:pt x="72" y="4"/>
                  </a:lnTo>
                  <a:lnTo>
                    <a:pt x="7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6" name="Freeform 827"/>
            <p:cNvSpPr>
              <a:spLocks/>
            </p:cNvSpPr>
            <p:nvPr/>
          </p:nvSpPr>
          <p:spPr bwMode="auto">
            <a:xfrm>
              <a:off x="2709863" y="4584700"/>
              <a:ext cx="4762" cy="6350"/>
            </a:xfrm>
            <a:custGeom>
              <a:avLst/>
              <a:gdLst>
                <a:gd name="T0" fmla="*/ 4762 w 3"/>
                <a:gd name="T1" fmla="*/ 0 h 4"/>
                <a:gd name="T2" fmla="*/ 4762 w 3"/>
                <a:gd name="T3" fmla="*/ 6350 h 4"/>
                <a:gd name="T4" fmla="*/ 0 w 3"/>
                <a:gd name="T5" fmla="*/ 6350 h 4"/>
                <a:gd name="T6" fmla="*/ 0 w 3"/>
                <a:gd name="T7" fmla="*/ 1588 h 4"/>
                <a:gd name="T8" fmla="*/ 4762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0"/>
                  </a:moveTo>
                  <a:lnTo>
                    <a:pt x="3" y="4"/>
                  </a:lnTo>
                  <a:lnTo>
                    <a:pt x="0" y="4"/>
                  </a:lnTo>
                  <a:lnTo>
                    <a:pt x="0"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7" name="Freeform 828"/>
            <p:cNvSpPr>
              <a:spLocks/>
            </p:cNvSpPr>
            <p:nvPr/>
          </p:nvSpPr>
          <p:spPr bwMode="auto">
            <a:xfrm>
              <a:off x="2495550" y="4522788"/>
              <a:ext cx="12700" cy="25400"/>
            </a:xfrm>
            <a:custGeom>
              <a:avLst/>
              <a:gdLst>
                <a:gd name="T0" fmla="*/ 1588 w 8"/>
                <a:gd name="T1" fmla="*/ 0 h 16"/>
                <a:gd name="T2" fmla="*/ 4763 w 8"/>
                <a:gd name="T3" fmla="*/ 4763 h 16"/>
                <a:gd name="T4" fmla="*/ 6350 w 8"/>
                <a:gd name="T5" fmla="*/ 6350 h 16"/>
                <a:gd name="T6" fmla="*/ 7938 w 8"/>
                <a:gd name="T7" fmla="*/ 11113 h 16"/>
                <a:gd name="T8" fmla="*/ 7938 w 8"/>
                <a:gd name="T9" fmla="*/ 14288 h 16"/>
                <a:gd name="T10" fmla="*/ 12700 w 8"/>
                <a:gd name="T11" fmla="*/ 19050 h 16"/>
                <a:gd name="T12" fmla="*/ 12700 w 8"/>
                <a:gd name="T13" fmla="*/ 20638 h 16"/>
                <a:gd name="T14" fmla="*/ 4763 w 8"/>
                <a:gd name="T15" fmla="*/ 25400 h 16"/>
                <a:gd name="T16" fmla="*/ 1588 w 8"/>
                <a:gd name="T17" fmla="*/ 20638 h 16"/>
                <a:gd name="T18" fmla="*/ 6350 w 8"/>
                <a:gd name="T19" fmla="*/ 15875 h 16"/>
                <a:gd name="T20" fmla="*/ 1588 w 8"/>
                <a:gd name="T21" fmla="*/ 4763 h 16"/>
                <a:gd name="T22" fmla="*/ 0 w 8"/>
                <a:gd name="T23" fmla="*/ 1588 h 16"/>
                <a:gd name="T24" fmla="*/ 1588 w 8"/>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16">
                  <a:moveTo>
                    <a:pt x="1" y="0"/>
                  </a:moveTo>
                  <a:lnTo>
                    <a:pt x="3" y="3"/>
                  </a:lnTo>
                  <a:lnTo>
                    <a:pt x="4" y="4"/>
                  </a:lnTo>
                  <a:lnTo>
                    <a:pt x="5" y="7"/>
                  </a:lnTo>
                  <a:lnTo>
                    <a:pt x="5" y="9"/>
                  </a:lnTo>
                  <a:lnTo>
                    <a:pt x="8" y="12"/>
                  </a:lnTo>
                  <a:lnTo>
                    <a:pt x="8" y="13"/>
                  </a:lnTo>
                  <a:lnTo>
                    <a:pt x="3" y="16"/>
                  </a:lnTo>
                  <a:lnTo>
                    <a:pt x="1" y="13"/>
                  </a:lnTo>
                  <a:lnTo>
                    <a:pt x="4" y="10"/>
                  </a:lnTo>
                  <a:lnTo>
                    <a:pt x="1" y="3"/>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8" name="Freeform 829"/>
            <p:cNvSpPr>
              <a:spLocks/>
            </p:cNvSpPr>
            <p:nvPr/>
          </p:nvSpPr>
          <p:spPr bwMode="auto">
            <a:xfrm>
              <a:off x="2493963" y="4529138"/>
              <a:ext cx="3175" cy="7937"/>
            </a:xfrm>
            <a:custGeom>
              <a:avLst/>
              <a:gdLst>
                <a:gd name="T0" fmla="*/ 1588 w 2"/>
                <a:gd name="T1" fmla="*/ 0 h 5"/>
                <a:gd name="T2" fmla="*/ 3175 w 2"/>
                <a:gd name="T3" fmla="*/ 3175 h 5"/>
                <a:gd name="T4" fmla="*/ 1588 w 2"/>
                <a:gd name="T5" fmla="*/ 7937 h 5"/>
                <a:gd name="T6" fmla="*/ 0 w 2"/>
                <a:gd name="T7" fmla="*/ 7937 h 5"/>
                <a:gd name="T8" fmla="*/ 0 w 2"/>
                <a:gd name="T9" fmla="*/ 3175 h 5"/>
                <a:gd name="T10" fmla="*/ 1588 w 2"/>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5">
                  <a:moveTo>
                    <a:pt x="1" y="0"/>
                  </a:moveTo>
                  <a:lnTo>
                    <a:pt x="2" y="2"/>
                  </a:lnTo>
                  <a:lnTo>
                    <a:pt x="1" y="5"/>
                  </a:lnTo>
                  <a:lnTo>
                    <a:pt x="0" y="5"/>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49" name="Freeform 830"/>
            <p:cNvSpPr>
              <a:spLocks/>
            </p:cNvSpPr>
            <p:nvPr/>
          </p:nvSpPr>
          <p:spPr bwMode="auto">
            <a:xfrm>
              <a:off x="2506663" y="4529138"/>
              <a:ext cx="7937" cy="4762"/>
            </a:xfrm>
            <a:custGeom>
              <a:avLst/>
              <a:gdLst>
                <a:gd name="T0" fmla="*/ 0 w 5"/>
                <a:gd name="T1" fmla="*/ 0 h 3"/>
                <a:gd name="T2" fmla="*/ 7937 w 5"/>
                <a:gd name="T3" fmla="*/ 0 h 3"/>
                <a:gd name="T4" fmla="*/ 6350 w 5"/>
                <a:gd name="T5" fmla="*/ 4762 h 3"/>
                <a:gd name="T6" fmla="*/ 1587 w 5"/>
                <a:gd name="T7" fmla="*/ 3175 h 3"/>
                <a:gd name="T8" fmla="*/ 0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0" y="0"/>
                  </a:moveTo>
                  <a:lnTo>
                    <a:pt x="5" y="0"/>
                  </a:lnTo>
                  <a:lnTo>
                    <a:pt x="4" y="3"/>
                  </a:lnTo>
                  <a:lnTo>
                    <a:pt x="1" y="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0" name="Freeform 831"/>
            <p:cNvSpPr>
              <a:spLocks/>
            </p:cNvSpPr>
            <p:nvPr/>
          </p:nvSpPr>
          <p:spPr bwMode="auto">
            <a:xfrm>
              <a:off x="2514600" y="4537075"/>
              <a:ext cx="6350" cy="6350"/>
            </a:xfrm>
            <a:custGeom>
              <a:avLst/>
              <a:gdLst>
                <a:gd name="T0" fmla="*/ 1588 w 4"/>
                <a:gd name="T1" fmla="*/ 0 h 4"/>
                <a:gd name="T2" fmla="*/ 6350 w 4"/>
                <a:gd name="T3" fmla="*/ 0 h 4"/>
                <a:gd name="T4" fmla="*/ 6350 w 4"/>
                <a:gd name="T5" fmla="*/ 6350 h 4"/>
                <a:gd name="T6" fmla="*/ 1588 w 4"/>
                <a:gd name="T7" fmla="*/ 6350 h 4"/>
                <a:gd name="T8" fmla="*/ 0 w 4"/>
                <a:gd name="T9" fmla="*/ 1588 h 4"/>
                <a:gd name="T10" fmla="*/ 1588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1" y="0"/>
                  </a:moveTo>
                  <a:lnTo>
                    <a:pt x="4" y="0"/>
                  </a:lnTo>
                  <a:lnTo>
                    <a:pt x="4" y="4"/>
                  </a:lnTo>
                  <a:lnTo>
                    <a:pt x="1" y="4"/>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1" name="Freeform 832"/>
            <p:cNvSpPr>
              <a:spLocks/>
            </p:cNvSpPr>
            <p:nvPr/>
          </p:nvSpPr>
          <p:spPr bwMode="auto">
            <a:xfrm>
              <a:off x="2530475" y="4541838"/>
              <a:ext cx="9525" cy="4762"/>
            </a:xfrm>
            <a:custGeom>
              <a:avLst/>
              <a:gdLst>
                <a:gd name="T0" fmla="*/ 3175 w 6"/>
                <a:gd name="T1" fmla="*/ 0 h 3"/>
                <a:gd name="T2" fmla="*/ 9525 w 6"/>
                <a:gd name="T3" fmla="*/ 0 h 3"/>
                <a:gd name="T4" fmla="*/ 4763 w 6"/>
                <a:gd name="T5" fmla="*/ 4762 h 3"/>
                <a:gd name="T6" fmla="*/ 0 w 6"/>
                <a:gd name="T7" fmla="*/ 4762 h 3"/>
                <a:gd name="T8" fmla="*/ 3175 w 6"/>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
                  <a:moveTo>
                    <a:pt x="2" y="0"/>
                  </a:moveTo>
                  <a:lnTo>
                    <a:pt x="6" y="0"/>
                  </a:lnTo>
                  <a:lnTo>
                    <a:pt x="3" y="3"/>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2" name="Freeform 833"/>
            <p:cNvSpPr>
              <a:spLocks/>
            </p:cNvSpPr>
            <p:nvPr/>
          </p:nvSpPr>
          <p:spPr bwMode="auto">
            <a:xfrm>
              <a:off x="2528888" y="4551363"/>
              <a:ext cx="4762" cy="4762"/>
            </a:xfrm>
            <a:custGeom>
              <a:avLst/>
              <a:gdLst>
                <a:gd name="T0" fmla="*/ 0 w 3"/>
                <a:gd name="T1" fmla="*/ 0 h 3"/>
                <a:gd name="T2" fmla="*/ 4762 w 3"/>
                <a:gd name="T3" fmla="*/ 4762 h 3"/>
                <a:gd name="T4" fmla="*/ 0 w 3"/>
                <a:gd name="T5" fmla="*/ 4762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3" name="Freeform 834"/>
            <p:cNvSpPr>
              <a:spLocks/>
            </p:cNvSpPr>
            <p:nvPr/>
          </p:nvSpPr>
          <p:spPr bwMode="auto">
            <a:xfrm>
              <a:off x="2697163" y="4498975"/>
              <a:ext cx="112712" cy="134938"/>
            </a:xfrm>
            <a:custGeom>
              <a:avLst/>
              <a:gdLst>
                <a:gd name="T0" fmla="*/ 41275 w 71"/>
                <a:gd name="T1" fmla="*/ 0 h 85"/>
                <a:gd name="T2" fmla="*/ 61912 w 71"/>
                <a:gd name="T3" fmla="*/ 9525 h 85"/>
                <a:gd name="T4" fmla="*/ 69850 w 71"/>
                <a:gd name="T5" fmla="*/ 19050 h 85"/>
                <a:gd name="T6" fmla="*/ 93662 w 71"/>
                <a:gd name="T7" fmla="*/ 20638 h 85"/>
                <a:gd name="T8" fmla="*/ 112712 w 71"/>
                <a:gd name="T9" fmla="*/ 33338 h 85"/>
                <a:gd name="T10" fmla="*/ 106362 w 71"/>
                <a:gd name="T11" fmla="*/ 39688 h 85"/>
                <a:gd name="T12" fmla="*/ 107950 w 71"/>
                <a:gd name="T13" fmla="*/ 49213 h 85"/>
                <a:gd name="T14" fmla="*/ 103187 w 71"/>
                <a:gd name="T15" fmla="*/ 63500 h 85"/>
                <a:gd name="T16" fmla="*/ 74612 w 71"/>
                <a:gd name="T17" fmla="*/ 90488 h 85"/>
                <a:gd name="T18" fmla="*/ 63500 w 71"/>
                <a:gd name="T19" fmla="*/ 95250 h 85"/>
                <a:gd name="T20" fmla="*/ 50800 w 71"/>
                <a:gd name="T21" fmla="*/ 103188 h 85"/>
                <a:gd name="T22" fmla="*/ 50800 w 71"/>
                <a:gd name="T23" fmla="*/ 115888 h 85"/>
                <a:gd name="T24" fmla="*/ 42862 w 71"/>
                <a:gd name="T25" fmla="*/ 134938 h 85"/>
                <a:gd name="T26" fmla="*/ 34925 w 71"/>
                <a:gd name="T27" fmla="*/ 134938 h 85"/>
                <a:gd name="T28" fmla="*/ 23812 w 71"/>
                <a:gd name="T29" fmla="*/ 122238 h 85"/>
                <a:gd name="T30" fmla="*/ 11112 w 71"/>
                <a:gd name="T31" fmla="*/ 120650 h 85"/>
                <a:gd name="T32" fmla="*/ 15875 w 71"/>
                <a:gd name="T33" fmla="*/ 111125 h 85"/>
                <a:gd name="T34" fmla="*/ 15875 w 71"/>
                <a:gd name="T35" fmla="*/ 101600 h 85"/>
                <a:gd name="T36" fmla="*/ 22225 w 71"/>
                <a:gd name="T37" fmla="*/ 92075 h 85"/>
                <a:gd name="T38" fmla="*/ 22225 w 71"/>
                <a:gd name="T39" fmla="*/ 82550 h 85"/>
                <a:gd name="T40" fmla="*/ 19050 w 71"/>
                <a:gd name="T41" fmla="*/ 85725 h 85"/>
                <a:gd name="T42" fmla="*/ 19050 w 71"/>
                <a:gd name="T43" fmla="*/ 80963 h 85"/>
                <a:gd name="T44" fmla="*/ 12700 w 71"/>
                <a:gd name="T45" fmla="*/ 85725 h 85"/>
                <a:gd name="T46" fmla="*/ 0 w 71"/>
                <a:gd name="T47" fmla="*/ 80963 h 85"/>
                <a:gd name="T48" fmla="*/ 0 w 71"/>
                <a:gd name="T49" fmla="*/ 77788 h 85"/>
                <a:gd name="T50" fmla="*/ 4762 w 71"/>
                <a:gd name="T51" fmla="*/ 71438 h 85"/>
                <a:gd name="T52" fmla="*/ 3175 w 71"/>
                <a:gd name="T53" fmla="*/ 61913 h 85"/>
                <a:gd name="T54" fmla="*/ 3175 w 71"/>
                <a:gd name="T55" fmla="*/ 53975 h 85"/>
                <a:gd name="T56" fmla="*/ 0 w 71"/>
                <a:gd name="T57" fmla="*/ 49213 h 85"/>
                <a:gd name="T58" fmla="*/ 9525 w 71"/>
                <a:gd name="T59" fmla="*/ 47625 h 85"/>
                <a:gd name="T60" fmla="*/ 9525 w 71"/>
                <a:gd name="T61" fmla="*/ 38100 h 85"/>
                <a:gd name="T62" fmla="*/ 15875 w 71"/>
                <a:gd name="T63" fmla="*/ 30163 h 85"/>
                <a:gd name="T64" fmla="*/ 17462 w 71"/>
                <a:gd name="T65" fmla="*/ 23813 h 85"/>
                <a:gd name="T66" fmla="*/ 17462 w 71"/>
                <a:gd name="T67" fmla="*/ 19050 h 85"/>
                <a:gd name="T68" fmla="*/ 19050 w 71"/>
                <a:gd name="T69" fmla="*/ 12700 h 85"/>
                <a:gd name="T70" fmla="*/ 23812 w 71"/>
                <a:gd name="T71" fmla="*/ 9525 h 85"/>
                <a:gd name="T72" fmla="*/ 30162 w 71"/>
                <a:gd name="T73" fmla="*/ 4763 h 85"/>
                <a:gd name="T74" fmla="*/ 38100 w 71"/>
                <a:gd name="T75" fmla="*/ 3175 h 85"/>
                <a:gd name="T76" fmla="*/ 41275 w 71"/>
                <a:gd name="T77" fmla="*/ 0 h 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1" h="85">
                  <a:moveTo>
                    <a:pt x="26" y="0"/>
                  </a:moveTo>
                  <a:lnTo>
                    <a:pt x="39" y="6"/>
                  </a:lnTo>
                  <a:lnTo>
                    <a:pt x="44" y="12"/>
                  </a:lnTo>
                  <a:lnTo>
                    <a:pt x="59" y="13"/>
                  </a:lnTo>
                  <a:lnTo>
                    <a:pt x="71" y="21"/>
                  </a:lnTo>
                  <a:lnTo>
                    <a:pt x="67" y="25"/>
                  </a:lnTo>
                  <a:lnTo>
                    <a:pt x="68" y="31"/>
                  </a:lnTo>
                  <a:lnTo>
                    <a:pt x="65" y="40"/>
                  </a:lnTo>
                  <a:lnTo>
                    <a:pt x="47" y="57"/>
                  </a:lnTo>
                  <a:lnTo>
                    <a:pt x="40" y="60"/>
                  </a:lnTo>
                  <a:lnTo>
                    <a:pt x="32" y="65"/>
                  </a:lnTo>
                  <a:lnTo>
                    <a:pt x="32" y="73"/>
                  </a:lnTo>
                  <a:lnTo>
                    <a:pt x="27" y="85"/>
                  </a:lnTo>
                  <a:lnTo>
                    <a:pt x="22" y="85"/>
                  </a:lnTo>
                  <a:lnTo>
                    <a:pt x="15" y="77"/>
                  </a:lnTo>
                  <a:lnTo>
                    <a:pt x="7" y="76"/>
                  </a:lnTo>
                  <a:lnTo>
                    <a:pt x="10" y="70"/>
                  </a:lnTo>
                  <a:lnTo>
                    <a:pt x="10" y="64"/>
                  </a:lnTo>
                  <a:lnTo>
                    <a:pt x="14" y="58"/>
                  </a:lnTo>
                  <a:lnTo>
                    <a:pt x="14" y="52"/>
                  </a:lnTo>
                  <a:lnTo>
                    <a:pt x="12" y="54"/>
                  </a:lnTo>
                  <a:lnTo>
                    <a:pt x="12" y="51"/>
                  </a:lnTo>
                  <a:lnTo>
                    <a:pt x="8" y="54"/>
                  </a:lnTo>
                  <a:lnTo>
                    <a:pt x="0" y="51"/>
                  </a:lnTo>
                  <a:lnTo>
                    <a:pt x="0" y="49"/>
                  </a:lnTo>
                  <a:lnTo>
                    <a:pt x="3" y="45"/>
                  </a:lnTo>
                  <a:lnTo>
                    <a:pt x="2" y="39"/>
                  </a:lnTo>
                  <a:lnTo>
                    <a:pt x="2" y="34"/>
                  </a:lnTo>
                  <a:lnTo>
                    <a:pt x="0" y="31"/>
                  </a:lnTo>
                  <a:lnTo>
                    <a:pt x="6" y="30"/>
                  </a:lnTo>
                  <a:lnTo>
                    <a:pt x="6" y="24"/>
                  </a:lnTo>
                  <a:lnTo>
                    <a:pt x="10" y="19"/>
                  </a:lnTo>
                  <a:lnTo>
                    <a:pt x="11" y="15"/>
                  </a:lnTo>
                  <a:lnTo>
                    <a:pt x="11" y="12"/>
                  </a:lnTo>
                  <a:lnTo>
                    <a:pt x="12" y="8"/>
                  </a:lnTo>
                  <a:lnTo>
                    <a:pt x="15" y="6"/>
                  </a:lnTo>
                  <a:lnTo>
                    <a:pt x="19" y="3"/>
                  </a:lnTo>
                  <a:lnTo>
                    <a:pt x="24" y="2"/>
                  </a:lnTo>
                  <a:lnTo>
                    <a:pt x="2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4" name="Freeform 835"/>
            <p:cNvSpPr>
              <a:spLocks/>
            </p:cNvSpPr>
            <p:nvPr/>
          </p:nvSpPr>
          <p:spPr bwMode="auto">
            <a:xfrm>
              <a:off x="3074988" y="4351338"/>
              <a:ext cx="88900" cy="155575"/>
            </a:xfrm>
            <a:custGeom>
              <a:avLst/>
              <a:gdLst>
                <a:gd name="T0" fmla="*/ 26988 w 56"/>
                <a:gd name="T1" fmla="*/ 0 h 98"/>
                <a:gd name="T2" fmla="*/ 33338 w 56"/>
                <a:gd name="T3" fmla="*/ 1588 h 98"/>
                <a:gd name="T4" fmla="*/ 50800 w 56"/>
                <a:gd name="T5" fmla="*/ 17463 h 98"/>
                <a:gd name="T6" fmla="*/ 50800 w 56"/>
                <a:gd name="T7" fmla="*/ 30163 h 98"/>
                <a:gd name="T8" fmla="*/ 47625 w 56"/>
                <a:gd name="T9" fmla="*/ 31750 h 98"/>
                <a:gd name="T10" fmla="*/ 50800 w 56"/>
                <a:gd name="T11" fmla="*/ 41275 h 98"/>
                <a:gd name="T12" fmla="*/ 52388 w 56"/>
                <a:gd name="T13" fmla="*/ 34925 h 98"/>
                <a:gd name="T14" fmla="*/ 53975 w 56"/>
                <a:gd name="T15" fmla="*/ 31750 h 98"/>
                <a:gd name="T16" fmla="*/ 60325 w 56"/>
                <a:gd name="T17" fmla="*/ 30163 h 98"/>
                <a:gd name="T18" fmla="*/ 69850 w 56"/>
                <a:gd name="T19" fmla="*/ 36513 h 98"/>
                <a:gd name="T20" fmla="*/ 76200 w 56"/>
                <a:gd name="T21" fmla="*/ 44450 h 98"/>
                <a:gd name="T22" fmla="*/ 77788 w 56"/>
                <a:gd name="T23" fmla="*/ 50800 h 98"/>
                <a:gd name="T24" fmla="*/ 77788 w 56"/>
                <a:gd name="T25" fmla="*/ 68263 h 98"/>
                <a:gd name="T26" fmla="*/ 65088 w 56"/>
                <a:gd name="T27" fmla="*/ 73025 h 98"/>
                <a:gd name="T28" fmla="*/ 63500 w 56"/>
                <a:gd name="T29" fmla="*/ 95250 h 98"/>
                <a:gd name="T30" fmla="*/ 73025 w 56"/>
                <a:gd name="T31" fmla="*/ 103188 h 98"/>
                <a:gd name="T32" fmla="*/ 88900 w 56"/>
                <a:gd name="T33" fmla="*/ 138113 h 98"/>
                <a:gd name="T34" fmla="*/ 77788 w 56"/>
                <a:gd name="T35" fmla="*/ 138113 h 98"/>
                <a:gd name="T36" fmla="*/ 58738 w 56"/>
                <a:gd name="T37" fmla="*/ 146050 h 98"/>
                <a:gd name="T38" fmla="*/ 47625 w 56"/>
                <a:gd name="T39" fmla="*/ 155575 h 98"/>
                <a:gd name="T40" fmla="*/ 31750 w 56"/>
                <a:gd name="T41" fmla="*/ 136525 h 98"/>
                <a:gd name="T42" fmla="*/ 23813 w 56"/>
                <a:gd name="T43" fmla="*/ 123825 h 98"/>
                <a:gd name="T44" fmla="*/ 33338 w 56"/>
                <a:gd name="T45" fmla="*/ 93663 h 98"/>
                <a:gd name="T46" fmla="*/ 23813 w 56"/>
                <a:gd name="T47" fmla="*/ 84138 h 98"/>
                <a:gd name="T48" fmla="*/ 20638 w 56"/>
                <a:gd name="T49" fmla="*/ 68263 h 98"/>
                <a:gd name="T50" fmla="*/ 11113 w 56"/>
                <a:gd name="T51" fmla="*/ 68263 h 98"/>
                <a:gd name="T52" fmla="*/ 0 w 56"/>
                <a:gd name="T53" fmla="*/ 58738 h 98"/>
                <a:gd name="T54" fmla="*/ 0 w 56"/>
                <a:gd name="T55" fmla="*/ 36513 h 98"/>
                <a:gd name="T56" fmla="*/ 17463 w 56"/>
                <a:gd name="T57" fmla="*/ 30163 h 98"/>
                <a:gd name="T58" fmla="*/ 17463 w 56"/>
                <a:gd name="T59" fmla="*/ 25400 h 98"/>
                <a:gd name="T60" fmla="*/ 11113 w 56"/>
                <a:gd name="T61" fmla="*/ 15875 h 98"/>
                <a:gd name="T62" fmla="*/ 26988 w 56"/>
                <a:gd name="T63" fmla="*/ 0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98">
                  <a:moveTo>
                    <a:pt x="17" y="0"/>
                  </a:moveTo>
                  <a:lnTo>
                    <a:pt x="21" y="1"/>
                  </a:lnTo>
                  <a:lnTo>
                    <a:pt x="32" y="11"/>
                  </a:lnTo>
                  <a:lnTo>
                    <a:pt x="32" y="19"/>
                  </a:lnTo>
                  <a:lnTo>
                    <a:pt x="30" y="20"/>
                  </a:lnTo>
                  <a:lnTo>
                    <a:pt x="32" y="26"/>
                  </a:lnTo>
                  <a:lnTo>
                    <a:pt x="33" y="22"/>
                  </a:lnTo>
                  <a:lnTo>
                    <a:pt x="34" y="20"/>
                  </a:lnTo>
                  <a:lnTo>
                    <a:pt x="38" y="19"/>
                  </a:lnTo>
                  <a:lnTo>
                    <a:pt x="44" y="23"/>
                  </a:lnTo>
                  <a:lnTo>
                    <a:pt x="48" y="28"/>
                  </a:lnTo>
                  <a:lnTo>
                    <a:pt x="49" y="32"/>
                  </a:lnTo>
                  <a:lnTo>
                    <a:pt x="49" y="43"/>
                  </a:lnTo>
                  <a:lnTo>
                    <a:pt x="41" y="46"/>
                  </a:lnTo>
                  <a:lnTo>
                    <a:pt x="40" y="60"/>
                  </a:lnTo>
                  <a:lnTo>
                    <a:pt x="46" y="65"/>
                  </a:lnTo>
                  <a:lnTo>
                    <a:pt x="56" y="87"/>
                  </a:lnTo>
                  <a:lnTo>
                    <a:pt x="49" y="87"/>
                  </a:lnTo>
                  <a:lnTo>
                    <a:pt x="37" y="92"/>
                  </a:lnTo>
                  <a:lnTo>
                    <a:pt x="30" y="98"/>
                  </a:lnTo>
                  <a:lnTo>
                    <a:pt x="20" y="86"/>
                  </a:lnTo>
                  <a:lnTo>
                    <a:pt x="15" y="78"/>
                  </a:lnTo>
                  <a:lnTo>
                    <a:pt x="21" y="59"/>
                  </a:lnTo>
                  <a:lnTo>
                    <a:pt x="15" y="53"/>
                  </a:lnTo>
                  <a:lnTo>
                    <a:pt x="13" y="43"/>
                  </a:lnTo>
                  <a:lnTo>
                    <a:pt x="7" y="43"/>
                  </a:lnTo>
                  <a:lnTo>
                    <a:pt x="0" y="37"/>
                  </a:lnTo>
                  <a:lnTo>
                    <a:pt x="0" y="23"/>
                  </a:lnTo>
                  <a:lnTo>
                    <a:pt x="11" y="19"/>
                  </a:lnTo>
                  <a:lnTo>
                    <a:pt x="11" y="16"/>
                  </a:lnTo>
                  <a:lnTo>
                    <a:pt x="7" y="10"/>
                  </a:lnTo>
                  <a:lnTo>
                    <a:pt x="1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5" name="Freeform 836"/>
            <p:cNvSpPr>
              <a:spLocks/>
            </p:cNvSpPr>
            <p:nvPr/>
          </p:nvSpPr>
          <p:spPr bwMode="auto">
            <a:xfrm>
              <a:off x="3138488" y="4400550"/>
              <a:ext cx="71437" cy="88900"/>
            </a:xfrm>
            <a:custGeom>
              <a:avLst/>
              <a:gdLst>
                <a:gd name="T0" fmla="*/ 19050 w 45"/>
                <a:gd name="T1" fmla="*/ 0 h 56"/>
                <a:gd name="T2" fmla="*/ 31750 w 45"/>
                <a:gd name="T3" fmla="*/ 1588 h 56"/>
                <a:gd name="T4" fmla="*/ 50800 w 45"/>
                <a:gd name="T5" fmla="*/ 1588 h 56"/>
                <a:gd name="T6" fmla="*/ 52387 w 45"/>
                <a:gd name="T7" fmla="*/ 0 h 56"/>
                <a:gd name="T8" fmla="*/ 71437 w 45"/>
                <a:gd name="T9" fmla="*/ 4763 h 56"/>
                <a:gd name="T10" fmla="*/ 71437 w 45"/>
                <a:gd name="T11" fmla="*/ 9525 h 56"/>
                <a:gd name="T12" fmla="*/ 65087 w 45"/>
                <a:gd name="T13" fmla="*/ 20638 h 56"/>
                <a:gd name="T14" fmla="*/ 71437 w 45"/>
                <a:gd name="T15" fmla="*/ 46038 h 56"/>
                <a:gd name="T16" fmla="*/ 71437 w 45"/>
                <a:gd name="T17" fmla="*/ 60325 h 56"/>
                <a:gd name="T18" fmla="*/ 58737 w 45"/>
                <a:gd name="T19" fmla="*/ 77788 h 56"/>
                <a:gd name="T20" fmla="*/ 53975 w 45"/>
                <a:gd name="T21" fmla="*/ 77788 h 56"/>
                <a:gd name="T22" fmla="*/ 38100 w 45"/>
                <a:gd name="T23" fmla="*/ 79375 h 56"/>
                <a:gd name="T24" fmla="*/ 38100 w 45"/>
                <a:gd name="T25" fmla="*/ 88900 h 56"/>
                <a:gd name="T26" fmla="*/ 25400 w 45"/>
                <a:gd name="T27" fmla="*/ 88900 h 56"/>
                <a:gd name="T28" fmla="*/ 9525 w 45"/>
                <a:gd name="T29" fmla="*/ 53975 h 56"/>
                <a:gd name="T30" fmla="*/ 0 w 45"/>
                <a:gd name="T31" fmla="*/ 46038 h 56"/>
                <a:gd name="T32" fmla="*/ 1587 w 45"/>
                <a:gd name="T33" fmla="*/ 23813 h 56"/>
                <a:gd name="T34" fmla="*/ 14287 w 45"/>
                <a:gd name="T35" fmla="*/ 19050 h 56"/>
                <a:gd name="T36" fmla="*/ 14287 w 45"/>
                <a:gd name="T37" fmla="*/ 1588 h 56"/>
                <a:gd name="T38" fmla="*/ 19050 w 45"/>
                <a:gd name="T39" fmla="*/ 0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 h="56">
                  <a:moveTo>
                    <a:pt x="12" y="0"/>
                  </a:moveTo>
                  <a:lnTo>
                    <a:pt x="20" y="1"/>
                  </a:lnTo>
                  <a:lnTo>
                    <a:pt x="32" y="1"/>
                  </a:lnTo>
                  <a:lnTo>
                    <a:pt x="33" y="0"/>
                  </a:lnTo>
                  <a:lnTo>
                    <a:pt x="45" y="3"/>
                  </a:lnTo>
                  <a:lnTo>
                    <a:pt x="45" y="6"/>
                  </a:lnTo>
                  <a:lnTo>
                    <a:pt x="41" y="13"/>
                  </a:lnTo>
                  <a:lnTo>
                    <a:pt x="45" y="29"/>
                  </a:lnTo>
                  <a:lnTo>
                    <a:pt x="45" y="38"/>
                  </a:lnTo>
                  <a:lnTo>
                    <a:pt x="37" y="49"/>
                  </a:lnTo>
                  <a:lnTo>
                    <a:pt x="34" y="49"/>
                  </a:lnTo>
                  <a:lnTo>
                    <a:pt x="24" y="50"/>
                  </a:lnTo>
                  <a:lnTo>
                    <a:pt x="24" y="56"/>
                  </a:lnTo>
                  <a:lnTo>
                    <a:pt x="16" y="56"/>
                  </a:lnTo>
                  <a:lnTo>
                    <a:pt x="6" y="34"/>
                  </a:lnTo>
                  <a:lnTo>
                    <a:pt x="0" y="29"/>
                  </a:lnTo>
                  <a:lnTo>
                    <a:pt x="1" y="15"/>
                  </a:lnTo>
                  <a:lnTo>
                    <a:pt x="9" y="12"/>
                  </a:lnTo>
                  <a:lnTo>
                    <a:pt x="9" y="1"/>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6" name="Freeform 837"/>
            <p:cNvSpPr>
              <a:spLocks/>
            </p:cNvSpPr>
            <p:nvPr/>
          </p:nvSpPr>
          <p:spPr bwMode="auto">
            <a:xfrm>
              <a:off x="3197225" y="4405313"/>
              <a:ext cx="58738" cy="84137"/>
            </a:xfrm>
            <a:custGeom>
              <a:avLst/>
              <a:gdLst>
                <a:gd name="T0" fmla="*/ 17463 w 37"/>
                <a:gd name="T1" fmla="*/ 0 h 53"/>
                <a:gd name="T2" fmla="*/ 33338 w 37"/>
                <a:gd name="T3" fmla="*/ 9525 h 53"/>
                <a:gd name="T4" fmla="*/ 44450 w 37"/>
                <a:gd name="T5" fmla="*/ 15875 h 53"/>
                <a:gd name="T6" fmla="*/ 50800 w 37"/>
                <a:gd name="T7" fmla="*/ 20637 h 53"/>
                <a:gd name="T8" fmla="*/ 53975 w 37"/>
                <a:gd name="T9" fmla="*/ 28575 h 53"/>
                <a:gd name="T10" fmla="*/ 57150 w 37"/>
                <a:gd name="T11" fmla="*/ 25400 h 53"/>
                <a:gd name="T12" fmla="*/ 58738 w 37"/>
                <a:gd name="T13" fmla="*/ 33337 h 53"/>
                <a:gd name="T14" fmla="*/ 47625 w 37"/>
                <a:gd name="T15" fmla="*/ 50800 h 53"/>
                <a:gd name="T16" fmla="*/ 41275 w 37"/>
                <a:gd name="T17" fmla="*/ 69850 h 53"/>
                <a:gd name="T18" fmla="*/ 33338 w 37"/>
                <a:gd name="T19" fmla="*/ 79375 h 53"/>
                <a:gd name="T20" fmla="*/ 7938 w 37"/>
                <a:gd name="T21" fmla="*/ 84137 h 53"/>
                <a:gd name="T22" fmla="*/ 0 w 37"/>
                <a:gd name="T23" fmla="*/ 73025 h 53"/>
                <a:gd name="T24" fmla="*/ 12700 w 37"/>
                <a:gd name="T25" fmla="*/ 55562 h 53"/>
                <a:gd name="T26" fmla="*/ 12700 w 37"/>
                <a:gd name="T27" fmla="*/ 41275 h 53"/>
                <a:gd name="T28" fmla="*/ 6350 w 37"/>
                <a:gd name="T29" fmla="*/ 15875 h 53"/>
                <a:gd name="T30" fmla="*/ 12700 w 37"/>
                <a:gd name="T31" fmla="*/ 4762 h 53"/>
                <a:gd name="T32" fmla="*/ 17463 w 37"/>
                <a:gd name="T33" fmla="*/ 0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53">
                  <a:moveTo>
                    <a:pt x="11" y="0"/>
                  </a:moveTo>
                  <a:lnTo>
                    <a:pt x="21" y="6"/>
                  </a:lnTo>
                  <a:lnTo>
                    <a:pt x="28" y="10"/>
                  </a:lnTo>
                  <a:lnTo>
                    <a:pt x="32" y="13"/>
                  </a:lnTo>
                  <a:lnTo>
                    <a:pt x="34" y="18"/>
                  </a:lnTo>
                  <a:lnTo>
                    <a:pt x="36" y="16"/>
                  </a:lnTo>
                  <a:lnTo>
                    <a:pt x="37" y="21"/>
                  </a:lnTo>
                  <a:lnTo>
                    <a:pt x="30" y="32"/>
                  </a:lnTo>
                  <a:lnTo>
                    <a:pt x="26" y="44"/>
                  </a:lnTo>
                  <a:lnTo>
                    <a:pt x="21" y="50"/>
                  </a:lnTo>
                  <a:lnTo>
                    <a:pt x="5" y="53"/>
                  </a:lnTo>
                  <a:lnTo>
                    <a:pt x="0" y="46"/>
                  </a:lnTo>
                  <a:lnTo>
                    <a:pt x="8" y="35"/>
                  </a:lnTo>
                  <a:lnTo>
                    <a:pt x="8" y="26"/>
                  </a:lnTo>
                  <a:lnTo>
                    <a:pt x="4" y="10"/>
                  </a:lnTo>
                  <a:lnTo>
                    <a:pt x="8" y="3"/>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7" name="Freeform 838"/>
            <p:cNvSpPr>
              <a:spLocks/>
            </p:cNvSpPr>
            <p:nvPr/>
          </p:nvSpPr>
          <p:spPr bwMode="auto">
            <a:xfrm>
              <a:off x="2676525" y="4327525"/>
              <a:ext cx="1588" cy="1588"/>
            </a:xfrm>
            <a:custGeom>
              <a:avLst/>
              <a:gdLst>
                <a:gd name="T0" fmla="*/ 0 w 1"/>
                <a:gd name="T1" fmla="*/ 0 h 1"/>
                <a:gd name="T2" fmla="*/ 1588 w 1"/>
                <a:gd name="T3" fmla="*/ 1588 h 1"/>
                <a:gd name="T4" fmla="*/ 0 w 1"/>
                <a:gd name="T5" fmla="*/ 1588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1" y="1"/>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8" name="Freeform 839"/>
            <p:cNvSpPr>
              <a:spLocks/>
            </p:cNvSpPr>
            <p:nvPr/>
          </p:nvSpPr>
          <p:spPr bwMode="auto">
            <a:xfrm>
              <a:off x="2690813" y="4364038"/>
              <a:ext cx="3175" cy="4762"/>
            </a:xfrm>
            <a:custGeom>
              <a:avLst/>
              <a:gdLst>
                <a:gd name="T0" fmla="*/ 3175 w 2"/>
                <a:gd name="T1" fmla="*/ 0 h 3"/>
                <a:gd name="T2" fmla="*/ 3175 w 2"/>
                <a:gd name="T3" fmla="*/ 3175 h 3"/>
                <a:gd name="T4" fmla="*/ 0 w 2"/>
                <a:gd name="T5" fmla="*/ 4762 h 3"/>
                <a:gd name="T6" fmla="*/ 0 w 2"/>
                <a:gd name="T7" fmla="*/ 3175 h 3"/>
                <a:gd name="T8" fmla="*/ 3175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2" y="0"/>
                  </a:moveTo>
                  <a:lnTo>
                    <a:pt x="2" y="2"/>
                  </a:lnTo>
                  <a:lnTo>
                    <a:pt x="0"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59" name="Freeform 840"/>
            <p:cNvSpPr>
              <a:spLocks/>
            </p:cNvSpPr>
            <p:nvPr/>
          </p:nvSpPr>
          <p:spPr bwMode="auto">
            <a:xfrm>
              <a:off x="2681288" y="4362450"/>
              <a:ext cx="3175" cy="9525"/>
            </a:xfrm>
            <a:custGeom>
              <a:avLst/>
              <a:gdLst>
                <a:gd name="T0" fmla="*/ 1588 w 2"/>
                <a:gd name="T1" fmla="*/ 0 h 6"/>
                <a:gd name="T2" fmla="*/ 1588 w 2"/>
                <a:gd name="T3" fmla="*/ 4763 h 6"/>
                <a:gd name="T4" fmla="*/ 3175 w 2"/>
                <a:gd name="T5" fmla="*/ 6350 h 6"/>
                <a:gd name="T6" fmla="*/ 1588 w 2"/>
                <a:gd name="T7" fmla="*/ 9525 h 6"/>
                <a:gd name="T8" fmla="*/ 0 w 2"/>
                <a:gd name="T9" fmla="*/ 6350 h 6"/>
                <a:gd name="T10" fmla="*/ 0 w 2"/>
                <a:gd name="T11" fmla="*/ 1588 h 6"/>
                <a:gd name="T12" fmla="*/ 1588 w 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6">
                  <a:moveTo>
                    <a:pt x="1" y="0"/>
                  </a:moveTo>
                  <a:lnTo>
                    <a:pt x="1" y="3"/>
                  </a:lnTo>
                  <a:lnTo>
                    <a:pt x="2" y="4"/>
                  </a:lnTo>
                  <a:lnTo>
                    <a:pt x="1" y="6"/>
                  </a:lnTo>
                  <a:lnTo>
                    <a:pt x="0" y="4"/>
                  </a:lnTo>
                  <a:lnTo>
                    <a:pt x="0" y="1"/>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0" name="Freeform 841"/>
            <p:cNvSpPr>
              <a:spLocks/>
            </p:cNvSpPr>
            <p:nvPr/>
          </p:nvSpPr>
          <p:spPr bwMode="auto">
            <a:xfrm>
              <a:off x="2657475" y="4324350"/>
              <a:ext cx="65088" cy="49213"/>
            </a:xfrm>
            <a:custGeom>
              <a:avLst/>
              <a:gdLst>
                <a:gd name="T0" fmla="*/ 11113 w 41"/>
                <a:gd name="T1" fmla="*/ 0 h 31"/>
                <a:gd name="T2" fmla="*/ 17463 w 41"/>
                <a:gd name="T3" fmla="*/ 3175 h 31"/>
                <a:gd name="T4" fmla="*/ 17463 w 41"/>
                <a:gd name="T5" fmla="*/ 4763 h 31"/>
                <a:gd name="T6" fmla="*/ 14288 w 41"/>
                <a:gd name="T7" fmla="*/ 4763 h 31"/>
                <a:gd name="T8" fmla="*/ 17463 w 41"/>
                <a:gd name="T9" fmla="*/ 9525 h 31"/>
                <a:gd name="T10" fmla="*/ 23813 w 41"/>
                <a:gd name="T11" fmla="*/ 12700 h 31"/>
                <a:gd name="T12" fmla="*/ 20638 w 41"/>
                <a:gd name="T13" fmla="*/ 7938 h 31"/>
                <a:gd name="T14" fmla="*/ 25400 w 41"/>
                <a:gd name="T15" fmla="*/ 7938 h 31"/>
                <a:gd name="T16" fmla="*/ 30163 w 41"/>
                <a:gd name="T17" fmla="*/ 14288 h 31"/>
                <a:gd name="T18" fmla="*/ 38100 w 41"/>
                <a:gd name="T19" fmla="*/ 14288 h 31"/>
                <a:gd name="T20" fmla="*/ 44450 w 41"/>
                <a:gd name="T21" fmla="*/ 9525 h 31"/>
                <a:gd name="T22" fmla="*/ 52388 w 41"/>
                <a:gd name="T23" fmla="*/ 7938 h 31"/>
                <a:gd name="T24" fmla="*/ 55563 w 41"/>
                <a:gd name="T25" fmla="*/ 4763 h 31"/>
                <a:gd name="T26" fmla="*/ 58738 w 41"/>
                <a:gd name="T27" fmla="*/ 4763 h 31"/>
                <a:gd name="T28" fmla="*/ 65088 w 41"/>
                <a:gd name="T29" fmla="*/ 12700 h 31"/>
                <a:gd name="T30" fmla="*/ 63500 w 41"/>
                <a:gd name="T31" fmla="*/ 17463 h 31"/>
                <a:gd name="T32" fmla="*/ 63500 w 41"/>
                <a:gd name="T33" fmla="*/ 22225 h 31"/>
                <a:gd name="T34" fmla="*/ 55563 w 41"/>
                <a:gd name="T35" fmla="*/ 28575 h 31"/>
                <a:gd name="T36" fmla="*/ 50800 w 41"/>
                <a:gd name="T37" fmla="*/ 28575 h 31"/>
                <a:gd name="T38" fmla="*/ 50800 w 41"/>
                <a:gd name="T39" fmla="*/ 31750 h 31"/>
                <a:gd name="T40" fmla="*/ 55563 w 41"/>
                <a:gd name="T41" fmla="*/ 34925 h 31"/>
                <a:gd name="T42" fmla="*/ 55563 w 41"/>
                <a:gd name="T43" fmla="*/ 38100 h 31"/>
                <a:gd name="T44" fmla="*/ 58738 w 41"/>
                <a:gd name="T45" fmla="*/ 39688 h 31"/>
                <a:gd name="T46" fmla="*/ 57150 w 41"/>
                <a:gd name="T47" fmla="*/ 42863 h 31"/>
                <a:gd name="T48" fmla="*/ 50800 w 41"/>
                <a:gd name="T49" fmla="*/ 47625 h 31"/>
                <a:gd name="T50" fmla="*/ 46038 w 41"/>
                <a:gd name="T51" fmla="*/ 47625 h 31"/>
                <a:gd name="T52" fmla="*/ 42863 w 41"/>
                <a:gd name="T53" fmla="*/ 49213 h 31"/>
                <a:gd name="T54" fmla="*/ 42863 w 41"/>
                <a:gd name="T55" fmla="*/ 44450 h 31"/>
                <a:gd name="T56" fmla="*/ 39688 w 41"/>
                <a:gd name="T57" fmla="*/ 39688 h 31"/>
                <a:gd name="T58" fmla="*/ 39688 w 41"/>
                <a:gd name="T59" fmla="*/ 34925 h 31"/>
                <a:gd name="T60" fmla="*/ 38100 w 41"/>
                <a:gd name="T61" fmla="*/ 34925 h 31"/>
                <a:gd name="T62" fmla="*/ 36513 w 41"/>
                <a:gd name="T63" fmla="*/ 39688 h 31"/>
                <a:gd name="T64" fmla="*/ 30163 w 41"/>
                <a:gd name="T65" fmla="*/ 39688 h 31"/>
                <a:gd name="T66" fmla="*/ 25400 w 41"/>
                <a:gd name="T67" fmla="*/ 33338 h 31"/>
                <a:gd name="T68" fmla="*/ 14288 w 41"/>
                <a:gd name="T69" fmla="*/ 28575 h 31"/>
                <a:gd name="T70" fmla="*/ 11113 w 41"/>
                <a:gd name="T71" fmla="*/ 28575 h 31"/>
                <a:gd name="T72" fmla="*/ 6350 w 41"/>
                <a:gd name="T73" fmla="*/ 26988 h 31"/>
                <a:gd name="T74" fmla="*/ 4763 w 41"/>
                <a:gd name="T75" fmla="*/ 26988 h 31"/>
                <a:gd name="T76" fmla="*/ 1588 w 41"/>
                <a:gd name="T77" fmla="*/ 33338 h 31"/>
                <a:gd name="T78" fmla="*/ 0 w 41"/>
                <a:gd name="T79" fmla="*/ 26988 h 31"/>
                <a:gd name="T80" fmla="*/ 4763 w 41"/>
                <a:gd name="T81" fmla="*/ 7938 h 31"/>
                <a:gd name="T82" fmla="*/ 11113 w 41"/>
                <a:gd name="T83" fmla="*/ 0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1" h="31">
                  <a:moveTo>
                    <a:pt x="7" y="0"/>
                  </a:moveTo>
                  <a:lnTo>
                    <a:pt x="11" y="2"/>
                  </a:lnTo>
                  <a:lnTo>
                    <a:pt x="11" y="3"/>
                  </a:lnTo>
                  <a:lnTo>
                    <a:pt x="9" y="3"/>
                  </a:lnTo>
                  <a:lnTo>
                    <a:pt x="11" y="6"/>
                  </a:lnTo>
                  <a:lnTo>
                    <a:pt x="15" y="8"/>
                  </a:lnTo>
                  <a:lnTo>
                    <a:pt x="13" y="5"/>
                  </a:lnTo>
                  <a:lnTo>
                    <a:pt x="16" y="5"/>
                  </a:lnTo>
                  <a:lnTo>
                    <a:pt x="19" y="9"/>
                  </a:lnTo>
                  <a:lnTo>
                    <a:pt x="24" y="9"/>
                  </a:lnTo>
                  <a:lnTo>
                    <a:pt x="28" y="6"/>
                  </a:lnTo>
                  <a:lnTo>
                    <a:pt x="33" y="5"/>
                  </a:lnTo>
                  <a:lnTo>
                    <a:pt x="35" y="3"/>
                  </a:lnTo>
                  <a:lnTo>
                    <a:pt x="37" y="3"/>
                  </a:lnTo>
                  <a:lnTo>
                    <a:pt x="41" y="8"/>
                  </a:lnTo>
                  <a:lnTo>
                    <a:pt x="40" y="11"/>
                  </a:lnTo>
                  <a:lnTo>
                    <a:pt x="40" y="14"/>
                  </a:lnTo>
                  <a:lnTo>
                    <a:pt x="35" y="18"/>
                  </a:lnTo>
                  <a:lnTo>
                    <a:pt x="32" y="18"/>
                  </a:lnTo>
                  <a:lnTo>
                    <a:pt x="32" y="20"/>
                  </a:lnTo>
                  <a:lnTo>
                    <a:pt x="35" y="22"/>
                  </a:lnTo>
                  <a:lnTo>
                    <a:pt x="35" y="24"/>
                  </a:lnTo>
                  <a:lnTo>
                    <a:pt x="37" y="25"/>
                  </a:lnTo>
                  <a:lnTo>
                    <a:pt x="36" y="27"/>
                  </a:lnTo>
                  <a:lnTo>
                    <a:pt x="32" y="30"/>
                  </a:lnTo>
                  <a:lnTo>
                    <a:pt x="29" y="30"/>
                  </a:lnTo>
                  <a:lnTo>
                    <a:pt x="27" y="31"/>
                  </a:lnTo>
                  <a:lnTo>
                    <a:pt x="27" y="28"/>
                  </a:lnTo>
                  <a:lnTo>
                    <a:pt x="25" y="25"/>
                  </a:lnTo>
                  <a:lnTo>
                    <a:pt x="25" y="22"/>
                  </a:lnTo>
                  <a:lnTo>
                    <a:pt x="24" y="22"/>
                  </a:lnTo>
                  <a:lnTo>
                    <a:pt x="23" y="25"/>
                  </a:lnTo>
                  <a:lnTo>
                    <a:pt x="19" y="25"/>
                  </a:lnTo>
                  <a:lnTo>
                    <a:pt x="16" y="21"/>
                  </a:lnTo>
                  <a:lnTo>
                    <a:pt x="9" y="18"/>
                  </a:lnTo>
                  <a:lnTo>
                    <a:pt x="7" y="18"/>
                  </a:lnTo>
                  <a:lnTo>
                    <a:pt x="4" y="17"/>
                  </a:lnTo>
                  <a:lnTo>
                    <a:pt x="3" y="17"/>
                  </a:lnTo>
                  <a:lnTo>
                    <a:pt x="1" y="21"/>
                  </a:lnTo>
                  <a:lnTo>
                    <a:pt x="0" y="17"/>
                  </a:lnTo>
                  <a:lnTo>
                    <a:pt x="3" y="5"/>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1" name="Freeform 842"/>
            <p:cNvSpPr>
              <a:spLocks/>
            </p:cNvSpPr>
            <p:nvPr/>
          </p:nvSpPr>
          <p:spPr bwMode="auto">
            <a:xfrm>
              <a:off x="2716213" y="4322763"/>
              <a:ext cx="49212" cy="49212"/>
            </a:xfrm>
            <a:custGeom>
              <a:avLst/>
              <a:gdLst>
                <a:gd name="T0" fmla="*/ 6350 w 31"/>
                <a:gd name="T1" fmla="*/ 0 h 31"/>
                <a:gd name="T2" fmla="*/ 19050 w 31"/>
                <a:gd name="T3" fmla="*/ 0 h 31"/>
                <a:gd name="T4" fmla="*/ 22225 w 31"/>
                <a:gd name="T5" fmla="*/ 1587 h 31"/>
                <a:gd name="T6" fmla="*/ 38100 w 31"/>
                <a:gd name="T7" fmla="*/ 6350 h 31"/>
                <a:gd name="T8" fmla="*/ 49212 w 31"/>
                <a:gd name="T9" fmla="*/ 19050 h 31"/>
                <a:gd name="T10" fmla="*/ 49212 w 31"/>
                <a:gd name="T11" fmla="*/ 36512 h 31"/>
                <a:gd name="T12" fmla="*/ 38100 w 31"/>
                <a:gd name="T13" fmla="*/ 49212 h 31"/>
                <a:gd name="T14" fmla="*/ 31750 w 31"/>
                <a:gd name="T15" fmla="*/ 41275 h 31"/>
                <a:gd name="T16" fmla="*/ 30162 w 31"/>
                <a:gd name="T17" fmla="*/ 34925 h 31"/>
                <a:gd name="T18" fmla="*/ 34925 w 31"/>
                <a:gd name="T19" fmla="*/ 28575 h 31"/>
                <a:gd name="T20" fmla="*/ 38100 w 31"/>
                <a:gd name="T21" fmla="*/ 28575 h 31"/>
                <a:gd name="T22" fmla="*/ 38100 w 31"/>
                <a:gd name="T23" fmla="*/ 23812 h 31"/>
                <a:gd name="T24" fmla="*/ 31750 w 31"/>
                <a:gd name="T25" fmla="*/ 25400 h 31"/>
                <a:gd name="T26" fmla="*/ 31750 w 31"/>
                <a:gd name="T27" fmla="*/ 28575 h 31"/>
                <a:gd name="T28" fmla="*/ 30162 w 31"/>
                <a:gd name="T29" fmla="*/ 28575 h 31"/>
                <a:gd name="T30" fmla="*/ 19050 w 31"/>
                <a:gd name="T31" fmla="*/ 15875 h 31"/>
                <a:gd name="T32" fmla="*/ 6350 w 31"/>
                <a:gd name="T33" fmla="*/ 14287 h 31"/>
                <a:gd name="T34" fmla="*/ 0 w 31"/>
                <a:gd name="T35" fmla="*/ 6350 h 31"/>
                <a:gd name="T36" fmla="*/ 6350 w 31"/>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31">
                  <a:moveTo>
                    <a:pt x="4" y="0"/>
                  </a:moveTo>
                  <a:lnTo>
                    <a:pt x="12" y="0"/>
                  </a:lnTo>
                  <a:lnTo>
                    <a:pt x="14" y="1"/>
                  </a:lnTo>
                  <a:lnTo>
                    <a:pt x="24" y="4"/>
                  </a:lnTo>
                  <a:lnTo>
                    <a:pt x="31" y="12"/>
                  </a:lnTo>
                  <a:lnTo>
                    <a:pt x="31" y="23"/>
                  </a:lnTo>
                  <a:lnTo>
                    <a:pt x="24" y="31"/>
                  </a:lnTo>
                  <a:lnTo>
                    <a:pt x="20" y="26"/>
                  </a:lnTo>
                  <a:lnTo>
                    <a:pt x="19" y="22"/>
                  </a:lnTo>
                  <a:lnTo>
                    <a:pt x="22" y="18"/>
                  </a:lnTo>
                  <a:lnTo>
                    <a:pt x="24" y="18"/>
                  </a:lnTo>
                  <a:lnTo>
                    <a:pt x="24" y="15"/>
                  </a:lnTo>
                  <a:lnTo>
                    <a:pt x="20" y="16"/>
                  </a:lnTo>
                  <a:lnTo>
                    <a:pt x="20" y="18"/>
                  </a:lnTo>
                  <a:lnTo>
                    <a:pt x="19" y="18"/>
                  </a:lnTo>
                  <a:lnTo>
                    <a:pt x="12" y="10"/>
                  </a:lnTo>
                  <a:lnTo>
                    <a:pt x="4" y="9"/>
                  </a:lnTo>
                  <a:lnTo>
                    <a:pt x="0" y="4"/>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2" name="Freeform 843"/>
            <p:cNvSpPr>
              <a:spLocks/>
            </p:cNvSpPr>
            <p:nvPr/>
          </p:nvSpPr>
          <p:spPr bwMode="auto">
            <a:xfrm>
              <a:off x="2603500" y="4286250"/>
              <a:ext cx="65088" cy="65088"/>
            </a:xfrm>
            <a:custGeom>
              <a:avLst/>
              <a:gdLst>
                <a:gd name="T0" fmla="*/ 9525 w 41"/>
                <a:gd name="T1" fmla="*/ 0 h 41"/>
                <a:gd name="T2" fmla="*/ 33338 w 41"/>
                <a:gd name="T3" fmla="*/ 7938 h 41"/>
                <a:gd name="T4" fmla="*/ 42863 w 41"/>
                <a:gd name="T5" fmla="*/ 7938 h 41"/>
                <a:gd name="T6" fmla="*/ 46038 w 41"/>
                <a:gd name="T7" fmla="*/ 17463 h 41"/>
                <a:gd name="T8" fmla="*/ 65088 w 41"/>
                <a:gd name="T9" fmla="*/ 38100 h 41"/>
                <a:gd name="T10" fmla="*/ 58738 w 41"/>
                <a:gd name="T11" fmla="*/ 46038 h 41"/>
                <a:gd name="T12" fmla="*/ 53975 w 41"/>
                <a:gd name="T13" fmla="*/ 65088 h 41"/>
                <a:gd name="T14" fmla="*/ 52388 w 41"/>
                <a:gd name="T15" fmla="*/ 57150 h 41"/>
                <a:gd name="T16" fmla="*/ 47625 w 41"/>
                <a:gd name="T17" fmla="*/ 57150 h 41"/>
                <a:gd name="T18" fmla="*/ 46038 w 41"/>
                <a:gd name="T19" fmla="*/ 60325 h 41"/>
                <a:gd name="T20" fmla="*/ 41275 w 41"/>
                <a:gd name="T21" fmla="*/ 55563 h 41"/>
                <a:gd name="T22" fmla="*/ 42863 w 41"/>
                <a:gd name="T23" fmla="*/ 46038 h 41"/>
                <a:gd name="T24" fmla="*/ 39688 w 41"/>
                <a:gd name="T25" fmla="*/ 46038 h 41"/>
                <a:gd name="T26" fmla="*/ 28575 w 41"/>
                <a:gd name="T27" fmla="*/ 38100 h 41"/>
                <a:gd name="T28" fmla="*/ 25400 w 41"/>
                <a:gd name="T29" fmla="*/ 36513 h 41"/>
                <a:gd name="T30" fmla="*/ 22225 w 41"/>
                <a:gd name="T31" fmla="*/ 28575 h 41"/>
                <a:gd name="T32" fmla="*/ 14288 w 41"/>
                <a:gd name="T33" fmla="*/ 22225 h 41"/>
                <a:gd name="T34" fmla="*/ 12700 w 41"/>
                <a:gd name="T35" fmla="*/ 22225 h 41"/>
                <a:gd name="T36" fmla="*/ 12700 w 41"/>
                <a:gd name="T37" fmla="*/ 23813 h 41"/>
                <a:gd name="T38" fmla="*/ 19050 w 41"/>
                <a:gd name="T39" fmla="*/ 28575 h 41"/>
                <a:gd name="T40" fmla="*/ 19050 w 41"/>
                <a:gd name="T41" fmla="*/ 33338 h 41"/>
                <a:gd name="T42" fmla="*/ 12700 w 41"/>
                <a:gd name="T43" fmla="*/ 36513 h 41"/>
                <a:gd name="T44" fmla="*/ 9525 w 41"/>
                <a:gd name="T45" fmla="*/ 28575 h 41"/>
                <a:gd name="T46" fmla="*/ 7938 w 41"/>
                <a:gd name="T47" fmla="*/ 28575 h 41"/>
                <a:gd name="T48" fmla="*/ 0 w 41"/>
                <a:gd name="T49" fmla="*/ 22225 h 41"/>
                <a:gd name="T50" fmla="*/ 3175 w 41"/>
                <a:gd name="T51" fmla="*/ 14288 h 41"/>
                <a:gd name="T52" fmla="*/ 1588 w 41"/>
                <a:gd name="T53" fmla="*/ 9525 h 41"/>
                <a:gd name="T54" fmla="*/ 0 w 41"/>
                <a:gd name="T55" fmla="*/ 7938 h 41"/>
                <a:gd name="T56" fmla="*/ 1588 w 41"/>
                <a:gd name="T57" fmla="*/ 3175 h 41"/>
                <a:gd name="T58" fmla="*/ 9525 w 41"/>
                <a:gd name="T59" fmla="*/ 0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1" h="41">
                  <a:moveTo>
                    <a:pt x="6" y="0"/>
                  </a:moveTo>
                  <a:lnTo>
                    <a:pt x="21" y="5"/>
                  </a:lnTo>
                  <a:lnTo>
                    <a:pt x="27" y="5"/>
                  </a:lnTo>
                  <a:lnTo>
                    <a:pt x="29" y="11"/>
                  </a:lnTo>
                  <a:lnTo>
                    <a:pt x="41" y="24"/>
                  </a:lnTo>
                  <a:lnTo>
                    <a:pt x="37" y="29"/>
                  </a:lnTo>
                  <a:lnTo>
                    <a:pt x="34" y="41"/>
                  </a:lnTo>
                  <a:lnTo>
                    <a:pt x="33" y="36"/>
                  </a:lnTo>
                  <a:lnTo>
                    <a:pt x="30" y="36"/>
                  </a:lnTo>
                  <a:lnTo>
                    <a:pt x="29" y="38"/>
                  </a:lnTo>
                  <a:lnTo>
                    <a:pt x="26" y="35"/>
                  </a:lnTo>
                  <a:lnTo>
                    <a:pt x="27" y="29"/>
                  </a:lnTo>
                  <a:lnTo>
                    <a:pt x="25" y="29"/>
                  </a:lnTo>
                  <a:lnTo>
                    <a:pt x="18" y="24"/>
                  </a:lnTo>
                  <a:lnTo>
                    <a:pt x="16" y="23"/>
                  </a:lnTo>
                  <a:lnTo>
                    <a:pt x="14" y="18"/>
                  </a:lnTo>
                  <a:lnTo>
                    <a:pt x="9" y="14"/>
                  </a:lnTo>
                  <a:lnTo>
                    <a:pt x="8" y="14"/>
                  </a:lnTo>
                  <a:lnTo>
                    <a:pt x="8" y="15"/>
                  </a:lnTo>
                  <a:lnTo>
                    <a:pt x="12" y="18"/>
                  </a:lnTo>
                  <a:lnTo>
                    <a:pt x="12" y="21"/>
                  </a:lnTo>
                  <a:lnTo>
                    <a:pt x="8" y="23"/>
                  </a:lnTo>
                  <a:lnTo>
                    <a:pt x="6" y="18"/>
                  </a:lnTo>
                  <a:lnTo>
                    <a:pt x="5" y="18"/>
                  </a:lnTo>
                  <a:lnTo>
                    <a:pt x="0" y="14"/>
                  </a:lnTo>
                  <a:lnTo>
                    <a:pt x="2" y="9"/>
                  </a:lnTo>
                  <a:lnTo>
                    <a:pt x="1" y="6"/>
                  </a:lnTo>
                  <a:lnTo>
                    <a:pt x="0" y="5"/>
                  </a:lnTo>
                  <a:lnTo>
                    <a:pt x="1" y="2"/>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3" name="Freeform 844"/>
            <p:cNvSpPr>
              <a:spLocks/>
            </p:cNvSpPr>
            <p:nvPr/>
          </p:nvSpPr>
          <p:spPr bwMode="auto">
            <a:xfrm>
              <a:off x="2568575" y="4203700"/>
              <a:ext cx="87313" cy="90488"/>
            </a:xfrm>
            <a:custGeom>
              <a:avLst/>
              <a:gdLst>
                <a:gd name="T0" fmla="*/ 87313 w 55"/>
                <a:gd name="T1" fmla="*/ 0 h 57"/>
                <a:gd name="T2" fmla="*/ 87313 w 55"/>
                <a:gd name="T3" fmla="*/ 4763 h 57"/>
                <a:gd name="T4" fmla="*/ 84138 w 55"/>
                <a:gd name="T5" fmla="*/ 14288 h 57"/>
                <a:gd name="T6" fmla="*/ 84138 w 55"/>
                <a:gd name="T7" fmla="*/ 23813 h 57"/>
                <a:gd name="T8" fmla="*/ 80963 w 55"/>
                <a:gd name="T9" fmla="*/ 33338 h 57"/>
                <a:gd name="T10" fmla="*/ 80963 w 55"/>
                <a:gd name="T11" fmla="*/ 57150 h 57"/>
                <a:gd name="T12" fmla="*/ 77788 w 55"/>
                <a:gd name="T13" fmla="*/ 50800 h 57"/>
                <a:gd name="T14" fmla="*/ 76200 w 55"/>
                <a:gd name="T15" fmla="*/ 57150 h 57"/>
                <a:gd name="T16" fmla="*/ 76200 w 55"/>
                <a:gd name="T17" fmla="*/ 69850 h 57"/>
                <a:gd name="T18" fmla="*/ 77788 w 55"/>
                <a:gd name="T19" fmla="*/ 76200 h 57"/>
                <a:gd name="T20" fmla="*/ 74613 w 55"/>
                <a:gd name="T21" fmla="*/ 80963 h 57"/>
                <a:gd name="T22" fmla="*/ 74613 w 55"/>
                <a:gd name="T23" fmla="*/ 85725 h 57"/>
                <a:gd name="T24" fmla="*/ 77788 w 55"/>
                <a:gd name="T25" fmla="*/ 90488 h 57"/>
                <a:gd name="T26" fmla="*/ 68263 w 55"/>
                <a:gd name="T27" fmla="*/ 90488 h 57"/>
                <a:gd name="T28" fmla="*/ 44450 w 55"/>
                <a:gd name="T29" fmla="*/ 82550 h 57"/>
                <a:gd name="T30" fmla="*/ 36513 w 55"/>
                <a:gd name="T31" fmla="*/ 85725 h 57"/>
                <a:gd name="T32" fmla="*/ 30163 w 55"/>
                <a:gd name="T33" fmla="*/ 80963 h 57"/>
                <a:gd name="T34" fmla="*/ 23813 w 55"/>
                <a:gd name="T35" fmla="*/ 71438 h 57"/>
                <a:gd name="T36" fmla="*/ 15875 w 55"/>
                <a:gd name="T37" fmla="*/ 61913 h 57"/>
                <a:gd name="T38" fmla="*/ 0 w 55"/>
                <a:gd name="T39" fmla="*/ 47625 h 57"/>
                <a:gd name="T40" fmla="*/ 0 w 55"/>
                <a:gd name="T41" fmla="*/ 42863 h 57"/>
                <a:gd name="T42" fmla="*/ 6350 w 55"/>
                <a:gd name="T43" fmla="*/ 46038 h 57"/>
                <a:gd name="T44" fmla="*/ 9525 w 55"/>
                <a:gd name="T45" fmla="*/ 42863 h 57"/>
                <a:gd name="T46" fmla="*/ 17463 w 55"/>
                <a:gd name="T47" fmla="*/ 41275 h 57"/>
                <a:gd name="T48" fmla="*/ 17463 w 55"/>
                <a:gd name="T49" fmla="*/ 33338 h 57"/>
                <a:gd name="T50" fmla="*/ 36513 w 55"/>
                <a:gd name="T51" fmla="*/ 23813 h 57"/>
                <a:gd name="T52" fmla="*/ 55563 w 55"/>
                <a:gd name="T53" fmla="*/ 4763 h 57"/>
                <a:gd name="T54" fmla="*/ 69850 w 55"/>
                <a:gd name="T55" fmla="*/ 7938 h 57"/>
                <a:gd name="T56" fmla="*/ 87313 w 55"/>
                <a:gd name="T57" fmla="*/ 0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7">
                  <a:moveTo>
                    <a:pt x="55" y="0"/>
                  </a:moveTo>
                  <a:lnTo>
                    <a:pt x="55" y="3"/>
                  </a:lnTo>
                  <a:lnTo>
                    <a:pt x="53" y="9"/>
                  </a:lnTo>
                  <a:lnTo>
                    <a:pt x="53" y="15"/>
                  </a:lnTo>
                  <a:lnTo>
                    <a:pt x="51" y="21"/>
                  </a:lnTo>
                  <a:lnTo>
                    <a:pt x="51" y="36"/>
                  </a:lnTo>
                  <a:lnTo>
                    <a:pt x="49" y="32"/>
                  </a:lnTo>
                  <a:lnTo>
                    <a:pt x="48" y="36"/>
                  </a:lnTo>
                  <a:lnTo>
                    <a:pt x="48" y="44"/>
                  </a:lnTo>
                  <a:lnTo>
                    <a:pt x="49" y="48"/>
                  </a:lnTo>
                  <a:lnTo>
                    <a:pt x="47" y="51"/>
                  </a:lnTo>
                  <a:lnTo>
                    <a:pt x="47" y="54"/>
                  </a:lnTo>
                  <a:lnTo>
                    <a:pt x="49" y="57"/>
                  </a:lnTo>
                  <a:lnTo>
                    <a:pt x="43" y="57"/>
                  </a:lnTo>
                  <a:lnTo>
                    <a:pt x="28" y="52"/>
                  </a:lnTo>
                  <a:lnTo>
                    <a:pt x="23" y="54"/>
                  </a:lnTo>
                  <a:lnTo>
                    <a:pt x="19" y="51"/>
                  </a:lnTo>
                  <a:lnTo>
                    <a:pt x="15" y="45"/>
                  </a:lnTo>
                  <a:lnTo>
                    <a:pt x="10" y="39"/>
                  </a:lnTo>
                  <a:lnTo>
                    <a:pt x="0" y="30"/>
                  </a:lnTo>
                  <a:lnTo>
                    <a:pt x="0" y="27"/>
                  </a:lnTo>
                  <a:lnTo>
                    <a:pt x="4" y="29"/>
                  </a:lnTo>
                  <a:lnTo>
                    <a:pt x="6" y="27"/>
                  </a:lnTo>
                  <a:lnTo>
                    <a:pt x="11" y="26"/>
                  </a:lnTo>
                  <a:lnTo>
                    <a:pt x="11" y="21"/>
                  </a:lnTo>
                  <a:lnTo>
                    <a:pt x="23" y="15"/>
                  </a:lnTo>
                  <a:lnTo>
                    <a:pt x="35" y="3"/>
                  </a:lnTo>
                  <a:lnTo>
                    <a:pt x="44" y="5"/>
                  </a:lnTo>
                  <a:lnTo>
                    <a:pt x="5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4" name="Freeform 845"/>
            <p:cNvSpPr>
              <a:spLocks/>
            </p:cNvSpPr>
            <p:nvPr/>
          </p:nvSpPr>
          <p:spPr bwMode="auto">
            <a:xfrm>
              <a:off x="2536825" y="4183063"/>
              <a:ext cx="119063" cy="63500"/>
            </a:xfrm>
            <a:custGeom>
              <a:avLst/>
              <a:gdLst>
                <a:gd name="T0" fmla="*/ 69850 w 75"/>
                <a:gd name="T1" fmla="*/ 0 h 40"/>
                <a:gd name="T2" fmla="*/ 74613 w 75"/>
                <a:gd name="T3" fmla="*/ 3175 h 40"/>
                <a:gd name="T4" fmla="*/ 82550 w 75"/>
                <a:gd name="T5" fmla="*/ 3175 h 40"/>
                <a:gd name="T6" fmla="*/ 92075 w 75"/>
                <a:gd name="T7" fmla="*/ 4763 h 40"/>
                <a:gd name="T8" fmla="*/ 100013 w 75"/>
                <a:gd name="T9" fmla="*/ 4763 h 40"/>
                <a:gd name="T10" fmla="*/ 106363 w 75"/>
                <a:gd name="T11" fmla="*/ 9525 h 40"/>
                <a:gd name="T12" fmla="*/ 106363 w 75"/>
                <a:gd name="T13" fmla="*/ 12700 h 40"/>
                <a:gd name="T14" fmla="*/ 109538 w 75"/>
                <a:gd name="T15" fmla="*/ 14288 h 40"/>
                <a:gd name="T16" fmla="*/ 114300 w 75"/>
                <a:gd name="T17" fmla="*/ 14288 h 40"/>
                <a:gd name="T18" fmla="*/ 119063 w 75"/>
                <a:gd name="T19" fmla="*/ 20638 h 40"/>
                <a:gd name="T20" fmla="*/ 101600 w 75"/>
                <a:gd name="T21" fmla="*/ 28575 h 40"/>
                <a:gd name="T22" fmla="*/ 87313 w 75"/>
                <a:gd name="T23" fmla="*/ 25400 h 40"/>
                <a:gd name="T24" fmla="*/ 68263 w 75"/>
                <a:gd name="T25" fmla="*/ 44450 h 40"/>
                <a:gd name="T26" fmla="*/ 49213 w 75"/>
                <a:gd name="T27" fmla="*/ 53975 h 40"/>
                <a:gd name="T28" fmla="*/ 49213 w 75"/>
                <a:gd name="T29" fmla="*/ 61913 h 40"/>
                <a:gd name="T30" fmla="*/ 41275 w 75"/>
                <a:gd name="T31" fmla="*/ 63500 h 40"/>
                <a:gd name="T32" fmla="*/ 36513 w 75"/>
                <a:gd name="T33" fmla="*/ 61913 h 40"/>
                <a:gd name="T34" fmla="*/ 36513 w 75"/>
                <a:gd name="T35" fmla="*/ 57150 h 40"/>
                <a:gd name="T36" fmla="*/ 31750 w 75"/>
                <a:gd name="T37" fmla="*/ 57150 h 40"/>
                <a:gd name="T38" fmla="*/ 31750 w 75"/>
                <a:gd name="T39" fmla="*/ 49213 h 40"/>
                <a:gd name="T40" fmla="*/ 23813 w 75"/>
                <a:gd name="T41" fmla="*/ 44450 h 40"/>
                <a:gd name="T42" fmla="*/ 19050 w 75"/>
                <a:gd name="T43" fmla="*/ 44450 h 40"/>
                <a:gd name="T44" fmla="*/ 0 w 75"/>
                <a:gd name="T45" fmla="*/ 33338 h 40"/>
                <a:gd name="T46" fmla="*/ 6350 w 75"/>
                <a:gd name="T47" fmla="*/ 19050 h 40"/>
                <a:gd name="T48" fmla="*/ 19050 w 75"/>
                <a:gd name="T49" fmla="*/ 12700 h 40"/>
                <a:gd name="T50" fmla="*/ 22225 w 75"/>
                <a:gd name="T51" fmla="*/ 4763 h 40"/>
                <a:gd name="T52" fmla="*/ 34925 w 75"/>
                <a:gd name="T53" fmla="*/ 3175 h 40"/>
                <a:gd name="T54" fmla="*/ 38100 w 75"/>
                <a:gd name="T55" fmla="*/ 4763 h 40"/>
                <a:gd name="T56" fmla="*/ 50800 w 75"/>
                <a:gd name="T57" fmla="*/ 4763 h 40"/>
                <a:gd name="T58" fmla="*/ 63500 w 75"/>
                <a:gd name="T59" fmla="*/ 3175 h 40"/>
                <a:gd name="T60" fmla="*/ 69850 w 75"/>
                <a:gd name="T61" fmla="*/ 0 h 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5" h="40">
                  <a:moveTo>
                    <a:pt x="44" y="0"/>
                  </a:moveTo>
                  <a:lnTo>
                    <a:pt x="47" y="2"/>
                  </a:lnTo>
                  <a:lnTo>
                    <a:pt x="52" y="2"/>
                  </a:lnTo>
                  <a:lnTo>
                    <a:pt x="58" y="3"/>
                  </a:lnTo>
                  <a:lnTo>
                    <a:pt x="63" y="3"/>
                  </a:lnTo>
                  <a:lnTo>
                    <a:pt x="67" y="6"/>
                  </a:lnTo>
                  <a:lnTo>
                    <a:pt x="67" y="8"/>
                  </a:lnTo>
                  <a:lnTo>
                    <a:pt x="69" y="9"/>
                  </a:lnTo>
                  <a:lnTo>
                    <a:pt x="72" y="9"/>
                  </a:lnTo>
                  <a:lnTo>
                    <a:pt x="75" y="13"/>
                  </a:lnTo>
                  <a:lnTo>
                    <a:pt x="64" y="18"/>
                  </a:lnTo>
                  <a:lnTo>
                    <a:pt x="55" y="16"/>
                  </a:lnTo>
                  <a:lnTo>
                    <a:pt x="43" y="28"/>
                  </a:lnTo>
                  <a:lnTo>
                    <a:pt x="31" y="34"/>
                  </a:lnTo>
                  <a:lnTo>
                    <a:pt x="31" y="39"/>
                  </a:lnTo>
                  <a:lnTo>
                    <a:pt x="26" y="40"/>
                  </a:lnTo>
                  <a:lnTo>
                    <a:pt x="23" y="39"/>
                  </a:lnTo>
                  <a:lnTo>
                    <a:pt x="23" y="36"/>
                  </a:lnTo>
                  <a:lnTo>
                    <a:pt x="20" y="36"/>
                  </a:lnTo>
                  <a:lnTo>
                    <a:pt x="20" y="31"/>
                  </a:lnTo>
                  <a:lnTo>
                    <a:pt x="15" y="28"/>
                  </a:lnTo>
                  <a:lnTo>
                    <a:pt x="12" y="28"/>
                  </a:lnTo>
                  <a:lnTo>
                    <a:pt x="0" y="21"/>
                  </a:lnTo>
                  <a:lnTo>
                    <a:pt x="4" y="12"/>
                  </a:lnTo>
                  <a:lnTo>
                    <a:pt x="12" y="8"/>
                  </a:lnTo>
                  <a:lnTo>
                    <a:pt x="14" y="3"/>
                  </a:lnTo>
                  <a:lnTo>
                    <a:pt x="22" y="2"/>
                  </a:lnTo>
                  <a:lnTo>
                    <a:pt x="24" y="3"/>
                  </a:lnTo>
                  <a:lnTo>
                    <a:pt x="32" y="3"/>
                  </a:lnTo>
                  <a:lnTo>
                    <a:pt x="40" y="2"/>
                  </a:lnTo>
                  <a:lnTo>
                    <a:pt x="4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5" name="Freeform 846"/>
            <p:cNvSpPr>
              <a:spLocks/>
            </p:cNvSpPr>
            <p:nvPr/>
          </p:nvSpPr>
          <p:spPr bwMode="auto">
            <a:xfrm>
              <a:off x="2522538" y="4216400"/>
              <a:ext cx="46037" cy="30163"/>
            </a:xfrm>
            <a:custGeom>
              <a:avLst/>
              <a:gdLst>
                <a:gd name="T0" fmla="*/ 14287 w 29"/>
                <a:gd name="T1" fmla="*/ 0 h 19"/>
                <a:gd name="T2" fmla="*/ 33337 w 29"/>
                <a:gd name="T3" fmla="*/ 11113 h 19"/>
                <a:gd name="T4" fmla="*/ 38100 w 29"/>
                <a:gd name="T5" fmla="*/ 11113 h 19"/>
                <a:gd name="T6" fmla="*/ 46037 w 29"/>
                <a:gd name="T7" fmla="*/ 15875 h 19"/>
                <a:gd name="T8" fmla="*/ 46037 w 29"/>
                <a:gd name="T9" fmla="*/ 23813 h 19"/>
                <a:gd name="T10" fmla="*/ 44450 w 29"/>
                <a:gd name="T11" fmla="*/ 23813 h 19"/>
                <a:gd name="T12" fmla="*/ 42862 w 29"/>
                <a:gd name="T13" fmla="*/ 30163 h 19"/>
                <a:gd name="T14" fmla="*/ 36512 w 29"/>
                <a:gd name="T15" fmla="*/ 30163 h 19"/>
                <a:gd name="T16" fmla="*/ 26987 w 29"/>
                <a:gd name="T17" fmla="*/ 28575 h 19"/>
                <a:gd name="T18" fmla="*/ 20637 w 29"/>
                <a:gd name="T19" fmla="*/ 23813 h 19"/>
                <a:gd name="T20" fmla="*/ 14287 w 29"/>
                <a:gd name="T21" fmla="*/ 23813 h 19"/>
                <a:gd name="T22" fmla="*/ 4762 w 29"/>
                <a:gd name="T23" fmla="*/ 19050 h 19"/>
                <a:gd name="T24" fmla="*/ 0 w 29"/>
                <a:gd name="T25" fmla="*/ 15875 h 19"/>
                <a:gd name="T26" fmla="*/ 14287 w 29"/>
                <a:gd name="T27" fmla="*/ 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19">
                  <a:moveTo>
                    <a:pt x="9" y="0"/>
                  </a:moveTo>
                  <a:lnTo>
                    <a:pt x="21" y="7"/>
                  </a:lnTo>
                  <a:lnTo>
                    <a:pt x="24" y="7"/>
                  </a:lnTo>
                  <a:lnTo>
                    <a:pt x="29" y="10"/>
                  </a:lnTo>
                  <a:lnTo>
                    <a:pt x="29" y="15"/>
                  </a:lnTo>
                  <a:lnTo>
                    <a:pt x="28" y="15"/>
                  </a:lnTo>
                  <a:lnTo>
                    <a:pt x="27" y="19"/>
                  </a:lnTo>
                  <a:lnTo>
                    <a:pt x="23" y="19"/>
                  </a:lnTo>
                  <a:lnTo>
                    <a:pt x="17" y="18"/>
                  </a:lnTo>
                  <a:lnTo>
                    <a:pt x="13" y="15"/>
                  </a:lnTo>
                  <a:lnTo>
                    <a:pt x="9" y="15"/>
                  </a:lnTo>
                  <a:lnTo>
                    <a:pt x="3" y="12"/>
                  </a:lnTo>
                  <a:lnTo>
                    <a:pt x="0" y="10"/>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6" name="Freeform 847"/>
            <p:cNvSpPr>
              <a:spLocks/>
            </p:cNvSpPr>
            <p:nvPr/>
          </p:nvSpPr>
          <p:spPr bwMode="auto">
            <a:xfrm>
              <a:off x="2482850" y="4140200"/>
              <a:ext cx="76200" cy="92075"/>
            </a:xfrm>
            <a:custGeom>
              <a:avLst/>
              <a:gdLst>
                <a:gd name="T0" fmla="*/ 23813 w 48"/>
                <a:gd name="T1" fmla="*/ 0 h 58"/>
                <a:gd name="T2" fmla="*/ 58738 w 48"/>
                <a:gd name="T3" fmla="*/ 0 h 58"/>
                <a:gd name="T4" fmla="*/ 58738 w 48"/>
                <a:gd name="T5" fmla="*/ 42863 h 58"/>
                <a:gd name="T6" fmla="*/ 65088 w 48"/>
                <a:gd name="T7" fmla="*/ 42863 h 58"/>
                <a:gd name="T8" fmla="*/ 65088 w 48"/>
                <a:gd name="T9" fmla="*/ 47625 h 58"/>
                <a:gd name="T10" fmla="*/ 76200 w 48"/>
                <a:gd name="T11" fmla="*/ 47625 h 58"/>
                <a:gd name="T12" fmla="*/ 73025 w 48"/>
                <a:gd name="T13" fmla="*/ 55563 h 58"/>
                <a:gd name="T14" fmla="*/ 60325 w 48"/>
                <a:gd name="T15" fmla="*/ 61913 h 58"/>
                <a:gd name="T16" fmla="*/ 53975 w 48"/>
                <a:gd name="T17" fmla="*/ 76200 h 58"/>
                <a:gd name="T18" fmla="*/ 39688 w 48"/>
                <a:gd name="T19" fmla="*/ 92075 h 58"/>
                <a:gd name="T20" fmla="*/ 26988 w 48"/>
                <a:gd name="T21" fmla="*/ 87313 h 58"/>
                <a:gd name="T22" fmla="*/ 14288 w 48"/>
                <a:gd name="T23" fmla="*/ 87313 h 58"/>
                <a:gd name="T24" fmla="*/ 6350 w 48"/>
                <a:gd name="T25" fmla="*/ 80963 h 58"/>
                <a:gd name="T26" fmla="*/ 1588 w 48"/>
                <a:gd name="T27" fmla="*/ 73025 h 58"/>
                <a:gd name="T28" fmla="*/ 0 w 48"/>
                <a:gd name="T29" fmla="*/ 57150 h 58"/>
                <a:gd name="T30" fmla="*/ 12700 w 48"/>
                <a:gd name="T31" fmla="*/ 36513 h 58"/>
                <a:gd name="T32" fmla="*/ 31750 w 48"/>
                <a:gd name="T33" fmla="*/ 36513 h 58"/>
                <a:gd name="T34" fmla="*/ 33338 w 48"/>
                <a:gd name="T35" fmla="*/ 31750 h 58"/>
                <a:gd name="T36" fmla="*/ 20638 w 48"/>
                <a:gd name="T37" fmla="*/ 14288 h 58"/>
                <a:gd name="T38" fmla="*/ 23813 w 48"/>
                <a:gd name="T39" fmla="*/ 14288 h 58"/>
                <a:gd name="T40" fmla="*/ 23813 w 48"/>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58">
                  <a:moveTo>
                    <a:pt x="15" y="0"/>
                  </a:moveTo>
                  <a:lnTo>
                    <a:pt x="37" y="0"/>
                  </a:lnTo>
                  <a:lnTo>
                    <a:pt x="37" y="27"/>
                  </a:lnTo>
                  <a:lnTo>
                    <a:pt x="41" y="27"/>
                  </a:lnTo>
                  <a:lnTo>
                    <a:pt x="41" y="30"/>
                  </a:lnTo>
                  <a:lnTo>
                    <a:pt x="48" y="30"/>
                  </a:lnTo>
                  <a:lnTo>
                    <a:pt x="46" y="35"/>
                  </a:lnTo>
                  <a:lnTo>
                    <a:pt x="38" y="39"/>
                  </a:lnTo>
                  <a:lnTo>
                    <a:pt x="34" y="48"/>
                  </a:lnTo>
                  <a:lnTo>
                    <a:pt x="25" y="58"/>
                  </a:lnTo>
                  <a:lnTo>
                    <a:pt x="17" y="55"/>
                  </a:lnTo>
                  <a:lnTo>
                    <a:pt x="9" y="55"/>
                  </a:lnTo>
                  <a:lnTo>
                    <a:pt x="4" y="51"/>
                  </a:lnTo>
                  <a:lnTo>
                    <a:pt x="1" y="46"/>
                  </a:lnTo>
                  <a:lnTo>
                    <a:pt x="0" y="36"/>
                  </a:lnTo>
                  <a:lnTo>
                    <a:pt x="8" y="23"/>
                  </a:lnTo>
                  <a:lnTo>
                    <a:pt x="20" y="23"/>
                  </a:lnTo>
                  <a:lnTo>
                    <a:pt x="21" y="20"/>
                  </a:lnTo>
                  <a:lnTo>
                    <a:pt x="13" y="9"/>
                  </a:lnTo>
                  <a:lnTo>
                    <a:pt x="15" y="9"/>
                  </a:lnTo>
                  <a:lnTo>
                    <a:pt x="1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7" name="Freeform 848"/>
            <p:cNvSpPr>
              <a:spLocks/>
            </p:cNvSpPr>
            <p:nvPr/>
          </p:nvSpPr>
          <p:spPr bwMode="auto">
            <a:xfrm>
              <a:off x="2541588" y="4124325"/>
              <a:ext cx="19050" cy="58738"/>
            </a:xfrm>
            <a:custGeom>
              <a:avLst/>
              <a:gdLst>
                <a:gd name="T0" fmla="*/ 17463 w 12"/>
                <a:gd name="T1" fmla="*/ 0 h 37"/>
                <a:gd name="T2" fmla="*/ 19050 w 12"/>
                <a:gd name="T3" fmla="*/ 9525 h 37"/>
                <a:gd name="T4" fmla="*/ 17463 w 12"/>
                <a:gd name="T5" fmla="*/ 33338 h 37"/>
                <a:gd name="T6" fmla="*/ 17463 w 12"/>
                <a:gd name="T7" fmla="*/ 42863 h 37"/>
                <a:gd name="T8" fmla="*/ 12700 w 12"/>
                <a:gd name="T9" fmla="*/ 52388 h 37"/>
                <a:gd name="T10" fmla="*/ 7938 w 12"/>
                <a:gd name="T11" fmla="*/ 53975 h 37"/>
                <a:gd name="T12" fmla="*/ 6350 w 12"/>
                <a:gd name="T13" fmla="*/ 58738 h 37"/>
                <a:gd name="T14" fmla="*/ 0 w 12"/>
                <a:gd name="T15" fmla="*/ 58738 h 37"/>
                <a:gd name="T16" fmla="*/ 0 w 12"/>
                <a:gd name="T17" fmla="*/ 15875 h 37"/>
                <a:gd name="T18" fmla="*/ 11113 w 12"/>
                <a:gd name="T19" fmla="*/ 1588 h 37"/>
                <a:gd name="T20" fmla="*/ 17463 w 12"/>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37">
                  <a:moveTo>
                    <a:pt x="11" y="0"/>
                  </a:moveTo>
                  <a:lnTo>
                    <a:pt x="12" y="6"/>
                  </a:lnTo>
                  <a:lnTo>
                    <a:pt x="11" y="21"/>
                  </a:lnTo>
                  <a:lnTo>
                    <a:pt x="11" y="27"/>
                  </a:lnTo>
                  <a:lnTo>
                    <a:pt x="8" y="33"/>
                  </a:lnTo>
                  <a:lnTo>
                    <a:pt x="5" y="34"/>
                  </a:lnTo>
                  <a:lnTo>
                    <a:pt x="4" y="37"/>
                  </a:lnTo>
                  <a:lnTo>
                    <a:pt x="0" y="37"/>
                  </a:lnTo>
                  <a:lnTo>
                    <a:pt x="0" y="10"/>
                  </a:lnTo>
                  <a:lnTo>
                    <a:pt x="7" y="1"/>
                  </a:lnTo>
                  <a:lnTo>
                    <a:pt x="1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8" name="Freeform 849"/>
            <p:cNvSpPr>
              <a:spLocks/>
            </p:cNvSpPr>
            <p:nvPr/>
          </p:nvSpPr>
          <p:spPr bwMode="auto">
            <a:xfrm>
              <a:off x="2747963" y="4129088"/>
              <a:ext cx="39687" cy="15875"/>
            </a:xfrm>
            <a:custGeom>
              <a:avLst/>
              <a:gdLst>
                <a:gd name="T0" fmla="*/ 3175 w 25"/>
                <a:gd name="T1" fmla="*/ 0 h 10"/>
                <a:gd name="T2" fmla="*/ 26987 w 25"/>
                <a:gd name="T3" fmla="*/ 0 h 10"/>
                <a:gd name="T4" fmla="*/ 30162 w 25"/>
                <a:gd name="T5" fmla="*/ 4763 h 10"/>
                <a:gd name="T6" fmla="*/ 36512 w 25"/>
                <a:gd name="T7" fmla="*/ 4763 h 10"/>
                <a:gd name="T8" fmla="*/ 39687 w 25"/>
                <a:gd name="T9" fmla="*/ 9525 h 10"/>
                <a:gd name="T10" fmla="*/ 36512 w 25"/>
                <a:gd name="T11" fmla="*/ 11113 h 10"/>
                <a:gd name="T12" fmla="*/ 30162 w 25"/>
                <a:gd name="T13" fmla="*/ 14288 h 10"/>
                <a:gd name="T14" fmla="*/ 26987 w 25"/>
                <a:gd name="T15" fmla="*/ 15875 h 10"/>
                <a:gd name="T16" fmla="*/ 19050 w 25"/>
                <a:gd name="T17" fmla="*/ 14288 h 10"/>
                <a:gd name="T18" fmla="*/ 14287 w 25"/>
                <a:gd name="T19" fmla="*/ 15875 h 10"/>
                <a:gd name="T20" fmla="*/ 11112 w 25"/>
                <a:gd name="T21" fmla="*/ 11113 h 10"/>
                <a:gd name="T22" fmla="*/ 0 w 25"/>
                <a:gd name="T23" fmla="*/ 4763 h 10"/>
                <a:gd name="T24" fmla="*/ 3175 w 25"/>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10">
                  <a:moveTo>
                    <a:pt x="2" y="0"/>
                  </a:moveTo>
                  <a:lnTo>
                    <a:pt x="17" y="0"/>
                  </a:lnTo>
                  <a:lnTo>
                    <a:pt x="19" y="3"/>
                  </a:lnTo>
                  <a:lnTo>
                    <a:pt x="23" y="3"/>
                  </a:lnTo>
                  <a:lnTo>
                    <a:pt x="25" y="6"/>
                  </a:lnTo>
                  <a:lnTo>
                    <a:pt x="23" y="7"/>
                  </a:lnTo>
                  <a:lnTo>
                    <a:pt x="19" y="9"/>
                  </a:lnTo>
                  <a:lnTo>
                    <a:pt x="17" y="10"/>
                  </a:lnTo>
                  <a:lnTo>
                    <a:pt x="12" y="9"/>
                  </a:lnTo>
                  <a:lnTo>
                    <a:pt x="9" y="10"/>
                  </a:lnTo>
                  <a:lnTo>
                    <a:pt x="7" y="7"/>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69" name="Freeform 850"/>
            <p:cNvSpPr>
              <a:spLocks/>
            </p:cNvSpPr>
            <p:nvPr/>
          </p:nvSpPr>
          <p:spPr bwMode="auto">
            <a:xfrm>
              <a:off x="2624138" y="4021138"/>
              <a:ext cx="206375" cy="77787"/>
            </a:xfrm>
            <a:custGeom>
              <a:avLst/>
              <a:gdLst>
                <a:gd name="T0" fmla="*/ 53975 w 130"/>
                <a:gd name="T1" fmla="*/ 0 h 49"/>
                <a:gd name="T2" fmla="*/ 66675 w 130"/>
                <a:gd name="T3" fmla="*/ 1587 h 49"/>
                <a:gd name="T4" fmla="*/ 79375 w 130"/>
                <a:gd name="T5" fmla="*/ 1587 h 49"/>
                <a:gd name="T6" fmla="*/ 85725 w 130"/>
                <a:gd name="T7" fmla="*/ 4762 h 49"/>
                <a:gd name="T8" fmla="*/ 90488 w 130"/>
                <a:gd name="T9" fmla="*/ 4762 h 49"/>
                <a:gd name="T10" fmla="*/ 98425 w 130"/>
                <a:gd name="T11" fmla="*/ 11112 h 49"/>
                <a:gd name="T12" fmla="*/ 109538 w 130"/>
                <a:gd name="T13" fmla="*/ 17462 h 49"/>
                <a:gd name="T14" fmla="*/ 123825 w 130"/>
                <a:gd name="T15" fmla="*/ 20637 h 49"/>
                <a:gd name="T16" fmla="*/ 133350 w 130"/>
                <a:gd name="T17" fmla="*/ 30162 h 49"/>
                <a:gd name="T18" fmla="*/ 138113 w 130"/>
                <a:gd name="T19" fmla="*/ 31750 h 49"/>
                <a:gd name="T20" fmla="*/ 142875 w 130"/>
                <a:gd name="T21" fmla="*/ 34925 h 49"/>
                <a:gd name="T22" fmla="*/ 144463 w 130"/>
                <a:gd name="T23" fmla="*/ 34925 h 49"/>
                <a:gd name="T24" fmla="*/ 149225 w 130"/>
                <a:gd name="T25" fmla="*/ 36512 h 49"/>
                <a:gd name="T26" fmla="*/ 155575 w 130"/>
                <a:gd name="T27" fmla="*/ 44450 h 49"/>
                <a:gd name="T28" fmla="*/ 168275 w 130"/>
                <a:gd name="T29" fmla="*/ 49212 h 49"/>
                <a:gd name="T30" fmla="*/ 174625 w 130"/>
                <a:gd name="T31" fmla="*/ 49212 h 49"/>
                <a:gd name="T32" fmla="*/ 176213 w 130"/>
                <a:gd name="T33" fmla="*/ 55562 h 49"/>
                <a:gd name="T34" fmla="*/ 192088 w 130"/>
                <a:gd name="T35" fmla="*/ 60325 h 49"/>
                <a:gd name="T36" fmla="*/ 200025 w 130"/>
                <a:gd name="T37" fmla="*/ 65087 h 49"/>
                <a:gd name="T38" fmla="*/ 206375 w 130"/>
                <a:gd name="T39" fmla="*/ 68262 h 49"/>
                <a:gd name="T40" fmla="*/ 204788 w 130"/>
                <a:gd name="T41" fmla="*/ 73025 h 49"/>
                <a:gd name="T42" fmla="*/ 198438 w 130"/>
                <a:gd name="T43" fmla="*/ 73025 h 49"/>
                <a:gd name="T44" fmla="*/ 188913 w 130"/>
                <a:gd name="T45" fmla="*/ 77787 h 49"/>
                <a:gd name="T46" fmla="*/ 180975 w 130"/>
                <a:gd name="T47" fmla="*/ 77787 h 49"/>
                <a:gd name="T48" fmla="*/ 168275 w 130"/>
                <a:gd name="T49" fmla="*/ 74612 h 49"/>
                <a:gd name="T50" fmla="*/ 150813 w 130"/>
                <a:gd name="T51" fmla="*/ 74612 h 49"/>
                <a:gd name="T52" fmla="*/ 142875 w 130"/>
                <a:gd name="T53" fmla="*/ 77787 h 49"/>
                <a:gd name="T54" fmla="*/ 136525 w 130"/>
                <a:gd name="T55" fmla="*/ 77787 h 49"/>
                <a:gd name="T56" fmla="*/ 150813 w 130"/>
                <a:gd name="T57" fmla="*/ 65087 h 49"/>
                <a:gd name="T58" fmla="*/ 147638 w 130"/>
                <a:gd name="T59" fmla="*/ 58737 h 49"/>
                <a:gd name="T60" fmla="*/ 134938 w 130"/>
                <a:gd name="T61" fmla="*/ 58737 h 49"/>
                <a:gd name="T62" fmla="*/ 122238 w 130"/>
                <a:gd name="T63" fmla="*/ 50800 h 49"/>
                <a:gd name="T64" fmla="*/ 120650 w 130"/>
                <a:gd name="T65" fmla="*/ 39687 h 49"/>
                <a:gd name="T66" fmla="*/ 115888 w 130"/>
                <a:gd name="T67" fmla="*/ 39687 h 49"/>
                <a:gd name="T68" fmla="*/ 101600 w 130"/>
                <a:gd name="T69" fmla="*/ 36512 h 49"/>
                <a:gd name="T70" fmla="*/ 85725 w 130"/>
                <a:gd name="T71" fmla="*/ 30162 h 49"/>
                <a:gd name="T72" fmla="*/ 85725 w 130"/>
                <a:gd name="T73" fmla="*/ 25400 h 49"/>
                <a:gd name="T74" fmla="*/ 82550 w 130"/>
                <a:gd name="T75" fmla="*/ 26987 h 49"/>
                <a:gd name="T76" fmla="*/ 73025 w 130"/>
                <a:gd name="T77" fmla="*/ 26987 h 49"/>
                <a:gd name="T78" fmla="*/ 69850 w 130"/>
                <a:gd name="T79" fmla="*/ 25400 h 49"/>
                <a:gd name="T80" fmla="*/ 65088 w 130"/>
                <a:gd name="T81" fmla="*/ 26987 h 49"/>
                <a:gd name="T82" fmla="*/ 63500 w 130"/>
                <a:gd name="T83" fmla="*/ 22225 h 49"/>
                <a:gd name="T84" fmla="*/ 58738 w 130"/>
                <a:gd name="T85" fmla="*/ 22225 h 49"/>
                <a:gd name="T86" fmla="*/ 52388 w 130"/>
                <a:gd name="T87" fmla="*/ 17462 h 49"/>
                <a:gd name="T88" fmla="*/ 60325 w 130"/>
                <a:gd name="T89" fmla="*/ 15875 h 49"/>
                <a:gd name="T90" fmla="*/ 60325 w 130"/>
                <a:gd name="T91" fmla="*/ 14287 h 49"/>
                <a:gd name="T92" fmla="*/ 46038 w 130"/>
                <a:gd name="T93" fmla="*/ 14287 h 49"/>
                <a:gd name="T94" fmla="*/ 38100 w 130"/>
                <a:gd name="T95" fmla="*/ 15875 h 49"/>
                <a:gd name="T96" fmla="*/ 33338 w 130"/>
                <a:gd name="T97" fmla="*/ 17462 h 49"/>
                <a:gd name="T98" fmla="*/ 28575 w 130"/>
                <a:gd name="T99" fmla="*/ 22225 h 49"/>
                <a:gd name="T100" fmla="*/ 19050 w 130"/>
                <a:gd name="T101" fmla="*/ 22225 h 49"/>
                <a:gd name="T102" fmla="*/ 17463 w 130"/>
                <a:gd name="T103" fmla="*/ 30162 h 49"/>
                <a:gd name="T104" fmla="*/ 6350 w 130"/>
                <a:gd name="T105" fmla="*/ 31750 h 49"/>
                <a:gd name="T106" fmla="*/ 6350 w 130"/>
                <a:gd name="T107" fmla="*/ 30162 h 49"/>
                <a:gd name="T108" fmla="*/ 0 w 130"/>
                <a:gd name="T109" fmla="*/ 31750 h 49"/>
                <a:gd name="T110" fmla="*/ 0 w 130"/>
                <a:gd name="T111" fmla="*/ 30162 h 49"/>
                <a:gd name="T112" fmla="*/ 4763 w 130"/>
                <a:gd name="T113" fmla="*/ 25400 h 49"/>
                <a:gd name="T114" fmla="*/ 11113 w 130"/>
                <a:gd name="T115" fmla="*/ 25400 h 49"/>
                <a:gd name="T116" fmla="*/ 11113 w 130"/>
                <a:gd name="T117" fmla="*/ 20637 h 49"/>
                <a:gd name="T118" fmla="*/ 17463 w 130"/>
                <a:gd name="T119" fmla="*/ 11112 h 49"/>
                <a:gd name="T120" fmla="*/ 34925 w 130"/>
                <a:gd name="T121" fmla="*/ 4762 h 49"/>
                <a:gd name="T122" fmla="*/ 44450 w 130"/>
                <a:gd name="T123" fmla="*/ 1587 h 49"/>
                <a:gd name="T124" fmla="*/ 53975 w 130"/>
                <a:gd name="T125" fmla="*/ 0 h 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 h="49">
                  <a:moveTo>
                    <a:pt x="34" y="0"/>
                  </a:moveTo>
                  <a:lnTo>
                    <a:pt x="42" y="1"/>
                  </a:lnTo>
                  <a:lnTo>
                    <a:pt x="50" y="1"/>
                  </a:lnTo>
                  <a:lnTo>
                    <a:pt x="54" y="3"/>
                  </a:lnTo>
                  <a:lnTo>
                    <a:pt x="57" y="3"/>
                  </a:lnTo>
                  <a:lnTo>
                    <a:pt x="62" y="7"/>
                  </a:lnTo>
                  <a:lnTo>
                    <a:pt x="69" y="11"/>
                  </a:lnTo>
                  <a:lnTo>
                    <a:pt x="78" y="13"/>
                  </a:lnTo>
                  <a:lnTo>
                    <a:pt x="84" y="19"/>
                  </a:lnTo>
                  <a:lnTo>
                    <a:pt x="87" y="20"/>
                  </a:lnTo>
                  <a:lnTo>
                    <a:pt x="90" y="22"/>
                  </a:lnTo>
                  <a:lnTo>
                    <a:pt x="91" y="22"/>
                  </a:lnTo>
                  <a:lnTo>
                    <a:pt x="94" y="23"/>
                  </a:lnTo>
                  <a:lnTo>
                    <a:pt x="98" y="28"/>
                  </a:lnTo>
                  <a:lnTo>
                    <a:pt x="106" y="31"/>
                  </a:lnTo>
                  <a:lnTo>
                    <a:pt x="110" y="31"/>
                  </a:lnTo>
                  <a:lnTo>
                    <a:pt x="111" y="35"/>
                  </a:lnTo>
                  <a:lnTo>
                    <a:pt x="121" y="38"/>
                  </a:lnTo>
                  <a:lnTo>
                    <a:pt x="126" y="41"/>
                  </a:lnTo>
                  <a:lnTo>
                    <a:pt x="130" y="43"/>
                  </a:lnTo>
                  <a:lnTo>
                    <a:pt x="129" y="46"/>
                  </a:lnTo>
                  <a:lnTo>
                    <a:pt x="125" y="46"/>
                  </a:lnTo>
                  <a:lnTo>
                    <a:pt x="119" y="49"/>
                  </a:lnTo>
                  <a:lnTo>
                    <a:pt x="114" y="49"/>
                  </a:lnTo>
                  <a:lnTo>
                    <a:pt x="106" y="47"/>
                  </a:lnTo>
                  <a:lnTo>
                    <a:pt x="95" y="47"/>
                  </a:lnTo>
                  <a:lnTo>
                    <a:pt x="90" y="49"/>
                  </a:lnTo>
                  <a:lnTo>
                    <a:pt x="86" y="49"/>
                  </a:lnTo>
                  <a:lnTo>
                    <a:pt x="95" y="41"/>
                  </a:lnTo>
                  <a:lnTo>
                    <a:pt x="93" y="37"/>
                  </a:lnTo>
                  <a:lnTo>
                    <a:pt x="85" y="37"/>
                  </a:lnTo>
                  <a:lnTo>
                    <a:pt x="77" y="32"/>
                  </a:lnTo>
                  <a:lnTo>
                    <a:pt x="76" y="25"/>
                  </a:lnTo>
                  <a:lnTo>
                    <a:pt x="73" y="25"/>
                  </a:lnTo>
                  <a:lnTo>
                    <a:pt x="64" y="23"/>
                  </a:lnTo>
                  <a:lnTo>
                    <a:pt x="54" y="19"/>
                  </a:lnTo>
                  <a:lnTo>
                    <a:pt x="54" y="16"/>
                  </a:lnTo>
                  <a:lnTo>
                    <a:pt x="52" y="17"/>
                  </a:lnTo>
                  <a:lnTo>
                    <a:pt x="46" y="17"/>
                  </a:lnTo>
                  <a:lnTo>
                    <a:pt x="44" y="16"/>
                  </a:lnTo>
                  <a:lnTo>
                    <a:pt x="41" y="17"/>
                  </a:lnTo>
                  <a:lnTo>
                    <a:pt x="40" y="14"/>
                  </a:lnTo>
                  <a:lnTo>
                    <a:pt x="37" y="14"/>
                  </a:lnTo>
                  <a:lnTo>
                    <a:pt x="33" y="11"/>
                  </a:lnTo>
                  <a:lnTo>
                    <a:pt x="38" y="10"/>
                  </a:lnTo>
                  <a:lnTo>
                    <a:pt x="38" y="9"/>
                  </a:lnTo>
                  <a:lnTo>
                    <a:pt x="29" y="9"/>
                  </a:lnTo>
                  <a:lnTo>
                    <a:pt x="24" y="10"/>
                  </a:lnTo>
                  <a:lnTo>
                    <a:pt x="21" y="11"/>
                  </a:lnTo>
                  <a:lnTo>
                    <a:pt x="18" y="14"/>
                  </a:lnTo>
                  <a:lnTo>
                    <a:pt x="12" y="14"/>
                  </a:lnTo>
                  <a:lnTo>
                    <a:pt x="11" y="19"/>
                  </a:lnTo>
                  <a:lnTo>
                    <a:pt x="4" y="20"/>
                  </a:lnTo>
                  <a:lnTo>
                    <a:pt x="4" y="19"/>
                  </a:lnTo>
                  <a:lnTo>
                    <a:pt x="0" y="20"/>
                  </a:lnTo>
                  <a:lnTo>
                    <a:pt x="0" y="19"/>
                  </a:lnTo>
                  <a:lnTo>
                    <a:pt x="3" y="16"/>
                  </a:lnTo>
                  <a:lnTo>
                    <a:pt x="7" y="16"/>
                  </a:lnTo>
                  <a:lnTo>
                    <a:pt x="7" y="13"/>
                  </a:lnTo>
                  <a:lnTo>
                    <a:pt x="11" y="7"/>
                  </a:lnTo>
                  <a:lnTo>
                    <a:pt x="22" y="3"/>
                  </a:lnTo>
                  <a:lnTo>
                    <a:pt x="28" y="1"/>
                  </a:lnTo>
                  <a:lnTo>
                    <a:pt x="3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0" name="Freeform 851"/>
            <p:cNvSpPr>
              <a:spLocks/>
            </p:cNvSpPr>
            <p:nvPr/>
          </p:nvSpPr>
          <p:spPr bwMode="auto">
            <a:xfrm>
              <a:off x="2757488" y="4043363"/>
              <a:ext cx="4762" cy="4762"/>
            </a:xfrm>
            <a:custGeom>
              <a:avLst/>
              <a:gdLst>
                <a:gd name="T0" fmla="*/ 1587 w 3"/>
                <a:gd name="T1" fmla="*/ 0 h 3"/>
                <a:gd name="T2" fmla="*/ 4762 w 3"/>
                <a:gd name="T3" fmla="*/ 4762 h 3"/>
                <a:gd name="T4" fmla="*/ 0 w 3"/>
                <a:gd name="T5" fmla="*/ 3175 h 3"/>
                <a:gd name="T6" fmla="*/ 1587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1" y="0"/>
                  </a:moveTo>
                  <a:lnTo>
                    <a:pt x="3" y="3"/>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1" name="Freeform 852"/>
            <p:cNvSpPr>
              <a:spLocks/>
            </p:cNvSpPr>
            <p:nvPr/>
          </p:nvSpPr>
          <p:spPr bwMode="auto">
            <a:xfrm>
              <a:off x="2751138" y="4038600"/>
              <a:ext cx="6350" cy="4763"/>
            </a:xfrm>
            <a:custGeom>
              <a:avLst/>
              <a:gdLst>
                <a:gd name="T0" fmla="*/ 3175 w 4"/>
                <a:gd name="T1" fmla="*/ 0 h 3"/>
                <a:gd name="T2" fmla="*/ 6350 w 4"/>
                <a:gd name="T3" fmla="*/ 3175 h 3"/>
                <a:gd name="T4" fmla="*/ 3175 w 4"/>
                <a:gd name="T5" fmla="*/ 4763 h 3"/>
                <a:gd name="T6" fmla="*/ 0 w 4"/>
                <a:gd name="T7" fmla="*/ 3175 h 3"/>
                <a:gd name="T8" fmla="*/ 3175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2" y="0"/>
                  </a:moveTo>
                  <a:lnTo>
                    <a:pt x="4" y="2"/>
                  </a:lnTo>
                  <a:lnTo>
                    <a:pt x="2" y="3"/>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2" name="Freeform 853"/>
            <p:cNvSpPr>
              <a:spLocks/>
            </p:cNvSpPr>
            <p:nvPr/>
          </p:nvSpPr>
          <p:spPr bwMode="auto">
            <a:xfrm>
              <a:off x="2740025" y="4037013"/>
              <a:ext cx="11113" cy="1587"/>
            </a:xfrm>
            <a:custGeom>
              <a:avLst/>
              <a:gdLst>
                <a:gd name="T0" fmla="*/ 0 w 7"/>
                <a:gd name="T1" fmla="*/ 0 h 1"/>
                <a:gd name="T2" fmla="*/ 11113 w 7"/>
                <a:gd name="T3" fmla="*/ 0 h 1"/>
                <a:gd name="T4" fmla="*/ 7938 w 7"/>
                <a:gd name="T5" fmla="*/ 1587 h 1"/>
                <a:gd name="T6" fmla="*/ 0 w 7"/>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
                  <a:moveTo>
                    <a:pt x="0" y="0"/>
                  </a:moveTo>
                  <a:lnTo>
                    <a:pt x="7" y="0"/>
                  </a:lnTo>
                  <a:lnTo>
                    <a:pt x="5"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3" name="Freeform 854"/>
            <p:cNvSpPr>
              <a:spLocks/>
            </p:cNvSpPr>
            <p:nvPr/>
          </p:nvSpPr>
          <p:spPr bwMode="auto">
            <a:xfrm>
              <a:off x="2657475" y="4051300"/>
              <a:ext cx="11113" cy="11113"/>
            </a:xfrm>
            <a:custGeom>
              <a:avLst/>
              <a:gdLst>
                <a:gd name="T0" fmla="*/ 6350 w 7"/>
                <a:gd name="T1" fmla="*/ 0 h 7"/>
                <a:gd name="T2" fmla="*/ 11113 w 7"/>
                <a:gd name="T3" fmla="*/ 1588 h 7"/>
                <a:gd name="T4" fmla="*/ 11113 w 7"/>
                <a:gd name="T5" fmla="*/ 9525 h 7"/>
                <a:gd name="T6" fmla="*/ 4763 w 7"/>
                <a:gd name="T7" fmla="*/ 11113 h 7"/>
                <a:gd name="T8" fmla="*/ 0 w 7"/>
                <a:gd name="T9" fmla="*/ 9525 h 7"/>
                <a:gd name="T10" fmla="*/ 1588 w 7"/>
                <a:gd name="T11" fmla="*/ 4763 h 7"/>
                <a:gd name="T12" fmla="*/ 1588 w 7"/>
                <a:gd name="T13" fmla="*/ 1588 h 7"/>
                <a:gd name="T14" fmla="*/ 6350 w 7"/>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
                  <a:moveTo>
                    <a:pt x="4" y="0"/>
                  </a:moveTo>
                  <a:lnTo>
                    <a:pt x="7" y="1"/>
                  </a:lnTo>
                  <a:lnTo>
                    <a:pt x="7" y="6"/>
                  </a:lnTo>
                  <a:lnTo>
                    <a:pt x="3" y="7"/>
                  </a:lnTo>
                  <a:lnTo>
                    <a:pt x="0" y="6"/>
                  </a:lnTo>
                  <a:lnTo>
                    <a:pt x="1" y="3"/>
                  </a:lnTo>
                  <a:lnTo>
                    <a:pt x="1"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4" name="Freeform 855"/>
            <p:cNvSpPr>
              <a:spLocks/>
            </p:cNvSpPr>
            <p:nvPr/>
          </p:nvSpPr>
          <p:spPr bwMode="auto">
            <a:xfrm>
              <a:off x="2843213" y="4119563"/>
              <a:ext cx="11112" cy="4762"/>
            </a:xfrm>
            <a:custGeom>
              <a:avLst/>
              <a:gdLst>
                <a:gd name="T0" fmla="*/ 0 w 7"/>
                <a:gd name="T1" fmla="*/ 0 h 3"/>
                <a:gd name="T2" fmla="*/ 6350 w 7"/>
                <a:gd name="T3" fmla="*/ 0 h 3"/>
                <a:gd name="T4" fmla="*/ 11112 w 7"/>
                <a:gd name="T5" fmla="*/ 4762 h 3"/>
                <a:gd name="T6" fmla="*/ 0 w 7"/>
                <a:gd name="T7" fmla="*/ 1587 h 3"/>
                <a:gd name="T8" fmla="*/ 0 w 7"/>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0" y="0"/>
                  </a:moveTo>
                  <a:lnTo>
                    <a:pt x="4" y="0"/>
                  </a:lnTo>
                  <a:lnTo>
                    <a:pt x="7" y="3"/>
                  </a:lnTo>
                  <a:lnTo>
                    <a:pt x="0"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5" name="Freeform 856"/>
            <p:cNvSpPr>
              <a:spLocks/>
            </p:cNvSpPr>
            <p:nvPr/>
          </p:nvSpPr>
          <p:spPr bwMode="auto">
            <a:xfrm>
              <a:off x="2819400" y="4098925"/>
              <a:ext cx="55563" cy="39688"/>
            </a:xfrm>
            <a:custGeom>
              <a:avLst/>
              <a:gdLst>
                <a:gd name="T0" fmla="*/ 22225 w 35"/>
                <a:gd name="T1" fmla="*/ 0 h 25"/>
                <a:gd name="T2" fmla="*/ 31750 w 35"/>
                <a:gd name="T3" fmla="*/ 0 h 25"/>
                <a:gd name="T4" fmla="*/ 42863 w 35"/>
                <a:gd name="T5" fmla="*/ 1588 h 25"/>
                <a:gd name="T6" fmla="*/ 50800 w 35"/>
                <a:gd name="T7" fmla="*/ 1588 h 25"/>
                <a:gd name="T8" fmla="*/ 53975 w 35"/>
                <a:gd name="T9" fmla="*/ 25400 h 25"/>
                <a:gd name="T10" fmla="*/ 55563 w 35"/>
                <a:gd name="T11" fmla="*/ 30163 h 25"/>
                <a:gd name="T12" fmla="*/ 53975 w 35"/>
                <a:gd name="T13" fmla="*/ 39688 h 25"/>
                <a:gd name="T14" fmla="*/ 42863 w 35"/>
                <a:gd name="T15" fmla="*/ 34925 h 25"/>
                <a:gd name="T16" fmla="*/ 41275 w 35"/>
                <a:gd name="T17" fmla="*/ 36513 h 25"/>
                <a:gd name="T18" fmla="*/ 17463 w 35"/>
                <a:gd name="T19" fmla="*/ 36513 h 25"/>
                <a:gd name="T20" fmla="*/ 15875 w 35"/>
                <a:gd name="T21" fmla="*/ 39688 h 25"/>
                <a:gd name="T22" fmla="*/ 12700 w 35"/>
                <a:gd name="T23" fmla="*/ 36513 h 25"/>
                <a:gd name="T24" fmla="*/ 4763 w 35"/>
                <a:gd name="T25" fmla="*/ 36513 h 25"/>
                <a:gd name="T26" fmla="*/ 0 w 35"/>
                <a:gd name="T27" fmla="*/ 31750 h 25"/>
                <a:gd name="T28" fmla="*/ 3175 w 35"/>
                <a:gd name="T29" fmla="*/ 25400 h 25"/>
                <a:gd name="T30" fmla="*/ 12700 w 35"/>
                <a:gd name="T31" fmla="*/ 26988 h 25"/>
                <a:gd name="T32" fmla="*/ 15875 w 35"/>
                <a:gd name="T33" fmla="*/ 25400 h 25"/>
                <a:gd name="T34" fmla="*/ 28575 w 35"/>
                <a:gd name="T35" fmla="*/ 30163 h 25"/>
                <a:gd name="T36" fmla="*/ 38100 w 35"/>
                <a:gd name="T37" fmla="*/ 30163 h 25"/>
                <a:gd name="T38" fmla="*/ 41275 w 35"/>
                <a:gd name="T39" fmla="*/ 22225 h 25"/>
                <a:gd name="T40" fmla="*/ 31750 w 35"/>
                <a:gd name="T41" fmla="*/ 20638 h 25"/>
                <a:gd name="T42" fmla="*/ 34925 w 35"/>
                <a:gd name="T43" fmla="*/ 6350 h 25"/>
                <a:gd name="T44" fmla="*/ 22225 w 35"/>
                <a:gd name="T45" fmla="*/ 1588 h 25"/>
                <a:gd name="T46" fmla="*/ 22225 w 35"/>
                <a:gd name="T47" fmla="*/ 0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 h="25">
                  <a:moveTo>
                    <a:pt x="14" y="0"/>
                  </a:moveTo>
                  <a:lnTo>
                    <a:pt x="20" y="0"/>
                  </a:lnTo>
                  <a:lnTo>
                    <a:pt x="27" y="1"/>
                  </a:lnTo>
                  <a:lnTo>
                    <a:pt x="32" y="1"/>
                  </a:lnTo>
                  <a:lnTo>
                    <a:pt x="34" y="16"/>
                  </a:lnTo>
                  <a:lnTo>
                    <a:pt x="35" y="19"/>
                  </a:lnTo>
                  <a:lnTo>
                    <a:pt x="34" y="25"/>
                  </a:lnTo>
                  <a:lnTo>
                    <a:pt x="27" y="22"/>
                  </a:lnTo>
                  <a:lnTo>
                    <a:pt x="26" y="23"/>
                  </a:lnTo>
                  <a:lnTo>
                    <a:pt x="11" y="23"/>
                  </a:lnTo>
                  <a:lnTo>
                    <a:pt x="10" y="25"/>
                  </a:lnTo>
                  <a:lnTo>
                    <a:pt x="8" y="23"/>
                  </a:lnTo>
                  <a:lnTo>
                    <a:pt x="3" y="23"/>
                  </a:lnTo>
                  <a:lnTo>
                    <a:pt x="0" y="20"/>
                  </a:lnTo>
                  <a:lnTo>
                    <a:pt x="2" y="16"/>
                  </a:lnTo>
                  <a:lnTo>
                    <a:pt x="8" y="17"/>
                  </a:lnTo>
                  <a:lnTo>
                    <a:pt x="10" y="16"/>
                  </a:lnTo>
                  <a:lnTo>
                    <a:pt x="18" y="19"/>
                  </a:lnTo>
                  <a:lnTo>
                    <a:pt x="24" y="19"/>
                  </a:lnTo>
                  <a:lnTo>
                    <a:pt x="26" y="14"/>
                  </a:lnTo>
                  <a:lnTo>
                    <a:pt x="20" y="13"/>
                  </a:lnTo>
                  <a:lnTo>
                    <a:pt x="22" y="4"/>
                  </a:lnTo>
                  <a:lnTo>
                    <a:pt x="14" y="1"/>
                  </a:lnTo>
                  <a:lnTo>
                    <a:pt x="1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6" name="Freeform 857"/>
            <p:cNvSpPr>
              <a:spLocks/>
            </p:cNvSpPr>
            <p:nvPr/>
          </p:nvSpPr>
          <p:spPr bwMode="auto">
            <a:xfrm>
              <a:off x="2959100" y="4125913"/>
              <a:ext cx="31750" cy="14287"/>
            </a:xfrm>
            <a:custGeom>
              <a:avLst/>
              <a:gdLst>
                <a:gd name="T0" fmla="*/ 1588 w 20"/>
                <a:gd name="T1" fmla="*/ 0 h 9"/>
                <a:gd name="T2" fmla="*/ 20638 w 20"/>
                <a:gd name="T3" fmla="*/ 3175 h 9"/>
                <a:gd name="T4" fmla="*/ 30163 w 20"/>
                <a:gd name="T5" fmla="*/ 4762 h 9"/>
                <a:gd name="T6" fmla="*/ 31750 w 20"/>
                <a:gd name="T7" fmla="*/ 9525 h 9"/>
                <a:gd name="T8" fmla="*/ 23813 w 20"/>
                <a:gd name="T9" fmla="*/ 14287 h 9"/>
                <a:gd name="T10" fmla="*/ 1588 w 20"/>
                <a:gd name="T11" fmla="*/ 14287 h 9"/>
                <a:gd name="T12" fmla="*/ 0 w 20"/>
                <a:gd name="T13" fmla="*/ 3175 h 9"/>
                <a:gd name="T14" fmla="*/ 1588 w 20"/>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9">
                  <a:moveTo>
                    <a:pt x="1" y="0"/>
                  </a:moveTo>
                  <a:lnTo>
                    <a:pt x="13" y="2"/>
                  </a:lnTo>
                  <a:lnTo>
                    <a:pt x="19" y="3"/>
                  </a:lnTo>
                  <a:lnTo>
                    <a:pt x="20" y="6"/>
                  </a:lnTo>
                  <a:lnTo>
                    <a:pt x="15" y="9"/>
                  </a:lnTo>
                  <a:lnTo>
                    <a:pt x="1" y="9"/>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7" name="Freeform 858"/>
            <p:cNvSpPr>
              <a:spLocks/>
            </p:cNvSpPr>
            <p:nvPr/>
          </p:nvSpPr>
          <p:spPr bwMode="auto">
            <a:xfrm>
              <a:off x="2992438" y="4135438"/>
              <a:ext cx="4762" cy="3175"/>
            </a:xfrm>
            <a:custGeom>
              <a:avLst/>
              <a:gdLst>
                <a:gd name="T0" fmla="*/ 1587 w 3"/>
                <a:gd name="T1" fmla="*/ 0 h 2"/>
                <a:gd name="T2" fmla="*/ 4762 w 3"/>
                <a:gd name="T3" fmla="*/ 0 h 2"/>
                <a:gd name="T4" fmla="*/ 4762 w 3"/>
                <a:gd name="T5" fmla="*/ 3175 h 2"/>
                <a:gd name="T6" fmla="*/ 0 w 3"/>
                <a:gd name="T7" fmla="*/ 3175 h 2"/>
                <a:gd name="T8" fmla="*/ 158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0"/>
                  </a:moveTo>
                  <a:lnTo>
                    <a:pt x="3" y="0"/>
                  </a:lnTo>
                  <a:lnTo>
                    <a:pt x="3" y="2"/>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8" name="Freeform 859"/>
            <p:cNvSpPr>
              <a:spLocks/>
            </p:cNvSpPr>
            <p:nvPr/>
          </p:nvSpPr>
          <p:spPr bwMode="auto">
            <a:xfrm>
              <a:off x="2870200" y="4095750"/>
              <a:ext cx="68263" cy="52388"/>
            </a:xfrm>
            <a:custGeom>
              <a:avLst/>
              <a:gdLst>
                <a:gd name="T0" fmla="*/ 4763 w 43"/>
                <a:gd name="T1" fmla="*/ 0 h 33"/>
                <a:gd name="T2" fmla="*/ 11113 w 43"/>
                <a:gd name="T3" fmla="*/ 3175 h 33"/>
                <a:gd name="T4" fmla="*/ 14288 w 43"/>
                <a:gd name="T5" fmla="*/ 0 h 33"/>
                <a:gd name="T6" fmla="*/ 30163 w 43"/>
                <a:gd name="T7" fmla="*/ 7938 h 33"/>
                <a:gd name="T8" fmla="*/ 38100 w 43"/>
                <a:gd name="T9" fmla="*/ 7938 h 33"/>
                <a:gd name="T10" fmla="*/ 39688 w 43"/>
                <a:gd name="T11" fmla="*/ 12700 h 33"/>
                <a:gd name="T12" fmla="*/ 46038 w 43"/>
                <a:gd name="T13" fmla="*/ 14288 h 33"/>
                <a:gd name="T14" fmla="*/ 52388 w 43"/>
                <a:gd name="T15" fmla="*/ 14288 h 33"/>
                <a:gd name="T16" fmla="*/ 55563 w 43"/>
                <a:gd name="T17" fmla="*/ 17463 h 33"/>
                <a:gd name="T18" fmla="*/ 46038 w 43"/>
                <a:gd name="T19" fmla="*/ 19050 h 33"/>
                <a:gd name="T20" fmla="*/ 46038 w 43"/>
                <a:gd name="T21" fmla="*/ 22225 h 33"/>
                <a:gd name="T22" fmla="*/ 58738 w 43"/>
                <a:gd name="T23" fmla="*/ 22225 h 33"/>
                <a:gd name="T24" fmla="*/ 68263 w 43"/>
                <a:gd name="T25" fmla="*/ 30163 h 33"/>
                <a:gd name="T26" fmla="*/ 61913 w 43"/>
                <a:gd name="T27" fmla="*/ 39688 h 33"/>
                <a:gd name="T28" fmla="*/ 57150 w 43"/>
                <a:gd name="T29" fmla="*/ 34925 h 33"/>
                <a:gd name="T30" fmla="*/ 36513 w 43"/>
                <a:gd name="T31" fmla="*/ 33338 h 33"/>
                <a:gd name="T32" fmla="*/ 31750 w 43"/>
                <a:gd name="T33" fmla="*/ 39688 h 33"/>
                <a:gd name="T34" fmla="*/ 25400 w 43"/>
                <a:gd name="T35" fmla="*/ 39688 h 33"/>
                <a:gd name="T36" fmla="*/ 23813 w 43"/>
                <a:gd name="T37" fmla="*/ 33338 h 33"/>
                <a:gd name="T38" fmla="*/ 20638 w 43"/>
                <a:gd name="T39" fmla="*/ 38100 h 33"/>
                <a:gd name="T40" fmla="*/ 14288 w 43"/>
                <a:gd name="T41" fmla="*/ 38100 h 33"/>
                <a:gd name="T42" fmla="*/ 14288 w 43"/>
                <a:gd name="T43" fmla="*/ 42863 h 33"/>
                <a:gd name="T44" fmla="*/ 11113 w 43"/>
                <a:gd name="T45" fmla="*/ 52388 h 33"/>
                <a:gd name="T46" fmla="*/ 4763 w 43"/>
                <a:gd name="T47" fmla="*/ 49213 h 33"/>
                <a:gd name="T48" fmla="*/ 3175 w 43"/>
                <a:gd name="T49" fmla="*/ 42863 h 33"/>
                <a:gd name="T50" fmla="*/ 4763 w 43"/>
                <a:gd name="T51" fmla="*/ 33338 h 33"/>
                <a:gd name="T52" fmla="*/ 3175 w 43"/>
                <a:gd name="T53" fmla="*/ 28575 h 33"/>
                <a:gd name="T54" fmla="*/ 0 w 43"/>
                <a:gd name="T55" fmla="*/ 4763 h 33"/>
                <a:gd name="T56" fmla="*/ 4763 w 43"/>
                <a:gd name="T57" fmla="*/ 0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 h="33">
                  <a:moveTo>
                    <a:pt x="3" y="0"/>
                  </a:moveTo>
                  <a:lnTo>
                    <a:pt x="7" y="2"/>
                  </a:lnTo>
                  <a:lnTo>
                    <a:pt x="9" y="0"/>
                  </a:lnTo>
                  <a:lnTo>
                    <a:pt x="19" y="5"/>
                  </a:lnTo>
                  <a:lnTo>
                    <a:pt x="24" y="5"/>
                  </a:lnTo>
                  <a:lnTo>
                    <a:pt x="25" y="8"/>
                  </a:lnTo>
                  <a:lnTo>
                    <a:pt x="29" y="9"/>
                  </a:lnTo>
                  <a:lnTo>
                    <a:pt x="33" y="9"/>
                  </a:lnTo>
                  <a:lnTo>
                    <a:pt x="35" y="11"/>
                  </a:lnTo>
                  <a:lnTo>
                    <a:pt x="29" y="12"/>
                  </a:lnTo>
                  <a:lnTo>
                    <a:pt x="29" y="14"/>
                  </a:lnTo>
                  <a:lnTo>
                    <a:pt x="37" y="14"/>
                  </a:lnTo>
                  <a:lnTo>
                    <a:pt x="43" y="19"/>
                  </a:lnTo>
                  <a:lnTo>
                    <a:pt x="39" y="25"/>
                  </a:lnTo>
                  <a:lnTo>
                    <a:pt x="36" y="22"/>
                  </a:lnTo>
                  <a:lnTo>
                    <a:pt x="23" y="21"/>
                  </a:lnTo>
                  <a:lnTo>
                    <a:pt x="20" y="25"/>
                  </a:lnTo>
                  <a:lnTo>
                    <a:pt x="16" y="25"/>
                  </a:lnTo>
                  <a:lnTo>
                    <a:pt x="15" y="21"/>
                  </a:lnTo>
                  <a:lnTo>
                    <a:pt x="13" y="24"/>
                  </a:lnTo>
                  <a:lnTo>
                    <a:pt x="9" y="24"/>
                  </a:lnTo>
                  <a:lnTo>
                    <a:pt x="9" y="27"/>
                  </a:lnTo>
                  <a:lnTo>
                    <a:pt x="7" y="33"/>
                  </a:lnTo>
                  <a:lnTo>
                    <a:pt x="3" y="31"/>
                  </a:lnTo>
                  <a:lnTo>
                    <a:pt x="2" y="27"/>
                  </a:lnTo>
                  <a:lnTo>
                    <a:pt x="3" y="21"/>
                  </a:lnTo>
                  <a:lnTo>
                    <a:pt x="2" y="18"/>
                  </a:lnTo>
                  <a:lnTo>
                    <a:pt x="0" y="3"/>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79" name="Freeform 860"/>
            <p:cNvSpPr>
              <a:spLocks/>
            </p:cNvSpPr>
            <p:nvPr/>
          </p:nvSpPr>
          <p:spPr bwMode="auto">
            <a:xfrm>
              <a:off x="3414713" y="2919413"/>
              <a:ext cx="14287" cy="4762"/>
            </a:xfrm>
            <a:custGeom>
              <a:avLst/>
              <a:gdLst>
                <a:gd name="T0" fmla="*/ 0 w 9"/>
                <a:gd name="T1" fmla="*/ 0 h 3"/>
                <a:gd name="T2" fmla="*/ 14287 w 9"/>
                <a:gd name="T3" fmla="*/ 0 h 3"/>
                <a:gd name="T4" fmla="*/ 14287 w 9"/>
                <a:gd name="T5" fmla="*/ 4762 h 3"/>
                <a:gd name="T6" fmla="*/ 1587 w 9"/>
                <a:gd name="T7" fmla="*/ 4762 h 3"/>
                <a:gd name="T8" fmla="*/ 0 w 9"/>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
                  <a:moveTo>
                    <a:pt x="0" y="0"/>
                  </a:moveTo>
                  <a:lnTo>
                    <a:pt x="9" y="0"/>
                  </a:lnTo>
                  <a:lnTo>
                    <a:pt x="9" y="3"/>
                  </a:lnTo>
                  <a:lnTo>
                    <a:pt x="1"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0" name="Freeform 861"/>
            <p:cNvSpPr>
              <a:spLocks/>
            </p:cNvSpPr>
            <p:nvPr/>
          </p:nvSpPr>
          <p:spPr bwMode="auto">
            <a:xfrm>
              <a:off x="3341688" y="2879725"/>
              <a:ext cx="4762" cy="6350"/>
            </a:xfrm>
            <a:custGeom>
              <a:avLst/>
              <a:gdLst>
                <a:gd name="T0" fmla="*/ 0 w 3"/>
                <a:gd name="T1" fmla="*/ 0 h 4"/>
                <a:gd name="T2" fmla="*/ 4762 w 3"/>
                <a:gd name="T3" fmla="*/ 6350 h 4"/>
                <a:gd name="T4" fmla="*/ 0 w 3"/>
                <a:gd name="T5" fmla="*/ 6350 h 4"/>
                <a:gd name="T6" fmla="*/ 0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3" y="4"/>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1" name="Freeform 862"/>
            <p:cNvSpPr>
              <a:spLocks/>
            </p:cNvSpPr>
            <p:nvPr/>
          </p:nvSpPr>
          <p:spPr bwMode="auto">
            <a:xfrm>
              <a:off x="3332163" y="2886075"/>
              <a:ext cx="7937" cy="7938"/>
            </a:xfrm>
            <a:custGeom>
              <a:avLst/>
              <a:gdLst>
                <a:gd name="T0" fmla="*/ 4762 w 5"/>
                <a:gd name="T1" fmla="*/ 0 h 5"/>
                <a:gd name="T2" fmla="*/ 7937 w 5"/>
                <a:gd name="T3" fmla="*/ 4763 h 5"/>
                <a:gd name="T4" fmla="*/ 4762 w 5"/>
                <a:gd name="T5" fmla="*/ 7938 h 5"/>
                <a:gd name="T6" fmla="*/ 0 w 5"/>
                <a:gd name="T7" fmla="*/ 3175 h 5"/>
                <a:gd name="T8" fmla="*/ 4762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0"/>
                  </a:moveTo>
                  <a:lnTo>
                    <a:pt x="5" y="3"/>
                  </a:lnTo>
                  <a:lnTo>
                    <a:pt x="3" y="5"/>
                  </a:lnTo>
                  <a:lnTo>
                    <a:pt x="0" y="2"/>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2" name="Freeform 863"/>
            <p:cNvSpPr>
              <a:spLocks/>
            </p:cNvSpPr>
            <p:nvPr/>
          </p:nvSpPr>
          <p:spPr bwMode="auto">
            <a:xfrm>
              <a:off x="3270250" y="2414588"/>
              <a:ext cx="11113" cy="23812"/>
            </a:xfrm>
            <a:custGeom>
              <a:avLst/>
              <a:gdLst>
                <a:gd name="T0" fmla="*/ 4763 w 7"/>
                <a:gd name="T1" fmla="*/ 0 h 15"/>
                <a:gd name="T2" fmla="*/ 11113 w 7"/>
                <a:gd name="T3" fmla="*/ 4762 h 15"/>
                <a:gd name="T4" fmla="*/ 6350 w 7"/>
                <a:gd name="T5" fmla="*/ 12700 h 15"/>
                <a:gd name="T6" fmla="*/ 6350 w 7"/>
                <a:gd name="T7" fmla="*/ 19050 h 15"/>
                <a:gd name="T8" fmla="*/ 4763 w 7"/>
                <a:gd name="T9" fmla="*/ 23812 h 15"/>
                <a:gd name="T10" fmla="*/ 0 w 7"/>
                <a:gd name="T11" fmla="*/ 7937 h 15"/>
                <a:gd name="T12" fmla="*/ 4763 w 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3" y="0"/>
                  </a:moveTo>
                  <a:lnTo>
                    <a:pt x="7" y="3"/>
                  </a:lnTo>
                  <a:lnTo>
                    <a:pt x="4" y="8"/>
                  </a:lnTo>
                  <a:lnTo>
                    <a:pt x="4" y="12"/>
                  </a:lnTo>
                  <a:lnTo>
                    <a:pt x="3" y="15"/>
                  </a:lnTo>
                  <a:lnTo>
                    <a:pt x="0" y="5"/>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3" name="Freeform 864"/>
            <p:cNvSpPr>
              <a:spLocks/>
            </p:cNvSpPr>
            <p:nvPr/>
          </p:nvSpPr>
          <p:spPr bwMode="auto">
            <a:xfrm>
              <a:off x="3205163" y="2393950"/>
              <a:ext cx="55562" cy="63500"/>
            </a:xfrm>
            <a:custGeom>
              <a:avLst/>
              <a:gdLst>
                <a:gd name="T0" fmla="*/ 11112 w 35"/>
                <a:gd name="T1" fmla="*/ 0 h 40"/>
                <a:gd name="T2" fmla="*/ 25400 w 35"/>
                <a:gd name="T3" fmla="*/ 4763 h 40"/>
                <a:gd name="T4" fmla="*/ 39687 w 35"/>
                <a:gd name="T5" fmla="*/ 25400 h 40"/>
                <a:gd name="T6" fmla="*/ 55562 w 35"/>
                <a:gd name="T7" fmla="*/ 34925 h 40"/>
                <a:gd name="T8" fmla="*/ 49212 w 35"/>
                <a:gd name="T9" fmla="*/ 53975 h 40"/>
                <a:gd name="T10" fmla="*/ 38100 w 35"/>
                <a:gd name="T11" fmla="*/ 60325 h 40"/>
                <a:gd name="T12" fmla="*/ 20637 w 35"/>
                <a:gd name="T13" fmla="*/ 63500 h 40"/>
                <a:gd name="T14" fmla="*/ 12700 w 35"/>
                <a:gd name="T15" fmla="*/ 58738 h 40"/>
                <a:gd name="T16" fmla="*/ 12700 w 35"/>
                <a:gd name="T17" fmla="*/ 53975 h 40"/>
                <a:gd name="T18" fmla="*/ 25400 w 35"/>
                <a:gd name="T19" fmla="*/ 50800 h 40"/>
                <a:gd name="T20" fmla="*/ 15875 w 35"/>
                <a:gd name="T21" fmla="*/ 46038 h 40"/>
                <a:gd name="T22" fmla="*/ 0 w 35"/>
                <a:gd name="T23" fmla="*/ 44450 h 40"/>
                <a:gd name="T24" fmla="*/ 0 w 35"/>
                <a:gd name="T25" fmla="*/ 39688 h 40"/>
                <a:gd name="T26" fmla="*/ 6350 w 35"/>
                <a:gd name="T27" fmla="*/ 38100 h 40"/>
                <a:gd name="T28" fmla="*/ 0 w 35"/>
                <a:gd name="T29" fmla="*/ 28575 h 40"/>
                <a:gd name="T30" fmla="*/ 9525 w 35"/>
                <a:gd name="T31" fmla="*/ 28575 h 40"/>
                <a:gd name="T32" fmla="*/ 3175 w 35"/>
                <a:gd name="T33" fmla="*/ 19050 h 40"/>
                <a:gd name="T34" fmla="*/ 4762 w 35"/>
                <a:gd name="T35" fmla="*/ 4763 h 40"/>
                <a:gd name="T36" fmla="*/ 11112 w 35"/>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 h="40">
                  <a:moveTo>
                    <a:pt x="7" y="0"/>
                  </a:moveTo>
                  <a:lnTo>
                    <a:pt x="16" y="3"/>
                  </a:lnTo>
                  <a:lnTo>
                    <a:pt x="25" y="16"/>
                  </a:lnTo>
                  <a:lnTo>
                    <a:pt x="35" y="22"/>
                  </a:lnTo>
                  <a:lnTo>
                    <a:pt x="31" y="34"/>
                  </a:lnTo>
                  <a:lnTo>
                    <a:pt x="24" y="38"/>
                  </a:lnTo>
                  <a:lnTo>
                    <a:pt x="13" y="40"/>
                  </a:lnTo>
                  <a:lnTo>
                    <a:pt x="8" y="37"/>
                  </a:lnTo>
                  <a:lnTo>
                    <a:pt x="8" y="34"/>
                  </a:lnTo>
                  <a:lnTo>
                    <a:pt x="16" y="32"/>
                  </a:lnTo>
                  <a:lnTo>
                    <a:pt x="10" y="29"/>
                  </a:lnTo>
                  <a:lnTo>
                    <a:pt x="0" y="28"/>
                  </a:lnTo>
                  <a:lnTo>
                    <a:pt x="0" y="25"/>
                  </a:lnTo>
                  <a:lnTo>
                    <a:pt x="4" y="24"/>
                  </a:lnTo>
                  <a:lnTo>
                    <a:pt x="0" y="18"/>
                  </a:lnTo>
                  <a:lnTo>
                    <a:pt x="6" y="18"/>
                  </a:lnTo>
                  <a:lnTo>
                    <a:pt x="2" y="12"/>
                  </a:lnTo>
                  <a:lnTo>
                    <a:pt x="3" y="3"/>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4" name="Rectangle 865"/>
            <p:cNvSpPr>
              <a:spLocks noChangeArrowheads="1"/>
            </p:cNvSpPr>
            <p:nvPr/>
          </p:nvSpPr>
          <p:spPr bwMode="auto">
            <a:xfrm>
              <a:off x="3154363" y="2097088"/>
              <a:ext cx="12700" cy="4762"/>
            </a:xfrm>
            <a:prstGeom prst="rect">
              <a:avLst/>
            </a:prstGeom>
            <a:solidFill>
              <a:srgbClr val="EEF1F2"/>
            </a:solidFill>
            <a:ln w="0" algn="ctr">
              <a:solidFill>
                <a:srgbClr val="E0E4E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5" name="Freeform 866"/>
            <p:cNvSpPr>
              <a:spLocks/>
            </p:cNvSpPr>
            <p:nvPr/>
          </p:nvSpPr>
          <p:spPr bwMode="auto">
            <a:xfrm>
              <a:off x="3157538" y="2119313"/>
              <a:ext cx="12700" cy="9525"/>
            </a:xfrm>
            <a:custGeom>
              <a:avLst/>
              <a:gdLst>
                <a:gd name="T0" fmla="*/ 9525 w 8"/>
                <a:gd name="T1" fmla="*/ 0 h 6"/>
                <a:gd name="T2" fmla="*/ 12700 w 8"/>
                <a:gd name="T3" fmla="*/ 4763 h 6"/>
                <a:gd name="T4" fmla="*/ 0 w 8"/>
                <a:gd name="T5" fmla="*/ 9525 h 6"/>
                <a:gd name="T6" fmla="*/ 9525 w 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6">
                  <a:moveTo>
                    <a:pt x="6" y="0"/>
                  </a:moveTo>
                  <a:lnTo>
                    <a:pt x="8" y="3"/>
                  </a:lnTo>
                  <a:lnTo>
                    <a:pt x="0" y="6"/>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6" name="Freeform 867"/>
            <p:cNvSpPr>
              <a:spLocks/>
            </p:cNvSpPr>
            <p:nvPr/>
          </p:nvSpPr>
          <p:spPr bwMode="auto">
            <a:xfrm>
              <a:off x="3189288" y="2225675"/>
              <a:ext cx="9525" cy="12700"/>
            </a:xfrm>
            <a:custGeom>
              <a:avLst/>
              <a:gdLst>
                <a:gd name="T0" fmla="*/ 3175 w 6"/>
                <a:gd name="T1" fmla="*/ 0 h 8"/>
                <a:gd name="T2" fmla="*/ 9525 w 6"/>
                <a:gd name="T3" fmla="*/ 0 h 8"/>
                <a:gd name="T4" fmla="*/ 3175 w 6"/>
                <a:gd name="T5" fmla="*/ 12700 h 8"/>
                <a:gd name="T6" fmla="*/ 0 w 6"/>
                <a:gd name="T7" fmla="*/ 9525 h 8"/>
                <a:gd name="T8" fmla="*/ 3175 w 6"/>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2" y="0"/>
                  </a:moveTo>
                  <a:lnTo>
                    <a:pt x="6" y="0"/>
                  </a:lnTo>
                  <a:lnTo>
                    <a:pt x="2" y="8"/>
                  </a:lnTo>
                  <a:lnTo>
                    <a:pt x="0" y="6"/>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7" name="Freeform 868"/>
            <p:cNvSpPr>
              <a:spLocks/>
            </p:cNvSpPr>
            <p:nvPr/>
          </p:nvSpPr>
          <p:spPr bwMode="auto">
            <a:xfrm>
              <a:off x="3189288" y="2259013"/>
              <a:ext cx="7937" cy="12700"/>
            </a:xfrm>
            <a:custGeom>
              <a:avLst/>
              <a:gdLst>
                <a:gd name="T0" fmla="*/ 0 w 5"/>
                <a:gd name="T1" fmla="*/ 0 h 8"/>
                <a:gd name="T2" fmla="*/ 7937 w 5"/>
                <a:gd name="T3" fmla="*/ 0 h 8"/>
                <a:gd name="T4" fmla="*/ 6350 w 5"/>
                <a:gd name="T5" fmla="*/ 9525 h 8"/>
                <a:gd name="T6" fmla="*/ 0 w 5"/>
                <a:gd name="T7" fmla="*/ 12700 h 8"/>
                <a:gd name="T8" fmla="*/ 0 w 5"/>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8">
                  <a:moveTo>
                    <a:pt x="0" y="0"/>
                  </a:moveTo>
                  <a:lnTo>
                    <a:pt x="5" y="0"/>
                  </a:lnTo>
                  <a:lnTo>
                    <a:pt x="4" y="6"/>
                  </a:lnTo>
                  <a:lnTo>
                    <a:pt x="0" y="8"/>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8" name="Freeform 869"/>
            <p:cNvSpPr>
              <a:spLocks/>
            </p:cNvSpPr>
            <p:nvPr/>
          </p:nvSpPr>
          <p:spPr bwMode="auto">
            <a:xfrm>
              <a:off x="3179763" y="2184400"/>
              <a:ext cx="11112" cy="9525"/>
            </a:xfrm>
            <a:custGeom>
              <a:avLst/>
              <a:gdLst>
                <a:gd name="T0" fmla="*/ 3175 w 7"/>
                <a:gd name="T1" fmla="*/ 0 h 6"/>
                <a:gd name="T2" fmla="*/ 11112 w 7"/>
                <a:gd name="T3" fmla="*/ 4763 h 6"/>
                <a:gd name="T4" fmla="*/ 9525 w 7"/>
                <a:gd name="T5" fmla="*/ 9525 h 6"/>
                <a:gd name="T6" fmla="*/ 0 w 7"/>
                <a:gd name="T7" fmla="*/ 4763 h 6"/>
                <a:gd name="T8" fmla="*/ 3175 w 7"/>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6">
                  <a:moveTo>
                    <a:pt x="2" y="0"/>
                  </a:moveTo>
                  <a:lnTo>
                    <a:pt x="7" y="3"/>
                  </a:lnTo>
                  <a:lnTo>
                    <a:pt x="6" y="6"/>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89" name="Freeform 870"/>
            <p:cNvSpPr>
              <a:spLocks/>
            </p:cNvSpPr>
            <p:nvPr/>
          </p:nvSpPr>
          <p:spPr bwMode="auto">
            <a:xfrm>
              <a:off x="3171825" y="2146300"/>
              <a:ext cx="6350" cy="6350"/>
            </a:xfrm>
            <a:custGeom>
              <a:avLst/>
              <a:gdLst>
                <a:gd name="T0" fmla="*/ 0 w 4"/>
                <a:gd name="T1" fmla="*/ 0 h 4"/>
                <a:gd name="T2" fmla="*/ 6350 w 4"/>
                <a:gd name="T3" fmla="*/ 0 h 4"/>
                <a:gd name="T4" fmla="*/ 6350 w 4"/>
                <a:gd name="T5" fmla="*/ 6350 h 4"/>
                <a:gd name="T6" fmla="*/ 0 w 4"/>
                <a:gd name="T7" fmla="*/ 4763 h 4"/>
                <a:gd name="T8" fmla="*/ 0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0"/>
                  </a:moveTo>
                  <a:lnTo>
                    <a:pt x="4" y="0"/>
                  </a:lnTo>
                  <a:lnTo>
                    <a:pt x="4" y="4"/>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0" name="Freeform 871"/>
            <p:cNvSpPr>
              <a:spLocks/>
            </p:cNvSpPr>
            <p:nvPr/>
          </p:nvSpPr>
          <p:spPr bwMode="auto">
            <a:xfrm>
              <a:off x="3165475" y="2160588"/>
              <a:ext cx="7938" cy="11112"/>
            </a:xfrm>
            <a:custGeom>
              <a:avLst/>
              <a:gdLst>
                <a:gd name="T0" fmla="*/ 0 w 5"/>
                <a:gd name="T1" fmla="*/ 0 h 7"/>
                <a:gd name="T2" fmla="*/ 7938 w 5"/>
                <a:gd name="T3" fmla="*/ 4762 h 7"/>
                <a:gd name="T4" fmla="*/ 7938 w 5"/>
                <a:gd name="T5" fmla="*/ 11112 h 7"/>
                <a:gd name="T6" fmla="*/ 0 w 5"/>
                <a:gd name="T7" fmla="*/ 6350 h 7"/>
                <a:gd name="T8" fmla="*/ 0 w 5"/>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0" y="0"/>
                  </a:moveTo>
                  <a:lnTo>
                    <a:pt x="5" y="3"/>
                  </a:lnTo>
                  <a:lnTo>
                    <a:pt x="5" y="7"/>
                  </a:lnTo>
                  <a:lnTo>
                    <a:pt x="0"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1" name="Freeform 872"/>
            <p:cNvSpPr>
              <a:spLocks/>
            </p:cNvSpPr>
            <p:nvPr/>
          </p:nvSpPr>
          <p:spPr bwMode="auto">
            <a:xfrm>
              <a:off x="3217863" y="2330450"/>
              <a:ext cx="14287" cy="19050"/>
            </a:xfrm>
            <a:custGeom>
              <a:avLst/>
              <a:gdLst>
                <a:gd name="T0" fmla="*/ 11112 w 9"/>
                <a:gd name="T1" fmla="*/ 0 h 12"/>
                <a:gd name="T2" fmla="*/ 14287 w 9"/>
                <a:gd name="T3" fmla="*/ 6350 h 12"/>
                <a:gd name="T4" fmla="*/ 12700 w 9"/>
                <a:gd name="T5" fmla="*/ 19050 h 12"/>
                <a:gd name="T6" fmla="*/ 4762 w 9"/>
                <a:gd name="T7" fmla="*/ 15875 h 12"/>
                <a:gd name="T8" fmla="*/ 0 w 9"/>
                <a:gd name="T9" fmla="*/ 4763 h 12"/>
                <a:gd name="T10" fmla="*/ 4762 w 9"/>
                <a:gd name="T11" fmla="*/ 1588 h 12"/>
                <a:gd name="T12" fmla="*/ 1111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7" y="0"/>
                  </a:moveTo>
                  <a:lnTo>
                    <a:pt x="9" y="4"/>
                  </a:lnTo>
                  <a:lnTo>
                    <a:pt x="8" y="12"/>
                  </a:lnTo>
                  <a:lnTo>
                    <a:pt x="3" y="10"/>
                  </a:lnTo>
                  <a:lnTo>
                    <a:pt x="0" y="3"/>
                  </a:lnTo>
                  <a:lnTo>
                    <a:pt x="3" y="1"/>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2" name="Freeform 873"/>
            <p:cNvSpPr>
              <a:spLocks/>
            </p:cNvSpPr>
            <p:nvPr/>
          </p:nvSpPr>
          <p:spPr bwMode="auto">
            <a:xfrm>
              <a:off x="3270250" y="2366963"/>
              <a:ext cx="4763" cy="4762"/>
            </a:xfrm>
            <a:custGeom>
              <a:avLst/>
              <a:gdLst>
                <a:gd name="T0" fmla="*/ 0 w 3"/>
                <a:gd name="T1" fmla="*/ 0 h 3"/>
                <a:gd name="T2" fmla="*/ 4763 w 3"/>
                <a:gd name="T3" fmla="*/ 0 h 3"/>
                <a:gd name="T4" fmla="*/ 3175 w 3"/>
                <a:gd name="T5" fmla="*/ 4762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0"/>
                  </a:lnTo>
                  <a:lnTo>
                    <a:pt x="2"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3" name="Freeform 874"/>
            <p:cNvSpPr>
              <a:spLocks/>
            </p:cNvSpPr>
            <p:nvPr/>
          </p:nvSpPr>
          <p:spPr bwMode="auto">
            <a:xfrm>
              <a:off x="3255963" y="2365375"/>
              <a:ext cx="11112" cy="6350"/>
            </a:xfrm>
            <a:custGeom>
              <a:avLst/>
              <a:gdLst>
                <a:gd name="T0" fmla="*/ 0 w 7"/>
                <a:gd name="T1" fmla="*/ 0 h 4"/>
                <a:gd name="T2" fmla="*/ 11112 w 7"/>
                <a:gd name="T3" fmla="*/ 0 h 4"/>
                <a:gd name="T4" fmla="*/ 11112 w 7"/>
                <a:gd name="T5" fmla="*/ 4763 h 4"/>
                <a:gd name="T6" fmla="*/ 4762 w 7"/>
                <a:gd name="T7" fmla="*/ 6350 h 4"/>
                <a:gd name="T8" fmla="*/ 0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0" y="0"/>
                  </a:moveTo>
                  <a:lnTo>
                    <a:pt x="7" y="0"/>
                  </a:lnTo>
                  <a:lnTo>
                    <a:pt x="7" y="3"/>
                  </a:lnTo>
                  <a:lnTo>
                    <a:pt x="3"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4" name="Freeform 875"/>
            <p:cNvSpPr>
              <a:spLocks/>
            </p:cNvSpPr>
            <p:nvPr/>
          </p:nvSpPr>
          <p:spPr bwMode="auto">
            <a:xfrm>
              <a:off x="3249613" y="2349500"/>
              <a:ext cx="6350" cy="7938"/>
            </a:xfrm>
            <a:custGeom>
              <a:avLst/>
              <a:gdLst>
                <a:gd name="T0" fmla="*/ 0 w 4"/>
                <a:gd name="T1" fmla="*/ 0 h 5"/>
                <a:gd name="T2" fmla="*/ 6350 w 4"/>
                <a:gd name="T3" fmla="*/ 4763 h 5"/>
                <a:gd name="T4" fmla="*/ 6350 w 4"/>
                <a:gd name="T5" fmla="*/ 7938 h 5"/>
                <a:gd name="T6" fmla="*/ 1588 w 4"/>
                <a:gd name="T7" fmla="*/ 6350 h 5"/>
                <a:gd name="T8" fmla="*/ 0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0"/>
                  </a:moveTo>
                  <a:lnTo>
                    <a:pt x="4" y="3"/>
                  </a:lnTo>
                  <a:lnTo>
                    <a:pt x="4" y="5"/>
                  </a:lnTo>
                  <a:lnTo>
                    <a:pt x="1"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5" name="Freeform 876"/>
            <p:cNvSpPr>
              <a:spLocks/>
            </p:cNvSpPr>
            <p:nvPr/>
          </p:nvSpPr>
          <p:spPr bwMode="auto">
            <a:xfrm>
              <a:off x="3201988" y="2379663"/>
              <a:ext cx="3175" cy="6350"/>
            </a:xfrm>
            <a:custGeom>
              <a:avLst/>
              <a:gdLst>
                <a:gd name="T0" fmla="*/ 1588 w 2"/>
                <a:gd name="T1" fmla="*/ 0 h 4"/>
                <a:gd name="T2" fmla="*/ 3175 w 2"/>
                <a:gd name="T3" fmla="*/ 1588 h 4"/>
                <a:gd name="T4" fmla="*/ 3175 w 2"/>
                <a:gd name="T5" fmla="*/ 6350 h 4"/>
                <a:gd name="T6" fmla="*/ 0 w 2"/>
                <a:gd name="T7" fmla="*/ 6350 h 4"/>
                <a:gd name="T8" fmla="*/ 1588 w 2"/>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1" y="0"/>
                  </a:moveTo>
                  <a:lnTo>
                    <a:pt x="2" y="1"/>
                  </a:lnTo>
                  <a:lnTo>
                    <a:pt x="2" y="4"/>
                  </a:lnTo>
                  <a:lnTo>
                    <a:pt x="0" y="4"/>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6" name="Freeform 877"/>
            <p:cNvSpPr>
              <a:spLocks/>
            </p:cNvSpPr>
            <p:nvPr/>
          </p:nvSpPr>
          <p:spPr bwMode="auto">
            <a:xfrm>
              <a:off x="3236913" y="2492375"/>
              <a:ext cx="14287" cy="7938"/>
            </a:xfrm>
            <a:custGeom>
              <a:avLst/>
              <a:gdLst>
                <a:gd name="T0" fmla="*/ 14287 w 9"/>
                <a:gd name="T1" fmla="*/ 0 h 5"/>
                <a:gd name="T2" fmla="*/ 0 w 9"/>
                <a:gd name="T3" fmla="*/ 7938 h 5"/>
                <a:gd name="T4" fmla="*/ 4762 w 9"/>
                <a:gd name="T5" fmla="*/ 3175 h 5"/>
                <a:gd name="T6" fmla="*/ 14287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5"/>
                  </a:lnTo>
                  <a:lnTo>
                    <a:pt x="3" y="2"/>
                  </a:lnTo>
                  <a:lnTo>
                    <a:pt x="9"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7" name="Freeform 878"/>
            <p:cNvSpPr>
              <a:spLocks/>
            </p:cNvSpPr>
            <p:nvPr/>
          </p:nvSpPr>
          <p:spPr bwMode="auto">
            <a:xfrm>
              <a:off x="2933700" y="1841500"/>
              <a:ext cx="55563" cy="22225"/>
            </a:xfrm>
            <a:custGeom>
              <a:avLst/>
              <a:gdLst>
                <a:gd name="T0" fmla="*/ 12700 w 35"/>
                <a:gd name="T1" fmla="*/ 0 h 14"/>
                <a:gd name="T2" fmla="*/ 36513 w 35"/>
                <a:gd name="T3" fmla="*/ 0 h 14"/>
                <a:gd name="T4" fmla="*/ 55563 w 35"/>
                <a:gd name="T5" fmla="*/ 14288 h 14"/>
                <a:gd name="T6" fmla="*/ 49213 w 35"/>
                <a:gd name="T7" fmla="*/ 22225 h 14"/>
                <a:gd name="T8" fmla="*/ 23813 w 35"/>
                <a:gd name="T9" fmla="*/ 17463 h 14"/>
                <a:gd name="T10" fmla="*/ 14288 w 35"/>
                <a:gd name="T11" fmla="*/ 19050 h 14"/>
                <a:gd name="T12" fmla="*/ 0 w 35"/>
                <a:gd name="T13" fmla="*/ 12700 h 14"/>
                <a:gd name="T14" fmla="*/ 12700 w 35"/>
                <a:gd name="T15" fmla="*/ 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4">
                  <a:moveTo>
                    <a:pt x="8" y="0"/>
                  </a:moveTo>
                  <a:lnTo>
                    <a:pt x="23" y="0"/>
                  </a:lnTo>
                  <a:lnTo>
                    <a:pt x="35" y="9"/>
                  </a:lnTo>
                  <a:lnTo>
                    <a:pt x="31" y="14"/>
                  </a:lnTo>
                  <a:lnTo>
                    <a:pt x="15" y="11"/>
                  </a:lnTo>
                  <a:lnTo>
                    <a:pt x="9" y="12"/>
                  </a:lnTo>
                  <a:lnTo>
                    <a:pt x="0" y="8"/>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8" name="Freeform 879"/>
            <p:cNvSpPr>
              <a:spLocks/>
            </p:cNvSpPr>
            <p:nvPr/>
          </p:nvSpPr>
          <p:spPr bwMode="auto">
            <a:xfrm>
              <a:off x="2887663" y="1836738"/>
              <a:ext cx="20637" cy="9525"/>
            </a:xfrm>
            <a:custGeom>
              <a:avLst/>
              <a:gdLst>
                <a:gd name="T0" fmla="*/ 6350 w 13"/>
                <a:gd name="T1" fmla="*/ 0 h 6"/>
                <a:gd name="T2" fmla="*/ 20637 w 13"/>
                <a:gd name="T3" fmla="*/ 7938 h 6"/>
                <a:gd name="T4" fmla="*/ 20637 w 13"/>
                <a:gd name="T5" fmla="*/ 9525 h 6"/>
                <a:gd name="T6" fmla="*/ 6350 w 13"/>
                <a:gd name="T7" fmla="*/ 9525 h 6"/>
                <a:gd name="T8" fmla="*/ 0 w 13"/>
                <a:gd name="T9" fmla="*/ 3175 h 6"/>
                <a:gd name="T10" fmla="*/ 6350 w 13"/>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6">
                  <a:moveTo>
                    <a:pt x="4" y="0"/>
                  </a:moveTo>
                  <a:lnTo>
                    <a:pt x="13" y="5"/>
                  </a:lnTo>
                  <a:lnTo>
                    <a:pt x="13" y="6"/>
                  </a:lnTo>
                  <a:lnTo>
                    <a:pt x="4" y="6"/>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799" name="Freeform 880"/>
            <p:cNvSpPr>
              <a:spLocks/>
            </p:cNvSpPr>
            <p:nvPr/>
          </p:nvSpPr>
          <p:spPr bwMode="auto">
            <a:xfrm>
              <a:off x="2863850" y="1841500"/>
              <a:ext cx="23813" cy="14288"/>
            </a:xfrm>
            <a:custGeom>
              <a:avLst/>
              <a:gdLst>
                <a:gd name="T0" fmla="*/ 6350 w 15"/>
                <a:gd name="T1" fmla="*/ 0 h 9"/>
                <a:gd name="T2" fmla="*/ 23813 w 15"/>
                <a:gd name="T3" fmla="*/ 7938 h 9"/>
                <a:gd name="T4" fmla="*/ 14288 w 15"/>
                <a:gd name="T5" fmla="*/ 14288 h 9"/>
                <a:gd name="T6" fmla="*/ 0 w 15"/>
                <a:gd name="T7" fmla="*/ 7938 h 9"/>
                <a:gd name="T8" fmla="*/ 6350 w 15"/>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4" y="0"/>
                  </a:moveTo>
                  <a:lnTo>
                    <a:pt x="15" y="5"/>
                  </a:lnTo>
                  <a:lnTo>
                    <a:pt x="9" y="9"/>
                  </a:lnTo>
                  <a:lnTo>
                    <a:pt x="0" y="5"/>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0" name="Freeform 881"/>
            <p:cNvSpPr>
              <a:spLocks/>
            </p:cNvSpPr>
            <p:nvPr/>
          </p:nvSpPr>
          <p:spPr bwMode="auto">
            <a:xfrm>
              <a:off x="2914650" y="1917700"/>
              <a:ext cx="11113" cy="6350"/>
            </a:xfrm>
            <a:custGeom>
              <a:avLst/>
              <a:gdLst>
                <a:gd name="T0" fmla="*/ 0 w 7"/>
                <a:gd name="T1" fmla="*/ 0 h 4"/>
                <a:gd name="T2" fmla="*/ 11113 w 7"/>
                <a:gd name="T3" fmla="*/ 0 h 4"/>
                <a:gd name="T4" fmla="*/ 7938 w 7"/>
                <a:gd name="T5" fmla="*/ 6350 h 4"/>
                <a:gd name="T6" fmla="*/ 1588 w 7"/>
                <a:gd name="T7" fmla="*/ 6350 h 4"/>
                <a:gd name="T8" fmla="*/ 0 w 7"/>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4">
                  <a:moveTo>
                    <a:pt x="0" y="0"/>
                  </a:moveTo>
                  <a:lnTo>
                    <a:pt x="7" y="0"/>
                  </a:lnTo>
                  <a:lnTo>
                    <a:pt x="5" y="4"/>
                  </a:lnTo>
                  <a:lnTo>
                    <a:pt x="1" y="4"/>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1" name="Freeform 882"/>
            <p:cNvSpPr>
              <a:spLocks/>
            </p:cNvSpPr>
            <p:nvPr/>
          </p:nvSpPr>
          <p:spPr bwMode="auto">
            <a:xfrm>
              <a:off x="3333750" y="1108075"/>
              <a:ext cx="31750" cy="38100"/>
            </a:xfrm>
            <a:custGeom>
              <a:avLst/>
              <a:gdLst>
                <a:gd name="T0" fmla="*/ 11113 w 20"/>
                <a:gd name="T1" fmla="*/ 0 h 24"/>
                <a:gd name="T2" fmla="*/ 19050 w 20"/>
                <a:gd name="T3" fmla="*/ 4763 h 24"/>
                <a:gd name="T4" fmla="*/ 31750 w 20"/>
                <a:gd name="T5" fmla="*/ 33338 h 24"/>
                <a:gd name="T6" fmla="*/ 12700 w 20"/>
                <a:gd name="T7" fmla="*/ 38100 h 24"/>
                <a:gd name="T8" fmla="*/ 0 w 20"/>
                <a:gd name="T9" fmla="*/ 26988 h 24"/>
                <a:gd name="T10" fmla="*/ 7938 w 20"/>
                <a:gd name="T11" fmla="*/ 19050 h 24"/>
                <a:gd name="T12" fmla="*/ 3175 w 20"/>
                <a:gd name="T13" fmla="*/ 9525 h 24"/>
                <a:gd name="T14" fmla="*/ 11113 w 20"/>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4">
                  <a:moveTo>
                    <a:pt x="7" y="0"/>
                  </a:moveTo>
                  <a:lnTo>
                    <a:pt x="12" y="3"/>
                  </a:lnTo>
                  <a:lnTo>
                    <a:pt x="20" y="21"/>
                  </a:lnTo>
                  <a:lnTo>
                    <a:pt x="8" y="24"/>
                  </a:lnTo>
                  <a:lnTo>
                    <a:pt x="0" y="17"/>
                  </a:lnTo>
                  <a:lnTo>
                    <a:pt x="5" y="12"/>
                  </a:lnTo>
                  <a:lnTo>
                    <a:pt x="2" y="6"/>
                  </a:lnTo>
                  <a:lnTo>
                    <a:pt x="7"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2" name="Freeform 883"/>
            <p:cNvSpPr>
              <a:spLocks/>
            </p:cNvSpPr>
            <p:nvPr/>
          </p:nvSpPr>
          <p:spPr bwMode="auto">
            <a:xfrm>
              <a:off x="3308350" y="1144588"/>
              <a:ext cx="17463" cy="15875"/>
            </a:xfrm>
            <a:custGeom>
              <a:avLst/>
              <a:gdLst>
                <a:gd name="T0" fmla="*/ 6350 w 11"/>
                <a:gd name="T1" fmla="*/ 0 h 10"/>
                <a:gd name="T2" fmla="*/ 17463 w 11"/>
                <a:gd name="T3" fmla="*/ 4763 h 10"/>
                <a:gd name="T4" fmla="*/ 15875 w 11"/>
                <a:gd name="T5" fmla="*/ 15875 h 10"/>
                <a:gd name="T6" fmla="*/ 4763 w 11"/>
                <a:gd name="T7" fmla="*/ 15875 h 10"/>
                <a:gd name="T8" fmla="*/ 0 w 11"/>
                <a:gd name="T9" fmla="*/ 1588 h 10"/>
                <a:gd name="T10" fmla="*/ 6350 w 11"/>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
                  <a:moveTo>
                    <a:pt x="4" y="0"/>
                  </a:moveTo>
                  <a:lnTo>
                    <a:pt x="11" y="3"/>
                  </a:lnTo>
                  <a:lnTo>
                    <a:pt x="10" y="10"/>
                  </a:lnTo>
                  <a:lnTo>
                    <a:pt x="3" y="10"/>
                  </a:lnTo>
                  <a:lnTo>
                    <a:pt x="0"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3" name="Freeform 884"/>
            <p:cNvSpPr>
              <a:spLocks/>
            </p:cNvSpPr>
            <p:nvPr/>
          </p:nvSpPr>
          <p:spPr bwMode="auto">
            <a:xfrm>
              <a:off x="3298825" y="1198563"/>
              <a:ext cx="15875" cy="23812"/>
            </a:xfrm>
            <a:custGeom>
              <a:avLst/>
              <a:gdLst>
                <a:gd name="T0" fmla="*/ 0 w 10"/>
                <a:gd name="T1" fmla="*/ 0 h 15"/>
                <a:gd name="T2" fmla="*/ 6350 w 10"/>
                <a:gd name="T3" fmla="*/ 0 h 15"/>
                <a:gd name="T4" fmla="*/ 15875 w 10"/>
                <a:gd name="T5" fmla="*/ 9525 h 15"/>
                <a:gd name="T6" fmla="*/ 14288 w 10"/>
                <a:gd name="T7" fmla="*/ 23812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0"/>
                  </a:moveTo>
                  <a:lnTo>
                    <a:pt x="4" y="0"/>
                  </a:lnTo>
                  <a:lnTo>
                    <a:pt x="10" y="6"/>
                  </a:lnTo>
                  <a:lnTo>
                    <a:pt x="9" y="1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4" name="Freeform 885"/>
            <p:cNvSpPr>
              <a:spLocks/>
            </p:cNvSpPr>
            <p:nvPr/>
          </p:nvSpPr>
          <p:spPr bwMode="auto">
            <a:xfrm>
              <a:off x="3216275" y="1235075"/>
              <a:ext cx="39688" cy="52388"/>
            </a:xfrm>
            <a:custGeom>
              <a:avLst/>
              <a:gdLst>
                <a:gd name="T0" fmla="*/ 4763 w 25"/>
                <a:gd name="T1" fmla="*/ 0 h 33"/>
                <a:gd name="T2" fmla="*/ 9525 w 25"/>
                <a:gd name="T3" fmla="*/ 3175 h 33"/>
                <a:gd name="T4" fmla="*/ 19050 w 25"/>
                <a:gd name="T5" fmla="*/ 23813 h 33"/>
                <a:gd name="T6" fmla="*/ 33338 w 25"/>
                <a:gd name="T7" fmla="*/ 36513 h 33"/>
                <a:gd name="T8" fmla="*/ 39688 w 25"/>
                <a:gd name="T9" fmla="*/ 52388 h 33"/>
                <a:gd name="T10" fmla="*/ 20638 w 25"/>
                <a:gd name="T11" fmla="*/ 47625 h 33"/>
                <a:gd name="T12" fmla="*/ 0 w 25"/>
                <a:gd name="T13" fmla="*/ 14288 h 33"/>
                <a:gd name="T14" fmla="*/ 4763 w 25"/>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33">
                  <a:moveTo>
                    <a:pt x="3" y="0"/>
                  </a:moveTo>
                  <a:lnTo>
                    <a:pt x="6" y="2"/>
                  </a:lnTo>
                  <a:lnTo>
                    <a:pt x="12" y="15"/>
                  </a:lnTo>
                  <a:lnTo>
                    <a:pt x="21" y="23"/>
                  </a:lnTo>
                  <a:lnTo>
                    <a:pt x="25" y="33"/>
                  </a:lnTo>
                  <a:lnTo>
                    <a:pt x="13" y="30"/>
                  </a:lnTo>
                  <a:lnTo>
                    <a:pt x="0" y="9"/>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5" name="Freeform 886"/>
            <p:cNvSpPr>
              <a:spLocks/>
            </p:cNvSpPr>
            <p:nvPr/>
          </p:nvSpPr>
          <p:spPr bwMode="auto">
            <a:xfrm>
              <a:off x="3790950" y="2438400"/>
              <a:ext cx="4763" cy="6350"/>
            </a:xfrm>
            <a:custGeom>
              <a:avLst/>
              <a:gdLst>
                <a:gd name="T0" fmla="*/ 4763 w 3"/>
                <a:gd name="T1" fmla="*/ 0 h 4"/>
                <a:gd name="T2" fmla="*/ 4763 w 3"/>
                <a:gd name="T3" fmla="*/ 1588 h 4"/>
                <a:gd name="T4" fmla="*/ 0 w 3"/>
                <a:gd name="T5" fmla="*/ 6350 h 4"/>
                <a:gd name="T6" fmla="*/ 3175 w 3"/>
                <a:gd name="T7" fmla="*/ 1588 h 4"/>
                <a:gd name="T8" fmla="*/ 4763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0"/>
                  </a:moveTo>
                  <a:lnTo>
                    <a:pt x="3" y="1"/>
                  </a:lnTo>
                  <a:lnTo>
                    <a:pt x="0" y="4"/>
                  </a:lnTo>
                  <a:lnTo>
                    <a:pt x="2" y="1"/>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6" name="Freeform 887"/>
            <p:cNvSpPr>
              <a:spLocks/>
            </p:cNvSpPr>
            <p:nvPr/>
          </p:nvSpPr>
          <p:spPr bwMode="auto">
            <a:xfrm>
              <a:off x="2857500" y="1001713"/>
              <a:ext cx="1144588" cy="960437"/>
            </a:xfrm>
            <a:custGeom>
              <a:avLst/>
              <a:gdLst>
                <a:gd name="T0" fmla="*/ 814388 w 721"/>
                <a:gd name="T1" fmla="*/ 7937 h 605"/>
                <a:gd name="T2" fmla="*/ 808038 w 721"/>
                <a:gd name="T3" fmla="*/ 95250 h 605"/>
                <a:gd name="T4" fmla="*/ 739775 w 721"/>
                <a:gd name="T5" fmla="*/ 115887 h 605"/>
                <a:gd name="T6" fmla="*/ 700088 w 721"/>
                <a:gd name="T7" fmla="*/ 139700 h 605"/>
                <a:gd name="T8" fmla="*/ 754063 w 721"/>
                <a:gd name="T9" fmla="*/ 133350 h 605"/>
                <a:gd name="T10" fmla="*/ 830263 w 721"/>
                <a:gd name="T11" fmla="*/ 106362 h 605"/>
                <a:gd name="T12" fmla="*/ 873125 w 721"/>
                <a:gd name="T13" fmla="*/ 168275 h 605"/>
                <a:gd name="T14" fmla="*/ 933450 w 721"/>
                <a:gd name="T15" fmla="*/ 168275 h 605"/>
                <a:gd name="T16" fmla="*/ 938213 w 721"/>
                <a:gd name="T17" fmla="*/ 238125 h 605"/>
                <a:gd name="T18" fmla="*/ 827088 w 721"/>
                <a:gd name="T19" fmla="*/ 255587 h 605"/>
                <a:gd name="T20" fmla="*/ 788988 w 721"/>
                <a:gd name="T21" fmla="*/ 269875 h 605"/>
                <a:gd name="T22" fmla="*/ 796925 w 721"/>
                <a:gd name="T23" fmla="*/ 290512 h 605"/>
                <a:gd name="T24" fmla="*/ 869950 w 721"/>
                <a:gd name="T25" fmla="*/ 338137 h 605"/>
                <a:gd name="T26" fmla="*/ 889000 w 721"/>
                <a:gd name="T27" fmla="*/ 344487 h 605"/>
                <a:gd name="T28" fmla="*/ 950913 w 721"/>
                <a:gd name="T29" fmla="*/ 352425 h 605"/>
                <a:gd name="T30" fmla="*/ 906463 w 721"/>
                <a:gd name="T31" fmla="*/ 504825 h 605"/>
                <a:gd name="T32" fmla="*/ 963613 w 721"/>
                <a:gd name="T33" fmla="*/ 377825 h 605"/>
                <a:gd name="T34" fmla="*/ 1017588 w 721"/>
                <a:gd name="T35" fmla="*/ 366712 h 605"/>
                <a:gd name="T36" fmla="*/ 1041400 w 721"/>
                <a:gd name="T37" fmla="*/ 319087 h 605"/>
                <a:gd name="T38" fmla="*/ 1131888 w 721"/>
                <a:gd name="T39" fmla="*/ 330200 h 605"/>
                <a:gd name="T40" fmla="*/ 1095375 w 721"/>
                <a:gd name="T41" fmla="*/ 417512 h 605"/>
                <a:gd name="T42" fmla="*/ 1035050 w 721"/>
                <a:gd name="T43" fmla="*/ 471487 h 605"/>
                <a:gd name="T44" fmla="*/ 1027113 w 721"/>
                <a:gd name="T45" fmla="*/ 493712 h 605"/>
                <a:gd name="T46" fmla="*/ 1046163 w 721"/>
                <a:gd name="T47" fmla="*/ 538162 h 605"/>
                <a:gd name="T48" fmla="*/ 996950 w 721"/>
                <a:gd name="T49" fmla="*/ 587375 h 605"/>
                <a:gd name="T50" fmla="*/ 1028700 w 721"/>
                <a:gd name="T51" fmla="*/ 596900 h 605"/>
                <a:gd name="T52" fmla="*/ 992188 w 721"/>
                <a:gd name="T53" fmla="*/ 696912 h 605"/>
                <a:gd name="T54" fmla="*/ 965200 w 721"/>
                <a:gd name="T55" fmla="*/ 820737 h 605"/>
                <a:gd name="T56" fmla="*/ 989013 w 721"/>
                <a:gd name="T57" fmla="*/ 815975 h 605"/>
                <a:gd name="T58" fmla="*/ 1016000 w 721"/>
                <a:gd name="T59" fmla="*/ 862012 h 605"/>
                <a:gd name="T60" fmla="*/ 985838 w 721"/>
                <a:gd name="T61" fmla="*/ 896937 h 605"/>
                <a:gd name="T62" fmla="*/ 963613 w 721"/>
                <a:gd name="T63" fmla="*/ 922337 h 605"/>
                <a:gd name="T64" fmla="*/ 212725 w 721"/>
                <a:gd name="T65" fmla="*/ 957262 h 605"/>
                <a:gd name="T66" fmla="*/ 161925 w 721"/>
                <a:gd name="T67" fmla="*/ 955675 h 605"/>
                <a:gd name="T68" fmla="*/ 127000 w 721"/>
                <a:gd name="T69" fmla="*/ 960437 h 605"/>
                <a:gd name="T70" fmla="*/ 87313 w 721"/>
                <a:gd name="T71" fmla="*/ 912812 h 605"/>
                <a:gd name="T72" fmla="*/ 76200 w 721"/>
                <a:gd name="T73" fmla="*/ 862012 h 605"/>
                <a:gd name="T74" fmla="*/ 115888 w 721"/>
                <a:gd name="T75" fmla="*/ 811212 h 605"/>
                <a:gd name="T76" fmla="*/ 42863 w 721"/>
                <a:gd name="T77" fmla="*/ 809625 h 605"/>
                <a:gd name="T78" fmla="*/ 38100 w 721"/>
                <a:gd name="T79" fmla="*/ 714375 h 605"/>
                <a:gd name="T80" fmla="*/ 152400 w 721"/>
                <a:gd name="T81" fmla="*/ 614362 h 605"/>
                <a:gd name="T82" fmla="*/ 106363 w 721"/>
                <a:gd name="T83" fmla="*/ 547687 h 605"/>
                <a:gd name="T84" fmla="*/ 179388 w 721"/>
                <a:gd name="T85" fmla="*/ 436562 h 605"/>
                <a:gd name="T86" fmla="*/ 230188 w 721"/>
                <a:gd name="T87" fmla="*/ 295275 h 605"/>
                <a:gd name="T88" fmla="*/ 306388 w 721"/>
                <a:gd name="T89" fmla="*/ 250825 h 605"/>
                <a:gd name="T90" fmla="*/ 366713 w 721"/>
                <a:gd name="T91" fmla="*/ 315912 h 605"/>
                <a:gd name="T92" fmla="*/ 404813 w 721"/>
                <a:gd name="T93" fmla="*/ 250825 h 605"/>
                <a:gd name="T94" fmla="*/ 515938 w 721"/>
                <a:gd name="T95" fmla="*/ 314325 h 605"/>
                <a:gd name="T96" fmla="*/ 509588 w 721"/>
                <a:gd name="T97" fmla="*/ 193675 h 605"/>
                <a:gd name="T98" fmla="*/ 558800 w 721"/>
                <a:gd name="T99" fmla="*/ 246062 h 605"/>
                <a:gd name="T100" fmla="*/ 571500 w 721"/>
                <a:gd name="T101" fmla="*/ 163512 h 605"/>
                <a:gd name="T102" fmla="*/ 512763 w 721"/>
                <a:gd name="T103" fmla="*/ 130175 h 605"/>
                <a:gd name="T104" fmla="*/ 566738 w 721"/>
                <a:gd name="T105" fmla="*/ 87312 h 605"/>
                <a:gd name="T106" fmla="*/ 623888 w 721"/>
                <a:gd name="T107" fmla="*/ 150812 h 605"/>
                <a:gd name="T108" fmla="*/ 638175 w 721"/>
                <a:gd name="T109" fmla="*/ 85725 h 605"/>
                <a:gd name="T110" fmla="*/ 669925 w 721"/>
                <a:gd name="T111" fmla="*/ 50800 h 605"/>
                <a:gd name="T112" fmla="*/ 714375 w 721"/>
                <a:gd name="T113" fmla="*/ 26987 h 6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1" h="605">
                  <a:moveTo>
                    <a:pt x="465" y="0"/>
                  </a:moveTo>
                  <a:lnTo>
                    <a:pt x="469" y="6"/>
                  </a:lnTo>
                  <a:lnTo>
                    <a:pt x="473" y="2"/>
                  </a:lnTo>
                  <a:lnTo>
                    <a:pt x="482" y="8"/>
                  </a:lnTo>
                  <a:lnTo>
                    <a:pt x="487" y="2"/>
                  </a:lnTo>
                  <a:lnTo>
                    <a:pt x="493" y="2"/>
                  </a:lnTo>
                  <a:lnTo>
                    <a:pt x="497" y="0"/>
                  </a:lnTo>
                  <a:lnTo>
                    <a:pt x="513" y="5"/>
                  </a:lnTo>
                  <a:lnTo>
                    <a:pt x="521" y="17"/>
                  </a:lnTo>
                  <a:lnTo>
                    <a:pt x="542" y="32"/>
                  </a:lnTo>
                  <a:lnTo>
                    <a:pt x="544" y="36"/>
                  </a:lnTo>
                  <a:lnTo>
                    <a:pt x="546" y="36"/>
                  </a:lnTo>
                  <a:lnTo>
                    <a:pt x="548" y="44"/>
                  </a:lnTo>
                  <a:lnTo>
                    <a:pt x="544" y="51"/>
                  </a:lnTo>
                  <a:lnTo>
                    <a:pt x="531" y="61"/>
                  </a:lnTo>
                  <a:lnTo>
                    <a:pt x="509" y="60"/>
                  </a:lnTo>
                  <a:lnTo>
                    <a:pt x="502" y="57"/>
                  </a:lnTo>
                  <a:lnTo>
                    <a:pt x="490" y="58"/>
                  </a:lnTo>
                  <a:lnTo>
                    <a:pt x="483" y="64"/>
                  </a:lnTo>
                  <a:lnTo>
                    <a:pt x="477" y="72"/>
                  </a:lnTo>
                  <a:lnTo>
                    <a:pt x="470" y="72"/>
                  </a:lnTo>
                  <a:lnTo>
                    <a:pt x="469" y="67"/>
                  </a:lnTo>
                  <a:lnTo>
                    <a:pt x="465" y="67"/>
                  </a:lnTo>
                  <a:lnTo>
                    <a:pt x="466" y="73"/>
                  </a:lnTo>
                  <a:lnTo>
                    <a:pt x="459" y="79"/>
                  </a:lnTo>
                  <a:lnTo>
                    <a:pt x="454" y="78"/>
                  </a:lnTo>
                  <a:lnTo>
                    <a:pt x="448" y="84"/>
                  </a:lnTo>
                  <a:lnTo>
                    <a:pt x="438" y="85"/>
                  </a:lnTo>
                  <a:lnTo>
                    <a:pt x="433" y="88"/>
                  </a:lnTo>
                  <a:lnTo>
                    <a:pt x="434" y="103"/>
                  </a:lnTo>
                  <a:lnTo>
                    <a:pt x="436" y="94"/>
                  </a:lnTo>
                  <a:lnTo>
                    <a:pt x="441" y="88"/>
                  </a:lnTo>
                  <a:lnTo>
                    <a:pt x="450" y="91"/>
                  </a:lnTo>
                  <a:lnTo>
                    <a:pt x="450" y="100"/>
                  </a:lnTo>
                  <a:lnTo>
                    <a:pt x="453" y="93"/>
                  </a:lnTo>
                  <a:lnTo>
                    <a:pt x="451" y="88"/>
                  </a:lnTo>
                  <a:lnTo>
                    <a:pt x="457" y="82"/>
                  </a:lnTo>
                  <a:lnTo>
                    <a:pt x="469" y="82"/>
                  </a:lnTo>
                  <a:lnTo>
                    <a:pt x="473" y="79"/>
                  </a:lnTo>
                  <a:lnTo>
                    <a:pt x="475" y="84"/>
                  </a:lnTo>
                  <a:lnTo>
                    <a:pt x="477" y="79"/>
                  </a:lnTo>
                  <a:lnTo>
                    <a:pt x="487" y="67"/>
                  </a:lnTo>
                  <a:lnTo>
                    <a:pt x="491" y="67"/>
                  </a:lnTo>
                  <a:lnTo>
                    <a:pt x="493" y="64"/>
                  </a:lnTo>
                  <a:lnTo>
                    <a:pt x="503" y="63"/>
                  </a:lnTo>
                  <a:lnTo>
                    <a:pt x="517" y="66"/>
                  </a:lnTo>
                  <a:lnTo>
                    <a:pt x="518" y="72"/>
                  </a:lnTo>
                  <a:lnTo>
                    <a:pt x="523" y="67"/>
                  </a:lnTo>
                  <a:lnTo>
                    <a:pt x="531" y="70"/>
                  </a:lnTo>
                  <a:lnTo>
                    <a:pt x="532" y="76"/>
                  </a:lnTo>
                  <a:lnTo>
                    <a:pt x="544" y="66"/>
                  </a:lnTo>
                  <a:lnTo>
                    <a:pt x="556" y="66"/>
                  </a:lnTo>
                  <a:lnTo>
                    <a:pt x="556" y="75"/>
                  </a:lnTo>
                  <a:lnTo>
                    <a:pt x="559" y="81"/>
                  </a:lnTo>
                  <a:lnTo>
                    <a:pt x="554" y="95"/>
                  </a:lnTo>
                  <a:lnTo>
                    <a:pt x="550" y="106"/>
                  </a:lnTo>
                  <a:lnTo>
                    <a:pt x="564" y="94"/>
                  </a:lnTo>
                  <a:lnTo>
                    <a:pt x="572" y="94"/>
                  </a:lnTo>
                  <a:lnTo>
                    <a:pt x="570" y="107"/>
                  </a:lnTo>
                  <a:lnTo>
                    <a:pt x="574" y="106"/>
                  </a:lnTo>
                  <a:lnTo>
                    <a:pt x="574" y="101"/>
                  </a:lnTo>
                  <a:lnTo>
                    <a:pt x="579" y="98"/>
                  </a:lnTo>
                  <a:lnTo>
                    <a:pt x="583" y="106"/>
                  </a:lnTo>
                  <a:lnTo>
                    <a:pt x="588" y="106"/>
                  </a:lnTo>
                  <a:lnTo>
                    <a:pt x="592" y="107"/>
                  </a:lnTo>
                  <a:lnTo>
                    <a:pt x="595" y="115"/>
                  </a:lnTo>
                  <a:lnTo>
                    <a:pt x="605" y="122"/>
                  </a:lnTo>
                  <a:lnTo>
                    <a:pt x="597" y="137"/>
                  </a:lnTo>
                  <a:lnTo>
                    <a:pt x="595" y="137"/>
                  </a:lnTo>
                  <a:lnTo>
                    <a:pt x="592" y="142"/>
                  </a:lnTo>
                  <a:lnTo>
                    <a:pt x="592" y="147"/>
                  </a:lnTo>
                  <a:lnTo>
                    <a:pt x="591" y="150"/>
                  </a:lnTo>
                  <a:lnTo>
                    <a:pt x="578" y="158"/>
                  </a:lnTo>
                  <a:lnTo>
                    <a:pt x="574" y="156"/>
                  </a:lnTo>
                  <a:lnTo>
                    <a:pt x="567" y="159"/>
                  </a:lnTo>
                  <a:lnTo>
                    <a:pt x="566" y="165"/>
                  </a:lnTo>
                  <a:lnTo>
                    <a:pt x="554" y="171"/>
                  </a:lnTo>
                  <a:lnTo>
                    <a:pt x="538" y="171"/>
                  </a:lnTo>
                  <a:lnTo>
                    <a:pt x="527" y="167"/>
                  </a:lnTo>
                  <a:lnTo>
                    <a:pt x="521" y="161"/>
                  </a:lnTo>
                  <a:lnTo>
                    <a:pt x="513" y="161"/>
                  </a:lnTo>
                  <a:lnTo>
                    <a:pt x="509" y="164"/>
                  </a:lnTo>
                  <a:lnTo>
                    <a:pt x="501" y="164"/>
                  </a:lnTo>
                  <a:lnTo>
                    <a:pt x="490" y="159"/>
                  </a:lnTo>
                  <a:lnTo>
                    <a:pt x="482" y="158"/>
                  </a:lnTo>
                  <a:lnTo>
                    <a:pt x="481" y="159"/>
                  </a:lnTo>
                  <a:lnTo>
                    <a:pt x="495" y="165"/>
                  </a:lnTo>
                  <a:lnTo>
                    <a:pt x="497" y="170"/>
                  </a:lnTo>
                  <a:lnTo>
                    <a:pt x="485" y="180"/>
                  </a:lnTo>
                  <a:lnTo>
                    <a:pt x="479" y="180"/>
                  </a:lnTo>
                  <a:lnTo>
                    <a:pt x="465" y="196"/>
                  </a:lnTo>
                  <a:lnTo>
                    <a:pt x="465" y="208"/>
                  </a:lnTo>
                  <a:lnTo>
                    <a:pt x="471" y="207"/>
                  </a:lnTo>
                  <a:lnTo>
                    <a:pt x="477" y="195"/>
                  </a:lnTo>
                  <a:lnTo>
                    <a:pt x="497" y="188"/>
                  </a:lnTo>
                  <a:lnTo>
                    <a:pt x="502" y="183"/>
                  </a:lnTo>
                  <a:lnTo>
                    <a:pt x="502" y="189"/>
                  </a:lnTo>
                  <a:lnTo>
                    <a:pt x="507" y="180"/>
                  </a:lnTo>
                  <a:lnTo>
                    <a:pt x="518" y="176"/>
                  </a:lnTo>
                  <a:lnTo>
                    <a:pt x="528" y="179"/>
                  </a:lnTo>
                  <a:lnTo>
                    <a:pt x="547" y="185"/>
                  </a:lnTo>
                  <a:lnTo>
                    <a:pt x="556" y="183"/>
                  </a:lnTo>
                  <a:lnTo>
                    <a:pt x="556" y="205"/>
                  </a:lnTo>
                  <a:lnTo>
                    <a:pt x="548" y="213"/>
                  </a:lnTo>
                  <a:lnTo>
                    <a:pt x="546" y="219"/>
                  </a:lnTo>
                  <a:lnTo>
                    <a:pt x="538" y="222"/>
                  </a:lnTo>
                  <a:lnTo>
                    <a:pt x="527" y="234"/>
                  </a:lnTo>
                  <a:lnTo>
                    <a:pt x="531" y="234"/>
                  </a:lnTo>
                  <a:lnTo>
                    <a:pt x="532" y="238"/>
                  </a:lnTo>
                  <a:lnTo>
                    <a:pt x="538" y="234"/>
                  </a:lnTo>
                  <a:lnTo>
                    <a:pt x="555" y="219"/>
                  </a:lnTo>
                  <a:lnTo>
                    <a:pt x="560" y="217"/>
                  </a:lnTo>
                  <a:lnTo>
                    <a:pt x="563" y="211"/>
                  </a:lnTo>
                  <a:lnTo>
                    <a:pt x="572" y="210"/>
                  </a:lnTo>
                  <a:lnTo>
                    <a:pt x="568" y="191"/>
                  </a:lnTo>
                  <a:lnTo>
                    <a:pt x="571" y="183"/>
                  </a:lnTo>
                  <a:lnTo>
                    <a:pt x="595" y="179"/>
                  </a:lnTo>
                  <a:lnTo>
                    <a:pt x="597" y="189"/>
                  </a:lnTo>
                  <a:lnTo>
                    <a:pt x="599" y="208"/>
                  </a:lnTo>
                  <a:lnTo>
                    <a:pt x="599" y="222"/>
                  </a:lnTo>
                  <a:lnTo>
                    <a:pt x="591" y="248"/>
                  </a:lnTo>
                  <a:lnTo>
                    <a:pt x="586" y="253"/>
                  </a:lnTo>
                  <a:lnTo>
                    <a:pt x="588" y="257"/>
                  </a:lnTo>
                  <a:lnTo>
                    <a:pt x="586" y="268"/>
                  </a:lnTo>
                  <a:lnTo>
                    <a:pt x="578" y="286"/>
                  </a:lnTo>
                  <a:lnTo>
                    <a:pt x="578" y="296"/>
                  </a:lnTo>
                  <a:lnTo>
                    <a:pt x="572" y="305"/>
                  </a:lnTo>
                  <a:lnTo>
                    <a:pt x="571" y="318"/>
                  </a:lnTo>
                  <a:lnTo>
                    <a:pt x="580" y="300"/>
                  </a:lnTo>
                  <a:lnTo>
                    <a:pt x="586" y="286"/>
                  </a:lnTo>
                  <a:lnTo>
                    <a:pt x="592" y="277"/>
                  </a:lnTo>
                  <a:lnTo>
                    <a:pt x="592" y="271"/>
                  </a:lnTo>
                  <a:lnTo>
                    <a:pt x="599" y="257"/>
                  </a:lnTo>
                  <a:lnTo>
                    <a:pt x="603" y="256"/>
                  </a:lnTo>
                  <a:lnTo>
                    <a:pt x="607" y="244"/>
                  </a:lnTo>
                  <a:lnTo>
                    <a:pt x="607" y="238"/>
                  </a:lnTo>
                  <a:lnTo>
                    <a:pt x="616" y="223"/>
                  </a:lnTo>
                  <a:lnTo>
                    <a:pt x="624" y="217"/>
                  </a:lnTo>
                  <a:lnTo>
                    <a:pt x="621" y="220"/>
                  </a:lnTo>
                  <a:lnTo>
                    <a:pt x="624" y="237"/>
                  </a:lnTo>
                  <a:lnTo>
                    <a:pt x="628" y="235"/>
                  </a:lnTo>
                  <a:lnTo>
                    <a:pt x="627" y="231"/>
                  </a:lnTo>
                  <a:lnTo>
                    <a:pt x="631" y="226"/>
                  </a:lnTo>
                  <a:lnTo>
                    <a:pt x="641" y="231"/>
                  </a:lnTo>
                  <a:lnTo>
                    <a:pt x="643" y="229"/>
                  </a:lnTo>
                  <a:lnTo>
                    <a:pt x="648" y="234"/>
                  </a:lnTo>
                  <a:lnTo>
                    <a:pt x="651" y="232"/>
                  </a:lnTo>
                  <a:lnTo>
                    <a:pt x="651" y="223"/>
                  </a:lnTo>
                  <a:lnTo>
                    <a:pt x="653" y="220"/>
                  </a:lnTo>
                  <a:lnTo>
                    <a:pt x="653" y="210"/>
                  </a:lnTo>
                  <a:lnTo>
                    <a:pt x="656" y="210"/>
                  </a:lnTo>
                  <a:lnTo>
                    <a:pt x="656" y="201"/>
                  </a:lnTo>
                  <a:lnTo>
                    <a:pt x="661" y="199"/>
                  </a:lnTo>
                  <a:lnTo>
                    <a:pt x="663" y="194"/>
                  </a:lnTo>
                  <a:lnTo>
                    <a:pt x="682" y="192"/>
                  </a:lnTo>
                  <a:lnTo>
                    <a:pt x="685" y="191"/>
                  </a:lnTo>
                  <a:lnTo>
                    <a:pt x="692" y="192"/>
                  </a:lnTo>
                  <a:lnTo>
                    <a:pt x="700" y="199"/>
                  </a:lnTo>
                  <a:lnTo>
                    <a:pt x="705" y="199"/>
                  </a:lnTo>
                  <a:lnTo>
                    <a:pt x="713" y="208"/>
                  </a:lnTo>
                  <a:lnTo>
                    <a:pt x="716" y="216"/>
                  </a:lnTo>
                  <a:lnTo>
                    <a:pt x="720" y="219"/>
                  </a:lnTo>
                  <a:lnTo>
                    <a:pt x="721" y="228"/>
                  </a:lnTo>
                  <a:lnTo>
                    <a:pt x="712" y="240"/>
                  </a:lnTo>
                  <a:lnTo>
                    <a:pt x="709" y="247"/>
                  </a:lnTo>
                  <a:lnTo>
                    <a:pt x="704" y="251"/>
                  </a:lnTo>
                  <a:lnTo>
                    <a:pt x="701" y="262"/>
                  </a:lnTo>
                  <a:lnTo>
                    <a:pt x="690" y="263"/>
                  </a:lnTo>
                  <a:lnTo>
                    <a:pt x="686" y="271"/>
                  </a:lnTo>
                  <a:lnTo>
                    <a:pt x="693" y="280"/>
                  </a:lnTo>
                  <a:lnTo>
                    <a:pt x="690" y="286"/>
                  </a:lnTo>
                  <a:lnTo>
                    <a:pt x="678" y="289"/>
                  </a:lnTo>
                  <a:lnTo>
                    <a:pt x="674" y="299"/>
                  </a:lnTo>
                  <a:lnTo>
                    <a:pt x="657" y="296"/>
                  </a:lnTo>
                  <a:lnTo>
                    <a:pt x="653" y="292"/>
                  </a:lnTo>
                  <a:lnTo>
                    <a:pt x="652" y="297"/>
                  </a:lnTo>
                  <a:lnTo>
                    <a:pt x="643" y="305"/>
                  </a:lnTo>
                  <a:lnTo>
                    <a:pt x="631" y="302"/>
                  </a:lnTo>
                  <a:lnTo>
                    <a:pt x="624" y="303"/>
                  </a:lnTo>
                  <a:lnTo>
                    <a:pt x="619" y="314"/>
                  </a:lnTo>
                  <a:lnTo>
                    <a:pt x="627" y="306"/>
                  </a:lnTo>
                  <a:lnTo>
                    <a:pt x="631" y="303"/>
                  </a:lnTo>
                  <a:lnTo>
                    <a:pt x="637" y="309"/>
                  </a:lnTo>
                  <a:lnTo>
                    <a:pt x="647" y="311"/>
                  </a:lnTo>
                  <a:lnTo>
                    <a:pt x="653" y="306"/>
                  </a:lnTo>
                  <a:lnTo>
                    <a:pt x="660" y="306"/>
                  </a:lnTo>
                  <a:lnTo>
                    <a:pt x="665" y="311"/>
                  </a:lnTo>
                  <a:lnTo>
                    <a:pt x="672" y="311"/>
                  </a:lnTo>
                  <a:lnTo>
                    <a:pt x="673" y="315"/>
                  </a:lnTo>
                  <a:lnTo>
                    <a:pt x="668" y="324"/>
                  </a:lnTo>
                  <a:lnTo>
                    <a:pt x="668" y="335"/>
                  </a:lnTo>
                  <a:lnTo>
                    <a:pt x="659" y="339"/>
                  </a:lnTo>
                  <a:lnTo>
                    <a:pt x="655" y="338"/>
                  </a:lnTo>
                  <a:lnTo>
                    <a:pt x="644" y="339"/>
                  </a:lnTo>
                  <a:lnTo>
                    <a:pt x="635" y="333"/>
                  </a:lnTo>
                  <a:lnTo>
                    <a:pt x="631" y="335"/>
                  </a:lnTo>
                  <a:lnTo>
                    <a:pt x="624" y="348"/>
                  </a:lnTo>
                  <a:lnTo>
                    <a:pt x="623" y="366"/>
                  </a:lnTo>
                  <a:lnTo>
                    <a:pt x="627" y="372"/>
                  </a:lnTo>
                  <a:lnTo>
                    <a:pt x="628" y="370"/>
                  </a:lnTo>
                  <a:lnTo>
                    <a:pt x="629" y="358"/>
                  </a:lnTo>
                  <a:lnTo>
                    <a:pt x="637" y="349"/>
                  </a:lnTo>
                  <a:lnTo>
                    <a:pt x="644" y="349"/>
                  </a:lnTo>
                  <a:lnTo>
                    <a:pt x="653" y="344"/>
                  </a:lnTo>
                  <a:lnTo>
                    <a:pt x="659" y="351"/>
                  </a:lnTo>
                  <a:lnTo>
                    <a:pt x="655" y="364"/>
                  </a:lnTo>
                  <a:lnTo>
                    <a:pt x="653" y="372"/>
                  </a:lnTo>
                  <a:lnTo>
                    <a:pt x="648" y="376"/>
                  </a:lnTo>
                  <a:lnTo>
                    <a:pt x="639" y="373"/>
                  </a:lnTo>
                  <a:lnTo>
                    <a:pt x="633" y="381"/>
                  </a:lnTo>
                  <a:lnTo>
                    <a:pt x="633" y="398"/>
                  </a:lnTo>
                  <a:lnTo>
                    <a:pt x="631" y="413"/>
                  </a:lnTo>
                  <a:lnTo>
                    <a:pt x="631" y="419"/>
                  </a:lnTo>
                  <a:lnTo>
                    <a:pt x="629" y="425"/>
                  </a:lnTo>
                  <a:lnTo>
                    <a:pt x="629" y="434"/>
                  </a:lnTo>
                  <a:lnTo>
                    <a:pt x="625" y="439"/>
                  </a:lnTo>
                  <a:lnTo>
                    <a:pt x="620" y="439"/>
                  </a:lnTo>
                  <a:lnTo>
                    <a:pt x="615" y="449"/>
                  </a:lnTo>
                  <a:lnTo>
                    <a:pt x="617" y="456"/>
                  </a:lnTo>
                  <a:lnTo>
                    <a:pt x="615" y="465"/>
                  </a:lnTo>
                  <a:lnTo>
                    <a:pt x="613" y="488"/>
                  </a:lnTo>
                  <a:lnTo>
                    <a:pt x="609" y="494"/>
                  </a:lnTo>
                  <a:lnTo>
                    <a:pt x="608" y="511"/>
                  </a:lnTo>
                  <a:lnTo>
                    <a:pt x="608" y="517"/>
                  </a:lnTo>
                  <a:lnTo>
                    <a:pt x="613" y="510"/>
                  </a:lnTo>
                  <a:lnTo>
                    <a:pt x="616" y="501"/>
                  </a:lnTo>
                  <a:lnTo>
                    <a:pt x="619" y="499"/>
                  </a:lnTo>
                  <a:lnTo>
                    <a:pt x="639" y="513"/>
                  </a:lnTo>
                  <a:lnTo>
                    <a:pt x="641" y="520"/>
                  </a:lnTo>
                  <a:lnTo>
                    <a:pt x="636" y="523"/>
                  </a:lnTo>
                  <a:lnTo>
                    <a:pt x="631" y="516"/>
                  </a:lnTo>
                  <a:lnTo>
                    <a:pt x="623" y="514"/>
                  </a:lnTo>
                  <a:lnTo>
                    <a:pt x="620" y="519"/>
                  </a:lnTo>
                  <a:lnTo>
                    <a:pt x="624" y="523"/>
                  </a:lnTo>
                  <a:lnTo>
                    <a:pt x="619" y="528"/>
                  </a:lnTo>
                  <a:lnTo>
                    <a:pt x="627" y="531"/>
                  </a:lnTo>
                  <a:lnTo>
                    <a:pt x="623" y="534"/>
                  </a:lnTo>
                  <a:lnTo>
                    <a:pt x="635" y="535"/>
                  </a:lnTo>
                  <a:lnTo>
                    <a:pt x="636" y="544"/>
                  </a:lnTo>
                  <a:lnTo>
                    <a:pt x="640" y="543"/>
                  </a:lnTo>
                  <a:lnTo>
                    <a:pt x="641" y="535"/>
                  </a:lnTo>
                  <a:lnTo>
                    <a:pt x="651" y="543"/>
                  </a:lnTo>
                  <a:lnTo>
                    <a:pt x="652" y="566"/>
                  </a:lnTo>
                  <a:lnTo>
                    <a:pt x="647" y="571"/>
                  </a:lnTo>
                  <a:lnTo>
                    <a:pt x="639" y="566"/>
                  </a:lnTo>
                  <a:lnTo>
                    <a:pt x="623" y="562"/>
                  </a:lnTo>
                  <a:lnTo>
                    <a:pt x="613" y="562"/>
                  </a:lnTo>
                  <a:lnTo>
                    <a:pt x="621" y="565"/>
                  </a:lnTo>
                  <a:lnTo>
                    <a:pt x="613" y="566"/>
                  </a:lnTo>
                  <a:lnTo>
                    <a:pt x="620" y="569"/>
                  </a:lnTo>
                  <a:lnTo>
                    <a:pt x="616" y="571"/>
                  </a:lnTo>
                  <a:lnTo>
                    <a:pt x="609" y="577"/>
                  </a:lnTo>
                  <a:lnTo>
                    <a:pt x="603" y="569"/>
                  </a:lnTo>
                  <a:lnTo>
                    <a:pt x="597" y="575"/>
                  </a:lnTo>
                  <a:lnTo>
                    <a:pt x="600" y="583"/>
                  </a:lnTo>
                  <a:lnTo>
                    <a:pt x="607" y="581"/>
                  </a:lnTo>
                  <a:lnTo>
                    <a:pt x="608" y="589"/>
                  </a:lnTo>
                  <a:lnTo>
                    <a:pt x="603" y="593"/>
                  </a:lnTo>
                  <a:lnTo>
                    <a:pt x="611" y="593"/>
                  </a:lnTo>
                  <a:lnTo>
                    <a:pt x="612" y="603"/>
                  </a:lnTo>
                  <a:lnTo>
                    <a:pt x="613" y="605"/>
                  </a:lnTo>
                  <a:lnTo>
                    <a:pt x="138" y="605"/>
                  </a:lnTo>
                  <a:lnTo>
                    <a:pt x="137" y="603"/>
                  </a:lnTo>
                  <a:lnTo>
                    <a:pt x="134" y="603"/>
                  </a:lnTo>
                  <a:lnTo>
                    <a:pt x="133" y="602"/>
                  </a:lnTo>
                  <a:lnTo>
                    <a:pt x="124" y="596"/>
                  </a:lnTo>
                  <a:lnTo>
                    <a:pt x="118" y="596"/>
                  </a:lnTo>
                  <a:lnTo>
                    <a:pt x="112" y="603"/>
                  </a:lnTo>
                  <a:lnTo>
                    <a:pt x="112" y="605"/>
                  </a:lnTo>
                  <a:lnTo>
                    <a:pt x="106" y="599"/>
                  </a:lnTo>
                  <a:lnTo>
                    <a:pt x="104" y="600"/>
                  </a:lnTo>
                  <a:lnTo>
                    <a:pt x="102" y="602"/>
                  </a:lnTo>
                  <a:lnTo>
                    <a:pt x="100" y="603"/>
                  </a:lnTo>
                  <a:lnTo>
                    <a:pt x="98" y="605"/>
                  </a:lnTo>
                  <a:lnTo>
                    <a:pt x="89" y="605"/>
                  </a:lnTo>
                  <a:lnTo>
                    <a:pt x="89" y="599"/>
                  </a:lnTo>
                  <a:lnTo>
                    <a:pt x="84" y="599"/>
                  </a:lnTo>
                  <a:lnTo>
                    <a:pt x="83" y="600"/>
                  </a:lnTo>
                  <a:lnTo>
                    <a:pt x="83" y="605"/>
                  </a:lnTo>
                  <a:lnTo>
                    <a:pt x="80" y="605"/>
                  </a:lnTo>
                  <a:lnTo>
                    <a:pt x="75" y="599"/>
                  </a:lnTo>
                  <a:lnTo>
                    <a:pt x="75" y="602"/>
                  </a:lnTo>
                  <a:lnTo>
                    <a:pt x="73" y="605"/>
                  </a:lnTo>
                  <a:lnTo>
                    <a:pt x="55" y="605"/>
                  </a:lnTo>
                  <a:lnTo>
                    <a:pt x="52" y="600"/>
                  </a:lnTo>
                  <a:lnTo>
                    <a:pt x="44" y="592"/>
                  </a:lnTo>
                  <a:lnTo>
                    <a:pt x="43" y="589"/>
                  </a:lnTo>
                  <a:lnTo>
                    <a:pt x="55" y="575"/>
                  </a:lnTo>
                  <a:lnTo>
                    <a:pt x="37" y="568"/>
                  </a:lnTo>
                  <a:lnTo>
                    <a:pt x="37" y="556"/>
                  </a:lnTo>
                  <a:lnTo>
                    <a:pt x="32" y="563"/>
                  </a:lnTo>
                  <a:lnTo>
                    <a:pt x="24" y="560"/>
                  </a:lnTo>
                  <a:lnTo>
                    <a:pt x="24" y="554"/>
                  </a:lnTo>
                  <a:lnTo>
                    <a:pt x="19" y="551"/>
                  </a:lnTo>
                  <a:lnTo>
                    <a:pt x="28" y="543"/>
                  </a:lnTo>
                  <a:lnTo>
                    <a:pt x="48" y="543"/>
                  </a:lnTo>
                  <a:lnTo>
                    <a:pt x="57" y="546"/>
                  </a:lnTo>
                  <a:lnTo>
                    <a:pt x="65" y="544"/>
                  </a:lnTo>
                  <a:lnTo>
                    <a:pt x="81" y="549"/>
                  </a:lnTo>
                  <a:lnTo>
                    <a:pt x="86" y="538"/>
                  </a:lnTo>
                  <a:lnTo>
                    <a:pt x="80" y="526"/>
                  </a:lnTo>
                  <a:lnTo>
                    <a:pt x="85" y="523"/>
                  </a:lnTo>
                  <a:lnTo>
                    <a:pt x="81" y="511"/>
                  </a:lnTo>
                  <a:lnTo>
                    <a:pt x="73" y="511"/>
                  </a:lnTo>
                  <a:lnTo>
                    <a:pt x="69" y="517"/>
                  </a:lnTo>
                  <a:lnTo>
                    <a:pt x="59" y="522"/>
                  </a:lnTo>
                  <a:lnTo>
                    <a:pt x="52" y="516"/>
                  </a:lnTo>
                  <a:lnTo>
                    <a:pt x="52" y="520"/>
                  </a:lnTo>
                  <a:lnTo>
                    <a:pt x="43" y="525"/>
                  </a:lnTo>
                  <a:lnTo>
                    <a:pt x="35" y="519"/>
                  </a:lnTo>
                  <a:lnTo>
                    <a:pt x="41" y="508"/>
                  </a:lnTo>
                  <a:lnTo>
                    <a:pt x="27" y="510"/>
                  </a:lnTo>
                  <a:lnTo>
                    <a:pt x="32" y="502"/>
                  </a:lnTo>
                  <a:lnTo>
                    <a:pt x="19" y="504"/>
                  </a:lnTo>
                  <a:lnTo>
                    <a:pt x="12" y="495"/>
                  </a:lnTo>
                  <a:lnTo>
                    <a:pt x="7" y="492"/>
                  </a:lnTo>
                  <a:lnTo>
                    <a:pt x="0" y="477"/>
                  </a:lnTo>
                  <a:lnTo>
                    <a:pt x="4" y="459"/>
                  </a:lnTo>
                  <a:lnTo>
                    <a:pt x="15" y="450"/>
                  </a:lnTo>
                  <a:lnTo>
                    <a:pt x="24" y="450"/>
                  </a:lnTo>
                  <a:lnTo>
                    <a:pt x="35" y="436"/>
                  </a:lnTo>
                  <a:lnTo>
                    <a:pt x="44" y="433"/>
                  </a:lnTo>
                  <a:lnTo>
                    <a:pt x="43" y="427"/>
                  </a:lnTo>
                  <a:lnTo>
                    <a:pt x="59" y="419"/>
                  </a:lnTo>
                  <a:lnTo>
                    <a:pt x="67" y="413"/>
                  </a:lnTo>
                  <a:lnTo>
                    <a:pt x="79" y="419"/>
                  </a:lnTo>
                  <a:lnTo>
                    <a:pt x="83" y="412"/>
                  </a:lnTo>
                  <a:lnTo>
                    <a:pt x="96" y="387"/>
                  </a:lnTo>
                  <a:lnTo>
                    <a:pt x="92" y="375"/>
                  </a:lnTo>
                  <a:lnTo>
                    <a:pt x="93" y="366"/>
                  </a:lnTo>
                  <a:lnTo>
                    <a:pt x="100" y="363"/>
                  </a:lnTo>
                  <a:lnTo>
                    <a:pt x="92" y="354"/>
                  </a:lnTo>
                  <a:lnTo>
                    <a:pt x="96" y="348"/>
                  </a:lnTo>
                  <a:lnTo>
                    <a:pt x="83" y="354"/>
                  </a:lnTo>
                  <a:lnTo>
                    <a:pt x="77" y="345"/>
                  </a:lnTo>
                  <a:lnTo>
                    <a:pt x="67" y="345"/>
                  </a:lnTo>
                  <a:lnTo>
                    <a:pt x="63" y="326"/>
                  </a:lnTo>
                  <a:lnTo>
                    <a:pt x="72" y="315"/>
                  </a:lnTo>
                  <a:lnTo>
                    <a:pt x="79" y="302"/>
                  </a:lnTo>
                  <a:lnTo>
                    <a:pt x="88" y="302"/>
                  </a:lnTo>
                  <a:lnTo>
                    <a:pt x="93" y="283"/>
                  </a:lnTo>
                  <a:lnTo>
                    <a:pt x="100" y="266"/>
                  </a:lnTo>
                  <a:lnTo>
                    <a:pt x="106" y="257"/>
                  </a:lnTo>
                  <a:lnTo>
                    <a:pt x="113" y="275"/>
                  </a:lnTo>
                  <a:lnTo>
                    <a:pt x="113" y="253"/>
                  </a:lnTo>
                  <a:lnTo>
                    <a:pt x="132" y="262"/>
                  </a:lnTo>
                  <a:lnTo>
                    <a:pt x="136" y="254"/>
                  </a:lnTo>
                  <a:lnTo>
                    <a:pt x="136" y="235"/>
                  </a:lnTo>
                  <a:lnTo>
                    <a:pt x="140" y="226"/>
                  </a:lnTo>
                  <a:lnTo>
                    <a:pt x="130" y="207"/>
                  </a:lnTo>
                  <a:lnTo>
                    <a:pt x="133" y="196"/>
                  </a:lnTo>
                  <a:lnTo>
                    <a:pt x="145" y="186"/>
                  </a:lnTo>
                  <a:lnTo>
                    <a:pt x="161" y="196"/>
                  </a:lnTo>
                  <a:lnTo>
                    <a:pt x="169" y="217"/>
                  </a:lnTo>
                  <a:lnTo>
                    <a:pt x="187" y="240"/>
                  </a:lnTo>
                  <a:lnTo>
                    <a:pt x="174" y="216"/>
                  </a:lnTo>
                  <a:lnTo>
                    <a:pt x="163" y="191"/>
                  </a:lnTo>
                  <a:lnTo>
                    <a:pt x="154" y="183"/>
                  </a:lnTo>
                  <a:lnTo>
                    <a:pt x="165" y="168"/>
                  </a:lnTo>
                  <a:lnTo>
                    <a:pt x="193" y="158"/>
                  </a:lnTo>
                  <a:lnTo>
                    <a:pt x="211" y="142"/>
                  </a:lnTo>
                  <a:lnTo>
                    <a:pt x="215" y="149"/>
                  </a:lnTo>
                  <a:lnTo>
                    <a:pt x="225" y="170"/>
                  </a:lnTo>
                  <a:lnTo>
                    <a:pt x="226" y="189"/>
                  </a:lnTo>
                  <a:lnTo>
                    <a:pt x="223" y="214"/>
                  </a:lnTo>
                  <a:lnTo>
                    <a:pt x="227" y="229"/>
                  </a:lnTo>
                  <a:lnTo>
                    <a:pt x="227" y="208"/>
                  </a:lnTo>
                  <a:lnTo>
                    <a:pt x="231" y="199"/>
                  </a:lnTo>
                  <a:lnTo>
                    <a:pt x="231" y="180"/>
                  </a:lnTo>
                  <a:lnTo>
                    <a:pt x="236" y="180"/>
                  </a:lnTo>
                  <a:lnTo>
                    <a:pt x="252" y="192"/>
                  </a:lnTo>
                  <a:lnTo>
                    <a:pt x="270" y="214"/>
                  </a:lnTo>
                  <a:lnTo>
                    <a:pt x="255" y="188"/>
                  </a:lnTo>
                  <a:lnTo>
                    <a:pt x="268" y="192"/>
                  </a:lnTo>
                  <a:lnTo>
                    <a:pt x="271" y="185"/>
                  </a:lnTo>
                  <a:lnTo>
                    <a:pt x="255" y="158"/>
                  </a:lnTo>
                  <a:lnTo>
                    <a:pt x="255" y="145"/>
                  </a:lnTo>
                  <a:lnTo>
                    <a:pt x="251" y="128"/>
                  </a:lnTo>
                  <a:lnTo>
                    <a:pt x="274" y="131"/>
                  </a:lnTo>
                  <a:lnTo>
                    <a:pt x="282" y="146"/>
                  </a:lnTo>
                  <a:lnTo>
                    <a:pt x="291" y="155"/>
                  </a:lnTo>
                  <a:lnTo>
                    <a:pt x="295" y="164"/>
                  </a:lnTo>
                  <a:lnTo>
                    <a:pt x="309" y="173"/>
                  </a:lnTo>
                  <a:lnTo>
                    <a:pt x="325" y="198"/>
                  </a:lnTo>
                  <a:lnTo>
                    <a:pt x="332" y="196"/>
                  </a:lnTo>
                  <a:lnTo>
                    <a:pt x="332" y="191"/>
                  </a:lnTo>
                  <a:lnTo>
                    <a:pt x="323" y="173"/>
                  </a:lnTo>
                  <a:lnTo>
                    <a:pt x="317" y="158"/>
                  </a:lnTo>
                  <a:lnTo>
                    <a:pt x="302" y="142"/>
                  </a:lnTo>
                  <a:lnTo>
                    <a:pt x="292" y="116"/>
                  </a:lnTo>
                  <a:lnTo>
                    <a:pt x="305" y="106"/>
                  </a:lnTo>
                  <a:lnTo>
                    <a:pt x="321" y="122"/>
                  </a:lnTo>
                  <a:lnTo>
                    <a:pt x="331" y="143"/>
                  </a:lnTo>
                  <a:lnTo>
                    <a:pt x="324" y="156"/>
                  </a:lnTo>
                  <a:lnTo>
                    <a:pt x="328" y="170"/>
                  </a:lnTo>
                  <a:lnTo>
                    <a:pt x="339" y="171"/>
                  </a:lnTo>
                  <a:lnTo>
                    <a:pt x="332" y="167"/>
                  </a:lnTo>
                  <a:lnTo>
                    <a:pt x="327" y="156"/>
                  </a:lnTo>
                  <a:lnTo>
                    <a:pt x="335" y="147"/>
                  </a:lnTo>
                  <a:lnTo>
                    <a:pt x="352" y="155"/>
                  </a:lnTo>
                  <a:lnTo>
                    <a:pt x="339" y="142"/>
                  </a:lnTo>
                  <a:lnTo>
                    <a:pt x="329" y="128"/>
                  </a:lnTo>
                  <a:lnTo>
                    <a:pt x="315" y="107"/>
                  </a:lnTo>
                  <a:lnTo>
                    <a:pt x="317" y="100"/>
                  </a:lnTo>
                  <a:lnTo>
                    <a:pt x="348" y="97"/>
                  </a:lnTo>
                  <a:lnTo>
                    <a:pt x="355" y="103"/>
                  </a:lnTo>
                  <a:lnTo>
                    <a:pt x="360" y="127"/>
                  </a:lnTo>
                  <a:lnTo>
                    <a:pt x="360" y="103"/>
                  </a:lnTo>
                  <a:lnTo>
                    <a:pt x="371" y="118"/>
                  </a:lnTo>
                  <a:lnTo>
                    <a:pt x="378" y="121"/>
                  </a:lnTo>
                  <a:lnTo>
                    <a:pt x="382" y="136"/>
                  </a:lnTo>
                  <a:lnTo>
                    <a:pt x="382" y="112"/>
                  </a:lnTo>
                  <a:lnTo>
                    <a:pt x="369" y="100"/>
                  </a:lnTo>
                  <a:lnTo>
                    <a:pt x="355" y="90"/>
                  </a:lnTo>
                  <a:lnTo>
                    <a:pt x="332" y="93"/>
                  </a:lnTo>
                  <a:lnTo>
                    <a:pt x="323" y="82"/>
                  </a:lnTo>
                  <a:lnTo>
                    <a:pt x="323" y="76"/>
                  </a:lnTo>
                  <a:lnTo>
                    <a:pt x="316" y="60"/>
                  </a:lnTo>
                  <a:lnTo>
                    <a:pt x="324" y="61"/>
                  </a:lnTo>
                  <a:lnTo>
                    <a:pt x="339" y="58"/>
                  </a:lnTo>
                  <a:lnTo>
                    <a:pt x="335" y="54"/>
                  </a:lnTo>
                  <a:lnTo>
                    <a:pt x="341" y="48"/>
                  </a:lnTo>
                  <a:lnTo>
                    <a:pt x="347" y="45"/>
                  </a:lnTo>
                  <a:lnTo>
                    <a:pt x="357" y="55"/>
                  </a:lnTo>
                  <a:lnTo>
                    <a:pt x="356" y="63"/>
                  </a:lnTo>
                  <a:lnTo>
                    <a:pt x="361" y="60"/>
                  </a:lnTo>
                  <a:lnTo>
                    <a:pt x="367" y="70"/>
                  </a:lnTo>
                  <a:lnTo>
                    <a:pt x="371" y="78"/>
                  </a:lnTo>
                  <a:lnTo>
                    <a:pt x="377" y="82"/>
                  </a:lnTo>
                  <a:lnTo>
                    <a:pt x="384" y="81"/>
                  </a:lnTo>
                  <a:lnTo>
                    <a:pt x="393" y="91"/>
                  </a:lnTo>
                  <a:lnTo>
                    <a:pt x="393" y="95"/>
                  </a:lnTo>
                  <a:lnTo>
                    <a:pt x="397" y="95"/>
                  </a:lnTo>
                  <a:lnTo>
                    <a:pt x="389" y="75"/>
                  </a:lnTo>
                  <a:lnTo>
                    <a:pt x="392" y="73"/>
                  </a:lnTo>
                  <a:lnTo>
                    <a:pt x="406" y="70"/>
                  </a:lnTo>
                  <a:lnTo>
                    <a:pt x="394" y="69"/>
                  </a:lnTo>
                  <a:lnTo>
                    <a:pt x="406" y="61"/>
                  </a:lnTo>
                  <a:lnTo>
                    <a:pt x="412" y="60"/>
                  </a:lnTo>
                  <a:lnTo>
                    <a:pt x="402" y="54"/>
                  </a:lnTo>
                  <a:lnTo>
                    <a:pt x="393" y="49"/>
                  </a:lnTo>
                  <a:lnTo>
                    <a:pt x="392" y="41"/>
                  </a:lnTo>
                  <a:lnTo>
                    <a:pt x="393" y="24"/>
                  </a:lnTo>
                  <a:lnTo>
                    <a:pt x="404" y="29"/>
                  </a:lnTo>
                  <a:lnTo>
                    <a:pt x="401" y="23"/>
                  </a:lnTo>
                  <a:lnTo>
                    <a:pt x="404" y="15"/>
                  </a:lnTo>
                  <a:lnTo>
                    <a:pt x="408" y="14"/>
                  </a:lnTo>
                  <a:lnTo>
                    <a:pt x="422" y="32"/>
                  </a:lnTo>
                  <a:lnTo>
                    <a:pt x="418" y="21"/>
                  </a:lnTo>
                  <a:lnTo>
                    <a:pt x="414" y="17"/>
                  </a:lnTo>
                  <a:lnTo>
                    <a:pt x="417" y="9"/>
                  </a:lnTo>
                  <a:lnTo>
                    <a:pt x="434" y="8"/>
                  </a:lnTo>
                  <a:lnTo>
                    <a:pt x="440" y="3"/>
                  </a:lnTo>
                  <a:lnTo>
                    <a:pt x="444" y="5"/>
                  </a:lnTo>
                  <a:lnTo>
                    <a:pt x="449" y="18"/>
                  </a:lnTo>
                  <a:lnTo>
                    <a:pt x="450" y="17"/>
                  </a:lnTo>
                  <a:lnTo>
                    <a:pt x="448" y="6"/>
                  </a:lnTo>
                  <a:lnTo>
                    <a:pt x="454" y="2"/>
                  </a:lnTo>
                  <a:lnTo>
                    <a:pt x="46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7" name="Freeform 888"/>
            <p:cNvSpPr>
              <a:spLocks/>
            </p:cNvSpPr>
            <p:nvPr/>
          </p:nvSpPr>
          <p:spPr bwMode="auto">
            <a:xfrm>
              <a:off x="3849688" y="1958975"/>
              <a:ext cx="11112" cy="3175"/>
            </a:xfrm>
            <a:custGeom>
              <a:avLst/>
              <a:gdLst>
                <a:gd name="T0" fmla="*/ 3175 w 7"/>
                <a:gd name="T1" fmla="*/ 0 h 2"/>
                <a:gd name="T2" fmla="*/ 11112 w 7"/>
                <a:gd name="T3" fmla="*/ 0 h 2"/>
                <a:gd name="T4" fmla="*/ 11112 w 7"/>
                <a:gd name="T5" fmla="*/ 3175 h 2"/>
                <a:gd name="T6" fmla="*/ 0 w 7"/>
                <a:gd name="T7" fmla="*/ 3175 h 2"/>
                <a:gd name="T8" fmla="*/ 3175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0"/>
                  </a:moveTo>
                  <a:lnTo>
                    <a:pt x="7" y="0"/>
                  </a:lnTo>
                  <a:lnTo>
                    <a:pt x="7" y="2"/>
                  </a:lnTo>
                  <a:lnTo>
                    <a:pt x="0" y="2"/>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8" name="Freeform 889"/>
            <p:cNvSpPr>
              <a:spLocks/>
            </p:cNvSpPr>
            <p:nvPr/>
          </p:nvSpPr>
          <p:spPr bwMode="auto">
            <a:xfrm>
              <a:off x="2944813" y="1962150"/>
              <a:ext cx="38100" cy="15875"/>
            </a:xfrm>
            <a:custGeom>
              <a:avLst/>
              <a:gdLst>
                <a:gd name="T0" fmla="*/ 0 w 24"/>
                <a:gd name="T1" fmla="*/ 0 h 10"/>
                <a:gd name="T2" fmla="*/ 28575 w 24"/>
                <a:gd name="T3" fmla="*/ 0 h 10"/>
                <a:gd name="T4" fmla="*/ 28575 w 24"/>
                <a:gd name="T5" fmla="*/ 1588 h 10"/>
                <a:gd name="T6" fmla="*/ 38100 w 24"/>
                <a:gd name="T7" fmla="*/ 15875 h 10"/>
                <a:gd name="T8" fmla="*/ 6350 w 24"/>
                <a:gd name="T9" fmla="*/ 9525 h 10"/>
                <a:gd name="T10" fmla="*/ 3175 w 24"/>
                <a:gd name="T11" fmla="*/ 6350 h 10"/>
                <a:gd name="T12" fmla="*/ 1588 w 24"/>
                <a:gd name="T13" fmla="*/ 1588 h 10"/>
                <a:gd name="T14" fmla="*/ 0 w 24"/>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0">
                  <a:moveTo>
                    <a:pt x="0" y="0"/>
                  </a:moveTo>
                  <a:lnTo>
                    <a:pt x="18" y="0"/>
                  </a:lnTo>
                  <a:lnTo>
                    <a:pt x="18" y="1"/>
                  </a:lnTo>
                  <a:lnTo>
                    <a:pt x="24" y="10"/>
                  </a:lnTo>
                  <a:lnTo>
                    <a:pt x="4" y="6"/>
                  </a:lnTo>
                  <a:lnTo>
                    <a:pt x="2" y="4"/>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09" name="Freeform 890"/>
            <p:cNvSpPr>
              <a:spLocks/>
            </p:cNvSpPr>
            <p:nvPr/>
          </p:nvSpPr>
          <p:spPr bwMode="auto">
            <a:xfrm>
              <a:off x="2984500" y="1962150"/>
              <a:ext cx="4763" cy="1588"/>
            </a:xfrm>
            <a:custGeom>
              <a:avLst/>
              <a:gdLst>
                <a:gd name="T0" fmla="*/ 0 w 3"/>
                <a:gd name="T1" fmla="*/ 0 h 1"/>
                <a:gd name="T2" fmla="*/ 4763 w 3"/>
                <a:gd name="T3" fmla="*/ 0 h 1"/>
                <a:gd name="T4" fmla="*/ 4763 w 3"/>
                <a:gd name="T5" fmla="*/ 1588 h 1"/>
                <a:gd name="T6" fmla="*/ 1588 w 3"/>
                <a:gd name="T7" fmla="*/ 1588 h 1"/>
                <a:gd name="T8" fmla="*/ 0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0" y="0"/>
                  </a:moveTo>
                  <a:lnTo>
                    <a:pt x="3" y="0"/>
                  </a:lnTo>
                  <a:lnTo>
                    <a:pt x="3" y="1"/>
                  </a:lnTo>
                  <a:lnTo>
                    <a:pt x="1"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0" name="Freeform 891"/>
            <p:cNvSpPr>
              <a:spLocks/>
            </p:cNvSpPr>
            <p:nvPr/>
          </p:nvSpPr>
          <p:spPr bwMode="auto">
            <a:xfrm>
              <a:off x="2998788" y="1962150"/>
              <a:ext cx="12700" cy="4763"/>
            </a:xfrm>
            <a:custGeom>
              <a:avLst/>
              <a:gdLst>
                <a:gd name="T0" fmla="*/ 0 w 8"/>
                <a:gd name="T1" fmla="*/ 0 h 3"/>
                <a:gd name="T2" fmla="*/ 12700 w 8"/>
                <a:gd name="T3" fmla="*/ 0 h 3"/>
                <a:gd name="T4" fmla="*/ 0 w 8"/>
                <a:gd name="T5" fmla="*/ 4763 h 3"/>
                <a:gd name="T6" fmla="*/ 0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0"/>
                  </a:moveTo>
                  <a:lnTo>
                    <a:pt x="8" y="0"/>
                  </a:lnTo>
                  <a:lnTo>
                    <a:pt x="0" y="3"/>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1" name="Freeform 892"/>
            <p:cNvSpPr>
              <a:spLocks/>
            </p:cNvSpPr>
            <p:nvPr/>
          </p:nvSpPr>
          <p:spPr bwMode="auto">
            <a:xfrm>
              <a:off x="3076575" y="1962150"/>
              <a:ext cx="801688" cy="958850"/>
            </a:xfrm>
            <a:custGeom>
              <a:avLst/>
              <a:gdLst>
                <a:gd name="T0" fmla="*/ 784225 w 505"/>
                <a:gd name="T1" fmla="*/ 0 h 604"/>
                <a:gd name="T2" fmla="*/ 788988 w 505"/>
                <a:gd name="T3" fmla="*/ 93663 h 604"/>
                <a:gd name="T4" fmla="*/ 760413 w 505"/>
                <a:gd name="T5" fmla="*/ 88900 h 604"/>
                <a:gd name="T6" fmla="*/ 801688 w 505"/>
                <a:gd name="T7" fmla="*/ 144463 h 604"/>
                <a:gd name="T8" fmla="*/ 739775 w 505"/>
                <a:gd name="T9" fmla="*/ 160338 h 604"/>
                <a:gd name="T10" fmla="*/ 750888 w 505"/>
                <a:gd name="T11" fmla="*/ 180975 h 604"/>
                <a:gd name="T12" fmla="*/ 727075 w 505"/>
                <a:gd name="T13" fmla="*/ 233363 h 604"/>
                <a:gd name="T14" fmla="*/ 688975 w 505"/>
                <a:gd name="T15" fmla="*/ 219075 h 604"/>
                <a:gd name="T16" fmla="*/ 673100 w 505"/>
                <a:gd name="T17" fmla="*/ 266700 h 604"/>
                <a:gd name="T18" fmla="*/ 687388 w 505"/>
                <a:gd name="T19" fmla="*/ 296863 h 604"/>
                <a:gd name="T20" fmla="*/ 708025 w 505"/>
                <a:gd name="T21" fmla="*/ 315913 h 604"/>
                <a:gd name="T22" fmla="*/ 733425 w 505"/>
                <a:gd name="T23" fmla="*/ 374650 h 604"/>
                <a:gd name="T24" fmla="*/ 746125 w 505"/>
                <a:gd name="T25" fmla="*/ 431800 h 604"/>
                <a:gd name="T26" fmla="*/ 706438 w 505"/>
                <a:gd name="T27" fmla="*/ 419100 h 604"/>
                <a:gd name="T28" fmla="*/ 685800 w 505"/>
                <a:gd name="T29" fmla="*/ 373063 h 604"/>
                <a:gd name="T30" fmla="*/ 617538 w 505"/>
                <a:gd name="T31" fmla="*/ 322263 h 604"/>
                <a:gd name="T32" fmla="*/ 674688 w 505"/>
                <a:gd name="T33" fmla="*/ 368300 h 604"/>
                <a:gd name="T34" fmla="*/ 622300 w 505"/>
                <a:gd name="T35" fmla="*/ 423863 h 604"/>
                <a:gd name="T36" fmla="*/ 657225 w 505"/>
                <a:gd name="T37" fmla="*/ 441325 h 604"/>
                <a:gd name="T38" fmla="*/ 660400 w 505"/>
                <a:gd name="T39" fmla="*/ 447675 h 604"/>
                <a:gd name="T40" fmla="*/ 741363 w 505"/>
                <a:gd name="T41" fmla="*/ 450850 h 604"/>
                <a:gd name="T42" fmla="*/ 711200 w 505"/>
                <a:gd name="T43" fmla="*/ 485775 h 604"/>
                <a:gd name="T44" fmla="*/ 676275 w 505"/>
                <a:gd name="T45" fmla="*/ 519113 h 604"/>
                <a:gd name="T46" fmla="*/ 635000 w 505"/>
                <a:gd name="T47" fmla="*/ 549275 h 604"/>
                <a:gd name="T48" fmla="*/ 596900 w 505"/>
                <a:gd name="T49" fmla="*/ 560388 h 604"/>
                <a:gd name="T50" fmla="*/ 566738 w 505"/>
                <a:gd name="T51" fmla="*/ 555625 h 604"/>
                <a:gd name="T52" fmla="*/ 557213 w 505"/>
                <a:gd name="T53" fmla="*/ 549275 h 604"/>
                <a:gd name="T54" fmla="*/ 538163 w 505"/>
                <a:gd name="T55" fmla="*/ 603250 h 604"/>
                <a:gd name="T56" fmla="*/ 515938 w 505"/>
                <a:gd name="T57" fmla="*/ 646113 h 604"/>
                <a:gd name="T58" fmla="*/ 488950 w 505"/>
                <a:gd name="T59" fmla="*/ 669925 h 604"/>
                <a:gd name="T60" fmla="*/ 466725 w 505"/>
                <a:gd name="T61" fmla="*/ 674688 h 604"/>
                <a:gd name="T62" fmla="*/ 447675 w 505"/>
                <a:gd name="T63" fmla="*/ 671513 h 604"/>
                <a:gd name="T64" fmla="*/ 428625 w 505"/>
                <a:gd name="T65" fmla="*/ 698500 h 604"/>
                <a:gd name="T66" fmla="*/ 390525 w 505"/>
                <a:gd name="T67" fmla="*/ 723900 h 604"/>
                <a:gd name="T68" fmla="*/ 406400 w 505"/>
                <a:gd name="T69" fmla="*/ 762000 h 604"/>
                <a:gd name="T70" fmla="*/ 398463 w 505"/>
                <a:gd name="T71" fmla="*/ 793750 h 604"/>
                <a:gd name="T72" fmla="*/ 381000 w 505"/>
                <a:gd name="T73" fmla="*/ 825500 h 604"/>
                <a:gd name="T74" fmla="*/ 365125 w 505"/>
                <a:gd name="T75" fmla="*/ 895350 h 604"/>
                <a:gd name="T76" fmla="*/ 334963 w 505"/>
                <a:gd name="T77" fmla="*/ 947738 h 604"/>
                <a:gd name="T78" fmla="*/ 307975 w 505"/>
                <a:gd name="T79" fmla="*/ 923925 h 604"/>
                <a:gd name="T80" fmla="*/ 249238 w 505"/>
                <a:gd name="T81" fmla="*/ 908050 h 604"/>
                <a:gd name="T82" fmla="*/ 217488 w 505"/>
                <a:gd name="T83" fmla="*/ 839788 h 604"/>
                <a:gd name="T84" fmla="*/ 217488 w 505"/>
                <a:gd name="T85" fmla="*/ 776288 h 604"/>
                <a:gd name="T86" fmla="*/ 190500 w 505"/>
                <a:gd name="T87" fmla="*/ 768350 h 604"/>
                <a:gd name="T88" fmla="*/ 158750 w 505"/>
                <a:gd name="T89" fmla="*/ 674688 h 604"/>
                <a:gd name="T90" fmla="*/ 158750 w 505"/>
                <a:gd name="T91" fmla="*/ 641350 h 604"/>
                <a:gd name="T92" fmla="*/ 160338 w 505"/>
                <a:gd name="T93" fmla="*/ 603250 h 604"/>
                <a:gd name="T94" fmla="*/ 196850 w 505"/>
                <a:gd name="T95" fmla="*/ 582613 h 604"/>
                <a:gd name="T96" fmla="*/ 185738 w 505"/>
                <a:gd name="T97" fmla="*/ 568325 h 604"/>
                <a:gd name="T98" fmla="*/ 200025 w 505"/>
                <a:gd name="T99" fmla="*/ 533400 h 604"/>
                <a:gd name="T100" fmla="*/ 209550 w 505"/>
                <a:gd name="T101" fmla="*/ 465138 h 604"/>
                <a:gd name="T102" fmla="*/ 144463 w 505"/>
                <a:gd name="T103" fmla="*/ 423863 h 604"/>
                <a:gd name="T104" fmla="*/ 198438 w 505"/>
                <a:gd name="T105" fmla="*/ 417513 h 604"/>
                <a:gd name="T106" fmla="*/ 174625 w 505"/>
                <a:gd name="T107" fmla="*/ 373063 h 604"/>
                <a:gd name="T108" fmla="*/ 149225 w 505"/>
                <a:gd name="T109" fmla="*/ 309563 h 604"/>
                <a:gd name="T110" fmla="*/ 120650 w 505"/>
                <a:gd name="T111" fmla="*/ 327025 h 604"/>
                <a:gd name="T112" fmla="*/ 107950 w 505"/>
                <a:gd name="T113" fmla="*/ 204788 h 604"/>
                <a:gd name="T114" fmla="*/ 63500 w 505"/>
                <a:gd name="T115" fmla="*/ 87313 h 604"/>
                <a:gd name="T116" fmla="*/ 9525 w 505"/>
                <a:gd name="T117" fmla="*/ 1588 h 6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5" h="604">
                  <a:moveTo>
                    <a:pt x="0" y="0"/>
                  </a:moveTo>
                  <a:lnTo>
                    <a:pt x="477" y="0"/>
                  </a:lnTo>
                  <a:lnTo>
                    <a:pt x="478" y="1"/>
                  </a:lnTo>
                  <a:lnTo>
                    <a:pt x="482" y="0"/>
                  </a:lnTo>
                  <a:lnTo>
                    <a:pt x="485" y="1"/>
                  </a:lnTo>
                  <a:lnTo>
                    <a:pt x="486" y="0"/>
                  </a:lnTo>
                  <a:lnTo>
                    <a:pt x="494" y="0"/>
                  </a:lnTo>
                  <a:lnTo>
                    <a:pt x="494" y="1"/>
                  </a:lnTo>
                  <a:lnTo>
                    <a:pt x="493" y="4"/>
                  </a:lnTo>
                  <a:lnTo>
                    <a:pt x="493" y="7"/>
                  </a:lnTo>
                  <a:lnTo>
                    <a:pt x="486" y="13"/>
                  </a:lnTo>
                  <a:lnTo>
                    <a:pt x="499" y="25"/>
                  </a:lnTo>
                  <a:lnTo>
                    <a:pt x="499" y="50"/>
                  </a:lnTo>
                  <a:lnTo>
                    <a:pt x="497" y="59"/>
                  </a:lnTo>
                  <a:lnTo>
                    <a:pt x="491" y="53"/>
                  </a:lnTo>
                  <a:lnTo>
                    <a:pt x="490" y="49"/>
                  </a:lnTo>
                  <a:lnTo>
                    <a:pt x="485" y="49"/>
                  </a:lnTo>
                  <a:lnTo>
                    <a:pt x="478" y="43"/>
                  </a:lnTo>
                  <a:lnTo>
                    <a:pt x="483" y="55"/>
                  </a:lnTo>
                  <a:lnTo>
                    <a:pt x="483" y="56"/>
                  </a:lnTo>
                  <a:lnTo>
                    <a:pt x="479" y="56"/>
                  </a:lnTo>
                  <a:lnTo>
                    <a:pt x="474" y="62"/>
                  </a:lnTo>
                  <a:lnTo>
                    <a:pt x="482" y="62"/>
                  </a:lnTo>
                  <a:lnTo>
                    <a:pt x="483" y="64"/>
                  </a:lnTo>
                  <a:lnTo>
                    <a:pt x="482" y="80"/>
                  </a:lnTo>
                  <a:lnTo>
                    <a:pt x="491" y="82"/>
                  </a:lnTo>
                  <a:lnTo>
                    <a:pt x="501" y="85"/>
                  </a:lnTo>
                  <a:lnTo>
                    <a:pt x="505" y="91"/>
                  </a:lnTo>
                  <a:lnTo>
                    <a:pt x="495" y="104"/>
                  </a:lnTo>
                  <a:lnTo>
                    <a:pt x="490" y="101"/>
                  </a:lnTo>
                  <a:lnTo>
                    <a:pt x="489" y="95"/>
                  </a:lnTo>
                  <a:lnTo>
                    <a:pt x="485" y="92"/>
                  </a:lnTo>
                  <a:lnTo>
                    <a:pt x="471" y="92"/>
                  </a:lnTo>
                  <a:lnTo>
                    <a:pt x="469" y="91"/>
                  </a:lnTo>
                  <a:lnTo>
                    <a:pt x="466" y="101"/>
                  </a:lnTo>
                  <a:lnTo>
                    <a:pt x="467" y="102"/>
                  </a:lnTo>
                  <a:lnTo>
                    <a:pt x="462" y="113"/>
                  </a:lnTo>
                  <a:lnTo>
                    <a:pt x="467" y="114"/>
                  </a:lnTo>
                  <a:lnTo>
                    <a:pt x="470" y="131"/>
                  </a:lnTo>
                  <a:lnTo>
                    <a:pt x="473" y="125"/>
                  </a:lnTo>
                  <a:lnTo>
                    <a:pt x="471" y="116"/>
                  </a:lnTo>
                  <a:lnTo>
                    <a:pt x="473" y="114"/>
                  </a:lnTo>
                  <a:lnTo>
                    <a:pt x="482" y="120"/>
                  </a:lnTo>
                  <a:lnTo>
                    <a:pt x="487" y="122"/>
                  </a:lnTo>
                  <a:lnTo>
                    <a:pt x="486" y="129"/>
                  </a:lnTo>
                  <a:lnTo>
                    <a:pt x="489" y="138"/>
                  </a:lnTo>
                  <a:lnTo>
                    <a:pt x="474" y="141"/>
                  </a:lnTo>
                  <a:lnTo>
                    <a:pt x="469" y="150"/>
                  </a:lnTo>
                  <a:lnTo>
                    <a:pt x="458" y="147"/>
                  </a:lnTo>
                  <a:lnTo>
                    <a:pt x="446" y="134"/>
                  </a:lnTo>
                  <a:lnTo>
                    <a:pt x="446" y="131"/>
                  </a:lnTo>
                  <a:lnTo>
                    <a:pt x="457" y="132"/>
                  </a:lnTo>
                  <a:lnTo>
                    <a:pt x="442" y="126"/>
                  </a:lnTo>
                  <a:lnTo>
                    <a:pt x="437" y="134"/>
                  </a:lnTo>
                  <a:lnTo>
                    <a:pt x="433" y="132"/>
                  </a:lnTo>
                  <a:lnTo>
                    <a:pt x="434" y="138"/>
                  </a:lnTo>
                  <a:lnTo>
                    <a:pt x="430" y="140"/>
                  </a:lnTo>
                  <a:lnTo>
                    <a:pt x="424" y="148"/>
                  </a:lnTo>
                  <a:lnTo>
                    <a:pt x="412" y="153"/>
                  </a:lnTo>
                  <a:lnTo>
                    <a:pt x="422" y="154"/>
                  </a:lnTo>
                  <a:lnTo>
                    <a:pt x="432" y="160"/>
                  </a:lnTo>
                  <a:lnTo>
                    <a:pt x="429" y="168"/>
                  </a:lnTo>
                  <a:lnTo>
                    <a:pt x="424" y="168"/>
                  </a:lnTo>
                  <a:lnTo>
                    <a:pt x="413" y="172"/>
                  </a:lnTo>
                  <a:lnTo>
                    <a:pt x="416" y="177"/>
                  </a:lnTo>
                  <a:lnTo>
                    <a:pt x="428" y="171"/>
                  </a:lnTo>
                  <a:lnTo>
                    <a:pt x="434" y="168"/>
                  </a:lnTo>
                  <a:lnTo>
                    <a:pt x="434" y="174"/>
                  </a:lnTo>
                  <a:lnTo>
                    <a:pt x="436" y="183"/>
                  </a:lnTo>
                  <a:lnTo>
                    <a:pt x="433" y="187"/>
                  </a:lnTo>
                  <a:lnTo>
                    <a:pt x="420" y="189"/>
                  </a:lnTo>
                  <a:lnTo>
                    <a:pt x="428" y="192"/>
                  </a:lnTo>
                  <a:lnTo>
                    <a:pt x="426" y="205"/>
                  </a:lnTo>
                  <a:lnTo>
                    <a:pt x="430" y="192"/>
                  </a:lnTo>
                  <a:lnTo>
                    <a:pt x="436" y="189"/>
                  </a:lnTo>
                  <a:lnTo>
                    <a:pt x="445" y="195"/>
                  </a:lnTo>
                  <a:lnTo>
                    <a:pt x="446" y="199"/>
                  </a:lnTo>
                  <a:lnTo>
                    <a:pt x="461" y="211"/>
                  </a:lnTo>
                  <a:lnTo>
                    <a:pt x="457" y="223"/>
                  </a:lnTo>
                  <a:lnTo>
                    <a:pt x="459" y="220"/>
                  </a:lnTo>
                  <a:lnTo>
                    <a:pt x="463" y="221"/>
                  </a:lnTo>
                  <a:lnTo>
                    <a:pt x="467" y="220"/>
                  </a:lnTo>
                  <a:lnTo>
                    <a:pt x="462" y="229"/>
                  </a:lnTo>
                  <a:lnTo>
                    <a:pt x="462" y="236"/>
                  </a:lnTo>
                  <a:lnTo>
                    <a:pt x="466" y="232"/>
                  </a:lnTo>
                  <a:lnTo>
                    <a:pt x="471" y="227"/>
                  </a:lnTo>
                  <a:lnTo>
                    <a:pt x="471" y="238"/>
                  </a:lnTo>
                  <a:lnTo>
                    <a:pt x="469" y="245"/>
                  </a:lnTo>
                  <a:lnTo>
                    <a:pt x="471" y="247"/>
                  </a:lnTo>
                  <a:lnTo>
                    <a:pt x="474" y="270"/>
                  </a:lnTo>
                  <a:lnTo>
                    <a:pt x="470" y="272"/>
                  </a:lnTo>
                  <a:lnTo>
                    <a:pt x="470" y="269"/>
                  </a:lnTo>
                  <a:lnTo>
                    <a:pt x="466" y="269"/>
                  </a:lnTo>
                  <a:lnTo>
                    <a:pt x="463" y="254"/>
                  </a:lnTo>
                  <a:lnTo>
                    <a:pt x="461" y="261"/>
                  </a:lnTo>
                  <a:lnTo>
                    <a:pt x="461" y="272"/>
                  </a:lnTo>
                  <a:lnTo>
                    <a:pt x="454" y="272"/>
                  </a:lnTo>
                  <a:lnTo>
                    <a:pt x="445" y="264"/>
                  </a:lnTo>
                  <a:lnTo>
                    <a:pt x="445" y="260"/>
                  </a:lnTo>
                  <a:lnTo>
                    <a:pt x="442" y="255"/>
                  </a:lnTo>
                  <a:lnTo>
                    <a:pt x="442" y="249"/>
                  </a:lnTo>
                  <a:lnTo>
                    <a:pt x="444" y="247"/>
                  </a:lnTo>
                  <a:lnTo>
                    <a:pt x="438" y="241"/>
                  </a:lnTo>
                  <a:lnTo>
                    <a:pt x="437" y="235"/>
                  </a:lnTo>
                  <a:lnTo>
                    <a:pt x="432" y="235"/>
                  </a:lnTo>
                  <a:lnTo>
                    <a:pt x="425" y="227"/>
                  </a:lnTo>
                  <a:lnTo>
                    <a:pt x="416" y="224"/>
                  </a:lnTo>
                  <a:lnTo>
                    <a:pt x="413" y="226"/>
                  </a:lnTo>
                  <a:lnTo>
                    <a:pt x="406" y="221"/>
                  </a:lnTo>
                  <a:lnTo>
                    <a:pt x="405" y="217"/>
                  </a:lnTo>
                  <a:lnTo>
                    <a:pt x="398" y="209"/>
                  </a:lnTo>
                  <a:lnTo>
                    <a:pt x="389" y="203"/>
                  </a:lnTo>
                  <a:lnTo>
                    <a:pt x="392" y="211"/>
                  </a:lnTo>
                  <a:lnTo>
                    <a:pt x="397" y="212"/>
                  </a:lnTo>
                  <a:lnTo>
                    <a:pt x="404" y="221"/>
                  </a:lnTo>
                  <a:lnTo>
                    <a:pt x="396" y="226"/>
                  </a:lnTo>
                  <a:lnTo>
                    <a:pt x="406" y="227"/>
                  </a:lnTo>
                  <a:lnTo>
                    <a:pt x="413" y="227"/>
                  </a:lnTo>
                  <a:lnTo>
                    <a:pt x="425" y="232"/>
                  </a:lnTo>
                  <a:lnTo>
                    <a:pt x="425" y="241"/>
                  </a:lnTo>
                  <a:lnTo>
                    <a:pt x="418" y="247"/>
                  </a:lnTo>
                  <a:lnTo>
                    <a:pt x="417" y="251"/>
                  </a:lnTo>
                  <a:lnTo>
                    <a:pt x="402" y="252"/>
                  </a:lnTo>
                  <a:lnTo>
                    <a:pt x="394" y="251"/>
                  </a:lnTo>
                  <a:lnTo>
                    <a:pt x="397" y="257"/>
                  </a:lnTo>
                  <a:lnTo>
                    <a:pt x="392" y="267"/>
                  </a:lnTo>
                  <a:lnTo>
                    <a:pt x="384" y="272"/>
                  </a:lnTo>
                  <a:lnTo>
                    <a:pt x="392" y="272"/>
                  </a:lnTo>
                  <a:lnTo>
                    <a:pt x="393" y="275"/>
                  </a:lnTo>
                  <a:lnTo>
                    <a:pt x="397" y="273"/>
                  </a:lnTo>
                  <a:lnTo>
                    <a:pt x="404" y="273"/>
                  </a:lnTo>
                  <a:lnTo>
                    <a:pt x="414" y="272"/>
                  </a:lnTo>
                  <a:lnTo>
                    <a:pt x="414" y="278"/>
                  </a:lnTo>
                  <a:lnTo>
                    <a:pt x="406" y="278"/>
                  </a:lnTo>
                  <a:lnTo>
                    <a:pt x="398" y="285"/>
                  </a:lnTo>
                  <a:lnTo>
                    <a:pt x="393" y="284"/>
                  </a:lnTo>
                  <a:lnTo>
                    <a:pt x="390" y="287"/>
                  </a:lnTo>
                  <a:lnTo>
                    <a:pt x="404" y="290"/>
                  </a:lnTo>
                  <a:lnTo>
                    <a:pt x="409" y="282"/>
                  </a:lnTo>
                  <a:lnTo>
                    <a:pt x="416" y="282"/>
                  </a:lnTo>
                  <a:lnTo>
                    <a:pt x="418" y="281"/>
                  </a:lnTo>
                  <a:lnTo>
                    <a:pt x="428" y="275"/>
                  </a:lnTo>
                  <a:lnTo>
                    <a:pt x="429" y="276"/>
                  </a:lnTo>
                  <a:lnTo>
                    <a:pt x="434" y="276"/>
                  </a:lnTo>
                  <a:lnTo>
                    <a:pt x="448" y="285"/>
                  </a:lnTo>
                  <a:lnTo>
                    <a:pt x="459" y="285"/>
                  </a:lnTo>
                  <a:lnTo>
                    <a:pt x="467" y="284"/>
                  </a:lnTo>
                  <a:lnTo>
                    <a:pt x="463" y="291"/>
                  </a:lnTo>
                  <a:lnTo>
                    <a:pt x="457" y="294"/>
                  </a:lnTo>
                  <a:lnTo>
                    <a:pt x="457" y="297"/>
                  </a:lnTo>
                  <a:lnTo>
                    <a:pt x="454" y="296"/>
                  </a:lnTo>
                  <a:lnTo>
                    <a:pt x="449" y="300"/>
                  </a:lnTo>
                  <a:lnTo>
                    <a:pt x="449" y="303"/>
                  </a:lnTo>
                  <a:lnTo>
                    <a:pt x="448" y="306"/>
                  </a:lnTo>
                  <a:lnTo>
                    <a:pt x="442" y="306"/>
                  </a:lnTo>
                  <a:lnTo>
                    <a:pt x="444" y="312"/>
                  </a:lnTo>
                  <a:lnTo>
                    <a:pt x="440" y="313"/>
                  </a:lnTo>
                  <a:lnTo>
                    <a:pt x="437" y="318"/>
                  </a:lnTo>
                  <a:lnTo>
                    <a:pt x="432" y="321"/>
                  </a:lnTo>
                  <a:lnTo>
                    <a:pt x="432" y="322"/>
                  </a:lnTo>
                  <a:lnTo>
                    <a:pt x="426" y="327"/>
                  </a:lnTo>
                  <a:lnTo>
                    <a:pt x="428" y="330"/>
                  </a:lnTo>
                  <a:lnTo>
                    <a:pt x="421" y="334"/>
                  </a:lnTo>
                  <a:lnTo>
                    <a:pt x="418" y="339"/>
                  </a:lnTo>
                  <a:lnTo>
                    <a:pt x="414" y="340"/>
                  </a:lnTo>
                  <a:lnTo>
                    <a:pt x="413" y="337"/>
                  </a:lnTo>
                  <a:lnTo>
                    <a:pt x="406" y="345"/>
                  </a:lnTo>
                  <a:lnTo>
                    <a:pt x="400" y="346"/>
                  </a:lnTo>
                  <a:lnTo>
                    <a:pt x="389" y="343"/>
                  </a:lnTo>
                  <a:lnTo>
                    <a:pt x="384" y="348"/>
                  </a:lnTo>
                  <a:lnTo>
                    <a:pt x="380" y="342"/>
                  </a:lnTo>
                  <a:lnTo>
                    <a:pt x="377" y="345"/>
                  </a:lnTo>
                  <a:lnTo>
                    <a:pt x="381" y="350"/>
                  </a:lnTo>
                  <a:lnTo>
                    <a:pt x="377" y="350"/>
                  </a:lnTo>
                  <a:lnTo>
                    <a:pt x="376" y="353"/>
                  </a:lnTo>
                  <a:lnTo>
                    <a:pt x="371" y="349"/>
                  </a:lnTo>
                  <a:lnTo>
                    <a:pt x="372" y="355"/>
                  </a:lnTo>
                  <a:lnTo>
                    <a:pt x="365" y="350"/>
                  </a:lnTo>
                  <a:lnTo>
                    <a:pt x="368" y="356"/>
                  </a:lnTo>
                  <a:lnTo>
                    <a:pt x="363" y="355"/>
                  </a:lnTo>
                  <a:lnTo>
                    <a:pt x="360" y="356"/>
                  </a:lnTo>
                  <a:lnTo>
                    <a:pt x="357" y="350"/>
                  </a:lnTo>
                  <a:lnTo>
                    <a:pt x="360" y="349"/>
                  </a:lnTo>
                  <a:lnTo>
                    <a:pt x="356" y="348"/>
                  </a:lnTo>
                  <a:lnTo>
                    <a:pt x="353" y="340"/>
                  </a:lnTo>
                  <a:lnTo>
                    <a:pt x="351" y="342"/>
                  </a:lnTo>
                  <a:lnTo>
                    <a:pt x="348" y="336"/>
                  </a:lnTo>
                  <a:lnTo>
                    <a:pt x="347" y="343"/>
                  </a:lnTo>
                  <a:lnTo>
                    <a:pt x="351" y="346"/>
                  </a:lnTo>
                  <a:lnTo>
                    <a:pt x="349" y="350"/>
                  </a:lnTo>
                  <a:lnTo>
                    <a:pt x="353" y="350"/>
                  </a:lnTo>
                  <a:lnTo>
                    <a:pt x="353" y="361"/>
                  </a:lnTo>
                  <a:lnTo>
                    <a:pt x="348" y="364"/>
                  </a:lnTo>
                  <a:lnTo>
                    <a:pt x="345" y="368"/>
                  </a:lnTo>
                  <a:lnTo>
                    <a:pt x="341" y="370"/>
                  </a:lnTo>
                  <a:lnTo>
                    <a:pt x="339" y="380"/>
                  </a:lnTo>
                  <a:lnTo>
                    <a:pt x="336" y="385"/>
                  </a:lnTo>
                  <a:lnTo>
                    <a:pt x="337" y="389"/>
                  </a:lnTo>
                  <a:lnTo>
                    <a:pt x="332" y="395"/>
                  </a:lnTo>
                  <a:lnTo>
                    <a:pt x="332" y="398"/>
                  </a:lnTo>
                  <a:lnTo>
                    <a:pt x="329" y="401"/>
                  </a:lnTo>
                  <a:lnTo>
                    <a:pt x="331" y="404"/>
                  </a:lnTo>
                  <a:lnTo>
                    <a:pt x="325" y="407"/>
                  </a:lnTo>
                  <a:lnTo>
                    <a:pt x="323" y="414"/>
                  </a:lnTo>
                  <a:lnTo>
                    <a:pt x="320" y="416"/>
                  </a:lnTo>
                  <a:lnTo>
                    <a:pt x="316" y="413"/>
                  </a:lnTo>
                  <a:lnTo>
                    <a:pt x="316" y="419"/>
                  </a:lnTo>
                  <a:lnTo>
                    <a:pt x="308" y="413"/>
                  </a:lnTo>
                  <a:lnTo>
                    <a:pt x="310" y="420"/>
                  </a:lnTo>
                  <a:lnTo>
                    <a:pt x="308" y="422"/>
                  </a:lnTo>
                  <a:lnTo>
                    <a:pt x="307" y="429"/>
                  </a:lnTo>
                  <a:lnTo>
                    <a:pt x="302" y="429"/>
                  </a:lnTo>
                  <a:lnTo>
                    <a:pt x="300" y="428"/>
                  </a:lnTo>
                  <a:lnTo>
                    <a:pt x="299" y="432"/>
                  </a:lnTo>
                  <a:lnTo>
                    <a:pt x="295" y="429"/>
                  </a:lnTo>
                  <a:lnTo>
                    <a:pt x="294" y="431"/>
                  </a:lnTo>
                  <a:lnTo>
                    <a:pt x="294" y="425"/>
                  </a:lnTo>
                  <a:lnTo>
                    <a:pt x="290" y="429"/>
                  </a:lnTo>
                  <a:lnTo>
                    <a:pt x="286" y="428"/>
                  </a:lnTo>
                  <a:lnTo>
                    <a:pt x="290" y="420"/>
                  </a:lnTo>
                  <a:lnTo>
                    <a:pt x="294" y="416"/>
                  </a:lnTo>
                  <a:lnTo>
                    <a:pt x="282" y="414"/>
                  </a:lnTo>
                  <a:lnTo>
                    <a:pt x="284" y="420"/>
                  </a:lnTo>
                  <a:lnTo>
                    <a:pt x="282" y="423"/>
                  </a:lnTo>
                  <a:lnTo>
                    <a:pt x="282" y="428"/>
                  </a:lnTo>
                  <a:lnTo>
                    <a:pt x="278" y="428"/>
                  </a:lnTo>
                  <a:lnTo>
                    <a:pt x="280" y="434"/>
                  </a:lnTo>
                  <a:lnTo>
                    <a:pt x="280" y="440"/>
                  </a:lnTo>
                  <a:lnTo>
                    <a:pt x="276" y="440"/>
                  </a:lnTo>
                  <a:lnTo>
                    <a:pt x="276" y="441"/>
                  </a:lnTo>
                  <a:lnTo>
                    <a:pt x="270" y="440"/>
                  </a:lnTo>
                  <a:lnTo>
                    <a:pt x="268" y="437"/>
                  </a:lnTo>
                  <a:lnTo>
                    <a:pt x="264" y="440"/>
                  </a:lnTo>
                  <a:lnTo>
                    <a:pt x="262" y="438"/>
                  </a:lnTo>
                  <a:lnTo>
                    <a:pt x="256" y="443"/>
                  </a:lnTo>
                  <a:lnTo>
                    <a:pt x="260" y="451"/>
                  </a:lnTo>
                  <a:lnTo>
                    <a:pt x="256" y="457"/>
                  </a:lnTo>
                  <a:lnTo>
                    <a:pt x="246" y="456"/>
                  </a:lnTo>
                  <a:lnTo>
                    <a:pt x="243" y="460"/>
                  </a:lnTo>
                  <a:lnTo>
                    <a:pt x="247" y="462"/>
                  </a:lnTo>
                  <a:lnTo>
                    <a:pt x="252" y="472"/>
                  </a:lnTo>
                  <a:lnTo>
                    <a:pt x="251" y="465"/>
                  </a:lnTo>
                  <a:lnTo>
                    <a:pt x="254" y="465"/>
                  </a:lnTo>
                  <a:lnTo>
                    <a:pt x="256" y="475"/>
                  </a:lnTo>
                  <a:lnTo>
                    <a:pt x="256" y="480"/>
                  </a:lnTo>
                  <a:lnTo>
                    <a:pt x="251" y="478"/>
                  </a:lnTo>
                  <a:lnTo>
                    <a:pt x="243" y="481"/>
                  </a:lnTo>
                  <a:lnTo>
                    <a:pt x="242" y="483"/>
                  </a:lnTo>
                  <a:lnTo>
                    <a:pt x="251" y="486"/>
                  </a:lnTo>
                  <a:lnTo>
                    <a:pt x="252" y="499"/>
                  </a:lnTo>
                  <a:lnTo>
                    <a:pt x="246" y="499"/>
                  </a:lnTo>
                  <a:lnTo>
                    <a:pt x="251" y="500"/>
                  </a:lnTo>
                  <a:lnTo>
                    <a:pt x="250" y="508"/>
                  </a:lnTo>
                  <a:lnTo>
                    <a:pt x="247" y="508"/>
                  </a:lnTo>
                  <a:lnTo>
                    <a:pt x="244" y="514"/>
                  </a:lnTo>
                  <a:lnTo>
                    <a:pt x="242" y="514"/>
                  </a:lnTo>
                  <a:lnTo>
                    <a:pt x="243" y="517"/>
                  </a:lnTo>
                  <a:lnTo>
                    <a:pt x="237" y="518"/>
                  </a:lnTo>
                  <a:lnTo>
                    <a:pt x="240" y="520"/>
                  </a:lnTo>
                  <a:lnTo>
                    <a:pt x="239" y="524"/>
                  </a:lnTo>
                  <a:lnTo>
                    <a:pt x="234" y="529"/>
                  </a:lnTo>
                  <a:lnTo>
                    <a:pt x="231" y="527"/>
                  </a:lnTo>
                  <a:lnTo>
                    <a:pt x="229" y="532"/>
                  </a:lnTo>
                  <a:lnTo>
                    <a:pt x="233" y="538"/>
                  </a:lnTo>
                  <a:lnTo>
                    <a:pt x="233" y="557"/>
                  </a:lnTo>
                  <a:lnTo>
                    <a:pt x="230" y="564"/>
                  </a:lnTo>
                  <a:lnTo>
                    <a:pt x="225" y="581"/>
                  </a:lnTo>
                  <a:lnTo>
                    <a:pt x="225" y="590"/>
                  </a:lnTo>
                  <a:lnTo>
                    <a:pt x="219" y="593"/>
                  </a:lnTo>
                  <a:lnTo>
                    <a:pt x="221" y="597"/>
                  </a:lnTo>
                  <a:lnTo>
                    <a:pt x="221" y="599"/>
                  </a:lnTo>
                  <a:lnTo>
                    <a:pt x="211" y="600"/>
                  </a:lnTo>
                  <a:lnTo>
                    <a:pt x="211" y="597"/>
                  </a:lnTo>
                  <a:lnTo>
                    <a:pt x="206" y="604"/>
                  </a:lnTo>
                  <a:lnTo>
                    <a:pt x="201" y="603"/>
                  </a:lnTo>
                  <a:lnTo>
                    <a:pt x="201" y="597"/>
                  </a:lnTo>
                  <a:lnTo>
                    <a:pt x="197" y="599"/>
                  </a:lnTo>
                  <a:lnTo>
                    <a:pt x="197" y="591"/>
                  </a:lnTo>
                  <a:lnTo>
                    <a:pt x="189" y="590"/>
                  </a:lnTo>
                  <a:lnTo>
                    <a:pt x="194" y="582"/>
                  </a:lnTo>
                  <a:lnTo>
                    <a:pt x="187" y="582"/>
                  </a:lnTo>
                  <a:lnTo>
                    <a:pt x="191" y="576"/>
                  </a:lnTo>
                  <a:lnTo>
                    <a:pt x="186" y="576"/>
                  </a:lnTo>
                  <a:lnTo>
                    <a:pt x="175" y="579"/>
                  </a:lnTo>
                  <a:lnTo>
                    <a:pt x="171" y="579"/>
                  </a:lnTo>
                  <a:lnTo>
                    <a:pt x="167" y="575"/>
                  </a:lnTo>
                  <a:lnTo>
                    <a:pt x="157" y="572"/>
                  </a:lnTo>
                  <a:lnTo>
                    <a:pt x="158" y="564"/>
                  </a:lnTo>
                  <a:lnTo>
                    <a:pt x="150" y="561"/>
                  </a:lnTo>
                  <a:lnTo>
                    <a:pt x="152" y="554"/>
                  </a:lnTo>
                  <a:lnTo>
                    <a:pt x="145" y="548"/>
                  </a:lnTo>
                  <a:lnTo>
                    <a:pt x="144" y="542"/>
                  </a:lnTo>
                  <a:lnTo>
                    <a:pt x="138" y="536"/>
                  </a:lnTo>
                  <a:lnTo>
                    <a:pt x="137" y="529"/>
                  </a:lnTo>
                  <a:lnTo>
                    <a:pt x="133" y="521"/>
                  </a:lnTo>
                  <a:lnTo>
                    <a:pt x="126" y="518"/>
                  </a:lnTo>
                  <a:lnTo>
                    <a:pt x="120" y="502"/>
                  </a:lnTo>
                  <a:lnTo>
                    <a:pt x="124" y="496"/>
                  </a:lnTo>
                  <a:lnTo>
                    <a:pt x="120" y="487"/>
                  </a:lnTo>
                  <a:lnTo>
                    <a:pt x="126" y="484"/>
                  </a:lnTo>
                  <a:lnTo>
                    <a:pt x="137" y="489"/>
                  </a:lnTo>
                  <a:lnTo>
                    <a:pt x="134" y="484"/>
                  </a:lnTo>
                  <a:lnTo>
                    <a:pt x="126" y="480"/>
                  </a:lnTo>
                  <a:lnTo>
                    <a:pt x="129" y="471"/>
                  </a:lnTo>
                  <a:lnTo>
                    <a:pt x="138" y="471"/>
                  </a:lnTo>
                  <a:lnTo>
                    <a:pt x="130" y="468"/>
                  </a:lnTo>
                  <a:lnTo>
                    <a:pt x="124" y="474"/>
                  </a:lnTo>
                  <a:lnTo>
                    <a:pt x="120" y="484"/>
                  </a:lnTo>
                  <a:lnTo>
                    <a:pt x="114" y="483"/>
                  </a:lnTo>
                  <a:lnTo>
                    <a:pt x="113" y="465"/>
                  </a:lnTo>
                  <a:lnTo>
                    <a:pt x="110" y="449"/>
                  </a:lnTo>
                  <a:lnTo>
                    <a:pt x="117" y="438"/>
                  </a:lnTo>
                  <a:lnTo>
                    <a:pt x="109" y="444"/>
                  </a:lnTo>
                  <a:lnTo>
                    <a:pt x="101" y="435"/>
                  </a:lnTo>
                  <a:lnTo>
                    <a:pt x="100" y="425"/>
                  </a:lnTo>
                  <a:lnTo>
                    <a:pt x="106" y="416"/>
                  </a:lnTo>
                  <a:lnTo>
                    <a:pt x="122" y="401"/>
                  </a:lnTo>
                  <a:lnTo>
                    <a:pt x="113" y="407"/>
                  </a:lnTo>
                  <a:lnTo>
                    <a:pt x="97" y="422"/>
                  </a:lnTo>
                  <a:lnTo>
                    <a:pt x="96" y="413"/>
                  </a:lnTo>
                  <a:lnTo>
                    <a:pt x="104" y="408"/>
                  </a:lnTo>
                  <a:lnTo>
                    <a:pt x="100" y="404"/>
                  </a:lnTo>
                  <a:lnTo>
                    <a:pt x="104" y="399"/>
                  </a:lnTo>
                  <a:lnTo>
                    <a:pt x="93" y="395"/>
                  </a:lnTo>
                  <a:lnTo>
                    <a:pt x="94" y="388"/>
                  </a:lnTo>
                  <a:lnTo>
                    <a:pt x="102" y="383"/>
                  </a:lnTo>
                  <a:lnTo>
                    <a:pt x="122" y="383"/>
                  </a:lnTo>
                  <a:lnTo>
                    <a:pt x="120" y="380"/>
                  </a:lnTo>
                  <a:lnTo>
                    <a:pt x="101" y="380"/>
                  </a:lnTo>
                  <a:lnTo>
                    <a:pt x="93" y="382"/>
                  </a:lnTo>
                  <a:lnTo>
                    <a:pt x="96" y="374"/>
                  </a:lnTo>
                  <a:lnTo>
                    <a:pt x="105" y="368"/>
                  </a:lnTo>
                  <a:lnTo>
                    <a:pt x="120" y="370"/>
                  </a:lnTo>
                  <a:lnTo>
                    <a:pt x="128" y="373"/>
                  </a:lnTo>
                  <a:lnTo>
                    <a:pt x="130" y="368"/>
                  </a:lnTo>
                  <a:lnTo>
                    <a:pt x="124" y="367"/>
                  </a:lnTo>
                  <a:lnTo>
                    <a:pt x="110" y="367"/>
                  </a:lnTo>
                  <a:lnTo>
                    <a:pt x="97" y="368"/>
                  </a:lnTo>
                  <a:lnTo>
                    <a:pt x="100" y="358"/>
                  </a:lnTo>
                  <a:lnTo>
                    <a:pt x="110" y="361"/>
                  </a:lnTo>
                  <a:lnTo>
                    <a:pt x="105" y="355"/>
                  </a:lnTo>
                  <a:lnTo>
                    <a:pt x="108" y="353"/>
                  </a:lnTo>
                  <a:lnTo>
                    <a:pt x="117" y="358"/>
                  </a:lnTo>
                  <a:lnTo>
                    <a:pt x="133" y="361"/>
                  </a:lnTo>
                  <a:lnTo>
                    <a:pt x="120" y="353"/>
                  </a:lnTo>
                  <a:lnTo>
                    <a:pt x="110" y="350"/>
                  </a:lnTo>
                  <a:lnTo>
                    <a:pt x="104" y="348"/>
                  </a:lnTo>
                  <a:lnTo>
                    <a:pt x="106" y="339"/>
                  </a:lnTo>
                  <a:lnTo>
                    <a:pt x="118" y="339"/>
                  </a:lnTo>
                  <a:lnTo>
                    <a:pt x="126" y="336"/>
                  </a:lnTo>
                  <a:lnTo>
                    <a:pt x="124" y="330"/>
                  </a:lnTo>
                  <a:lnTo>
                    <a:pt x="125" y="319"/>
                  </a:lnTo>
                  <a:lnTo>
                    <a:pt x="137" y="313"/>
                  </a:lnTo>
                  <a:lnTo>
                    <a:pt x="126" y="313"/>
                  </a:lnTo>
                  <a:lnTo>
                    <a:pt x="128" y="303"/>
                  </a:lnTo>
                  <a:lnTo>
                    <a:pt x="132" y="297"/>
                  </a:lnTo>
                  <a:lnTo>
                    <a:pt x="132" y="293"/>
                  </a:lnTo>
                  <a:lnTo>
                    <a:pt x="134" y="282"/>
                  </a:lnTo>
                  <a:lnTo>
                    <a:pt x="132" y="282"/>
                  </a:lnTo>
                  <a:lnTo>
                    <a:pt x="124" y="281"/>
                  </a:lnTo>
                  <a:lnTo>
                    <a:pt x="116" y="282"/>
                  </a:lnTo>
                  <a:lnTo>
                    <a:pt x="108" y="279"/>
                  </a:lnTo>
                  <a:lnTo>
                    <a:pt x="106" y="273"/>
                  </a:lnTo>
                  <a:lnTo>
                    <a:pt x="91" y="267"/>
                  </a:lnTo>
                  <a:lnTo>
                    <a:pt x="83" y="255"/>
                  </a:lnTo>
                  <a:lnTo>
                    <a:pt x="89" y="252"/>
                  </a:lnTo>
                  <a:lnTo>
                    <a:pt x="97" y="254"/>
                  </a:lnTo>
                  <a:lnTo>
                    <a:pt x="105" y="254"/>
                  </a:lnTo>
                  <a:lnTo>
                    <a:pt x="118" y="267"/>
                  </a:lnTo>
                  <a:lnTo>
                    <a:pt x="130" y="270"/>
                  </a:lnTo>
                  <a:lnTo>
                    <a:pt x="125" y="263"/>
                  </a:lnTo>
                  <a:lnTo>
                    <a:pt x="128" y="258"/>
                  </a:lnTo>
                  <a:lnTo>
                    <a:pt x="128" y="255"/>
                  </a:lnTo>
                  <a:lnTo>
                    <a:pt x="126" y="252"/>
                  </a:lnTo>
                  <a:lnTo>
                    <a:pt x="116" y="245"/>
                  </a:lnTo>
                  <a:lnTo>
                    <a:pt x="122" y="244"/>
                  </a:lnTo>
                  <a:lnTo>
                    <a:pt x="120" y="239"/>
                  </a:lnTo>
                  <a:lnTo>
                    <a:pt x="110" y="235"/>
                  </a:lnTo>
                  <a:lnTo>
                    <a:pt x="102" y="232"/>
                  </a:lnTo>
                  <a:lnTo>
                    <a:pt x="105" y="224"/>
                  </a:lnTo>
                  <a:lnTo>
                    <a:pt x="117" y="217"/>
                  </a:lnTo>
                  <a:lnTo>
                    <a:pt x="104" y="215"/>
                  </a:lnTo>
                  <a:lnTo>
                    <a:pt x="102" y="208"/>
                  </a:lnTo>
                  <a:lnTo>
                    <a:pt x="97" y="211"/>
                  </a:lnTo>
                  <a:lnTo>
                    <a:pt x="94" y="195"/>
                  </a:lnTo>
                  <a:lnTo>
                    <a:pt x="93" y="211"/>
                  </a:lnTo>
                  <a:lnTo>
                    <a:pt x="88" y="217"/>
                  </a:lnTo>
                  <a:lnTo>
                    <a:pt x="91" y="226"/>
                  </a:lnTo>
                  <a:lnTo>
                    <a:pt x="81" y="230"/>
                  </a:lnTo>
                  <a:lnTo>
                    <a:pt x="75" y="227"/>
                  </a:lnTo>
                  <a:lnTo>
                    <a:pt x="69" y="212"/>
                  </a:lnTo>
                  <a:lnTo>
                    <a:pt x="76" y="206"/>
                  </a:lnTo>
                  <a:lnTo>
                    <a:pt x="72" y="205"/>
                  </a:lnTo>
                  <a:lnTo>
                    <a:pt x="79" y="192"/>
                  </a:lnTo>
                  <a:lnTo>
                    <a:pt x="83" y="181"/>
                  </a:lnTo>
                  <a:lnTo>
                    <a:pt x="81" y="163"/>
                  </a:lnTo>
                  <a:lnTo>
                    <a:pt x="75" y="154"/>
                  </a:lnTo>
                  <a:lnTo>
                    <a:pt x="76" y="141"/>
                  </a:lnTo>
                  <a:lnTo>
                    <a:pt x="68" y="129"/>
                  </a:lnTo>
                  <a:lnTo>
                    <a:pt x="69" y="120"/>
                  </a:lnTo>
                  <a:lnTo>
                    <a:pt x="64" y="105"/>
                  </a:lnTo>
                  <a:lnTo>
                    <a:pt x="60" y="92"/>
                  </a:lnTo>
                  <a:lnTo>
                    <a:pt x="61" y="82"/>
                  </a:lnTo>
                  <a:lnTo>
                    <a:pt x="53" y="71"/>
                  </a:lnTo>
                  <a:lnTo>
                    <a:pt x="52" y="67"/>
                  </a:lnTo>
                  <a:lnTo>
                    <a:pt x="40" y="55"/>
                  </a:lnTo>
                  <a:lnTo>
                    <a:pt x="37" y="42"/>
                  </a:lnTo>
                  <a:lnTo>
                    <a:pt x="37" y="24"/>
                  </a:lnTo>
                  <a:lnTo>
                    <a:pt x="29" y="19"/>
                  </a:lnTo>
                  <a:lnTo>
                    <a:pt x="23" y="18"/>
                  </a:lnTo>
                  <a:lnTo>
                    <a:pt x="12" y="6"/>
                  </a:lnTo>
                  <a:lnTo>
                    <a:pt x="7" y="3"/>
                  </a:lnTo>
                  <a:lnTo>
                    <a:pt x="6" y="1"/>
                  </a:lnTo>
                  <a:lnTo>
                    <a:pt x="3" y="1"/>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2" name="Freeform 893"/>
            <p:cNvSpPr>
              <a:spLocks/>
            </p:cNvSpPr>
            <p:nvPr/>
          </p:nvSpPr>
          <p:spPr bwMode="auto">
            <a:xfrm>
              <a:off x="3708400" y="2354263"/>
              <a:ext cx="49213" cy="36512"/>
            </a:xfrm>
            <a:custGeom>
              <a:avLst/>
              <a:gdLst>
                <a:gd name="T0" fmla="*/ 44450 w 31"/>
                <a:gd name="T1" fmla="*/ 0 h 23"/>
                <a:gd name="T2" fmla="*/ 47625 w 31"/>
                <a:gd name="T3" fmla="*/ 7937 h 23"/>
                <a:gd name="T4" fmla="*/ 49213 w 31"/>
                <a:gd name="T5" fmla="*/ 25400 h 23"/>
                <a:gd name="T6" fmla="*/ 36513 w 31"/>
                <a:gd name="T7" fmla="*/ 31750 h 23"/>
                <a:gd name="T8" fmla="*/ 30163 w 31"/>
                <a:gd name="T9" fmla="*/ 30162 h 23"/>
                <a:gd name="T10" fmla="*/ 12700 w 31"/>
                <a:gd name="T11" fmla="*/ 34925 h 23"/>
                <a:gd name="T12" fmla="*/ 0 w 31"/>
                <a:gd name="T13" fmla="*/ 36512 h 23"/>
                <a:gd name="T14" fmla="*/ 0 w 31"/>
                <a:gd name="T15" fmla="*/ 30162 h 23"/>
                <a:gd name="T16" fmla="*/ 11113 w 31"/>
                <a:gd name="T17" fmla="*/ 25400 h 23"/>
                <a:gd name="T18" fmla="*/ 19050 w 31"/>
                <a:gd name="T19" fmla="*/ 12700 h 23"/>
                <a:gd name="T20" fmla="*/ 25400 w 31"/>
                <a:gd name="T21" fmla="*/ 12700 h 23"/>
                <a:gd name="T22" fmla="*/ 34925 w 31"/>
                <a:gd name="T23" fmla="*/ 7937 h 23"/>
                <a:gd name="T24" fmla="*/ 38100 w 31"/>
                <a:gd name="T25" fmla="*/ 1587 h 23"/>
                <a:gd name="T26" fmla="*/ 44450 w 31"/>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23">
                  <a:moveTo>
                    <a:pt x="28" y="0"/>
                  </a:moveTo>
                  <a:lnTo>
                    <a:pt x="30" y="5"/>
                  </a:lnTo>
                  <a:lnTo>
                    <a:pt x="31" y="16"/>
                  </a:lnTo>
                  <a:lnTo>
                    <a:pt x="23" y="20"/>
                  </a:lnTo>
                  <a:lnTo>
                    <a:pt x="19" y="19"/>
                  </a:lnTo>
                  <a:lnTo>
                    <a:pt x="8" y="22"/>
                  </a:lnTo>
                  <a:lnTo>
                    <a:pt x="0" y="23"/>
                  </a:lnTo>
                  <a:lnTo>
                    <a:pt x="0" y="19"/>
                  </a:lnTo>
                  <a:lnTo>
                    <a:pt x="7" y="16"/>
                  </a:lnTo>
                  <a:lnTo>
                    <a:pt x="12" y="8"/>
                  </a:lnTo>
                  <a:lnTo>
                    <a:pt x="16" y="8"/>
                  </a:lnTo>
                  <a:lnTo>
                    <a:pt x="22" y="5"/>
                  </a:lnTo>
                  <a:lnTo>
                    <a:pt x="24" y="1"/>
                  </a:lnTo>
                  <a:lnTo>
                    <a:pt x="2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3" name="Freeform 894"/>
            <p:cNvSpPr>
              <a:spLocks/>
            </p:cNvSpPr>
            <p:nvPr/>
          </p:nvSpPr>
          <p:spPr bwMode="auto">
            <a:xfrm>
              <a:off x="3527425" y="2647950"/>
              <a:ext cx="12700" cy="14288"/>
            </a:xfrm>
            <a:custGeom>
              <a:avLst/>
              <a:gdLst>
                <a:gd name="T0" fmla="*/ 3175 w 8"/>
                <a:gd name="T1" fmla="*/ 0 h 9"/>
                <a:gd name="T2" fmla="*/ 6350 w 8"/>
                <a:gd name="T3" fmla="*/ 0 h 9"/>
                <a:gd name="T4" fmla="*/ 9525 w 8"/>
                <a:gd name="T5" fmla="*/ 3175 h 9"/>
                <a:gd name="T6" fmla="*/ 3175 w 8"/>
                <a:gd name="T7" fmla="*/ 7938 h 9"/>
                <a:gd name="T8" fmla="*/ 12700 w 8"/>
                <a:gd name="T9" fmla="*/ 7938 h 9"/>
                <a:gd name="T10" fmla="*/ 11113 w 8"/>
                <a:gd name="T11" fmla="*/ 12700 h 9"/>
                <a:gd name="T12" fmla="*/ 3175 w 8"/>
                <a:gd name="T13" fmla="*/ 14288 h 9"/>
                <a:gd name="T14" fmla="*/ 0 w 8"/>
                <a:gd name="T15" fmla="*/ 4763 h 9"/>
                <a:gd name="T16" fmla="*/ 3175 w 8"/>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9">
                  <a:moveTo>
                    <a:pt x="2" y="0"/>
                  </a:moveTo>
                  <a:lnTo>
                    <a:pt x="4" y="0"/>
                  </a:lnTo>
                  <a:lnTo>
                    <a:pt x="6" y="2"/>
                  </a:lnTo>
                  <a:lnTo>
                    <a:pt x="2" y="5"/>
                  </a:lnTo>
                  <a:lnTo>
                    <a:pt x="8" y="5"/>
                  </a:lnTo>
                  <a:lnTo>
                    <a:pt x="7" y="8"/>
                  </a:lnTo>
                  <a:lnTo>
                    <a:pt x="2" y="9"/>
                  </a:lnTo>
                  <a:lnTo>
                    <a:pt x="0" y="3"/>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4" name="Freeform 895"/>
            <p:cNvSpPr>
              <a:spLocks/>
            </p:cNvSpPr>
            <p:nvPr/>
          </p:nvSpPr>
          <p:spPr bwMode="auto">
            <a:xfrm>
              <a:off x="3752850" y="2190750"/>
              <a:ext cx="47625" cy="25400"/>
            </a:xfrm>
            <a:custGeom>
              <a:avLst/>
              <a:gdLst>
                <a:gd name="T0" fmla="*/ 9525 w 30"/>
                <a:gd name="T1" fmla="*/ 0 h 16"/>
                <a:gd name="T2" fmla="*/ 28575 w 30"/>
                <a:gd name="T3" fmla="*/ 3175 h 16"/>
                <a:gd name="T4" fmla="*/ 42863 w 30"/>
                <a:gd name="T5" fmla="*/ 9525 h 16"/>
                <a:gd name="T6" fmla="*/ 38100 w 30"/>
                <a:gd name="T7" fmla="*/ 11113 h 16"/>
                <a:gd name="T8" fmla="*/ 22225 w 30"/>
                <a:gd name="T9" fmla="*/ 11113 h 16"/>
                <a:gd name="T10" fmla="*/ 47625 w 30"/>
                <a:gd name="T11" fmla="*/ 19050 h 16"/>
                <a:gd name="T12" fmla="*/ 44450 w 30"/>
                <a:gd name="T13" fmla="*/ 20638 h 16"/>
                <a:gd name="T14" fmla="*/ 23813 w 30"/>
                <a:gd name="T15" fmla="*/ 25400 h 16"/>
                <a:gd name="T16" fmla="*/ 0 w 30"/>
                <a:gd name="T17" fmla="*/ 15875 h 16"/>
                <a:gd name="T18" fmla="*/ 0 w 30"/>
                <a:gd name="T19" fmla="*/ 9525 h 16"/>
                <a:gd name="T20" fmla="*/ 9525 w 3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16">
                  <a:moveTo>
                    <a:pt x="6" y="0"/>
                  </a:moveTo>
                  <a:lnTo>
                    <a:pt x="18" y="2"/>
                  </a:lnTo>
                  <a:lnTo>
                    <a:pt x="27" y="6"/>
                  </a:lnTo>
                  <a:lnTo>
                    <a:pt x="24" y="7"/>
                  </a:lnTo>
                  <a:lnTo>
                    <a:pt x="14" y="7"/>
                  </a:lnTo>
                  <a:lnTo>
                    <a:pt x="30" y="12"/>
                  </a:lnTo>
                  <a:lnTo>
                    <a:pt x="28" y="13"/>
                  </a:lnTo>
                  <a:lnTo>
                    <a:pt x="15" y="16"/>
                  </a:lnTo>
                  <a:lnTo>
                    <a:pt x="0" y="10"/>
                  </a:lnTo>
                  <a:lnTo>
                    <a:pt x="0" y="6"/>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5" name="Freeform 896"/>
            <p:cNvSpPr>
              <a:spLocks/>
            </p:cNvSpPr>
            <p:nvPr/>
          </p:nvSpPr>
          <p:spPr bwMode="auto">
            <a:xfrm>
              <a:off x="3771900" y="2216150"/>
              <a:ext cx="50800" cy="23813"/>
            </a:xfrm>
            <a:custGeom>
              <a:avLst/>
              <a:gdLst>
                <a:gd name="T0" fmla="*/ 25400 w 32"/>
                <a:gd name="T1" fmla="*/ 0 h 15"/>
                <a:gd name="T2" fmla="*/ 49213 w 32"/>
                <a:gd name="T3" fmla="*/ 7938 h 15"/>
                <a:gd name="T4" fmla="*/ 50800 w 32"/>
                <a:gd name="T5" fmla="*/ 23813 h 15"/>
                <a:gd name="T6" fmla="*/ 38100 w 32"/>
                <a:gd name="T7" fmla="*/ 22225 h 15"/>
                <a:gd name="T8" fmla="*/ 30163 w 32"/>
                <a:gd name="T9" fmla="*/ 12700 h 15"/>
                <a:gd name="T10" fmla="*/ 0 w 32"/>
                <a:gd name="T11" fmla="*/ 9525 h 15"/>
                <a:gd name="T12" fmla="*/ 3175 w 32"/>
                <a:gd name="T13" fmla="*/ 4763 h 15"/>
                <a:gd name="T14" fmla="*/ 25400 w 32"/>
                <a:gd name="T15" fmla="*/ 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5">
                  <a:moveTo>
                    <a:pt x="16" y="0"/>
                  </a:moveTo>
                  <a:lnTo>
                    <a:pt x="31" y="5"/>
                  </a:lnTo>
                  <a:lnTo>
                    <a:pt x="32" y="15"/>
                  </a:lnTo>
                  <a:lnTo>
                    <a:pt x="24" y="14"/>
                  </a:lnTo>
                  <a:lnTo>
                    <a:pt x="19" y="8"/>
                  </a:lnTo>
                  <a:lnTo>
                    <a:pt x="0" y="6"/>
                  </a:lnTo>
                  <a:lnTo>
                    <a:pt x="2" y="3"/>
                  </a:lnTo>
                  <a:lnTo>
                    <a:pt x="1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6" name="Freeform 897"/>
            <p:cNvSpPr>
              <a:spLocks/>
            </p:cNvSpPr>
            <p:nvPr/>
          </p:nvSpPr>
          <p:spPr bwMode="auto">
            <a:xfrm>
              <a:off x="3771900" y="2228850"/>
              <a:ext cx="49213" cy="50800"/>
            </a:xfrm>
            <a:custGeom>
              <a:avLst/>
              <a:gdLst>
                <a:gd name="T0" fmla="*/ 0 w 31"/>
                <a:gd name="T1" fmla="*/ 0 h 32"/>
                <a:gd name="T2" fmla="*/ 28575 w 31"/>
                <a:gd name="T3" fmla="*/ 4763 h 32"/>
                <a:gd name="T4" fmla="*/ 31750 w 31"/>
                <a:gd name="T5" fmla="*/ 15875 h 32"/>
                <a:gd name="T6" fmla="*/ 44450 w 31"/>
                <a:gd name="T7" fmla="*/ 23813 h 32"/>
                <a:gd name="T8" fmla="*/ 49213 w 31"/>
                <a:gd name="T9" fmla="*/ 33338 h 32"/>
                <a:gd name="T10" fmla="*/ 38100 w 31"/>
                <a:gd name="T11" fmla="*/ 33338 h 32"/>
                <a:gd name="T12" fmla="*/ 46038 w 31"/>
                <a:gd name="T13" fmla="*/ 46038 h 32"/>
                <a:gd name="T14" fmla="*/ 39688 w 31"/>
                <a:gd name="T15" fmla="*/ 50800 h 32"/>
                <a:gd name="T16" fmla="*/ 30163 w 31"/>
                <a:gd name="T17" fmla="*/ 49213 h 32"/>
                <a:gd name="T18" fmla="*/ 23813 w 31"/>
                <a:gd name="T19" fmla="*/ 30163 h 32"/>
                <a:gd name="T20" fmla="*/ 11113 w 31"/>
                <a:gd name="T21" fmla="*/ 28575 h 32"/>
                <a:gd name="T22" fmla="*/ 3175 w 31"/>
                <a:gd name="T23" fmla="*/ 15875 h 32"/>
                <a:gd name="T24" fmla="*/ 0 w 31"/>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32">
                  <a:moveTo>
                    <a:pt x="0" y="0"/>
                  </a:moveTo>
                  <a:lnTo>
                    <a:pt x="18" y="3"/>
                  </a:lnTo>
                  <a:lnTo>
                    <a:pt x="20" y="10"/>
                  </a:lnTo>
                  <a:lnTo>
                    <a:pt x="28" y="15"/>
                  </a:lnTo>
                  <a:lnTo>
                    <a:pt x="31" y="21"/>
                  </a:lnTo>
                  <a:lnTo>
                    <a:pt x="24" y="21"/>
                  </a:lnTo>
                  <a:lnTo>
                    <a:pt x="29" y="29"/>
                  </a:lnTo>
                  <a:lnTo>
                    <a:pt x="25" y="32"/>
                  </a:lnTo>
                  <a:lnTo>
                    <a:pt x="19" y="31"/>
                  </a:lnTo>
                  <a:lnTo>
                    <a:pt x="15" y="19"/>
                  </a:lnTo>
                  <a:lnTo>
                    <a:pt x="7" y="18"/>
                  </a:lnTo>
                  <a:lnTo>
                    <a:pt x="2" y="10"/>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7" name="Freeform 898"/>
            <p:cNvSpPr>
              <a:spLocks/>
            </p:cNvSpPr>
            <p:nvPr/>
          </p:nvSpPr>
          <p:spPr bwMode="auto">
            <a:xfrm>
              <a:off x="3822700" y="2112963"/>
              <a:ext cx="31750" cy="20637"/>
            </a:xfrm>
            <a:custGeom>
              <a:avLst/>
              <a:gdLst>
                <a:gd name="T0" fmla="*/ 4763 w 20"/>
                <a:gd name="T1" fmla="*/ 0 h 13"/>
                <a:gd name="T2" fmla="*/ 20638 w 20"/>
                <a:gd name="T3" fmla="*/ 0 h 13"/>
                <a:gd name="T4" fmla="*/ 26988 w 20"/>
                <a:gd name="T5" fmla="*/ 4762 h 13"/>
                <a:gd name="T6" fmla="*/ 31750 w 20"/>
                <a:gd name="T7" fmla="*/ 20637 h 13"/>
                <a:gd name="T8" fmla="*/ 11113 w 20"/>
                <a:gd name="T9" fmla="*/ 20637 h 13"/>
                <a:gd name="T10" fmla="*/ 0 w 20"/>
                <a:gd name="T11" fmla="*/ 14287 h 13"/>
                <a:gd name="T12" fmla="*/ 4763 w 20"/>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3">
                  <a:moveTo>
                    <a:pt x="3" y="0"/>
                  </a:moveTo>
                  <a:lnTo>
                    <a:pt x="13" y="0"/>
                  </a:lnTo>
                  <a:lnTo>
                    <a:pt x="17" y="3"/>
                  </a:lnTo>
                  <a:lnTo>
                    <a:pt x="20" y="13"/>
                  </a:lnTo>
                  <a:lnTo>
                    <a:pt x="7" y="13"/>
                  </a:lnTo>
                  <a:lnTo>
                    <a:pt x="0" y="9"/>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8" name="Freeform 899"/>
            <p:cNvSpPr>
              <a:spLocks/>
            </p:cNvSpPr>
            <p:nvPr/>
          </p:nvSpPr>
          <p:spPr bwMode="auto">
            <a:xfrm>
              <a:off x="3875088" y="1914525"/>
              <a:ext cx="9525" cy="68263"/>
            </a:xfrm>
            <a:custGeom>
              <a:avLst/>
              <a:gdLst>
                <a:gd name="T0" fmla="*/ 0 w 6"/>
                <a:gd name="T1" fmla="*/ 0 h 43"/>
                <a:gd name="T2" fmla="*/ 9525 w 6"/>
                <a:gd name="T3" fmla="*/ 4763 h 43"/>
                <a:gd name="T4" fmla="*/ 9525 w 6"/>
                <a:gd name="T5" fmla="*/ 68263 h 43"/>
                <a:gd name="T6" fmla="*/ 6350 w 6"/>
                <a:gd name="T7" fmla="*/ 66675 h 43"/>
                <a:gd name="T8" fmla="*/ 0 w 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3">
                  <a:moveTo>
                    <a:pt x="0" y="0"/>
                  </a:moveTo>
                  <a:lnTo>
                    <a:pt x="6" y="3"/>
                  </a:lnTo>
                  <a:lnTo>
                    <a:pt x="6" y="43"/>
                  </a:lnTo>
                  <a:lnTo>
                    <a:pt x="4" y="42"/>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19" name="Freeform 900"/>
            <p:cNvSpPr>
              <a:spLocks/>
            </p:cNvSpPr>
            <p:nvPr/>
          </p:nvSpPr>
          <p:spPr bwMode="auto">
            <a:xfrm>
              <a:off x="3878263" y="2030413"/>
              <a:ext cx="28575" cy="38100"/>
            </a:xfrm>
            <a:custGeom>
              <a:avLst/>
              <a:gdLst>
                <a:gd name="T0" fmla="*/ 19050 w 18"/>
                <a:gd name="T1" fmla="*/ 0 h 24"/>
                <a:gd name="T2" fmla="*/ 20638 w 18"/>
                <a:gd name="T3" fmla="*/ 4763 h 24"/>
                <a:gd name="T4" fmla="*/ 15875 w 18"/>
                <a:gd name="T5" fmla="*/ 19050 h 24"/>
                <a:gd name="T6" fmla="*/ 22225 w 18"/>
                <a:gd name="T7" fmla="*/ 25400 h 24"/>
                <a:gd name="T8" fmla="*/ 28575 w 18"/>
                <a:gd name="T9" fmla="*/ 25400 h 24"/>
                <a:gd name="T10" fmla="*/ 26988 w 18"/>
                <a:gd name="T11" fmla="*/ 38100 h 24"/>
                <a:gd name="T12" fmla="*/ 15875 w 18"/>
                <a:gd name="T13" fmla="*/ 33338 h 24"/>
                <a:gd name="T14" fmla="*/ 7938 w 18"/>
                <a:gd name="T15" fmla="*/ 38100 h 24"/>
                <a:gd name="T16" fmla="*/ 0 w 18"/>
                <a:gd name="T17" fmla="*/ 33338 h 24"/>
                <a:gd name="T18" fmla="*/ 1588 w 18"/>
                <a:gd name="T19" fmla="*/ 14288 h 24"/>
                <a:gd name="T20" fmla="*/ 0 w 18"/>
                <a:gd name="T21" fmla="*/ 9525 h 24"/>
                <a:gd name="T22" fmla="*/ 7938 w 18"/>
                <a:gd name="T23" fmla="*/ 3175 h 24"/>
                <a:gd name="T24" fmla="*/ 14288 w 18"/>
                <a:gd name="T25" fmla="*/ 9525 h 24"/>
                <a:gd name="T26" fmla="*/ 19050 w 18"/>
                <a:gd name="T27" fmla="*/ 0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24">
                  <a:moveTo>
                    <a:pt x="12" y="0"/>
                  </a:moveTo>
                  <a:lnTo>
                    <a:pt x="13" y="3"/>
                  </a:lnTo>
                  <a:lnTo>
                    <a:pt x="10" y="12"/>
                  </a:lnTo>
                  <a:lnTo>
                    <a:pt x="14" y="16"/>
                  </a:lnTo>
                  <a:lnTo>
                    <a:pt x="18" y="16"/>
                  </a:lnTo>
                  <a:lnTo>
                    <a:pt x="17" y="24"/>
                  </a:lnTo>
                  <a:lnTo>
                    <a:pt x="10" y="21"/>
                  </a:lnTo>
                  <a:lnTo>
                    <a:pt x="5" y="24"/>
                  </a:lnTo>
                  <a:lnTo>
                    <a:pt x="0" y="21"/>
                  </a:lnTo>
                  <a:lnTo>
                    <a:pt x="1" y="9"/>
                  </a:lnTo>
                  <a:lnTo>
                    <a:pt x="0" y="6"/>
                  </a:lnTo>
                  <a:lnTo>
                    <a:pt x="5" y="2"/>
                  </a:lnTo>
                  <a:lnTo>
                    <a:pt x="9" y="6"/>
                  </a:lnTo>
                  <a:lnTo>
                    <a:pt x="1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0" name="Freeform 901"/>
            <p:cNvSpPr>
              <a:spLocks/>
            </p:cNvSpPr>
            <p:nvPr/>
          </p:nvSpPr>
          <p:spPr bwMode="auto">
            <a:xfrm>
              <a:off x="3848100" y="2063750"/>
              <a:ext cx="12700" cy="23813"/>
            </a:xfrm>
            <a:custGeom>
              <a:avLst/>
              <a:gdLst>
                <a:gd name="T0" fmla="*/ 4763 w 8"/>
                <a:gd name="T1" fmla="*/ 0 h 15"/>
                <a:gd name="T2" fmla="*/ 7938 w 8"/>
                <a:gd name="T3" fmla="*/ 1588 h 15"/>
                <a:gd name="T4" fmla="*/ 6350 w 8"/>
                <a:gd name="T5" fmla="*/ 9525 h 15"/>
                <a:gd name="T6" fmla="*/ 12700 w 8"/>
                <a:gd name="T7" fmla="*/ 9525 h 15"/>
                <a:gd name="T8" fmla="*/ 12700 w 8"/>
                <a:gd name="T9" fmla="*/ 15875 h 15"/>
                <a:gd name="T10" fmla="*/ 4763 w 8"/>
                <a:gd name="T11" fmla="*/ 23813 h 15"/>
                <a:gd name="T12" fmla="*/ 0 w 8"/>
                <a:gd name="T13" fmla="*/ 15875 h 15"/>
                <a:gd name="T14" fmla="*/ 4763 w 8"/>
                <a:gd name="T15" fmla="*/ 0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15">
                  <a:moveTo>
                    <a:pt x="3" y="0"/>
                  </a:moveTo>
                  <a:lnTo>
                    <a:pt x="5" y="1"/>
                  </a:lnTo>
                  <a:lnTo>
                    <a:pt x="4" y="6"/>
                  </a:lnTo>
                  <a:lnTo>
                    <a:pt x="8" y="6"/>
                  </a:lnTo>
                  <a:lnTo>
                    <a:pt x="8" y="10"/>
                  </a:lnTo>
                  <a:lnTo>
                    <a:pt x="3" y="15"/>
                  </a:lnTo>
                  <a:lnTo>
                    <a:pt x="0" y="10"/>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1" name="Freeform 902"/>
            <p:cNvSpPr>
              <a:spLocks/>
            </p:cNvSpPr>
            <p:nvPr/>
          </p:nvSpPr>
          <p:spPr bwMode="auto">
            <a:xfrm>
              <a:off x="3875088" y="2089150"/>
              <a:ext cx="9525" cy="14288"/>
            </a:xfrm>
            <a:custGeom>
              <a:avLst/>
              <a:gdLst>
                <a:gd name="T0" fmla="*/ 4763 w 6"/>
                <a:gd name="T1" fmla="*/ 0 h 9"/>
                <a:gd name="T2" fmla="*/ 9525 w 6"/>
                <a:gd name="T3" fmla="*/ 7938 h 9"/>
                <a:gd name="T4" fmla="*/ 4763 w 6"/>
                <a:gd name="T5" fmla="*/ 14288 h 9"/>
                <a:gd name="T6" fmla="*/ 0 w 6"/>
                <a:gd name="T7" fmla="*/ 7938 h 9"/>
                <a:gd name="T8" fmla="*/ 4763 w 6"/>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3" y="0"/>
                  </a:moveTo>
                  <a:lnTo>
                    <a:pt x="6" y="5"/>
                  </a:lnTo>
                  <a:lnTo>
                    <a:pt x="3" y="9"/>
                  </a:lnTo>
                  <a:lnTo>
                    <a:pt x="0" y="5"/>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2" name="Freeform 903"/>
            <p:cNvSpPr>
              <a:spLocks/>
            </p:cNvSpPr>
            <p:nvPr/>
          </p:nvSpPr>
          <p:spPr bwMode="auto">
            <a:xfrm>
              <a:off x="3865563" y="1647825"/>
              <a:ext cx="12700" cy="22225"/>
            </a:xfrm>
            <a:custGeom>
              <a:avLst/>
              <a:gdLst>
                <a:gd name="T0" fmla="*/ 3175 w 8"/>
                <a:gd name="T1" fmla="*/ 0 h 14"/>
                <a:gd name="T2" fmla="*/ 12700 w 8"/>
                <a:gd name="T3" fmla="*/ 0 h 14"/>
                <a:gd name="T4" fmla="*/ 6350 w 8"/>
                <a:gd name="T5" fmla="*/ 7938 h 14"/>
                <a:gd name="T6" fmla="*/ 1588 w 8"/>
                <a:gd name="T7" fmla="*/ 22225 h 14"/>
                <a:gd name="T8" fmla="*/ 0 w 8"/>
                <a:gd name="T9" fmla="*/ 17463 h 14"/>
                <a:gd name="T10" fmla="*/ 3175 w 8"/>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4">
                  <a:moveTo>
                    <a:pt x="2" y="0"/>
                  </a:moveTo>
                  <a:lnTo>
                    <a:pt x="8" y="0"/>
                  </a:lnTo>
                  <a:lnTo>
                    <a:pt x="4" y="5"/>
                  </a:lnTo>
                  <a:lnTo>
                    <a:pt x="1" y="14"/>
                  </a:lnTo>
                  <a:lnTo>
                    <a:pt x="0" y="11"/>
                  </a:lnTo>
                  <a:lnTo>
                    <a:pt x="2"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3" name="Freeform 904"/>
            <p:cNvSpPr>
              <a:spLocks/>
            </p:cNvSpPr>
            <p:nvPr/>
          </p:nvSpPr>
          <p:spPr bwMode="auto">
            <a:xfrm>
              <a:off x="3894138" y="1660525"/>
              <a:ext cx="9525" cy="23813"/>
            </a:xfrm>
            <a:custGeom>
              <a:avLst/>
              <a:gdLst>
                <a:gd name="T0" fmla="*/ 4763 w 6"/>
                <a:gd name="T1" fmla="*/ 0 h 15"/>
                <a:gd name="T2" fmla="*/ 9525 w 6"/>
                <a:gd name="T3" fmla="*/ 1588 h 15"/>
                <a:gd name="T4" fmla="*/ 9525 w 6"/>
                <a:gd name="T5" fmla="*/ 14288 h 15"/>
                <a:gd name="T6" fmla="*/ 3175 w 6"/>
                <a:gd name="T7" fmla="*/ 23813 h 15"/>
                <a:gd name="T8" fmla="*/ 0 w 6"/>
                <a:gd name="T9" fmla="*/ 15875 h 15"/>
                <a:gd name="T10" fmla="*/ 4763 w 6"/>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5">
                  <a:moveTo>
                    <a:pt x="3" y="0"/>
                  </a:moveTo>
                  <a:lnTo>
                    <a:pt x="6" y="1"/>
                  </a:lnTo>
                  <a:lnTo>
                    <a:pt x="6" y="9"/>
                  </a:lnTo>
                  <a:lnTo>
                    <a:pt x="2" y="15"/>
                  </a:lnTo>
                  <a:lnTo>
                    <a:pt x="0" y="10"/>
                  </a:lnTo>
                  <a:lnTo>
                    <a:pt x="3"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4" name="Freeform 905"/>
            <p:cNvSpPr>
              <a:spLocks/>
            </p:cNvSpPr>
            <p:nvPr/>
          </p:nvSpPr>
          <p:spPr bwMode="auto">
            <a:xfrm>
              <a:off x="3892550" y="1801813"/>
              <a:ext cx="12700" cy="20637"/>
            </a:xfrm>
            <a:custGeom>
              <a:avLst/>
              <a:gdLst>
                <a:gd name="T0" fmla="*/ 6350 w 8"/>
                <a:gd name="T1" fmla="*/ 0 h 13"/>
                <a:gd name="T2" fmla="*/ 11113 w 8"/>
                <a:gd name="T3" fmla="*/ 0 h 13"/>
                <a:gd name="T4" fmla="*/ 12700 w 8"/>
                <a:gd name="T5" fmla="*/ 4762 h 13"/>
                <a:gd name="T6" fmla="*/ 6350 w 8"/>
                <a:gd name="T7" fmla="*/ 19050 h 13"/>
                <a:gd name="T8" fmla="*/ 0 w 8"/>
                <a:gd name="T9" fmla="*/ 20637 h 13"/>
                <a:gd name="T10" fmla="*/ 0 w 8"/>
                <a:gd name="T11" fmla="*/ 14287 h 13"/>
                <a:gd name="T12" fmla="*/ 6350 w 8"/>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3">
                  <a:moveTo>
                    <a:pt x="4" y="0"/>
                  </a:moveTo>
                  <a:lnTo>
                    <a:pt x="7" y="0"/>
                  </a:lnTo>
                  <a:lnTo>
                    <a:pt x="8" y="3"/>
                  </a:lnTo>
                  <a:lnTo>
                    <a:pt x="4" y="12"/>
                  </a:lnTo>
                  <a:lnTo>
                    <a:pt x="0" y="13"/>
                  </a:lnTo>
                  <a:lnTo>
                    <a:pt x="0" y="9"/>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5" name="Freeform 906"/>
            <p:cNvSpPr>
              <a:spLocks/>
            </p:cNvSpPr>
            <p:nvPr/>
          </p:nvSpPr>
          <p:spPr bwMode="auto">
            <a:xfrm>
              <a:off x="3848100" y="1793875"/>
              <a:ext cx="20638" cy="14288"/>
            </a:xfrm>
            <a:custGeom>
              <a:avLst/>
              <a:gdLst>
                <a:gd name="T0" fmla="*/ 1588 w 13"/>
                <a:gd name="T1" fmla="*/ 0 h 9"/>
                <a:gd name="T2" fmla="*/ 19050 w 13"/>
                <a:gd name="T3" fmla="*/ 4763 h 9"/>
                <a:gd name="T4" fmla="*/ 20638 w 13"/>
                <a:gd name="T5" fmla="*/ 14288 h 9"/>
                <a:gd name="T6" fmla="*/ 14288 w 13"/>
                <a:gd name="T7" fmla="*/ 12700 h 9"/>
                <a:gd name="T8" fmla="*/ 0 w 13"/>
                <a:gd name="T9" fmla="*/ 3175 h 9"/>
                <a:gd name="T10" fmla="*/ 1588 w 13"/>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9">
                  <a:moveTo>
                    <a:pt x="1" y="0"/>
                  </a:moveTo>
                  <a:lnTo>
                    <a:pt x="12" y="3"/>
                  </a:lnTo>
                  <a:lnTo>
                    <a:pt x="13" y="9"/>
                  </a:lnTo>
                  <a:lnTo>
                    <a:pt x="9" y="8"/>
                  </a:lnTo>
                  <a:lnTo>
                    <a:pt x="0" y="2"/>
                  </a:lnTo>
                  <a:lnTo>
                    <a:pt x="1"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6" name="Freeform 907"/>
            <p:cNvSpPr>
              <a:spLocks/>
            </p:cNvSpPr>
            <p:nvPr/>
          </p:nvSpPr>
          <p:spPr bwMode="auto">
            <a:xfrm>
              <a:off x="3856038" y="1535113"/>
              <a:ext cx="15875" cy="23812"/>
            </a:xfrm>
            <a:custGeom>
              <a:avLst/>
              <a:gdLst>
                <a:gd name="T0" fmla="*/ 9525 w 10"/>
                <a:gd name="T1" fmla="*/ 0 h 15"/>
                <a:gd name="T2" fmla="*/ 15875 w 10"/>
                <a:gd name="T3" fmla="*/ 12700 h 15"/>
                <a:gd name="T4" fmla="*/ 15875 w 10"/>
                <a:gd name="T5" fmla="*/ 17462 h 15"/>
                <a:gd name="T6" fmla="*/ 0 w 10"/>
                <a:gd name="T7" fmla="*/ 23812 h 15"/>
                <a:gd name="T8" fmla="*/ 3175 w 10"/>
                <a:gd name="T9" fmla="*/ 9525 h 15"/>
                <a:gd name="T10" fmla="*/ 9525 w 10"/>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5">
                  <a:moveTo>
                    <a:pt x="6" y="0"/>
                  </a:moveTo>
                  <a:lnTo>
                    <a:pt x="10" y="8"/>
                  </a:lnTo>
                  <a:lnTo>
                    <a:pt x="10" y="11"/>
                  </a:lnTo>
                  <a:lnTo>
                    <a:pt x="0" y="15"/>
                  </a:lnTo>
                  <a:lnTo>
                    <a:pt x="2" y="6"/>
                  </a:lnTo>
                  <a:lnTo>
                    <a:pt x="6"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7" name="Freeform 908"/>
            <p:cNvSpPr>
              <a:spLocks/>
            </p:cNvSpPr>
            <p:nvPr/>
          </p:nvSpPr>
          <p:spPr bwMode="auto">
            <a:xfrm>
              <a:off x="3833813" y="1339850"/>
              <a:ext cx="12700" cy="14288"/>
            </a:xfrm>
            <a:custGeom>
              <a:avLst/>
              <a:gdLst>
                <a:gd name="T0" fmla="*/ 12700 w 8"/>
                <a:gd name="T1" fmla="*/ 0 h 9"/>
                <a:gd name="T2" fmla="*/ 12700 w 8"/>
                <a:gd name="T3" fmla="*/ 1588 h 9"/>
                <a:gd name="T4" fmla="*/ 0 w 8"/>
                <a:gd name="T5" fmla="*/ 14288 h 9"/>
                <a:gd name="T6" fmla="*/ 1588 w 8"/>
                <a:gd name="T7" fmla="*/ 1588 h 9"/>
                <a:gd name="T8" fmla="*/ 12700 w 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8" y="0"/>
                  </a:moveTo>
                  <a:lnTo>
                    <a:pt x="8" y="1"/>
                  </a:lnTo>
                  <a:lnTo>
                    <a:pt x="0" y="9"/>
                  </a:lnTo>
                  <a:lnTo>
                    <a:pt x="1" y="1"/>
                  </a:lnTo>
                  <a:lnTo>
                    <a:pt x="8"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8" name="Freeform 909"/>
            <p:cNvSpPr>
              <a:spLocks/>
            </p:cNvSpPr>
            <p:nvPr/>
          </p:nvSpPr>
          <p:spPr bwMode="auto">
            <a:xfrm>
              <a:off x="3829050" y="1268413"/>
              <a:ext cx="25400" cy="49212"/>
            </a:xfrm>
            <a:custGeom>
              <a:avLst/>
              <a:gdLst>
                <a:gd name="T0" fmla="*/ 6350 w 16"/>
                <a:gd name="T1" fmla="*/ 0 h 31"/>
                <a:gd name="T2" fmla="*/ 14288 w 16"/>
                <a:gd name="T3" fmla="*/ 12700 h 31"/>
                <a:gd name="T4" fmla="*/ 25400 w 16"/>
                <a:gd name="T5" fmla="*/ 38100 h 31"/>
                <a:gd name="T6" fmla="*/ 25400 w 16"/>
                <a:gd name="T7" fmla="*/ 49212 h 31"/>
                <a:gd name="T8" fmla="*/ 12700 w 16"/>
                <a:gd name="T9" fmla="*/ 44450 h 31"/>
                <a:gd name="T10" fmla="*/ 6350 w 16"/>
                <a:gd name="T11" fmla="*/ 23812 h 31"/>
                <a:gd name="T12" fmla="*/ 1588 w 16"/>
                <a:gd name="T13" fmla="*/ 19050 h 31"/>
                <a:gd name="T14" fmla="*/ 0 w 16"/>
                <a:gd name="T15" fmla="*/ 3175 h 31"/>
                <a:gd name="T16" fmla="*/ 6350 w 16"/>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31">
                  <a:moveTo>
                    <a:pt x="4" y="0"/>
                  </a:moveTo>
                  <a:lnTo>
                    <a:pt x="9" y="8"/>
                  </a:lnTo>
                  <a:lnTo>
                    <a:pt x="16" y="24"/>
                  </a:lnTo>
                  <a:lnTo>
                    <a:pt x="16" y="31"/>
                  </a:lnTo>
                  <a:lnTo>
                    <a:pt x="8" y="28"/>
                  </a:lnTo>
                  <a:lnTo>
                    <a:pt x="4" y="15"/>
                  </a:lnTo>
                  <a:lnTo>
                    <a:pt x="1" y="12"/>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29" name="Freeform 910"/>
            <p:cNvSpPr>
              <a:spLocks/>
            </p:cNvSpPr>
            <p:nvPr/>
          </p:nvSpPr>
          <p:spPr bwMode="auto">
            <a:xfrm>
              <a:off x="3865563" y="1322388"/>
              <a:ext cx="19050" cy="19050"/>
            </a:xfrm>
            <a:custGeom>
              <a:avLst/>
              <a:gdLst>
                <a:gd name="T0" fmla="*/ 6350 w 12"/>
                <a:gd name="T1" fmla="*/ 0 h 12"/>
                <a:gd name="T2" fmla="*/ 14288 w 12"/>
                <a:gd name="T3" fmla="*/ 7938 h 12"/>
                <a:gd name="T4" fmla="*/ 15875 w 12"/>
                <a:gd name="T5" fmla="*/ 17463 h 12"/>
                <a:gd name="T6" fmla="*/ 19050 w 12"/>
                <a:gd name="T7" fmla="*/ 19050 h 12"/>
                <a:gd name="T8" fmla="*/ 9525 w 12"/>
                <a:gd name="T9" fmla="*/ 19050 h 12"/>
                <a:gd name="T10" fmla="*/ 0 w 12"/>
                <a:gd name="T11" fmla="*/ 7938 h 12"/>
                <a:gd name="T12" fmla="*/ 0 w 12"/>
                <a:gd name="T13" fmla="*/ 3175 h 12"/>
                <a:gd name="T14" fmla="*/ 6350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4" y="0"/>
                  </a:moveTo>
                  <a:lnTo>
                    <a:pt x="9" y="5"/>
                  </a:lnTo>
                  <a:lnTo>
                    <a:pt x="10" y="11"/>
                  </a:lnTo>
                  <a:lnTo>
                    <a:pt x="12" y="12"/>
                  </a:lnTo>
                  <a:lnTo>
                    <a:pt x="6" y="12"/>
                  </a:lnTo>
                  <a:lnTo>
                    <a:pt x="0" y="5"/>
                  </a:lnTo>
                  <a:lnTo>
                    <a:pt x="0" y="2"/>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30" name="Freeform 911"/>
            <p:cNvSpPr>
              <a:spLocks/>
            </p:cNvSpPr>
            <p:nvPr/>
          </p:nvSpPr>
          <p:spPr bwMode="auto">
            <a:xfrm>
              <a:off x="3856038" y="1262063"/>
              <a:ext cx="17462" cy="33337"/>
            </a:xfrm>
            <a:custGeom>
              <a:avLst/>
              <a:gdLst>
                <a:gd name="T0" fmla="*/ 0 w 11"/>
                <a:gd name="T1" fmla="*/ 0 h 21"/>
                <a:gd name="T2" fmla="*/ 3175 w 11"/>
                <a:gd name="T3" fmla="*/ 0 h 21"/>
                <a:gd name="T4" fmla="*/ 6350 w 11"/>
                <a:gd name="T5" fmla="*/ 4762 h 21"/>
                <a:gd name="T6" fmla="*/ 9525 w 11"/>
                <a:gd name="T7" fmla="*/ 15875 h 21"/>
                <a:gd name="T8" fmla="*/ 17462 w 11"/>
                <a:gd name="T9" fmla="*/ 30162 h 21"/>
                <a:gd name="T10" fmla="*/ 15875 w 11"/>
                <a:gd name="T11" fmla="*/ 33337 h 21"/>
                <a:gd name="T12" fmla="*/ 9525 w 11"/>
                <a:gd name="T13" fmla="*/ 23812 h 21"/>
                <a:gd name="T14" fmla="*/ 0 w 11"/>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1">
                  <a:moveTo>
                    <a:pt x="0" y="0"/>
                  </a:moveTo>
                  <a:lnTo>
                    <a:pt x="2" y="0"/>
                  </a:lnTo>
                  <a:lnTo>
                    <a:pt x="4" y="3"/>
                  </a:lnTo>
                  <a:lnTo>
                    <a:pt x="6" y="10"/>
                  </a:lnTo>
                  <a:lnTo>
                    <a:pt x="11" y="19"/>
                  </a:lnTo>
                  <a:lnTo>
                    <a:pt x="10" y="21"/>
                  </a:lnTo>
                  <a:lnTo>
                    <a:pt x="6" y="1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31" name="Freeform 912"/>
            <p:cNvSpPr>
              <a:spLocks/>
            </p:cNvSpPr>
            <p:nvPr/>
          </p:nvSpPr>
          <p:spPr bwMode="auto">
            <a:xfrm>
              <a:off x="3433763" y="1087438"/>
              <a:ext cx="30162" cy="38100"/>
            </a:xfrm>
            <a:custGeom>
              <a:avLst/>
              <a:gdLst>
                <a:gd name="T0" fmla="*/ 6350 w 19"/>
                <a:gd name="T1" fmla="*/ 0 h 24"/>
                <a:gd name="T2" fmla="*/ 12700 w 19"/>
                <a:gd name="T3" fmla="*/ 14288 h 24"/>
                <a:gd name="T4" fmla="*/ 22225 w 19"/>
                <a:gd name="T5" fmla="*/ 20638 h 24"/>
                <a:gd name="T6" fmla="*/ 30162 w 19"/>
                <a:gd name="T7" fmla="*/ 38100 h 24"/>
                <a:gd name="T8" fmla="*/ 23812 w 19"/>
                <a:gd name="T9" fmla="*/ 38100 h 24"/>
                <a:gd name="T10" fmla="*/ 14287 w 19"/>
                <a:gd name="T11" fmla="*/ 30163 h 24"/>
                <a:gd name="T12" fmla="*/ 9525 w 19"/>
                <a:gd name="T13" fmla="*/ 20638 h 24"/>
                <a:gd name="T14" fmla="*/ 1587 w 19"/>
                <a:gd name="T15" fmla="*/ 11113 h 24"/>
                <a:gd name="T16" fmla="*/ 0 w 19"/>
                <a:gd name="T17" fmla="*/ 4763 h 24"/>
                <a:gd name="T18" fmla="*/ 6350 w 19"/>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4">
                  <a:moveTo>
                    <a:pt x="4" y="0"/>
                  </a:moveTo>
                  <a:lnTo>
                    <a:pt x="8" y="9"/>
                  </a:lnTo>
                  <a:lnTo>
                    <a:pt x="14" y="13"/>
                  </a:lnTo>
                  <a:lnTo>
                    <a:pt x="19" y="24"/>
                  </a:lnTo>
                  <a:lnTo>
                    <a:pt x="15" y="24"/>
                  </a:lnTo>
                  <a:lnTo>
                    <a:pt x="9" y="19"/>
                  </a:lnTo>
                  <a:lnTo>
                    <a:pt x="6" y="13"/>
                  </a:lnTo>
                  <a:lnTo>
                    <a:pt x="1" y="7"/>
                  </a:lnTo>
                  <a:lnTo>
                    <a:pt x="0" y="3"/>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32" name="Freeform 913"/>
            <p:cNvSpPr>
              <a:spLocks/>
            </p:cNvSpPr>
            <p:nvPr/>
          </p:nvSpPr>
          <p:spPr bwMode="auto">
            <a:xfrm>
              <a:off x="3446463" y="1057275"/>
              <a:ext cx="34925" cy="39688"/>
            </a:xfrm>
            <a:custGeom>
              <a:avLst/>
              <a:gdLst>
                <a:gd name="T0" fmla="*/ 7938 w 22"/>
                <a:gd name="T1" fmla="*/ 0 h 25"/>
                <a:gd name="T2" fmla="*/ 17463 w 22"/>
                <a:gd name="T3" fmla="*/ 11113 h 25"/>
                <a:gd name="T4" fmla="*/ 22225 w 22"/>
                <a:gd name="T5" fmla="*/ 25400 h 25"/>
                <a:gd name="T6" fmla="*/ 30163 w 22"/>
                <a:gd name="T7" fmla="*/ 30163 h 25"/>
                <a:gd name="T8" fmla="*/ 34925 w 22"/>
                <a:gd name="T9" fmla="*/ 39688 h 25"/>
                <a:gd name="T10" fmla="*/ 22225 w 22"/>
                <a:gd name="T11" fmla="*/ 31750 h 25"/>
                <a:gd name="T12" fmla="*/ 15875 w 22"/>
                <a:gd name="T13" fmla="*/ 20638 h 25"/>
                <a:gd name="T14" fmla="*/ 3175 w 22"/>
                <a:gd name="T15" fmla="*/ 17463 h 25"/>
                <a:gd name="T16" fmla="*/ 0 w 22"/>
                <a:gd name="T17" fmla="*/ 1588 h 25"/>
                <a:gd name="T18" fmla="*/ 7938 w 2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5">
                  <a:moveTo>
                    <a:pt x="5" y="0"/>
                  </a:moveTo>
                  <a:lnTo>
                    <a:pt x="11" y="7"/>
                  </a:lnTo>
                  <a:lnTo>
                    <a:pt x="14" y="16"/>
                  </a:lnTo>
                  <a:lnTo>
                    <a:pt x="19" y="19"/>
                  </a:lnTo>
                  <a:lnTo>
                    <a:pt x="22" y="25"/>
                  </a:lnTo>
                  <a:lnTo>
                    <a:pt x="14" y="20"/>
                  </a:lnTo>
                  <a:lnTo>
                    <a:pt x="10" y="13"/>
                  </a:lnTo>
                  <a:lnTo>
                    <a:pt x="2" y="11"/>
                  </a:lnTo>
                  <a:lnTo>
                    <a:pt x="0" y="1"/>
                  </a:lnTo>
                  <a:lnTo>
                    <a:pt x="5"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33" name="Freeform 914"/>
            <p:cNvSpPr>
              <a:spLocks/>
            </p:cNvSpPr>
            <p:nvPr/>
          </p:nvSpPr>
          <p:spPr bwMode="auto">
            <a:xfrm>
              <a:off x="3467100" y="1047750"/>
              <a:ext cx="7938" cy="15875"/>
            </a:xfrm>
            <a:custGeom>
              <a:avLst/>
              <a:gdLst>
                <a:gd name="T0" fmla="*/ 0 w 5"/>
                <a:gd name="T1" fmla="*/ 0 h 10"/>
                <a:gd name="T2" fmla="*/ 7938 w 5"/>
                <a:gd name="T3" fmla="*/ 0 h 10"/>
                <a:gd name="T4" fmla="*/ 6350 w 5"/>
                <a:gd name="T5" fmla="*/ 15875 h 10"/>
                <a:gd name="T6" fmla="*/ 1588 w 5"/>
                <a:gd name="T7" fmla="*/ 14288 h 10"/>
                <a:gd name="T8" fmla="*/ 0 w 5"/>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10">
                  <a:moveTo>
                    <a:pt x="0" y="0"/>
                  </a:moveTo>
                  <a:lnTo>
                    <a:pt x="5" y="0"/>
                  </a:lnTo>
                  <a:lnTo>
                    <a:pt x="4" y="10"/>
                  </a:lnTo>
                  <a:lnTo>
                    <a:pt x="1" y="9"/>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34" name="Freeform 915"/>
            <p:cNvSpPr>
              <a:spLocks/>
            </p:cNvSpPr>
            <p:nvPr/>
          </p:nvSpPr>
          <p:spPr bwMode="auto">
            <a:xfrm>
              <a:off x="3487738" y="1089025"/>
              <a:ext cx="7937" cy="7938"/>
            </a:xfrm>
            <a:custGeom>
              <a:avLst/>
              <a:gdLst>
                <a:gd name="T0" fmla="*/ 0 w 5"/>
                <a:gd name="T1" fmla="*/ 0 h 5"/>
                <a:gd name="T2" fmla="*/ 7937 w 5"/>
                <a:gd name="T3" fmla="*/ 3175 h 5"/>
                <a:gd name="T4" fmla="*/ 7937 w 5"/>
                <a:gd name="T5" fmla="*/ 7938 h 5"/>
                <a:gd name="T6" fmla="*/ 0 w 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0" y="0"/>
                  </a:moveTo>
                  <a:lnTo>
                    <a:pt x="5" y="2"/>
                  </a:lnTo>
                  <a:lnTo>
                    <a:pt x="5" y="5"/>
                  </a:lnTo>
                  <a:lnTo>
                    <a:pt x="0"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sp>
          <p:nvSpPr>
            <p:cNvPr id="1835" name="Freeform 916"/>
            <p:cNvSpPr>
              <a:spLocks/>
            </p:cNvSpPr>
            <p:nvPr/>
          </p:nvSpPr>
          <p:spPr bwMode="auto">
            <a:xfrm>
              <a:off x="3449638" y="1087438"/>
              <a:ext cx="25400" cy="34925"/>
            </a:xfrm>
            <a:custGeom>
              <a:avLst/>
              <a:gdLst>
                <a:gd name="T0" fmla="*/ 6350 w 16"/>
                <a:gd name="T1" fmla="*/ 0 h 22"/>
                <a:gd name="T2" fmla="*/ 12700 w 16"/>
                <a:gd name="T3" fmla="*/ 11113 h 22"/>
                <a:gd name="T4" fmla="*/ 25400 w 16"/>
                <a:gd name="T5" fmla="*/ 14288 h 22"/>
                <a:gd name="T6" fmla="*/ 19050 w 16"/>
                <a:gd name="T7" fmla="*/ 34925 h 22"/>
                <a:gd name="T8" fmla="*/ 12700 w 16"/>
                <a:gd name="T9" fmla="*/ 20638 h 22"/>
                <a:gd name="T10" fmla="*/ 3175 w 16"/>
                <a:gd name="T11" fmla="*/ 11113 h 22"/>
                <a:gd name="T12" fmla="*/ 0 w 16"/>
                <a:gd name="T13" fmla="*/ 1588 h 22"/>
                <a:gd name="T14" fmla="*/ 6350 w 16"/>
                <a:gd name="T15" fmla="*/ 0 h 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22">
                  <a:moveTo>
                    <a:pt x="4" y="0"/>
                  </a:moveTo>
                  <a:lnTo>
                    <a:pt x="8" y="7"/>
                  </a:lnTo>
                  <a:lnTo>
                    <a:pt x="16" y="9"/>
                  </a:lnTo>
                  <a:lnTo>
                    <a:pt x="12" y="22"/>
                  </a:lnTo>
                  <a:lnTo>
                    <a:pt x="8" y="13"/>
                  </a:lnTo>
                  <a:lnTo>
                    <a:pt x="2" y="7"/>
                  </a:lnTo>
                  <a:lnTo>
                    <a:pt x="0" y="1"/>
                  </a:lnTo>
                  <a:lnTo>
                    <a:pt x="4" y="0"/>
                  </a:lnTo>
                  <a:close/>
                </a:path>
              </a:pathLst>
            </a:custGeom>
            <a:solidFill>
              <a:srgbClr val="EEF1F2"/>
            </a:solidFill>
            <a:ln w="0" cap="flat" cmpd="sng">
              <a:solidFill>
                <a:srgbClr val="E0E4E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en-US" sz="3589" dirty="0"/>
            </a:p>
          </p:txBody>
        </p:sp>
      </p:grpSp>
      <p:sp>
        <p:nvSpPr>
          <p:cNvPr id="2" name="Titel 1"/>
          <p:cNvSpPr>
            <a:spLocks noGrp="1"/>
          </p:cNvSpPr>
          <p:nvPr>
            <p:ph type="title"/>
          </p:nvPr>
        </p:nvSpPr>
        <p:spPr>
          <a:xfrm>
            <a:off x="215967" y="201692"/>
            <a:ext cx="11018838" cy="343416"/>
          </a:xfrm>
        </p:spPr>
        <p:txBody>
          <a:bodyPr/>
          <a:lstStyle/>
          <a:p>
            <a:r>
              <a:rPr lang="en-US" sz="2400" dirty="0"/>
              <a:t>Our Products Must Provide Reliable Operation in all Environments</a:t>
            </a:r>
          </a:p>
        </p:txBody>
      </p:sp>
      <p:sp>
        <p:nvSpPr>
          <p:cNvPr id="6" name="Textplatzhalter 5"/>
          <p:cNvSpPr>
            <a:spLocks noGrp="1"/>
          </p:cNvSpPr>
          <p:nvPr>
            <p:ph type="body" sz="quarter" idx="17"/>
          </p:nvPr>
        </p:nvSpPr>
        <p:spPr>
          <a:xfrm>
            <a:off x="230221" y="573439"/>
            <a:ext cx="11018839" cy="476069"/>
          </a:xfrm>
        </p:spPr>
        <p:txBody>
          <a:bodyPr/>
          <a:lstStyle/>
          <a:p>
            <a:r>
              <a:rPr lang="en-US" sz="2000" b="1" dirty="0"/>
              <a:t>Temperatures, Air Pollution, Sand, Dust, Rain, Snow, Flood, Track Quality</a:t>
            </a:r>
          </a:p>
        </p:txBody>
      </p:sp>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41839" y="3882764"/>
            <a:ext cx="1053556" cy="71718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0477" y="1475984"/>
            <a:ext cx="1180333" cy="790167"/>
          </a:xfrm>
          <a:prstGeom prst="round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1"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333180" y="5139979"/>
            <a:ext cx="1155534" cy="748061"/>
          </a:xfrm>
          <a:prstGeom prst="roundRect">
            <a:avLst>
              <a:gd name="adj" fmla="val 2278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6"/>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33179" y="3415787"/>
            <a:ext cx="1155534" cy="790167"/>
          </a:xfrm>
          <a:prstGeom prst="roundRect">
            <a:avLst>
              <a:gd name="adj" fmla="val 2278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7"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41840" y="2697286"/>
            <a:ext cx="1053556" cy="72423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70"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89144" y="1475984"/>
            <a:ext cx="1158401" cy="79016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71" name="Rechteck 66570"/>
          <p:cNvSpPr/>
          <p:nvPr/>
        </p:nvSpPr>
        <p:spPr>
          <a:xfrm>
            <a:off x="5880476" y="1116777"/>
            <a:ext cx="3592066" cy="359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Russia, Scandinavian countries:</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Cold climate: Starting at -50°C, </a:t>
            </a:r>
            <a:r>
              <a:rPr lang="en-US" sz="900" b="1" dirty="0" err="1">
                <a:solidFill>
                  <a:schemeClr val="tx1"/>
                </a:solidFill>
                <a:latin typeface="Arial" panose="020B0604020202020204" pitchFamily="34" charset="0"/>
                <a:cs typeface="Arial" panose="020B0604020202020204" pitchFamily="34" charset="0"/>
              </a:rPr>
              <a:t>nordic</a:t>
            </a:r>
            <a:r>
              <a:rPr lang="en-US" sz="900" b="1" dirty="0">
                <a:solidFill>
                  <a:schemeClr val="tx1"/>
                </a:solidFill>
                <a:latin typeface="Arial" panose="020B0604020202020204" pitchFamily="34" charset="0"/>
                <a:cs typeface="Arial" panose="020B0604020202020204" pitchFamily="34" charset="0"/>
              </a:rPr>
              <a:t> snow and ice</a:t>
            </a:r>
          </a:p>
        </p:txBody>
      </p:sp>
      <p:sp>
        <p:nvSpPr>
          <p:cNvPr id="1837" name="Rechteck 1836"/>
          <p:cNvSpPr/>
          <p:nvPr/>
        </p:nvSpPr>
        <p:spPr>
          <a:xfrm>
            <a:off x="1623922" y="3436424"/>
            <a:ext cx="1652350" cy="2873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N. America: Cold climate,</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snow, track quality</a:t>
            </a:r>
          </a:p>
        </p:txBody>
      </p:sp>
      <p:sp>
        <p:nvSpPr>
          <p:cNvPr id="1838" name="Rechteck 1837"/>
          <p:cNvSpPr/>
          <p:nvPr/>
        </p:nvSpPr>
        <p:spPr>
          <a:xfrm>
            <a:off x="8836364" y="5930145"/>
            <a:ext cx="1652350" cy="359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r>
              <a:rPr lang="en-US" sz="900" b="1" dirty="0">
                <a:solidFill>
                  <a:schemeClr val="tx1"/>
                </a:solidFill>
                <a:latin typeface="Arial" panose="020B0604020202020204" pitchFamily="34" charset="0"/>
                <a:cs typeface="Arial" panose="020B0604020202020204" pitchFamily="34" charset="0"/>
              </a:rPr>
              <a:t>India: Hot &amp; tropic</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weather, air quality, flooding</a:t>
            </a:r>
          </a:p>
        </p:txBody>
      </p:sp>
      <p:sp>
        <p:nvSpPr>
          <p:cNvPr id="1839" name="Rechteck 1838"/>
          <p:cNvSpPr/>
          <p:nvPr/>
        </p:nvSpPr>
        <p:spPr>
          <a:xfrm>
            <a:off x="2597223" y="1116777"/>
            <a:ext cx="2945494" cy="359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r>
              <a:rPr lang="en-US" sz="900" b="1" dirty="0">
                <a:solidFill>
                  <a:schemeClr val="tx1"/>
                </a:solidFill>
                <a:latin typeface="Arial" panose="020B0604020202020204" pitchFamily="34" charset="0"/>
                <a:cs typeface="Arial" panose="020B0604020202020204" pitchFamily="34" charset="0"/>
              </a:rPr>
              <a:t>Switzerland, Eurotunnel:  Rapid temperature</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changes with high humidity (Simplon effect)</a:t>
            </a:r>
          </a:p>
        </p:txBody>
      </p:sp>
      <p:sp>
        <p:nvSpPr>
          <p:cNvPr id="66572" name="Ellipse 66571"/>
          <p:cNvSpPr/>
          <p:nvPr/>
        </p:nvSpPr>
        <p:spPr>
          <a:xfrm>
            <a:off x="5782025" y="3448956"/>
            <a:ext cx="45614" cy="45614"/>
          </a:xfrm>
          <a:prstGeom prst="ellipse">
            <a:avLst/>
          </a:pr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endParaRPr lang="en-US" sz="1397" dirty="0">
              <a:solidFill>
                <a:schemeClr val="tx1"/>
              </a:solidFill>
            </a:endParaRPr>
          </a:p>
        </p:txBody>
      </p:sp>
      <p:sp>
        <p:nvSpPr>
          <p:cNvPr id="1842" name="Rechteck 1841"/>
          <p:cNvSpPr/>
          <p:nvPr/>
        </p:nvSpPr>
        <p:spPr>
          <a:xfrm>
            <a:off x="6652814" y="5930145"/>
            <a:ext cx="1508668" cy="359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Australia: Maritime</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climate</a:t>
            </a:r>
          </a:p>
        </p:txBody>
      </p:sp>
      <p:pic>
        <p:nvPicPr>
          <p:cNvPr id="66575"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31404" y="1475984"/>
            <a:ext cx="1257310" cy="79016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6" name="Rechteck 1845"/>
          <p:cNvSpPr/>
          <p:nvPr/>
        </p:nvSpPr>
        <p:spPr>
          <a:xfrm>
            <a:off x="9123730" y="2338079"/>
            <a:ext cx="1364985" cy="2873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r>
              <a:rPr lang="en-US" sz="900" b="1" dirty="0">
                <a:solidFill>
                  <a:schemeClr val="tx1"/>
                </a:solidFill>
                <a:latin typeface="Arial" panose="020B0604020202020204" pitchFamily="34" charset="0"/>
                <a:cs typeface="Arial" panose="020B0604020202020204" pitchFamily="34" charset="0"/>
              </a:rPr>
              <a:t>China: Wide climate</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range, air quality</a:t>
            </a:r>
          </a:p>
        </p:txBody>
      </p:sp>
      <p:cxnSp>
        <p:nvCxnSpPr>
          <p:cNvPr id="5" name="Gerade Verbindung 4"/>
          <p:cNvCxnSpPr>
            <a:stCxn id="66563" idx="2"/>
          </p:cNvCxnSpPr>
          <p:nvPr/>
        </p:nvCxnSpPr>
        <p:spPr>
          <a:xfrm flipH="1">
            <a:off x="6067493" y="2266150"/>
            <a:ext cx="403151" cy="59533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36" name="Gerade Verbindung 1835"/>
          <p:cNvCxnSpPr>
            <a:stCxn id="66570" idx="2"/>
          </p:cNvCxnSpPr>
          <p:nvPr/>
        </p:nvCxnSpPr>
        <p:spPr>
          <a:xfrm flipH="1">
            <a:off x="6670733" y="2266150"/>
            <a:ext cx="1297612" cy="862184"/>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1" name="Gerade Verbindung 1840"/>
          <p:cNvCxnSpPr>
            <a:stCxn id="66575" idx="1"/>
          </p:cNvCxnSpPr>
          <p:nvPr/>
        </p:nvCxnSpPr>
        <p:spPr>
          <a:xfrm flipH="1">
            <a:off x="7963874" y="1871067"/>
            <a:ext cx="1267530" cy="197568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3" name="Gerade Verbindung 1842"/>
          <p:cNvCxnSpPr>
            <a:stCxn id="66566" idx="1"/>
          </p:cNvCxnSpPr>
          <p:nvPr/>
        </p:nvCxnSpPr>
        <p:spPr>
          <a:xfrm flipH="1">
            <a:off x="7245463" y="3810871"/>
            <a:ext cx="2087716" cy="323242"/>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4" name="Gerade Verbindung 1843"/>
          <p:cNvCxnSpPr>
            <a:stCxn id="4" idx="1"/>
          </p:cNvCxnSpPr>
          <p:nvPr/>
        </p:nvCxnSpPr>
        <p:spPr>
          <a:xfrm flipH="1" flipV="1">
            <a:off x="7393465" y="4421574"/>
            <a:ext cx="1939715" cy="25139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5" name="Gerade Verbindung 1844"/>
          <p:cNvCxnSpPr/>
          <p:nvPr/>
        </p:nvCxnSpPr>
        <p:spPr>
          <a:xfrm flipV="1">
            <a:off x="7986357" y="5283574"/>
            <a:ext cx="408566" cy="23043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7" name="Gerade Verbindung 1846"/>
          <p:cNvCxnSpPr>
            <a:stCxn id="66562" idx="3"/>
          </p:cNvCxnSpPr>
          <p:nvPr/>
        </p:nvCxnSpPr>
        <p:spPr>
          <a:xfrm flipV="1">
            <a:off x="2695395" y="4205954"/>
            <a:ext cx="3831654" cy="35403"/>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8" name="Gerade Verbindung 1847"/>
          <p:cNvCxnSpPr>
            <a:stCxn id="66568" idx="2"/>
          </p:cNvCxnSpPr>
          <p:nvPr/>
        </p:nvCxnSpPr>
        <p:spPr>
          <a:xfrm>
            <a:off x="4899106" y="2266150"/>
            <a:ext cx="1052450" cy="131185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6656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299969" y="1475984"/>
            <a:ext cx="1198275" cy="79016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49" name="Gerade Verbindung 1848"/>
          <p:cNvCxnSpPr>
            <a:stCxn id="66567" idx="3"/>
          </p:cNvCxnSpPr>
          <p:nvPr/>
        </p:nvCxnSpPr>
        <p:spPr>
          <a:xfrm>
            <a:off x="2695396" y="3059406"/>
            <a:ext cx="1652062" cy="632637"/>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66585" name="Picture 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41839" y="5097873"/>
            <a:ext cx="1053556" cy="79016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0" name="Rechteck 1849"/>
          <p:cNvSpPr/>
          <p:nvPr/>
        </p:nvSpPr>
        <p:spPr>
          <a:xfrm>
            <a:off x="1623922" y="5966066"/>
            <a:ext cx="1652350" cy="2873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Brazil: Tropic environment and</a:t>
            </a:r>
          </a:p>
          <a:p>
            <a:r>
              <a:rPr lang="en-US" sz="900" b="1" dirty="0">
                <a:solidFill>
                  <a:schemeClr val="tx1"/>
                </a:solidFill>
                <a:latin typeface="Arial" panose="020B0604020202020204" pitchFamily="34" charset="0"/>
                <a:cs typeface="Arial" panose="020B0604020202020204" pitchFamily="34" charset="0"/>
              </a:rPr>
              <a:t>high temperatures in tunnels</a:t>
            </a:r>
          </a:p>
        </p:txBody>
      </p:sp>
      <p:cxnSp>
        <p:nvCxnSpPr>
          <p:cNvPr id="1851" name="Gerade Verbindung 1850"/>
          <p:cNvCxnSpPr/>
          <p:nvPr/>
        </p:nvCxnSpPr>
        <p:spPr>
          <a:xfrm flipV="1">
            <a:off x="2695394" y="5068049"/>
            <a:ext cx="2215225" cy="431100"/>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333180" y="4304653"/>
            <a:ext cx="1155534" cy="736628"/>
          </a:xfrm>
          <a:prstGeom prst="roundRect">
            <a:avLst>
              <a:gd name="adj" fmla="val 2278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r="7936"/>
          <a:stretch/>
        </p:blipFill>
        <p:spPr bwMode="auto">
          <a:xfrm>
            <a:off x="1643954" y="1475984"/>
            <a:ext cx="1053556" cy="71436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 name="Rechteck 1852"/>
          <p:cNvSpPr/>
          <p:nvPr/>
        </p:nvSpPr>
        <p:spPr>
          <a:xfrm>
            <a:off x="1623922" y="2199861"/>
            <a:ext cx="1652350" cy="2873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London Underground</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Track quality (vibrations)</a:t>
            </a:r>
          </a:p>
        </p:txBody>
      </p:sp>
      <p:cxnSp>
        <p:nvCxnSpPr>
          <p:cNvPr id="1854" name="Gerade Verbindung 1853"/>
          <p:cNvCxnSpPr>
            <a:stCxn id="14" idx="3"/>
          </p:cNvCxnSpPr>
          <p:nvPr/>
        </p:nvCxnSpPr>
        <p:spPr>
          <a:xfrm>
            <a:off x="2697509" y="1833166"/>
            <a:ext cx="3068263" cy="1593745"/>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856" name="Rechteck 1855"/>
          <p:cNvSpPr/>
          <p:nvPr/>
        </p:nvSpPr>
        <p:spPr>
          <a:xfrm>
            <a:off x="1623922" y="4638875"/>
            <a:ext cx="1436827" cy="2873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Israel, Saudi Arabia: Hot</a:t>
            </a:r>
          </a:p>
          <a:p>
            <a:r>
              <a:rPr lang="en-US" sz="900" b="1" dirty="0">
                <a:solidFill>
                  <a:schemeClr val="tx1"/>
                </a:solidFill>
                <a:latin typeface="Arial" panose="020B0604020202020204" pitchFamily="34" charset="0"/>
                <a:cs typeface="Arial" panose="020B0604020202020204" pitchFamily="34" charset="0"/>
              </a:rPr>
              <a:t>desert climate, sand</a:t>
            </a:r>
          </a:p>
        </p:txBody>
      </p:sp>
      <p:pic>
        <p:nvPicPr>
          <p:cNvPr id="1858" name="Picture 3"/>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saturation sat="220000"/>
                    </a14:imgEffect>
                  </a14:imgLayer>
                </a14:imgProps>
              </a:ext>
              <a:ext uri="{28A0092B-C50C-407E-A947-70E740481C1C}">
                <a14:useLocalDpi xmlns:a14="http://schemas.microsoft.com/office/drawing/2010/main"/>
              </a:ext>
            </a:extLst>
          </a:blip>
          <a:srcRect r="16827"/>
          <a:stretch/>
        </p:blipFill>
        <p:spPr bwMode="auto">
          <a:xfrm>
            <a:off x="4982460" y="5139979"/>
            <a:ext cx="933276" cy="748061"/>
          </a:xfrm>
          <a:prstGeom prst="roundRect">
            <a:avLst/>
          </a:prstGeom>
          <a:noFill/>
          <a:ln w="9525" algn="ctr">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9" name="Rechteck 1858"/>
          <p:cNvSpPr/>
          <p:nvPr/>
        </p:nvSpPr>
        <p:spPr>
          <a:xfrm>
            <a:off x="4749019" y="5930145"/>
            <a:ext cx="1508668" cy="3592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r>
              <a:rPr lang="en-US" sz="900" b="1" dirty="0">
                <a:solidFill>
                  <a:schemeClr val="tx1"/>
                </a:solidFill>
                <a:latin typeface="Arial" panose="020B0604020202020204" pitchFamily="34" charset="0"/>
                <a:cs typeface="Arial" panose="020B0604020202020204" pitchFamily="34" charset="0"/>
              </a:rPr>
              <a:t>South Africa: Air temperature</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exceeds 100°C in tunnels</a:t>
            </a:r>
          </a:p>
        </p:txBody>
      </p:sp>
      <p:cxnSp>
        <p:nvCxnSpPr>
          <p:cNvPr id="1860" name="Gerade Verbindung 1859"/>
          <p:cNvCxnSpPr/>
          <p:nvPr/>
        </p:nvCxnSpPr>
        <p:spPr>
          <a:xfrm flipV="1">
            <a:off x="5968266" y="5391336"/>
            <a:ext cx="271417" cy="143639"/>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40" name="Gerade Verbindung 1846"/>
          <p:cNvCxnSpPr/>
          <p:nvPr/>
        </p:nvCxnSpPr>
        <p:spPr>
          <a:xfrm flipV="1">
            <a:off x="6232843" y="4026546"/>
            <a:ext cx="144445" cy="190059"/>
          </a:xfrm>
          <a:prstGeom prst="line">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70643" y="5139979"/>
            <a:ext cx="1515714" cy="748061"/>
          </a:xfrm>
          <a:prstGeom prst="roundRect">
            <a:avLst/>
          </a:prstGeom>
        </p:spPr>
      </p:pic>
    </p:spTree>
    <p:extLst>
      <p:ext uri="{BB962C8B-B14F-4D97-AF65-F5344CB8AC3E}">
        <p14:creationId xmlns:p14="http://schemas.microsoft.com/office/powerpoint/2010/main" val="136446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67641" y="41099"/>
            <a:ext cx="11196980" cy="717944"/>
          </a:xfrm>
        </p:spPr>
        <p:txBody>
          <a:bodyPr/>
          <a:lstStyle/>
          <a:p>
            <a:r>
              <a:rPr lang="en-US" dirty="0"/>
              <a:t>Our Traction Converters</a:t>
            </a:r>
            <a:br>
              <a:rPr lang="en-US" dirty="0">
                <a:latin typeface="+mn-lt"/>
              </a:rPr>
            </a:br>
            <a:r>
              <a:rPr lang="en-US" dirty="0">
                <a:latin typeface="+mn-lt"/>
              </a:rPr>
              <a:t>Different Mounting Options</a:t>
            </a:r>
            <a:br>
              <a:rPr lang="en-US" dirty="0">
                <a:latin typeface="+mn-lt"/>
              </a:rPr>
            </a:br>
            <a:endParaRPr lang="en-US" dirty="0">
              <a:latin typeface="+mn-lt"/>
            </a:endParaRPr>
          </a:p>
        </p:txBody>
      </p:sp>
      <p:pic>
        <p:nvPicPr>
          <p:cNvPr id="20487" name="Picture 2"/>
          <p:cNvPicPr>
            <a:picLocks noChangeAspect="1" noChangeArrowheads="1"/>
          </p:cNvPicPr>
          <p:nvPr/>
        </p:nvPicPr>
        <p:blipFill>
          <a:blip r:embed="rId3" cstate="print">
            <a:clrChange>
              <a:clrFrom>
                <a:srgbClr val="FFFFFF"/>
              </a:clrFrom>
              <a:clrTo>
                <a:srgbClr val="FFFFFF">
                  <a:alpha val="0"/>
                </a:srgbClr>
              </a:clrTo>
            </a:clrChange>
          </a:blip>
          <a:srcRect r="-17" b="-348"/>
          <a:stretch>
            <a:fillRect/>
          </a:stretch>
        </p:blipFill>
        <p:spPr bwMode="auto">
          <a:xfrm>
            <a:off x="1895476" y="926323"/>
            <a:ext cx="8016949" cy="523875"/>
          </a:xfrm>
          <a:prstGeom prst="rect">
            <a:avLst/>
          </a:prstGeom>
          <a:noFill/>
          <a:ln w="9525" algn="ctr">
            <a:noFill/>
            <a:miter lim="800000"/>
            <a:headEnd/>
            <a:tailEnd/>
          </a:ln>
        </p:spPr>
      </p:pic>
      <p:grpSp>
        <p:nvGrpSpPr>
          <p:cNvPr id="6" name="Gruppieren 5"/>
          <p:cNvGrpSpPr/>
          <p:nvPr/>
        </p:nvGrpSpPr>
        <p:grpSpPr>
          <a:xfrm>
            <a:off x="1868978" y="1378189"/>
            <a:ext cx="6675295" cy="1101478"/>
            <a:chOff x="344977" y="2008435"/>
            <a:chExt cx="8043447" cy="1101478"/>
          </a:xfrm>
        </p:grpSpPr>
        <p:sp>
          <p:nvSpPr>
            <p:cNvPr id="20493" name="AutoShape 3"/>
            <p:cNvSpPr>
              <a:spLocks noChangeArrowheads="1"/>
            </p:cNvSpPr>
            <p:nvPr/>
          </p:nvSpPr>
          <p:spPr bwMode="gray">
            <a:xfrm rot="5400000">
              <a:off x="3062132" y="1854307"/>
              <a:ext cx="582612" cy="1925424"/>
            </a:xfrm>
            <a:prstGeom prst="chevron">
              <a:avLst>
                <a:gd name="adj" fmla="val 29963"/>
              </a:avLst>
            </a:prstGeom>
            <a:solidFill>
              <a:schemeClr val="bg2"/>
            </a:solidFill>
            <a:ln w="12700">
              <a:noFill/>
              <a:miter lim="800000"/>
              <a:headEnd/>
              <a:tailEnd/>
            </a:ln>
          </p:spPr>
          <p:txBody>
            <a:bodyPr rot="10800000" vert="eaVert" tIns="411480"/>
            <a:lstStyle/>
            <a:p>
              <a:pPr algn="ctr" eaLnBrk="0" hangingPunct="0"/>
              <a:endParaRPr lang="en-US" sz="1200"/>
            </a:p>
          </p:txBody>
        </p:sp>
        <p:grpSp>
          <p:nvGrpSpPr>
            <p:cNvPr id="5" name="Gruppieren 4"/>
            <p:cNvGrpSpPr/>
            <p:nvPr/>
          </p:nvGrpSpPr>
          <p:grpSpPr>
            <a:xfrm>
              <a:off x="344977" y="2008435"/>
              <a:ext cx="8043447" cy="1101478"/>
              <a:chOff x="344977" y="2008435"/>
              <a:chExt cx="4886441" cy="1101478"/>
            </a:xfrm>
          </p:grpSpPr>
          <p:sp>
            <p:nvSpPr>
              <p:cNvPr id="13" name="AutoShape 2"/>
              <p:cNvSpPr>
                <a:spLocks noChangeArrowheads="1"/>
              </p:cNvSpPr>
              <p:nvPr/>
            </p:nvSpPr>
            <p:spPr bwMode="gray">
              <a:xfrm rot="5400000">
                <a:off x="652275" y="1712452"/>
                <a:ext cx="614356" cy="1228951"/>
              </a:xfrm>
              <a:prstGeom prst="homePlate">
                <a:avLst>
                  <a:gd name="adj" fmla="val 25483"/>
                </a:avLst>
              </a:prstGeom>
              <a:solidFill>
                <a:srgbClr val="808D97"/>
              </a:solidFill>
              <a:ln w="12700">
                <a:noFill/>
                <a:miter lim="800000"/>
                <a:headEnd/>
                <a:tailEnd/>
              </a:ln>
              <a:effectLst/>
            </p:spPr>
            <p:txBody>
              <a:bodyPr vert="vert270" anchor="ctr"/>
              <a:lstStyle/>
              <a:p>
                <a:pPr algn="ctr" eaLnBrk="0" hangingPunct="0">
                  <a:defRPr/>
                </a:pPr>
                <a:r>
                  <a:rPr lang="en-US" sz="1200" i="1" dirty="0">
                    <a:solidFill>
                      <a:schemeClr val="bg1"/>
                    </a:solidFill>
                  </a:rPr>
                  <a:t>MITRAC</a:t>
                </a:r>
                <a:br>
                  <a:rPr lang="en-US" sz="1200" dirty="0">
                    <a:solidFill>
                      <a:schemeClr val="bg1"/>
                    </a:solidFill>
                  </a:rPr>
                </a:br>
                <a:r>
                  <a:rPr lang="en-US" sz="1200" dirty="0">
                    <a:solidFill>
                      <a:schemeClr val="bg1"/>
                    </a:solidFill>
                  </a:rPr>
                  <a:t>TC 1100</a:t>
                </a:r>
              </a:p>
            </p:txBody>
          </p:sp>
          <p:sp>
            <p:nvSpPr>
              <p:cNvPr id="14" name="AutoShape 2"/>
              <p:cNvSpPr>
                <a:spLocks noChangeArrowheads="1"/>
              </p:cNvSpPr>
              <p:nvPr/>
            </p:nvSpPr>
            <p:spPr bwMode="gray">
              <a:xfrm rot="5400000">
                <a:off x="1866764" y="1710410"/>
                <a:ext cx="614225" cy="1231448"/>
              </a:xfrm>
              <a:prstGeom prst="homePlate">
                <a:avLst>
                  <a:gd name="adj" fmla="val 25483"/>
                </a:avLst>
              </a:prstGeom>
              <a:solidFill>
                <a:srgbClr val="808D97"/>
              </a:solidFill>
              <a:ln w="12700">
                <a:noFill/>
                <a:miter lim="800000"/>
                <a:headEnd/>
                <a:tailEnd/>
              </a:ln>
              <a:effectLst/>
            </p:spPr>
            <p:txBody>
              <a:bodyPr vert="vert270" anchor="ctr"/>
              <a:lstStyle/>
              <a:p>
                <a:pPr algn="ctr" eaLnBrk="0" hangingPunct="0">
                  <a:defRPr/>
                </a:pPr>
                <a:r>
                  <a:rPr lang="en-US" sz="1200" i="1" dirty="0">
                    <a:solidFill>
                      <a:schemeClr val="bg1"/>
                    </a:solidFill>
                  </a:rPr>
                  <a:t>MITRAC</a:t>
                </a:r>
                <a:br>
                  <a:rPr lang="en-US" sz="1200" i="1" dirty="0">
                    <a:solidFill>
                      <a:schemeClr val="bg1"/>
                    </a:solidFill>
                  </a:rPr>
                </a:br>
                <a:r>
                  <a:rPr lang="en-US" sz="1200" dirty="0">
                    <a:solidFill>
                      <a:schemeClr val="bg1"/>
                    </a:solidFill>
                  </a:rPr>
                  <a:t>TC 1200</a:t>
                </a:r>
              </a:p>
            </p:txBody>
          </p:sp>
          <p:sp>
            <p:nvSpPr>
              <p:cNvPr id="15" name="AutoShape 2"/>
              <p:cNvSpPr>
                <a:spLocks noChangeArrowheads="1"/>
              </p:cNvSpPr>
              <p:nvPr/>
            </p:nvSpPr>
            <p:spPr bwMode="gray">
              <a:xfrm rot="5400000">
                <a:off x="3091089" y="1701045"/>
                <a:ext cx="614357" cy="1231921"/>
              </a:xfrm>
              <a:prstGeom prst="homePlate">
                <a:avLst>
                  <a:gd name="adj" fmla="val 25483"/>
                </a:avLst>
              </a:prstGeom>
              <a:solidFill>
                <a:srgbClr val="808D97"/>
              </a:solidFill>
              <a:ln w="12700">
                <a:noFill/>
                <a:miter lim="800000"/>
                <a:headEnd/>
                <a:tailEnd/>
              </a:ln>
              <a:effectLst/>
            </p:spPr>
            <p:txBody>
              <a:bodyPr vert="vert270" anchor="ctr"/>
              <a:lstStyle/>
              <a:p>
                <a:pPr algn="ctr" eaLnBrk="0" hangingPunct="0">
                  <a:defRPr/>
                </a:pPr>
                <a:r>
                  <a:rPr lang="en-US" sz="1200" i="1" dirty="0">
                    <a:solidFill>
                      <a:schemeClr val="bg1"/>
                    </a:solidFill>
                  </a:rPr>
                  <a:t>MITRAC</a:t>
                </a:r>
                <a:br>
                  <a:rPr lang="en-US" sz="1200" dirty="0">
                    <a:solidFill>
                      <a:schemeClr val="bg1"/>
                    </a:solidFill>
                  </a:rPr>
                </a:br>
                <a:r>
                  <a:rPr lang="en-US" sz="1200" dirty="0">
                    <a:solidFill>
                      <a:schemeClr val="bg1"/>
                    </a:solidFill>
                  </a:rPr>
                  <a:t>TC 1300</a:t>
                </a:r>
              </a:p>
            </p:txBody>
          </p:sp>
          <p:sp>
            <p:nvSpPr>
              <p:cNvPr id="16" name="AutoShape 2"/>
              <p:cNvSpPr>
                <a:spLocks noChangeArrowheads="1"/>
              </p:cNvSpPr>
              <p:nvPr/>
            </p:nvSpPr>
            <p:spPr bwMode="gray">
              <a:xfrm rot="5400000">
                <a:off x="4308345" y="1699587"/>
                <a:ext cx="614226" cy="1231921"/>
              </a:xfrm>
              <a:prstGeom prst="homePlate">
                <a:avLst>
                  <a:gd name="adj" fmla="val 25483"/>
                </a:avLst>
              </a:prstGeom>
              <a:solidFill>
                <a:srgbClr val="808D97"/>
              </a:solidFill>
              <a:ln w="12700">
                <a:noFill/>
                <a:miter lim="800000"/>
                <a:headEnd/>
                <a:tailEnd/>
              </a:ln>
              <a:effectLst/>
            </p:spPr>
            <p:txBody>
              <a:bodyPr vert="vert270" anchor="ctr"/>
              <a:lstStyle/>
              <a:p>
                <a:pPr algn="ctr" eaLnBrk="0" hangingPunct="0">
                  <a:defRPr/>
                </a:pPr>
                <a:r>
                  <a:rPr lang="en-US" sz="1200" i="1" dirty="0">
                    <a:solidFill>
                      <a:schemeClr val="bg1"/>
                    </a:solidFill>
                  </a:rPr>
                  <a:t>MITRAC</a:t>
                </a:r>
                <a:br>
                  <a:rPr lang="en-US" sz="1200" dirty="0">
                    <a:solidFill>
                      <a:schemeClr val="bg1"/>
                    </a:solidFill>
                  </a:rPr>
                </a:br>
                <a:r>
                  <a:rPr lang="en-US" sz="1200" dirty="0">
                    <a:solidFill>
                      <a:schemeClr val="bg1"/>
                    </a:solidFill>
                  </a:rPr>
                  <a:t>TC 1400</a:t>
                </a:r>
              </a:p>
            </p:txBody>
          </p:sp>
          <p:sp>
            <p:nvSpPr>
              <p:cNvPr id="20492" name="AutoShape 3"/>
              <p:cNvSpPr>
                <a:spLocks noChangeArrowheads="1"/>
              </p:cNvSpPr>
              <p:nvPr/>
            </p:nvSpPr>
            <p:spPr bwMode="gray">
              <a:xfrm rot="5400000">
                <a:off x="665956" y="2232819"/>
                <a:ext cx="582613" cy="1171575"/>
              </a:xfrm>
              <a:prstGeom prst="chevron">
                <a:avLst>
                  <a:gd name="adj" fmla="val 29963"/>
                </a:avLst>
              </a:prstGeom>
              <a:solidFill>
                <a:schemeClr val="bg2"/>
              </a:solidFill>
              <a:ln w="12700">
                <a:noFill/>
                <a:miter lim="800000"/>
                <a:headEnd/>
                <a:tailEnd/>
              </a:ln>
            </p:spPr>
            <p:txBody>
              <a:bodyPr rot="10800000" vert="eaVert" tIns="411480"/>
              <a:lstStyle/>
              <a:p>
                <a:pPr algn="ctr" eaLnBrk="0" hangingPunct="0"/>
                <a:endParaRPr lang="en-US" sz="1200"/>
              </a:p>
            </p:txBody>
          </p:sp>
          <p:sp>
            <p:nvSpPr>
              <p:cNvPr id="20494" name="AutoShape 3"/>
              <p:cNvSpPr>
                <a:spLocks noChangeArrowheads="1"/>
              </p:cNvSpPr>
              <p:nvPr/>
            </p:nvSpPr>
            <p:spPr bwMode="gray">
              <a:xfrm rot="5400000">
                <a:off x="3114675" y="2220913"/>
                <a:ext cx="579438" cy="1173162"/>
              </a:xfrm>
              <a:prstGeom prst="chevron">
                <a:avLst>
                  <a:gd name="adj" fmla="val 29963"/>
                </a:avLst>
              </a:prstGeom>
              <a:solidFill>
                <a:schemeClr val="bg2"/>
              </a:solidFill>
              <a:ln w="12700">
                <a:noFill/>
                <a:miter lim="800000"/>
                <a:headEnd/>
                <a:tailEnd/>
              </a:ln>
            </p:spPr>
            <p:txBody>
              <a:bodyPr rot="10800000" vert="eaVert" tIns="411480"/>
              <a:lstStyle/>
              <a:p>
                <a:pPr algn="ctr" eaLnBrk="0" hangingPunct="0"/>
                <a:endParaRPr lang="en-US" sz="1200"/>
              </a:p>
            </p:txBody>
          </p:sp>
          <p:sp>
            <p:nvSpPr>
              <p:cNvPr id="20495" name="AutoShape 3"/>
              <p:cNvSpPr>
                <a:spLocks noChangeArrowheads="1"/>
              </p:cNvSpPr>
              <p:nvPr/>
            </p:nvSpPr>
            <p:spPr bwMode="gray">
              <a:xfrm rot="5400000">
                <a:off x="4329907" y="2220119"/>
                <a:ext cx="579437" cy="1171575"/>
              </a:xfrm>
              <a:prstGeom prst="chevron">
                <a:avLst>
                  <a:gd name="adj" fmla="val 29963"/>
                </a:avLst>
              </a:prstGeom>
              <a:solidFill>
                <a:schemeClr val="bg2"/>
              </a:solidFill>
              <a:ln w="12700">
                <a:noFill/>
                <a:miter lim="800000"/>
                <a:headEnd/>
                <a:tailEnd/>
              </a:ln>
            </p:spPr>
            <p:txBody>
              <a:bodyPr rot="10800000" vert="eaVert" tIns="411480"/>
              <a:lstStyle/>
              <a:p>
                <a:pPr algn="ctr" eaLnBrk="0" hangingPunct="0"/>
                <a:endParaRPr lang="en-US" sz="1200"/>
              </a:p>
            </p:txBody>
          </p:sp>
          <p:sp>
            <p:nvSpPr>
              <p:cNvPr id="20496" name="TextBox 32"/>
              <p:cNvSpPr txBox="1">
                <a:spLocks noChangeArrowheads="1"/>
              </p:cNvSpPr>
              <p:nvPr/>
            </p:nvSpPr>
            <p:spPr bwMode="auto">
              <a:xfrm>
                <a:off x="371475" y="2730500"/>
                <a:ext cx="1171575" cy="246221"/>
              </a:xfrm>
              <a:prstGeom prst="rect">
                <a:avLst/>
              </a:prstGeom>
              <a:noFill/>
              <a:ln w="9525">
                <a:noFill/>
                <a:miter lim="800000"/>
                <a:headEnd/>
                <a:tailEnd/>
              </a:ln>
            </p:spPr>
            <p:txBody>
              <a:bodyPr>
                <a:spAutoFit/>
              </a:bodyPr>
              <a:lstStyle/>
              <a:p>
                <a:pPr algn="ctr" eaLnBrk="0" hangingPunct="0">
                  <a:spcBef>
                    <a:spcPct val="50000"/>
                  </a:spcBef>
                  <a:buClr>
                    <a:schemeClr val="accent2"/>
                  </a:buClr>
                  <a:buFont typeface="Wingdings" pitchFamily="2" charset="2"/>
                  <a:buNone/>
                </a:pPr>
                <a:r>
                  <a:rPr lang="en-GB" sz="1000" b="1" dirty="0"/>
                  <a:t>Under frame mounted</a:t>
                </a:r>
              </a:p>
            </p:txBody>
          </p:sp>
          <p:sp>
            <p:nvSpPr>
              <p:cNvPr id="20497" name="TextBox 33"/>
              <p:cNvSpPr txBox="1">
                <a:spLocks noChangeArrowheads="1"/>
              </p:cNvSpPr>
              <p:nvPr/>
            </p:nvSpPr>
            <p:spPr bwMode="auto">
              <a:xfrm>
                <a:off x="1585913" y="2728913"/>
                <a:ext cx="1171575" cy="246221"/>
              </a:xfrm>
              <a:prstGeom prst="rect">
                <a:avLst/>
              </a:prstGeom>
              <a:noFill/>
              <a:ln w="9525">
                <a:noFill/>
                <a:miter lim="800000"/>
                <a:headEnd/>
                <a:tailEnd/>
              </a:ln>
            </p:spPr>
            <p:txBody>
              <a:bodyPr>
                <a:spAutoFit/>
              </a:bodyPr>
              <a:lstStyle/>
              <a:p>
                <a:pPr algn="ctr" eaLnBrk="0" hangingPunct="0">
                  <a:spcBef>
                    <a:spcPct val="50000"/>
                  </a:spcBef>
                  <a:buClr>
                    <a:schemeClr val="accent2"/>
                  </a:buClr>
                  <a:buFont typeface="Wingdings" pitchFamily="2" charset="2"/>
                  <a:buNone/>
                </a:pPr>
                <a:r>
                  <a:rPr lang="en-US" sz="1000" b="1" dirty="0"/>
                  <a:t>Roof mounted</a:t>
                </a:r>
              </a:p>
            </p:txBody>
          </p:sp>
          <p:sp>
            <p:nvSpPr>
              <p:cNvPr id="20498" name="TextBox 34"/>
              <p:cNvSpPr txBox="1">
                <a:spLocks noChangeArrowheads="1"/>
              </p:cNvSpPr>
              <p:nvPr/>
            </p:nvSpPr>
            <p:spPr bwMode="auto">
              <a:xfrm>
                <a:off x="2816225" y="2656507"/>
                <a:ext cx="1173163" cy="400110"/>
              </a:xfrm>
              <a:prstGeom prst="rect">
                <a:avLst/>
              </a:prstGeom>
              <a:noFill/>
              <a:ln w="9525">
                <a:noFill/>
                <a:miter lim="800000"/>
                <a:headEnd/>
                <a:tailEnd/>
              </a:ln>
            </p:spPr>
            <p:txBody>
              <a:bodyPr>
                <a:spAutoFit/>
              </a:bodyPr>
              <a:lstStyle/>
              <a:p>
                <a:pPr algn="ctr" eaLnBrk="0" hangingPunct="0">
                  <a:spcBef>
                    <a:spcPct val="50000"/>
                  </a:spcBef>
                  <a:buClr>
                    <a:schemeClr val="accent2"/>
                  </a:buClr>
                  <a:buFont typeface="Wingdings" pitchFamily="2" charset="2"/>
                  <a:buNone/>
                </a:pPr>
                <a:r>
                  <a:rPr lang="en-US" sz="1000" b="1" dirty="0"/>
                  <a:t>Machine Room mounted</a:t>
                </a:r>
              </a:p>
            </p:txBody>
          </p:sp>
          <p:sp>
            <p:nvSpPr>
              <p:cNvPr id="20499" name="TextBox 35"/>
              <p:cNvSpPr txBox="1">
                <a:spLocks noChangeArrowheads="1"/>
              </p:cNvSpPr>
              <p:nvPr/>
            </p:nvSpPr>
            <p:spPr bwMode="auto">
              <a:xfrm>
                <a:off x="4024313" y="2735263"/>
                <a:ext cx="1173162" cy="246221"/>
              </a:xfrm>
              <a:prstGeom prst="rect">
                <a:avLst/>
              </a:prstGeom>
              <a:noFill/>
              <a:ln w="9525">
                <a:noFill/>
                <a:miter lim="800000"/>
                <a:headEnd/>
                <a:tailEnd/>
              </a:ln>
            </p:spPr>
            <p:txBody>
              <a:bodyPr>
                <a:spAutoFit/>
              </a:bodyPr>
              <a:lstStyle/>
              <a:p>
                <a:pPr algn="ctr" eaLnBrk="0" hangingPunct="0">
                  <a:spcBef>
                    <a:spcPct val="50000"/>
                  </a:spcBef>
                  <a:buClr>
                    <a:schemeClr val="accent2"/>
                  </a:buClr>
                  <a:buFont typeface="Wingdings" pitchFamily="2" charset="2"/>
                  <a:buNone/>
                </a:pPr>
                <a:r>
                  <a:rPr lang="en-US" sz="1000" b="1" dirty="0"/>
                  <a:t>Stand Alone solution</a:t>
                </a:r>
              </a:p>
            </p:txBody>
          </p:sp>
        </p:grpSp>
      </p:grpSp>
      <p:graphicFrame>
        <p:nvGraphicFramePr>
          <p:cNvPr id="8" name="Tabelle 7"/>
          <p:cNvGraphicFramePr>
            <a:graphicFrameLocks noGrp="1"/>
          </p:cNvGraphicFramePr>
          <p:nvPr>
            <p:extLst/>
          </p:nvPr>
        </p:nvGraphicFramePr>
        <p:xfrm>
          <a:off x="1975523" y="3682445"/>
          <a:ext cx="8152925" cy="2438400"/>
        </p:xfrm>
        <a:graphic>
          <a:graphicData uri="http://schemas.openxmlformats.org/drawingml/2006/table">
            <a:tbl>
              <a:tblPr firstRow="1" bandRow="1">
                <a:tableStyleId>{5C22544A-7EE6-4342-B048-85BDC9FD1C3A}</a:tableStyleId>
              </a:tblPr>
              <a:tblGrid>
                <a:gridCol w="1630585">
                  <a:extLst>
                    <a:ext uri="{9D8B030D-6E8A-4147-A177-3AD203B41FA5}">
                      <a16:colId xmlns:a16="http://schemas.microsoft.com/office/drawing/2014/main" val="20000"/>
                    </a:ext>
                  </a:extLst>
                </a:gridCol>
                <a:gridCol w="1630585">
                  <a:extLst>
                    <a:ext uri="{9D8B030D-6E8A-4147-A177-3AD203B41FA5}">
                      <a16:colId xmlns:a16="http://schemas.microsoft.com/office/drawing/2014/main" val="20001"/>
                    </a:ext>
                  </a:extLst>
                </a:gridCol>
                <a:gridCol w="1630585">
                  <a:extLst>
                    <a:ext uri="{9D8B030D-6E8A-4147-A177-3AD203B41FA5}">
                      <a16:colId xmlns:a16="http://schemas.microsoft.com/office/drawing/2014/main" val="20002"/>
                    </a:ext>
                  </a:extLst>
                </a:gridCol>
                <a:gridCol w="1630585">
                  <a:extLst>
                    <a:ext uri="{9D8B030D-6E8A-4147-A177-3AD203B41FA5}">
                      <a16:colId xmlns:a16="http://schemas.microsoft.com/office/drawing/2014/main" val="20003"/>
                    </a:ext>
                  </a:extLst>
                </a:gridCol>
                <a:gridCol w="1630585">
                  <a:extLst>
                    <a:ext uri="{9D8B030D-6E8A-4147-A177-3AD203B41FA5}">
                      <a16:colId xmlns:a16="http://schemas.microsoft.com/office/drawing/2014/main" val="20004"/>
                    </a:ext>
                  </a:extLst>
                </a:gridCol>
              </a:tblGrid>
              <a:tr h="2367280">
                <a:tc>
                  <a:txBody>
                    <a:bodyPr/>
                    <a:lstStyle/>
                    <a:p>
                      <a:pPr marL="171450" indent="-171450">
                        <a:buClr>
                          <a:schemeClr val="accent1"/>
                        </a:buClr>
                        <a:buFont typeface="Arial" panose="020B0604020202020204" pitchFamily="34" charset="0"/>
                        <a:buChar char="•"/>
                      </a:pPr>
                      <a:r>
                        <a:rPr lang="en-US" sz="1100" noProof="0" dirty="0">
                          <a:solidFill>
                            <a:schemeClr val="tx1"/>
                          </a:solidFill>
                        </a:rPr>
                        <a:t>Suitable for high floor vehicles from metros up to very high speed applications</a:t>
                      </a:r>
                    </a:p>
                    <a:p>
                      <a:pPr marL="171450" indent="-171450">
                        <a:buClr>
                          <a:schemeClr val="accent1"/>
                        </a:buClr>
                        <a:buFont typeface="Arial" panose="020B0604020202020204" pitchFamily="34" charset="0"/>
                        <a:buChar char="•"/>
                      </a:pPr>
                      <a:r>
                        <a:rPr lang="en-US" sz="1100" noProof="0" dirty="0">
                          <a:solidFill>
                            <a:schemeClr val="tx1"/>
                          </a:solidFill>
                        </a:rPr>
                        <a:t>Compact underframe mounted system for small space requirements and reduced number of propulsion products</a:t>
                      </a:r>
                    </a:p>
                    <a:p>
                      <a:pPr marL="171450" indent="-171450">
                        <a:buClr>
                          <a:schemeClr val="accent1"/>
                        </a:buClr>
                        <a:buFont typeface="Wingdings" panose="05000000000000000000" pitchFamily="2" charset="2"/>
                        <a:buChar char="§"/>
                      </a:pPr>
                      <a:endParaRPr lang="en-GB" sz="1100" noProof="0" dirty="0">
                        <a:solidFill>
                          <a:schemeClr val="tx1"/>
                        </a:solidFill>
                      </a:endParaRPr>
                    </a:p>
                  </a:txBody>
                  <a:tcPr>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Roof mounted, where low floor entry is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Primarily for commuter- and regional trains. </a:t>
                      </a:r>
                      <a:endParaRPr lang="de-DE" sz="1100" dirty="0">
                        <a:solidFill>
                          <a:schemeClr val="tx1"/>
                        </a:solidFill>
                      </a:endParaRPr>
                    </a:p>
                    <a:p>
                      <a:endParaRPr lang="en-GB" sz="1100" noProof="0" dirty="0">
                        <a:solidFill>
                          <a:schemeClr val="tx1"/>
                        </a:solidFill>
                      </a:endParaRPr>
                    </a:p>
                  </a:txBody>
                  <a:tcPr>
                    <a:solidFill>
                      <a:schemeClr val="bg2"/>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rPr>
                        <a:t>Machine-room mounted solutions, allowing converters to be incorporated in the car body in double deck trains and high speed powerheads. </a:t>
                      </a:r>
                      <a:endParaRPr lang="de-DE" sz="1100" dirty="0">
                        <a:solidFill>
                          <a:schemeClr val="tx1"/>
                        </a:solidFill>
                      </a:endParaRPr>
                    </a:p>
                    <a:p>
                      <a:endParaRPr lang="en-GB" sz="1100" baseline="0" noProof="0" dirty="0">
                        <a:solidFill>
                          <a:schemeClr val="tx1"/>
                        </a:solidFill>
                      </a:endParaRPr>
                    </a:p>
                  </a:txBody>
                  <a:tcPr>
                    <a:solidFill>
                      <a:schemeClr val="bg2"/>
                    </a:solidFill>
                  </a:tcPr>
                </a:tc>
                <a:tc>
                  <a:txBody>
                    <a:bodyPr/>
                    <a:lstStyle/>
                    <a:p>
                      <a:pPr marL="171450" indent="-171450">
                        <a:buClrTx/>
                        <a:buFont typeface="Arial" panose="020B0604020202020204" pitchFamily="34" charset="0"/>
                        <a:buChar char="•"/>
                      </a:pPr>
                      <a:r>
                        <a:rPr lang="en-US" sz="1100" noProof="0" dirty="0">
                          <a:solidFill>
                            <a:schemeClr val="tx1"/>
                          </a:solidFill>
                        </a:rPr>
                        <a:t>Standalone solutions (products)</a:t>
                      </a:r>
                    </a:p>
                    <a:p>
                      <a:pPr marL="171450" indent="-171450">
                        <a:buClrTx/>
                        <a:buFont typeface="Arial" panose="020B0604020202020204" pitchFamily="34" charset="0"/>
                        <a:buChar char="•"/>
                      </a:pPr>
                      <a:r>
                        <a:rPr lang="en-US" sz="1100" noProof="0" dirty="0">
                          <a:solidFill>
                            <a:schemeClr val="tx1"/>
                          </a:solidFill>
                        </a:rPr>
                        <a:t>Primarily for high floor metros and electrical multiple units</a:t>
                      </a:r>
                    </a:p>
                    <a:p>
                      <a:pPr marL="171450" indent="-171450">
                        <a:buClr>
                          <a:schemeClr val="accent1"/>
                        </a:buClr>
                        <a:buFont typeface="Wingdings" panose="05000000000000000000" pitchFamily="2" charset="2"/>
                        <a:buChar char="§"/>
                      </a:pPr>
                      <a:endParaRPr lang="en-GB" sz="1100" noProof="0" dirty="0">
                        <a:solidFill>
                          <a:schemeClr val="tx1"/>
                        </a:solidFill>
                      </a:endParaRPr>
                    </a:p>
                  </a:txBody>
                  <a:tcPr>
                    <a:solidFill>
                      <a:schemeClr val="bg2"/>
                    </a:solidFill>
                  </a:tcPr>
                </a:tc>
                <a:tc>
                  <a:txBody>
                    <a:bodyPr/>
                    <a:lstStyle/>
                    <a:p>
                      <a:pPr marL="171450" indent="-171450">
                        <a:buClrTx/>
                        <a:buFont typeface="Arial" panose="020B0604020202020204" pitchFamily="34" charset="0"/>
                        <a:buChar char="•"/>
                      </a:pPr>
                      <a:r>
                        <a:rPr lang="en-US" sz="1100" noProof="0" dirty="0">
                          <a:solidFill>
                            <a:schemeClr val="tx1"/>
                          </a:solidFill>
                        </a:rPr>
                        <a:t>Standardized product, different mounting- and</a:t>
                      </a:r>
                      <a:r>
                        <a:rPr lang="en-US" sz="1100" baseline="0" noProof="0" dirty="0">
                          <a:solidFill>
                            <a:schemeClr val="tx1"/>
                          </a:solidFill>
                        </a:rPr>
                        <a:t> </a:t>
                      </a:r>
                      <a:r>
                        <a:rPr lang="en-US" sz="1100" noProof="0" dirty="0">
                          <a:solidFill>
                            <a:schemeClr val="tx1"/>
                          </a:solidFill>
                        </a:rPr>
                        <a:t>cooling options</a:t>
                      </a:r>
                    </a:p>
                    <a:p>
                      <a:pPr marL="171450" indent="-171450">
                        <a:buClrTx/>
                        <a:buFont typeface="Arial" panose="020B0604020202020204" pitchFamily="34" charset="0"/>
                        <a:buChar char="•"/>
                      </a:pPr>
                      <a:r>
                        <a:rPr lang="en-US" sz="1100" noProof="0" dirty="0">
                          <a:solidFill>
                            <a:schemeClr val="tx1"/>
                          </a:solidFill>
                        </a:rPr>
                        <a:t>Enabled for silicon-carbide for metros up to very high speed applications</a:t>
                      </a:r>
                    </a:p>
                    <a:p>
                      <a:pPr marL="171450" indent="-171450">
                        <a:buClr>
                          <a:schemeClr val="accent1"/>
                        </a:buClr>
                        <a:buFont typeface="Wingdings" panose="05000000000000000000" pitchFamily="2" charset="2"/>
                        <a:buChar char="§"/>
                      </a:pPr>
                      <a:endParaRPr lang="en-GB" sz="1100" noProof="0" dirty="0">
                        <a:solidFill>
                          <a:schemeClr val="tx1"/>
                        </a:solidFill>
                      </a:endParaRPr>
                    </a:p>
                  </a:txBody>
                  <a:tcPr>
                    <a:solidFill>
                      <a:schemeClr val="bg2"/>
                    </a:solidFill>
                  </a:tcPr>
                </a:tc>
                <a:extLst>
                  <a:ext uri="{0D108BD9-81ED-4DB2-BD59-A6C34878D82A}">
                    <a16:rowId xmlns:a16="http://schemas.microsoft.com/office/drawing/2014/main" val="10000"/>
                  </a:ext>
                </a:extLst>
              </a:tr>
            </a:tbl>
          </a:graphicData>
        </a:graphic>
      </p:graphicFrame>
      <p:pic>
        <p:nvPicPr>
          <p:cNvPr id="2" name="Grafik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2112" y="2415151"/>
            <a:ext cx="1517453" cy="1040539"/>
          </a:xfrm>
          <a:prstGeom prst="rect">
            <a:avLst/>
          </a:prstGeom>
        </p:spPr>
      </p:pic>
      <p:pic>
        <p:nvPicPr>
          <p:cNvPr id="3" name="Grafik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7677" y="2541080"/>
            <a:ext cx="1484175" cy="1017720"/>
          </a:xfrm>
          <a:prstGeom prst="rect">
            <a:avLst/>
          </a:prstGeom>
        </p:spPr>
      </p:pic>
      <p:pic>
        <p:nvPicPr>
          <p:cNvPr id="7" name="Grafik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0734" y="2630691"/>
            <a:ext cx="1311700" cy="899452"/>
          </a:xfrm>
          <a:prstGeom prst="rect">
            <a:avLst/>
          </a:prstGeom>
        </p:spPr>
      </p:pic>
      <p:sp>
        <p:nvSpPr>
          <p:cNvPr id="27" name="AutoShape 2"/>
          <p:cNvSpPr>
            <a:spLocks noChangeArrowheads="1"/>
          </p:cNvSpPr>
          <p:nvPr/>
        </p:nvSpPr>
        <p:spPr bwMode="gray">
          <a:xfrm rot="5400000">
            <a:off x="9036023" y="842326"/>
            <a:ext cx="614227" cy="1682909"/>
          </a:xfrm>
          <a:prstGeom prst="homePlate">
            <a:avLst>
              <a:gd name="adj" fmla="val 25483"/>
            </a:avLst>
          </a:prstGeom>
          <a:solidFill>
            <a:srgbClr val="808D97"/>
          </a:solidFill>
          <a:ln w="12700">
            <a:noFill/>
            <a:miter lim="800000"/>
            <a:headEnd/>
            <a:tailEnd/>
          </a:ln>
          <a:effectLst/>
        </p:spPr>
        <p:txBody>
          <a:bodyPr vert="vert270" anchor="ctr"/>
          <a:lstStyle/>
          <a:p>
            <a:pPr algn="ctr" eaLnBrk="0" hangingPunct="0">
              <a:defRPr/>
            </a:pPr>
            <a:r>
              <a:rPr lang="en-US" sz="1200" i="1" dirty="0">
                <a:solidFill>
                  <a:schemeClr val="bg1"/>
                </a:solidFill>
              </a:rPr>
              <a:t>MITRAC</a:t>
            </a:r>
            <a:br>
              <a:rPr lang="en-US" sz="1200" dirty="0">
                <a:solidFill>
                  <a:schemeClr val="bg1"/>
                </a:solidFill>
              </a:rPr>
            </a:br>
            <a:r>
              <a:rPr lang="en-US" sz="1200" dirty="0">
                <a:solidFill>
                  <a:schemeClr val="bg1"/>
                </a:solidFill>
              </a:rPr>
              <a:t>TC 1500</a:t>
            </a:r>
          </a:p>
        </p:txBody>
      </p:sp>
      <p:sp>
        <p:nvSpPr>
          <p:cNvPr id="28" name="AutoShape 3"/>
          <p:cNvSpPr>
            <a:spLocks noChangeArrowheads="1"/>
          </p:cNvSpPr>
          <p:nvPr/>
        </p:nvSpPr>
        <p:spPr bwMode="gray">
          <a:xfrm rot="5400000">
            <a:off x="9084476" y="1388127"/>
            <a:ext cx="579437" cy="1600471"/>
          </a:xfrm>
          <a:prstGeom prst="chevron">
            <a:avLst>
              <a:gd name="adj" fmla="val 29963"/>
            </a:avLst>
          </a:prstGeom>
          <a:solidFill>
            <a:schemeClr val="bg2"/>
          </a:solidFill>
          <a:ln w="12700">
            <a:noFill/>
            <a:miter lim="800000"/>
            <a:headEnd/>
            <a:tailEnd/>
          </a:ln>
        </p:spPr>
        <p:txBody>
          <a:bodyPr rot="10800000" vert="eaVert" tIns="411480"/>
          <a:lstStyle/>
          <a:p>
            <a:pPr algn="ctr" eaLnBrk="0" hangingPunct="0"/>
            <a:endParaRPr lang="en-US" sz="1200"/>
          </a:p>
        </p:txBody>
      </p:sp>
      <p:sp>
        <p:nvSpPr>
          <p:cNvPr id="29" name="TextBox 35"/>
          <p:cNvSpPr txBox="1">
            <a:spLocks noChangeArrowheads="1"/>
          </p:cNvSpPr>
          <p:nvPr/>
        </p:nvSpPr>
        <p:spPr bwMode="auto">
          <a:xfrm>
            <a:off x="8535538" y="2112249"/>
            <a:ext cx="1602639" cy="246221"/>
          </a:xfrm>
          <a:prstGeom prst="rect">
            <a:avLst/>
          </a:prstGeom>
          <a:noFill/>
          <a:ln w="9525">
            <a:noFill/>
            <a:miter lim="800000"/>
            <a:headEnd/>
            <a:tailEnd/>
          </a:ln>
        </p:spPr>
        <p:txBody>
          <a:bodyPr>
            <a:spAutoFit/>
          </a:bodyPr>
          <a:lstStyle/>
          <a:p>
            <a:pPr algn="ctr" eaLnBrk="0" hangingPunct="0">
              <a:spcBef>
                <a:spcPct val="50000"/>
              </a:spcBef>
              <a:buClr>
                <a:schemeClr val="accent2"/>
              </a:buClr>
              <a:buFont typeface="Wingdings" pitchFamily="2" charset="2"/>
              <a:buNone/>
            </a:pPr>
            <a:r>
              <a:rPr lang="en-US" sz="1000" b="1" dirty="0"/>
              <a:t>Flexible mounting</a:t>
            </a:r>
          </a:p>
        </p:txBody>
      </p:sp>
      <p:pic>
        <p:nvPicPr>
          <p:cNvPr id="9" name="Grafik 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7303" y="2463316"/>
            <a:ext cx="1619672" cy="1110632"/>
          </a:xfrm>
          <a:prstGeom prst="rect">
            <a:avLst/>
          </a:prstGeom>
        </p:spPr>
      </p:pic>
      <p:pic>
        <p:nvPicPr>
          <p:cNvPr id="4" name="Grafik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7052" y="2506263"/>
            <a:ext cx="1373136" cy="941579"/>
          </a:xfrm>
          <a:prstGeom prst="rect">
            <a:avLst/>
          </a:prstGeom>
        </p:spPr>
      </p:pic>
      <p:sp>
        <p:nvSpPr>
          <p:cNvPr id="10" name="Rectangle 9">
            <a:extLst>
              <a:ext uri="{FF2B5EF4-FFF2-40B4-BE49-F238E27FC236}">
                <a16:creationId xmlns:a16="http://schemas.microsoft.com/office/drawing/2014/main" id="{D35F2EEA-175E-486C-9595-6F72D83C1E74}"/>
              </a:ext>
            </a:extLst>
          </p:cNvPr>
          <p:cNvSpPr/>
          <p:nvPr/>
        </p:nvSpPr>
        <p:spPr>
          <a:xfrm>
            <a:off x="8512507" y="1378188"/>
            <a:ext cx="1694552" cy="455348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36000" bIns="72000" rtlCol="0" anchor="t"/>
          <a:lstStyle/>
          <a:p>
            <a:pPr algn="l"/>
            <a:endParaRPr lang="en-US" dirty="0" err="1"/>
          </a:p>
        </p:txBody>
      </p:sp>
    </p:spTree>
    <p:extLst>
      <p:ext uri="{BB962C8B-B14F-4D97-AF65-F5344CB8AC3E}">
        <p14:creationId xmlns:p14="http://schemas.microsoft.com/office/powerpoint/2010/main" val="3599237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a:t>
            </a:r>
          </a:p>
        </p:txBody>
      </p:sp>
      <p:sp>
        <p:nvSpPr>
          <p:cNvPr id="4" name="Text Placeholder 3"/>
          <p:cNvSpPr>
            <a:spLocks noGrp="1"/>
          </p:cNvSpPr>
          <p:nvPr>
            <p:ph type="body" sz="quarter" idx="10"/>
          </p:nvPr>
        </p:nvSpPr>
        <p:spPr>
          <a:xfrm>
            <a:off x="1487490" y="2175427"/>
            <a:ext cx="9889097" cy="576064"/>
          </a:xfrm>
          <a:solidFill>
            <a:srgbClr val="2D3750"/>
          </a:solidFill>
        </p:spPr>
        <p:txBody>
          <a:bodyPr vert="horz" lIns="96000" tIns="48000" rIns="48000" bIns="48000" rtlCol="0" anchor="ctr">
            <a:normAutofit/>
          </a:bodyPr>
          <a:lstStyle/>
          <a:p>
            <a:r>
              <a:rPr lang="en-CA" sz="2667" dirty="0">
                <a:solidFill>
                  <a:schemeClr val="bg1"/>
                </a:solidFill>
              </a:rPr>
              <a:t>Project introduction</a:t>
            </a:r>
          </a:p>
        </p:txBody>
      </p:sp>
      <p:sp>
        <p:nvSpPr>
          <p:cNvPr id="5" name="Text Placeholder 4"/>
          <p:cNvSpPr>
            <a:spLocks noGrp="1"/>
          </p:cNvSpPr>
          <p:nvPr>
            <p:ph type="body" sz="quarter" idx="11"/>
          </p:nvPr>
        </p:nvSpPr>
        <p:spPr>
          <a:xfrm>
            <a:off x="1487490" y="2895507"/>
            <a:ext cx="9889097" cy="576064"/>
          </a:xfrm>
        </p:spPr>
        <p:txBody>
          <a:bodyPr vert="horz" lIns="96000" tIns="48000" rIns="48000" bIns="48000" rtlCol="0" anchor="ctr">
            <a:normAutofit/>
          </a:bodyPr>
          <a:lstStyle/>
          <a:p>
            <a:r>
              <a:rPr lang="en-CA" sz="2667" dirty="0"/>
              <a:t>Laboratory test</a:t>
            </a:r>
          </a:p>
        </p:txBody>
      </p:sp>
      <p:sp>
        <p:nvSpPr>
          <p:cNvPr id="9" name="Text Placeholder 8"/>
          <p:cNvSpPr>
            <a:spLocks noGrp="1"/>
          </p:cNvSpPr>
          <p:nvPr>
            <p:ph type="body" sz="quarter" idx="12"/>
          </p:nvPr>
        </p:nvSpPr>
        <p:spPr>
          <a:xfrm>
            <a:off x="1487490" y="3615587"/>
            <a:ext cx="9889097" cy="576064"/>
          </a:xfrm>
        </p:spPr>
        <p:txBody>
          <a:bodyPr vert="horz" lIns="96000" tIns="48000" rIns="48000" bIns="48000" rtlCol="0" anchor="ctr">
            <a:normAutofit/>
          </a:bodyPr>
          <a:lstStyle/>
          <a:p>
            <a:r>
              <a:rPr lang="en-CA" sz="2667" dirty="0"/>
              <a:t>Field test</a:t>
            </a:r>
          </a:p>
        </p:txBody>
      </p:sp>
      <p:sp>
        <p:nvSpPr>
          <p:cNvPr id="18" name="Text Placeholder 17"/>
          <p:cNvSpPr>
            <a:spLocks noGrp="1"/>
          </p:cNvSpPr>
          <p:nvPr>
            <p:ph type="body" sz="quarter" idx="13"/>
          </p:nvPr>
        </p:nvSpPr>
        <p:spPr>
          <a:xfrm>
            <a:off x="1487490" y="4335667"/>
            <a:ext cx="9889097" cy="576064"/>
          </a:xfrm>
        </p:spPr>
        <p:txBody>
          <a:bodyPr vert="horz" lIns="96000" tIns="48000" rIns="48000" bIns="48000" rtlCol="0" anchor="ctr">
            <a:normAutofit/>
          </a:bodyPr>
          <a:lstStyle/>
          <a:p>
            <a:r>
              <a:rPr lang="en-CA" sz="2667" dirty="0"/>
              <a:t>Summary</a:t>
            </a:r>
          </a:p>
        </p:txBody>
      </p:sp>
      <p:sp>
        <p:nvSpPr>
          <p:cNvPr id="20" name="Text Placeholder 19"/>
          <p:cNvSpPr>
            <a:spLocks noGrp="1"/>
          </p:cNvSpPr>
          <p:nvPr>
            <p:ph type="body" sz="quarter" idx="15"/>
          </p:nvPr>
        </p:nvSpPr>
        <p:spPr>
          <a:xfrm>
            <a:off x="661467" y="2175427"/>
            <a:ext cx="672000" cy="576000"/>
          </a:xfrm>
        </p:spPr>
        <p:txBody>
          <a:bodyPr>
            <a:normAutofit/>
          </a:bodyPr>
          <a:lstStyle/>
          <a:p>
            <a:r>
              <a:rPr lang="en-CA" dirty="0"/>
              <a:t>2</a:t>
            </a:r>
          </a:p>
        </p:txBody>
      </p:sp>
      <p:sp>
        <p:nvSpPr>
          <p:cNvPr id="21" name="Text Placeholder 20"/>
          <p:cNvSpPr>
            <a:spLocks noGrp="1"/>
          </p:cNvSpPr>
          <p:nvPr>
            <p:ph type="body" sz="quarter" idx="16"/>
          </p:nvPr>
        </p:nvSpPr>
        <p:spPr>
          <a:xfrm>
            <a:off x="661467" y="2882896"/>
            <a:ext cx="672000" cy="576000"/>
          </a:xfrm>
        </p:spPr>
        <p:txBody>
          <a:bodyPr>
            <a:normAutofit/>
          </a:bodyPr>
          <a:lstStyle/>
          <a:p>
            <a:r>
              <a:rPr lang="en-CA" dirty="0"/>
              <a:t>3</a:t>
            </a:r>
          </a:p>
        </p:txBody>
      </p:sp>
      <p:sp>
        <p:nvSpPr>
          <p:cNvPr id="22" name="Text Placeholder 21"/>
          <p:cNvSpPr>
            <a:spLocks noGrp="1"/>
          </p:cNvSpPr>
          <p:nvPr>
            <p:ph type="body" sz="quarter" idx="17"/>
          </p:nvPr>
        </p:nvSpPr>
        <p:spPr>
          <a:xfrm>
            <a:off x="661467" y="3590365"/>
            <a:ext cx="672000" cy="576000"/>
          </a:xfrm>
        </p:spPr>
        <p:txBody>
          <a:bodyPr>
            <a:normAutofit/>
          </a:bodyPr>
          <a:lstStyle/>
          <a:p>
            <a:r>
              <a:rPr lang="en-CA" dirty="0"/>
              <a:t>4</a:t>
            </a:r>
          </a:p>
        </p:txBody>
      </p:sp>
      <p:sp>
        <p:nvSpPr>
          <p:cNvPr id="23" name="Text Placeholder 22"/>
          <p:cNvSpPr>
            <a:spLocks noGrp="1"/>
          </p:cNvSpPr>
          <p:nvPr>
            <p:ph type="body" sz="quarter" idx="18"/>
          </p:nvPr>
        </p:nvSpPr>
        <p:spPr>
          <a:xfrm>
            <a:off x="661467" y="4297833"/>
            <a:ext cx="672000" cy="576000"/>
          </a:xfrm>
        </p:spPr>
        <p:txBody>
          <a:bodyPr>
            <a:normAutofit/>
          </a:bodyPr>
          <a:lstStyle/>
          <a:p>
            <a:r>
              <a:rPr lang="en-CA" dirty="0"/>
              <a:t>5</a:t>
            </a:r>
          </a:p>
        </p:txBody>
      </p:sp>
      <p:sp>
        <p:nvSpPr>
          <p:cNvPr id="3" name="Slide Number Placeholder 2"/>
          <p:cNvSpPr>
            <a:spLocks noGrp="1"/>
          </p:cNvSpPr>
          <p:nvPr>
            <p:ph type="sldNum" sz="quarter" idx="4"/>
          </p:nvPr>
        </p:nvSpPr>
        <p:spPr>
          <a:xfrm>
            <a:off x="480053" y="6309320"/>
            <a:ext cx="431371" cy="360000"/>
          </a:xfrm>
        </p:spPr>
        <p:txBody>
          <a:bodyPr/>
          <a:lstStyle/>
          <a:p>
            <a:fld id="{89A93721-A7E3-4E3B-BEAA-F100E0D8E961}" type="slidenum">
              <a:rPr lang="en-CA" smtClean="0"/>
              <a:pPr/>
              <a:t>6</a:t>
            </a:fld>
            <a:endParaRPr lang="en-CA" dirty="0"/>
          </a:p>
        </p:txBody>
      </p:sp>
      <p:sp>
        <p:nvSpPr>
          <p:cNvPr id="14" name="Text Placeholder 3">
            <a:extLst>
              <a:ext uri="{FF2B5EF4-FFF2-40B4-BE49-F238E27FC236}">
                <a16:creationId xmlns:a16="http://schemas.microsoft.com/office/drawing/2014/main" id="{A2ED1ACB-0903-4362-B122-C9C20BE62187}"/>
              </a:ext>
            </a:extLst>
          </p:cNvPr>
          <p:cNvSpPr txBox="1">
            <a:spLocks/>
          </p:cNvSpPr>
          <p:nvPr/>
        </p:nvSpPr>
        <p:spPr>
          <a:xfrm>
            <a:off x="1487490" y="1469319"/>
            <a:ext cx="9889097" cy="576064"/>
          </a:xfrm>
          <a:prstGeom prst="rect">
            <a:avLst/>
          </a:prstGeom>
          <a:noFill/>
        </p:spPr>
        <p:txBody>
          <a:bodyPr vert="horz" lIns="96000" tIns="48000" rIns="48000" bIns="48000" rtlCol="0" anchor="ctr">
            <a:normAutofit/>
          </a:bodyPr>
          <a:lstStyle>
            <a:lvl1pPr marL="0" indent="0" algn="l" defTabSz="914400" rtl="0" eaLnBrk="1" latinLnBrk="0" hangingPunct="1">
              <a:lnSpc>
                <a:spcPct val="100000"/>
              </a:lnSpc>
              <a:spcBef>
                <a:spcPts val="600"/>
              </a:spcBef>
              <a:buFont typeface="Arial" pitchFamily="34" charset="0"/>
              <a:buNone/>
              <a:defRPr lang="en-CA" sz="1600" b="1" kern="1200" cap="none" baseline="0">
                <a:solidFill>
                  <a:srgbClr val="808D97"/>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667" dirty="0"/>
              <a:t>Bombardier Transportation Energy &amp; Motion</a:t>
            </a:r>
          </a:p>
        </p:txBody>
      </p:sp>
      <p:sp>
        <p:nvSpPr>
          <p:cNvPr id="15" name="Text Placeholder 19">
            <a:extLst>
              <a:ext uri="{FF2B5EF4-FFF2-40B4-BE49-F238E27FC236}">
                <a16:creationId xmlns:a16="http://schemas.microsoft.com/office/drawing/2014/main" id="{AB1456BC-9F14-4543-A0D3-91BD8DB157AD}"/>
              </a:ext>
            </a:extLst>
          </p:cNvPr>
          <p:cNvSpPr txBox="1">
            <a:spLocks/>
          </p:cNvSpPr>
          <p:nvPr/>
        </p:nvSpPr>
        <p:spPr>
          <a:xfrm>
            <a:off x="661467" y="1469319"/>
            <a:ext cx="672000" cy="576000"/>
          </a:xfrm>
          <a:prstGeom prst="roundRect">
            <a:avLst/>
          </a:prstGeom>
          <a:noFill/>
          <a:ln w="38100" cap="flat" cmpd="sng" algn="ctr">
            <a:solidFill>
              <a:schemeClr val="accent1"/>
            </a:solidFill>
            <a:prstDash val="solid"/>
          </a:ln>
          <a:effectLst/>
        </p:spPr>
        <p:txBody>
          <a:bodyPr vert="horz" lIns="0" tIns="60960" rIns="96000" bIns="60960" rtlCol="0" anchor="ctr">
            <a:normAutofit/>
          </a:bodyPr>
          <a:lstStyle>
            <a:lvl1pPr marL="0" indent="0" algn="ctr" defTabSz="914400" rtl="0" eaLnBrk="1" latinLnBrk="0" hangingPunct="1">
              <a:lnSpc>
                <a:spcPct val="100000"/>
              </a:lnSpc>
              <a:spcBef>
                <a:spcPts val="600"/>
              </a:spcBef>
              <a:buFont typeface="Arial" pitchFamily="34" charset="0"/>
              <a:buNone/>
              <a:defRPr lang="en-US" sz="1600" b="1" kern="1200" noProof="0" dirty="0" smtClean="0">
                <a:solidFill>
                  <a:srgbClr val="808D97"/>
                </a:solidFill>
                <a:latin typeface="+mn-lt"/>
                <a:ea typeface="+mn-ea"/>
                <a:cs typeface="+mn-cs"/>
              </a:defRPr>
            </a:lvl1pPr>
            <a:lvl2pPr marL="0" indent="-285750" algn="ctr" defTabSz="914400" rtl="0" eaLnBrk="1" latinLnBrk="0" hangingPunct="1">
              <a:lnSpc>
                <a:spcPct val="100000"/>
              </a:lnSpc>
              <a:spcBef>
                <a:spcPts val="600"/>
              </a:spcBef>
              <a:buClr>
                <a:srgbClr val="8996A0"/>
              </a:buClr>
              <a:buFont typeface="Wingdings" pitchFamily="2" charset="2"/>
              <a:buChar char="§"/>
              <a:defRPr lang="en-US" sz="1600" b="1" kern="1200" noProof="0" dirty="0" smtClean="0">
                <a:solidFill>
                  <a:srgbClr val="808D97"/>
                </a:solidFill>
                <a:latin typeface="+mn-lt"/>
                <a:ea typeface="+mn-ea"/>
                <a:cs typeface="+mn-cs"/>
              </a:defRPr>
            </a:lvl2pPr>
            <a:lvl3pPr marL="0" indent="-285750" algn="ctr" defTabSz="914400" rtl="0" eaLnBrk="1" latinLnBrk="0" hangingPunct="1">
              <a:lnSpc>
                <a:spcPct val="1000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3pPr>
            <a:lvl4pPr marL="0" indent="-144000" algn="ctr" defTabSz="914400" rtl="0" eaLnBrk="1" latinLnBrk="0" hangingPunct="1">
              <a:lnSpc>
                <a:spcPct val="100000"/>
              </a:lnSpc>
              <a:spcBef>
                <a:spcPts val="600"/>
              </a:spcBef>
              <a:buClr>
                <a:srgbClr val="8996A0"/>
              </a:buClr>
              <a:buSzPct val="80000"/>
              <a:buFont typeface="Arial" pitchFamily="34" charset="0"/>
              <a:buChar char="&gt;"/>
              <a:defRPr lang="en-US" sz="1600" b="1" kern="1200" noProof="0" dirty="0" smtClean="0">
                <a:solidFill>
                  <a:srgbClr val="808D97"/>
                </a:solidFill>
                <a:latin typeface="+mn-lt"/>
                <a:ea typeface="+mn-ea"/>
                <a:cs typeface="+mn-cs"/>
              </a:defRPr>
            </a:lvl4pPr>
            <a:lvl5pPr marL="0" indent="-228600" algn="ctr" defTabSz="914400" rtl="0" eaLnBrk="1" latinLnBrk="0" hangingPunct="1">
              <a:lnSpc>
                <a:spcPts val="1600"/>
              </a:lnSpc>
              <a:spcBef>
                <a:spcPts val="600"/>
              </a:spcBef>
              <a:buClr>
                <a:srgbClr val="8996A0"/>
              </a:buClr>
              <a:buFont typeface="Arial" pitchFamily="34" charset="0"/>
              <a:buChar char="»"/>
              <a:defRPr lang="en-US" sz="1600" b="1" kern="1200" noProof="0" dirty="0" smtClean="0">
                <a:solidFill>
                  <a:srgbClr val="808D9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CA" sz="2133"/>
              <a:t>1</a:t>
            </a:r>
          </a:p>
        </p:txBody>
      </p:sp>
      <p:pic>
        <p:nvPicPr>
          <p:cNvPr id="6" name="Bildobjekt 5">
            <a:extLst>
              <a:ext uri="{FF2B5EF4-FFF2-40B4-BE49-F238E27FC236}">
                <a16:creationId xmlns:a16="http://schemas.microsoft.com/office/drawing/2014/main" id="{C48C8DF8-5263-43CC-BCBD-C387AA9FAF9F}"/>
              </a:ext>
            </a:extLst>
          </p:cNvPr>
          <p:cNvPicPr>
            <a:picLocks noChangeAspect="1"/>
          </p:cNvPicPr>
          <p:nvPr/>
        </p:nvPicPr>
        <p:blipFill>
          <a:blip r:embed="rId3"/>
          <a:stretch>
            <a:fillRect/>
          </a:stretch>
        </p:blipFill>
        <p:spPr>
          <a:xfrm>
            <a:off x="8112224" y="3471571"/>
            <a:ext cx="3812363" cy="2406096"/>
          </a:xfrm>
          <a:prstGeom prst="rect">
            <a:avLst/>
          </a:prstGeom>
        </p:spPr>
      </p:pic>
    </p:spTree>
    <p:extLst>
      <p:ext uri="{BB962C8B-B14F-4D97-AF65-F5344CB8AC3E}">
        <p14:creationId xmlns:p14="http://schemas.microsoft.com/office/powerpoint/2010/main" val="314398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677BF4-F9CE-4DE9-9531-884E7EE6123C}"/>
              </a:ext>
            </a:extLst>
          </p:cNvPr>
          <p:cNvSpPr>
            <a:spLocks noGrp="1"/>
          </p:cNvSpPr>
          <p:nvPr>
            <p:ph type="title"/>
          </p:nvPr>
        </p:nvSpPr>
        <p:spPr/>
        <p:txBody>
          <a:bodyPr/>
          <a:lstStyle/>
          <a:p>
            <a:r>
              <a:rPr lang="en-US" dirty="0"/>
              <a:t>Megatrends Drive Need For New Developments</a:t>
            </a:r>
          </a:p>
        </p:txBody>
      </p:sp>
      <p:sp>
        <p:nvSpPr>
          <p:cNvPr id="3" name="Platshållare för bildnummer 2">
            <a:extLst>
              <a:ext uri="{FF2B5EF4-FFF2-40B4-BE49-F238E27FC236}">
                <a16:creationId xmlns:a16="http://schemas.microsoft.com/office/drawing/2014/main" id="{5BDC293D-1CB6-45D5-8DDE-5DEBFFDA273D}"/>
              </a:ext>
            </a:extLst>
          </p:cNvPr>
          <p:cNvSpPr>
            <a:spLocks noGrp="1"/>
          </p:cNvSpPr>
          <p:nvPr>
            <p:ph type="sldNum" sz="quarter" idx="4"/>
          </p:nvPr>
        </p:nvSpPr>
        <p:spPr/>
        <p:txBody>
          <a:bodyPr/>
          <a:lstStyle/>
          <a:p>
            <a:fld id="{89A93721-A7E3-4E3B-BEAA-F100E0D8E961}" type="slidenum">
              <a:rPr lang="en-CA" smtClean="0"/>
              <a:pPr/>
              <a:t>7</a:t>
            </a:fld>
            <a:endParaRPr lang="en-CA" dirty="0"/>
          </a:p>
        </p:txBody>
      </p:sp>
      <p:sp>
        <p:nvSpPr>
          <p:cNvPr id="4" name="Platshållare för text 3">
            <a:extLst>
              <a:ext uri="{FF2B5EF4-FFF2-40B4-BE49-F238E27FC236}">
                <a16:creationId xmlns:a16="http://schemas.microsoft.com/office/drawing/2014/main" id="{5F675EC3-56ED-4254-A8C2-FFB25A79E55E}"/>
              </a:ext>
            </a:extLst>
          </p:cNvPr>
          <p:cNvSpPr>
            <a:spLocks noGrp="1"/>
          </p:cNvSpPr>
          <p:nvPr>
            <p:ph type="body" sz="quarter" idx="16"/>
          </p:nvPr>
        </p:nvSpPr>
        <p:spPr/>
        <p:txBody>
          <a:bodyPr/>
          <a:lstStyle/>
          <a:p>
            <a:endParaRPr lang="sv-SE"/>
          </a:p>
        </p:txBody>
      </p:sp>
      <p:pic>
        <p:nvPicPr>
          <p:cNvPr id="5" name="Bildobjekt 4">
            <a:extLst>
              <a:ext uri="{FF2B5EF4-FFF2-40B4-BE49-F238E27FC236}">
                <a16:creationId xmlns:a16="http://schemas.microsoft.com/office/drawing/2014/main" id="{F99F789B-7FAD-4F67-8563-9FBD6BF2EA8F}"/>
              </a:ext>
            </a:extLst>
          </p:cNvPr>
          <p:cNvPicPr>
            <a:picLocks noChangeAspect="1"/>
          </p:cNvPicPr>
          <p:nvPr/>
        </p:nvPicPr>
        <p:blipFill>
          <a:blip r:embed="rId2"/>
          <a:stretch>
            <a:fillRect/>
          </a:stretch>
        </p:blipFill>
        <p:spPr>
          <a:xfrm>
            <a:off x="333922" y="3686195"/>
            <a:ext cx="4403100" cy="2346956"/>
          </a:xfrm>
          <a:prstGeom prst="rect">
            <a:avLst/>
          </a:prstGeom>
        </p:spPr>
      </p:pic>
      <p:pic>
        <p:nvPicPr>
          <p:cNvPr id="6" name="Bildobjekt 5">
            <a:extLst>
              <a:ext uri="{FF2B5EF4-FFF2-40B4-BE49-F238E27FC236}">
                <a16:creationId xmlns:a16="http://schemas.microsoft.com/office/drawing/2014/main" id="{1CF23AB4-9BAB-491C-8393-E53CBE477744}"/>
              </a:ext>
            </a:extLst>
          </p:cNvPr>
          <p:cNvPicPr>
            <a:picLocks noChangeAspect="1"/>
          </p:cNvPicPr>
          <p:nvPr/>
        </p:nvPicPr>
        <p:blipFill>
          <a:blip r:embed="rId3"/>
          <a:stretch>
            <a:fillRect/>
          </a:stretch>
        </p:blipFill>
        <p:spPr>
          <a:xfrm>
            <a:off x="480053" y="1209038"/>
            <a:ext cx="4016233" cy="2117717"/>
          </a:xfrm>
          <a:prstGeom prst="rect">
            <a:avLst/>
          </a:prstGeom>
        </p:spPr>
      </p:pic>
      <p:pic>
        <p:nvPicPr>
          <p:cNvPr id="7" name="Bildobjekt 6">
            <a:extLst>
              <a:ext uri="{FF2B5EF4-FFF2-40B4-BE49-F238E27FC236}">
                <a16:creationId xmlns:a16="http://schemas.microsoft.com/office/drawing/2014/main" id="{DB027A86-B0F4-48C3-BC99-C01CB938D24F}"/>
              </a:ext>
            </a:extLst>
          </p:cNvPr>
          <p:cNvPicPr>
            <a:picLocks noChangeAspect="1"/>
          </p:cNvPicPr>
          <p:nvPr/>
        </p:nvPicPr>
        <p:blipFill>
          <a:blip r:embed="rId4"/>
          <a:stretch>
            <a:fillRect/>
          </a:stretch>
        </p:blipFill>
        <p:spPr>
          <a:xfrm>
            <a:off x="6942449" y="1224532"/>
            <a:ext cx="4403099" cy="2224245"/>
          </a:xfrm>
          <a:prstGeom prst="rect">
            <a:avLst/>
          </a:prstGeom>
        </p:spPr>
      </p:pic>
      <p:sp>
        <p:nvSpPr>
          <p:cNvPr id="9" name="Rektangel: rundade hörn 8">
            <a:extLst>
              <a:ext uri="{FF2B5EF4-FFF2-40B4-BE49-F238E27FC236}">
                <a16:creationId xmlns:a16="http://schemas.microsoft.com/office/drawing/2014/main" id="{56C992A0-8C9B-4074-91BE-C5BC2327B329}"/>
              </a:ext>
            </a:extLst>
          </p:cNvPr>
          <p:cNvSpPr/>
          <p:nvPr/>
        </p:nvSpPr>
        <p:spPr>
          <a:xfrm>
            <a:off x="1529116" y="968486"/>
            <a:ext cx="1918104" cy="295093"/>
          </a:xfrm>
          <a:prstGeom prst="roundRect">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Urbanization</a:t>
            </a:r>
          </a:p>
        </p:txBody>
      </p:sp>
      <p:sp>
        <p:nvSpPr>
          <p:cNvPr id="10" name="Rektangel: rundade hörn 9">
            <a:extLst>
              <a:ext uri="{FF2B5EF4-FFF2-40B4-BE49-F238E27FC236}">
                <a16:creationId xmlns:a16="http://schemas.microsoft.com/office/drawing/2014/main" id="{9F0758D3-5716-42B5-AC95-7E6499BD961E}"/>
              </a:ext>
            </a:extLst>
          </p:cNvPr>
          <p:cNvSpPr/>
          <p:nvPr/>
        </p:nvSpPr>
        <p:spPr>
          <a:xfrm>
            <a:off x="8006924" y="985803"/>
            <a:ext cx="1918104" cy="295093"/>
          </a:xfrm>
          <a:prstGeom prst="roundRect">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Congestion</a:t>
            </a:r>
          </a:p>
        </p:txBody>
      </p:sp>
      <p:sp>
        <p:nvSpPr>
          <p:cNvPr id="11" name="Rektangel: rundade hörn 10">
            <a:extLst>
              <a:ext uri="{FF2B5EF4-FFF2-40B4-BE49-F238E27FC236}">
                <a16:creationId xmlns:a16="http://schemas.microsoft.com/office/drawing/2014/main" id="{9D9BC679-F3A3-4D6E-97D5-37C530EB72FF}"/>
              </a:ext>
            </a:extLst>
          </p:cNvPr>
          <p:cNvSpPr/>
          <p:nvPr/>
        </p:nvSpPr>
        <p:spPr>
          <a:xfrm>
            <a:off x="1623606" y="3240030"/>
            <a:ext cx="2080597" cy="547961"/>
          </a:xfrm>
          <a:prstGeom prst="roundRect">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Environmental </a:t>
            </a:r>
            <a:r>
              <a:rPr lang="en-US" sz="1600" b="1" dirty="0" err="1"/>
              <a:t>awarness</a:t>
            </a:r>
            <a:endParaRPr lang="en-US" sz="1600" b="1" dirty="0"/>
          </a:p>
        </p:txBody>
      </p:sp>
      <p:pic>
        <p:nvPicPr>
          <p:cNvPr id="8" name="Bildobjekt 7">
            <a:extLst>
              <a:ext uri="{FF2B5EF4-FFF2-40B4-BE49-F238E27FC236}">
                <a16:creationId xmlns:a16="http://schemas.microsoft.com/office/drawing/2014/main" id="{7E9935ED-575D-4971-BE53-6FC99D0CBCD0}"/>
              </a:ext>
            </a:extLst>
          </p:cNvPr>
          <p:cNvPicPr>
            <a:picLocks noChangeAspect="1"/>
          </p:cNvPicPr>
          <p:nvPr/>
        </p:nvPicPr>
        <p:blipFill>
          <a:blip r:embed="rId5"/>
          <a:stretch>
            <a:fillRect/>
          </a:stretch>
        </p:blipFill>
        <p:spPr>
          <a:xfrm>
            <a:off x="7323447" y="3825371"/>
            <a:ext cx="3813113" cy="2411941"/>
          </a:xfrm>
          <a:prstGeom prst="rect">
            <a:avLst/>
          </a:prstGeom>
        </p:spPr>
      </p:pic>
      <p:sp>
        <p:nvSpPr>
          <p:cNvPr id="12" name="Rektangel: rundade hörn 9">
            <a:extLst>
              <a:ext uri="{FF2B5EF4-FFF2-40B4-BE49-F238E27FC236}">
                <a16:creationId xmlns:a16="http://schemas.microsoft.com/office/drawing/2014/main" id="{C751248A-CF7B-4193-86FD-A4D21FEE9B9B}"/>
              </a:ext>
            </a:extLst>
          </p:cNvPr>
          <p:cNvSpPr/>
          <p:nvPr/>
        </p:nvSpPr>
        <p:spPr>
          <a:xfrm>
            <a:off x="8066328" y="3487841"/>
            <a:ext cx="1918104" cy="295093"/>
          </a:xfrm>
          <a:prstGeom prst="roundRect">
            <a:avLst/>
          </a:prstGeom>
          <a:solidFill>
            <a:srgbClr val="0087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Life Cycle Cost</a:t>
            </a:r>
          </a:p>
        </p:txBody>
      </p:sp>
    </p:spTree>
    <p:extLst>
      <p:ext uri="{BB962C8B-B14F-4D97-AF65-F5344CB8AC3E}">
        <p14:creationId xmlns:p14="http://schemas.microsoft.com/office/powerpoint/2010/main" val="498308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69807" y="69493"/>
            <a:ext cx="11196980" cy="717944"/>
          </a:xfrm>
        </p:spPr>
        <p:txBody>
          <a:bodyPr/>
          <a:lstStyle/>
          <a:p>
            <a:r>
              <a:rPr lang="en-US" b="1" dirty="0"/>
              <a:t>Stockholm Metro </a:t>
            </a:r>
            <a:r>
              <a:rPr lang="en-US" b="1" dirty="0" err="1"/>
              <a:t>SiC</a:t>
            </a:r>
            <a:r>
              <a:rPr lang="en-US" b="1" dirty="0"/>
              <a:t> demonstrator project</a:t>
            </a:r>
            <a:br>
              <a:rPr lang="en-US" b="1" dirty="0"/>
            </a:br>
            <a:r>
              <a:rPr lang="en-US" b="1" i="1" dirty="0" err="1"/>
              <a:t>GreenSiCtrac</a:t>
            </a:r>
            <a:r>
              <a:rPr lang="en-US" b="1" i="1" dirty="0"/>
              <a:t> Demo </a:t>
            </a:r>
            <a:r>
              <a:rPr lang="en-US" b="1" dirty="0"/>
              <a:t>- Overview</a:t>
            </a:r>
            <a:endParaRPr lang="fr-FR" dirty="0"/>
          </a:p>
        </p:txBody>
      </p:sp>
      <p:sp>
        <p:nvSpPr>
          <p:cNvPr id="19" name="Text Placeholder 18"/>
          <p:cNvSpPr>
            <a:spLocks noGrp="1"/>
          </p:cNvSpPr>
          <p:nvPr>
            <p:ph type="body" sz="quarter" idx="16"/>
          </p:nvPr>
        </p:nvSpPr>
        <p:spPr/>
        <p:txBody>
          <a:bodyPr/>
          <a:lstStyle/>
          <a:p>
            <a:r>
              <a:rPr lang="en-GB" i="1" dirty="0"/>
              <a:t>MITRAC</a:t>
            </a:r>
            <a:r>
              <a:rPr lang="en-GB" dirty="0"/>
              <a:t> is a trademark of Bombardier Inc. or its subsidiaries</a:t>
            </a:r>
            <a:r>
              <a:rPr lang="en-US" dirty="0"/>
              <a:t>. </a:t>
            </a:r>
            <a:r>
              <a:rPr lang="en-US" dirty="0" err="1"/>
              <a:t>SiC</a:t>
            </a:r>
            <a:r>
              <a:rPr lang="en-US" dirty="0"/>
              <a:t>: Silicon Carbide MOSFET</a:t>
            </a:r>
          </a:p>
        </p:txBody>
      </p:sp>
      <p:sp>
        <p:nvSpPr>
          <p:cNvPr id="93" name="Rectangle 92"/>
          <p:cNvSpPr/>
          <p:nvPr/>
        </p:nvSpPr>
        <p:spPr>
          <a:xfrm>
            <a:off x="1869431" y="1703157"/>
            <a:ext cx="8397735" cy="2800767"/>
          </a:xfrm>
          <a:prstGeom prst="rect">
            <a:avLst/>
          </a:prstGeom>
        </p:spPr>
        <p:txBody>
          <a:bodyPr wrap="square">
            <a:spAutoFit/>
          </a:bodyPr>
          <a:lstStyle/>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a:p>
            <a:endParaRPr lang="en-US" sz="1600" b="1" dirty="0">
              <a:solidFill>
                <a:schemeClr val="tx2">
                  <a:lumMod val="50000"/>
                  <a:lumOff val="50000"/>
                </a:schemeClr>
              </a:solidFill>
            </a:endParaRPr>
          </a:p>
        </p:txBody>
      </p:sp>
      <p:pic>
        <p:nvPicPr>
          <p:cNvPr id="31" name="Picture 5" descr="Bild 4">
            <a:extLst>
              <a:ext uri="{FF2B5EF4-FFF2-40B4-BE49-F238E27FC236}">
                <a16:creationId xmlns:a16="http://schemas.microsoft.com/office/drawing/2014/main" id="{AA8A6BB4-E11B-41C1-9DD8-8144E1F492C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4553" y="959999"/>
            <a:ext cx="2094007" cy="1652695"/>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a:extLst>
              <a:ext uri="{FF2B5EF4-FFF2-40B4-BE49-F238E27FC236}">
                <a16:creationId xmlns:a16="http://schemas.microsoft.com/office/drawing/2014/main" id="{F164BA72-3023-49E5-B55F-B24B522F2C04}"/>
              </a:ext>
            </a:extLst>
          </p:cNvPr>
          <p:cNvSpPr txBox="1">
            <a:spLocks/>
          </p:cNvSpPr>
          <p:nvPr/>
        </p:nvSpPr>
        <p:spPr>
          <a:xfrm>
            <a:off x="1832184" y="1672869"/>
            <a:ext cx="5199920" cy="892036"/>
          </a:xfrm>
          <a:prstGeom prst="rect">
            <a:avLst/>
          </a:prstGeom>
        </p:spPr>
        <p:txBody>
          <a:bodyPr>
            <a:normAutofit lnSpcReduction="10000"/>
          </a:bodyPr>
          <a:lstStyle>
            <a:lvl1pPr marL="0" indent="0" algn="l" defTabSz="914400" rtl="0" eaLnBrk="1" latinLnBrk="0" hangingPunct="1">
              <a:lnSpc>
                <a:spcPct val="100000"/>
              </a:lnSpc>
              <a:spcBef>
                <a:spcPts val="600"/>
              </a:spcBef>
              <a:buFont typeface="Arial" pitchFamily="34" charset="0"/>
              <a:buNone/>
              <a:defRPr lang="en-CA" sz="1800" kern="1200" dirty="0" smtClean="0">
                <a:solidFill>
                  <a:schemeClr val="tx1"/>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100" b="1" dirty="0"/>
              <a:t>Swedish Energy Agency </a:t>
            </a:r>
            <a:r>
              <a:rPr lang="en-US" sz="1100" dirty="0"/>
              <a:t>– Financial sponsor</a:t>
            </a:r>
            <a:br>
              <a:rPr lang="en-US" sz="1100" dirty="0"/>
            </a:br>
            <a:r>
              <a:rPr lang="en-US" sz="1100" b="1" dirty="0" err="1"/>
              <a:t>Storstockholms</a:t>
            </a:r>
            <a:r>
              <a:rPr lang="en-US" sz="1100" b="1" dirty="0"/>
              <a:t> </a:t>
            </a:r>
            <a:r>
              <a:rPr lang="en-US" sz="1100" b="1" dirty="0" err="1"/>
              <a:t>Lokaltrafik</a:t>
            </a:r>
            <a:r>
              <a:rPr lang="en-US" sz="1100" b="1" dirty="0"/>
              <a:t>, SL </a:t>
            </a:r>
            <a:r>
              <a:rPr lang="en-US" sz="1100" dirty="0"/>
              <a:t>– Fleet owner</a:t>
            </a:r>
            <a:br>
              <a:rPr lang="en-US" sz="1100" dirty="0"/>
            </a:br>
            <a:r>
              <a:rPr lang="en-US" sz="1100" b="1" dirty="0"/>
              <a:t>MTR Tech </a:t>
            </a:r>
            <a:r>
              <a:rPr lang="en-US" sz="1100" dirty="0"/>
              <a:t>–</a:t>
            </a:r>
            <a:r>
              <a:rPr lang="en-US" sz="1100" b="1" dirty="0"/>
              <a:t> </a:t>
            </a:r>
            <a:r>
              <a:rPr lang="en-US" sz="1100" dirty="0"/>
              <a:t>Operator &amp; Maintainer</a:t>
            </a:r>
            <a:br>
              <a:rPr lang="en-US" sz="1100" dirty="0"/>
            </a:br>
            <a:r>
              <a:rPr lang="en-US" sz="1100" b="1" dirty="0"/>
              <a:t>KTH</a:t>
            </a:r>
            <a:r>
              <a:rPr lang="en-US" sz="1100" dirty="0"/>
              <a:t> – </a:t>
            </a:r>
            <a:r>
              <a:rPr lang="en-US" sz="1100" dirty="0" err="1"/>
              <a:t>Kungliga</a:t>
            </a:r>
            <a:r>
              <a:rPr lang="en-US" sz="1100" dirty="0"/>
              <a:t> </a:t>
            </a:r>
            <a:r>
              <a:rPr lang="en-US" sz="1100" dirty="0" err="1"/>
              <a:t>Tekniska</a:t>
            </a:r>
            <a:r>
              <a:rPr lang="en-US" sz="1100" dirty="0"/>
              <a:t> </a:t>
            </a:r>
            <a:r>
              <a:rPr lang="en-US" sz="1100" dirty="0" err="1"/>
              <a:t>Högskolan</a:t>
            </a:r>
            <a:r>
              <a:rPr lang="en-US" sz="1100" dirty="0"/>
              <a:t> - Academic Partner</a:t>
            </a:r>
            <a:br>
              <a:rPr lang="en-US" sz="1100" dirty="0"/>
            </a:br>
            <a:r>
              <a:rPr lang="en-US" sz="1100" b="1" dirty="0"/>
              <a:t>RISE/</a:t>
            </a:r>
            <a:r>
              <a:rPr lang="en-US" sz="1100" b="1" dirty="0" err="1"/>
              <a:t>Acreo</a:t>
            </a:r>
            <a:r>
              <a:rPr lang="en-US" sz="1100" b="1" dirty="0"/>
              <a:t> </a:t>
            </a:r>
            <a:r>
              <a:rPr lang="en-US" sz="1100" dirty="0"/>
              <a:t>–</a:t>
            </a:r>
            <a:r>
              <a:rPr lang="en-US" sz="1100" b="1" dirty="0"/>
              <a:t> </a:t>
            </a:r>
            <a:r>
              <a:rPr lang="en-US" sz="1100" dirty="0"/>
              <a:t>Research institute</a:t>
            </a:r>
            <a:endParaRPr lang="en-US" sz="1200" dirty="0"/>
          </a:p>
        </p:txBody>
      </p:sp>
      <p:pic>
        <p:nvPicPr>
          <p:cNvPr id="28" name="Picture 27">
            <a:extLst>
              <a:ext uri="{FF2B5EF4-FFF2-40B4-BE49-F238E27FC236}">
                <a16:creationId xmlns:a16="http://schemas.microsoft.com/office/drawing/2014/main" id="{1A801230-70B9-49A7-B7B7-A6687A097F81}"/>
              </a:ext>
            </a:extLst>
          </p:cNvPr>
          <p:cNvPicPr>
            <a:picLocks noChangeAspect="1"/>
          </p:cNvPicPr>
          <p:nvPr/>
        </p:nvPicPr>
        <p:blipFill>
          <a:blip r:embed="rId4"/>
          <a:stretch>
            <a:fillRect/>
          </a:stretch>
        </p:blipFill>
        <p:spPr>
          <a:xfrm>
            <a:off x="4616510" y="1252159"/>
            <a:ext cx="804999" cy="239640"/>
          </a:xfrm>
          <a:prstGeom prst="rect">
            <a:avLst/>
          </a:prstGeom>
        </p:spPr>
      </p:pic>
      <p:pic>
        <p:nvPicPr>
          <p:cNvPr id="29" name="Picture 28">
            <a:extLst>
              <a:ext uri="{FF2B5EF4-FFF2-40B4-BE49-F238E27FC236}">
                <a16:creationId xmlns:a16="http://schemas.microsoft.com/office/drawing/2014/main" id="{CB76DCC3-893F-40E7-A141-A988007C44F2}"/>
              </a:ext>
            </a:extLst>
          </p:cNvPr>
          <p:cNvPicPr>
            <a:picLocks noChangeAspect="1"/>
          </p:cNvPicPr>
          <p:nvPr/>
        </p:nvPicPr>
        <p:blipFill>
          <a:blip r:embed="rId5"/>
          <a:stretch>
            <a:fillRect/>
          </a:stretch>
        </p:blipFill>
        <p:spPr>
          <a:xfrm>
            <a:off x="3682538" y="1210588"/>
            <a:ext cx="648263" cy="432048"/>
          </a:xfrm>
          <a:prstGeom prst="rect">
            <a:avLst/>
          </a:prstGeom>
        </p:spPr>
      </p:pic>
      <p:pic>
        <p:nvPicPr>
          <p:cNvPr id="32" name="Picture 31">
            <a:extLst>
              <a:ext uri="{FF2B5EF4-FFF2-40B4-BE49-F238E27FC236}">
                <a16:creationId xmlns:a16="http://schemas.microsoft.com/office/drawing/2014/main" id="{BF951A15-5DE7-4303-9184-E0B965E22ACC}"/>
              </a:ext>
            </a:extLst>
          </p:cNvPr>
          <p:cNvPicPr>
            <a:picLocks noChangeAspect="1"/>
          </p:cNvPicPr>
          <p:nvPr/>
        </p:nvPicPr>
        <p:blipFill>
          <a:blip r:embed="rId6"/>
          <a:stretch>
            <a:fillRect/>
          </a:stretch>
        </p:blipFill>
        <p:spPr>
          <a:xfrm>
            <a:off x="1819332" y="1210589"/>
            <a:ext cx="1795777" cy="475211"/>
          </a:xfrm>
          <a:prstGeom prst="rect">
            <a:avLst/>
          </a:prstGeom>
        </p:spPr>
      </p:pic>
      <p:pic>
        <p:nvPicPr>
          <p:cNvPr id="33" name="Picture 32">
            <a:extLst>
              <a:ext uri="{FF2B5EF4-FFF2-40B4-BE49-F238E27FC236}">
                <a16:creationId xmlns:a16="http://schemas.microsoft.com/office/drawing/2014/main" id="{70D177DC-78FF-4B18-96CA-9D33E9EFD7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1806" y="1229733"/>
            <a:ext cx="345695" cy="443763"/>
          </a:xfrm>
          <a:prstGeom prst="rect">
            <a:avLst/>
          </a:prstGeom>
        </p:spPr>
      </p:pic>
      <p:pic>
        <p:nvPicPr>
          <p:cNvPr id="13" name="Content Placeholder 11">
            <a:extLst>
              <a:ext uri="{FF2B5EF4-FFF2-40B4-BE49-F238E27FC236}">
                <a16:creationId xmlns:a16="http://schemas.microsoft.com/office/drawing/2014/main" id="{774BB916-926C-478D-9D33-00978F9A818F}"/>
              </a:ext>
            </a:extLst>
          </p:cNvPr>
          <p:cNvPicPr>
            <a:picLocks noChangeAspect="1"/>
          </p:cNvPicPr>
          <p:nvPr/>
        </p:nvPicPr>
        <p:blipFill>
          <a:blip r:embed="rId8"/>
          <a:stretch>
            <a:fillRect/>
          </a:stretch>
        </p:blipFill>
        <p:spPr>
          <a:xfrm>
            <a:off x="7624358" y="4267410"/>
            <a:ext cx="2003359" cy="1741903"/>
          </a:xfrm>
          <a:prstGeom prst="rect">
            <a:avLst/>
          </a:prstGeom>
        </p:spPr>
      </p:pic>
      <p:pic>
        <p:nvPicPr>
          <p:cNvPr id="30" name="Picture 29">
            <a:extLst>
              <a:ext uri="{FF2B5EF4-FFF2-40B4-BE49-F238E27FC236}">
                <a16:creationId xmlns:a16="http://schemas.microsoft.com/office/drawing/2014/main" id="{2C329DB3-F3EA-4315-B43C-BB38F3D86008}"/>
              </a:ext>
            </a:extLst>
          </p:cNvPr>
          <p:cNvPicPr>
            <a:picLocks noChangeAspect="1"/>
          </p:cNvPicPr>
          <p:nvPr/>
        </p:nvPicPr>
        <p:blipFill>
          <a:blip r:embed="rId9"/>
          <a:stretch>
            <a:fillRect/>
          </a:stretch>
        </p:blipFill>
        <p:spPr>
          <a:xfrm>
            <a:off x="5666794" y="1196754"/>
            <a:ext cx="459719" cy="459719"/>
          </a:xfrm>
          <a:prstGeom prst="rect">
            <a:avLst/>
          </a:prstGeom>
        </p:spPr>
      </p:pic>
      <p:sp>
        <p:nvSpPr>
          <p:cNvPr id="15" name="TextBox 14">
            <a:extLst>
              <a:ext uri="{FF2B5EF4-FFF2-40B4-BE49-F238E27FC236}">
                <a16:creationId xmlns:a16="http://schemas.microsoft.com/office/drawing/2014/main" id="{F73542A9-D2C0-45AD-B028-F1B0F53D9C35}"/>
              </a:ext>
            </a:extLst>
          </p:cNvPr>
          <p:cNvSpPr txBox="1"/>
          <p:nvPr/>
        </p:nvSpPr>
        <p:spPr>
          <a:xfrm>
            <a:off x="2049291" y="4689965"/>
            <a:ext cx="5348052" cy="307777"/>
          </a:xfrm>
          <a:prstGeom prst="rect">
            <a:avLst/>
          </a:prstGeom>
          <a:noFill/>
        </p:spPr>
        <p:txBody>
          <a:bodyPr wrap="square" rtlCol="0">
            <a:spAutoFit/>
          </a:bodyPr>
          <a:lstStyle/>
          <a:p>
            <a:r>
              <a:rPr lang="en-US" sz="1400" b="1" dirty="0"/>
              <a:t>C20 MOVIA Train Application Stockholm Metro Green Line</a:t>
            </a:r>
          </a:p>
        </p:txBody>
      </p:sp>
      <p:sp>
        <p:nvSpPr>
          <p:cNvPr id="16" name="TextBox 15">
            <a:extLst>
              <a:ext uri="{FF2B5EF4-FFF2-40B4-BE49-F238E27FC236}">
                <a16:creationId xmlns:a16="http://schemas.microsoft.com/office/drawing/2014/main" id="{50A6D2FF-6345-4467-B452-C6B7656E0527}"/>
              </a:ext>
            </a:extLst>
          </p:cNvPr>
          <p:cNvSpPr txBox="1"/>
          <p:nvPr/>
        </p:nvSpPr>
        <p:spPr>
          <a:xfrm>
            <a:off x="2378786" y="5017801"/>
            <a:ext cx="5589423" cy="276999"/>
          </a:xfrm>
          <a:prstGeom prst="rect">
            <a:avLst/>
          </a:prstGeom>
          <a:noFill/>
        </p:spPr>
        <p:txBody>
          <a:bodyPr wrap="square" rtlCol="0">
            <a:spAutoFit/>
          </a:bodyPr>
          <a:lstStyle/>
          <a:p>
            <a:r>
              <a:rPr lang="en-US" sz="1200" b="1" dirty="0"/>
              <a:t>Pre-study Q3 2016- Q1 2017</a:t>
            </a:r>
          </a:p>
        </p:txBody>
      </p:sp>
      <p:sp>
        <p:nvSpPr>
          <p:cNvPr id="17" name="TextBox 16">
            <a:extLst>
              <a:ext uri="{FF2B5EF4-FFF2-40B4-BE49-F238E27FC236}">
                <a16:creationId xmlns:a16="http://schemas.microsoft.com/office/drawing/2014/main" id="{DB30EB98-7DDA-4025-A135-1C4F9628BB89}"/>
              </a:ext>
            </a:extLst>
          </p:cNvPr>
          <p:cNvSpPr txBox="1"/>
          <p:nvPr/>
        </p:nvSpPr>
        <p:spPr>
          <a:xfrm>
            <a:off x="2787358" y="5347903"/>
            <a:ext cx="4094599" cy="276999"/>
          </a:xfrm>
          <a:prstGeom prst="rect">
            <a:avLst/>
          </a:prstGeom>
          <a:noFill/>
        </p:spPr>
        <p:txBody>
          <a:bodyPr wrap="square" rtlCol="0">
            <a:spAutoFit/>
          </a:bodyPr>
          <a:lstStyle>
            <a:defPPr>
              <a:defRPr lang="fr-FR"/>
            </a:defPPr>
            <a:lvl1pPr>
              <a:defRPr sz="3200" b="1"/>
            </a:lvl1pPr>
          </a:lstStyle>
          <a:p>
            <a:r>
              <a:rPr lang="sv-SE" sz="1200" dirty="0"/>
              <a:t>Design and Test Q2-Q4 2017</a:t>
            </a:r>
          </a:p>
        </p:txBody>
      </p:sp>
      <p:sp>
        <p:nvSpPr>
          <p:cNvPr id="20" name="TextBox 19">
            <a:extLst>
              <a:ext uri="{FF2B5EF4-FFF2-40B4-BE49-F238E27FC236}">
                <a16:creationId xmlns:a16="http://schemas.microsoft.com/office/drawing/2014/main" id="{E9033D32-C72B-4282-9DA8-64698A552DF8}"/>
              </a:ext>
            </a:extLst>
          </p:cNvPr>
          <p:cNvSpPr txBox="1"/>
          <p:nvPr/>
        </p:nvSpPr>
        <p:spPr>
          <a:xfrm>
            <a:off x="3196121" y="5642694"/>
            <a:ext cx="4201223" cy="276999"/>
          </a:xfrm>
          <a:prstGeom prst="rect">
            <a:avLst/>
          </a:prstGeom>
          <a:noFill/>
        </p:spPr>
        <p:txBody>
          <a:bodyPr wrap="square" rtlCol="0">
            <a:spAutoFit/>
          </a:bodyPr>
          <a:lstStyle>
            <a:defPPr>
              <a:defRPr lang="fr-FR"/>
            </a:defPPr>
            <a:lvl1pPr>
              <a:defRPr sz="3200" b="1"/>
            </a:lvl1pPr>
          </a:lstStyle>
          <a:p>
            <a:r>
              <a:rPr lang="en-US" sz="1200" dirty="0"/>
              <a:t>Installation and Passenger service Dec 2017 – Mar 2018 </a:t>
            </a:r>
          </a:p>
        </p:txBody>
      </p:sp>
      <p:pic>
        <p:nvPicPr>
          <p:cNvPr id="21" name="Picture 20">
            <a:extLst>
              <a:ext uri="{FF2B5EF4-FFF2-40B4-BE49-F238E27FC236}">
                <a16:creationId xmlns:a16="http://schemas.microsoft.com/office/drawing/2014/main" id="{5A012121-F2F4-4265-9552-336388D2A4F7}"/>
              </a:ext>
            </a:extLst>
          </p:cNvPr>
          <p:cNvPicPr>
            <a:picLocks noChangeAspect="1"/>
          </p:cNvPicPr>
          <p:nvPr/>
        </p:nvPicPr>
        <p:blipFill>
          <a:blip r:embed="rId10"/>
          <a:stretch>
            <a:fillRect/>
          </a:stretch>
        </p:blipFill>
        <p:spPr>
          <a:xfrm>
            <a:off x="3214218" y="3393003"/>
            <a:ext cx="1459359" cy="805048"/>
          </a:xfrm>
          <a:prstGeom prst="rect">
            <a:avLst/>
          </a:prstGeom>
        </p:spPr>
      </p:pic>
      <p:pic>
        <p:nvPicPr>
          <p:cNvPr id="22" name="Grafik 6">
            <a:extLst>
              <a:ext uri="{FF2B5EF4-FFF2-40B4-BE49-F238E27FC236}">
                <a16:creationId xmlns:a16="http://schemas.microsoft.com/office/drawing/2014/main" id="{3BC9DCF6-E690-4860-8BC1-C0C319B7ABB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049043" y="2804097"/>
            <a:ext cx="1127943" cy="797633"/>
          </a:xfrm>
          <a:prstGeom prst="roundRect">
            <a:avLst>
              <a:gd name="adj" fmla="val 8594"/>
            </a:avLst>
          </a:prstGeom>
          <a:solidFill>
            <a:srgbClr val="FFFFFF">
              <a:shade val="85000"/>
            </a:srgbClr>
          </a:solidFill>
          <a:ln>
            <a:noFill/>
          </a:ln>
          <a:effectLst/>
        </p:spPr>
      </p:pic>
      <p:pic>
        <p:nvPicPr>
          <p:cNvPr id="23" name="Picture 10" descr="D:\My Documents\Active documents\Product Management\Technology &amp; Platform\Technology trends\Electrical design\Components\Semiconductors\SiC\SiC 4H crystal structure.jpg">
            <a:extLst>
              <a:ext uri="{FF2B5EF4-FFF2-40B4-BE49-F238E27FC236}">
                <a16:creationId xmlns:a16="http://schemas.microsoft.com/office/drawing/2014/main" id="{136E6AAC-663D-4B22-B172-2BFC9B64C046}"/>
              </a:ext>
            </a:extLst>
          </p:cNvPr>
          <p:cNvPicPr/>
          <p:nvPr/>
        </p:nvPicPr>
        <p:blipFill>
          <a:blip r:embed="rId12" cstate="print"/>
          <a:srcRect/>
          <a:stretch>
            <a:fillRect/>
          </a:stretch>
        </p:blipFill>
        <p:spPr bwMode="auto">
          <a:xfrm>
            <a:off x="1882284" y="3291537"/>
            <a:ext cx="829341" cy="703803"/>
          </a:xfrm>
          <a:prstGeom prst="rect">
            <a:avLst/>
          </a:prstGeom>
          <a:noFill/>
          <a:ln w="9525">
            <a:noFill/>
            <a:miter lim="800000"/>
            <a:headEnd/>
            <a:tailEnd/>
          </a:ln>
        </p:spPr>
      </p:pic>
      <p:sp>
        <p:nvSpPr>
          <p:cNvPr id="24" name="Arrow: Right 23">
            <a:extLst>
              <a:ext uri="{FF2B5EF4-FFF2-40B4-BE49-F238E27FC236}">
                <a16:creationId xmlns:a16="http://schemas.microsoft.com/office/drawing/2014/main" id="{D8FC94EB-53DB-4A49-AF79-3115F11DB508}"/>
              </a:ext>
            </a:extLst>
          </p:cNvPr>
          <p:cNvSpPr/>
          <p:nvPr/>
        </p:nvSpPr>
        <p:spPr>
          <a:xfrm rot="5400000">
            <a:off x="6536537" y="3681329"/>
            <a:ext cx="542627" cy="79208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Content Placeholder 2">
            <a:extLst>
              <a:ext uri="{FF2B5EF4-FFF2-40B4-BE49-F238E27FC236}">
                <a16:creationId xmlns:a16="http://schemas.microsoft.com/office/drawing/2014/main" id="{3AC73BB8-1D27-4121-B718-4DB8B093452E}"/>
              </a:ext>
            </a:extLst>
          </p:cNvPr>
          <p:cNvSpPr txBox="1">
            <a:spLocks/>
          </p:cNvSpPr>
          <p:nvPr/>
        </p:nvSpPr>
        <p:spPr>
          <a:xfrm>
            <a:off x="6317541" y="2757891"/>
            <a:ext cx="901104" cy="1229335"/>
          </a:xfrm>
          <a:prstGeom prst="rect">
            <a:avLst/>
          </a:prstGeom>
        </p:spPr>
        <p:txBody>
          <a:bodyPr>
            <a:normAutofit/>
          </a:bodyPr>
          <a:lstStyle>
            <a:lvl1pPr marL="0" indent="0" algn="l" defTabSz="914400" rtl="0" eaLnBrk="1" latinLnBrk="0" hangingPunct="1">
              <a:lnSpc>
                <a:spcPct val="100000"/>
              </a:lnSpc>
              <a:spcBef>
                <a:spcPts val="600"/>
              </a:spcBef>
              <a:buFont typeface="Arial" pitchFamily="34" charset="0"/>
              <a:buNone/>
              <a:defRPr lang="en-CA" sz="1800" kern="1200" dirty="0" smtClean="0">
                <a:solidFill>
                  <a:schemeClr val="tx1"/>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46" indent="-171446">
              <a:buFont typeface="Arial" panose="020B0604020202020204" pitchFamily="34" charset="0"/>
              <a:buChar char="•"/>
            </a:pPr>
            <a:r>
              <a:rPr lang="en-US" sz="1200" b="1" dirty="0"/>
              <a:t>Losses</a:t>
            </a:r>
          </a:p>
          <a:p>
            <a:pPr marL="171446" indent="-171446">
              <a:buFont typeface="Arial" panose="020B0604020202020204" pitchFamily="34" charset="0"/>
              <a:buChar char="•"/>
            </a:pPr>
            <a:r>
              <a:rPr lang="en-US" sz="1200" b="1" dirty="0"/>
              <a:t>Size</a:t>
            </a:r>
          </a:p>
          <a:p>
            <a:pPr marL="171446" indent="-171446">
              <a:buFont typeface="Arial" panose="020B0604020202020204" pitchFamily="34" charset="0"/>
              <a:buChar char="•"/>
            </a:pPr>
            <a:r>
              <a:rPr lang="en-US" sz="1200" b="1" dirty="0"/>
              <a:t>Weight</a:t>
            </a:r>
          </a:p>
          <a:p>
            <a:pPr marL="171446" indent="-171446">
              <a:buFont typeface="Arial" panose="020B0604020202020204" pitchFamily="34" charset="0"/>
              <a:buChar char="•"/>
            </a:pPr>
            <a:r>
              <a:rPr lang="en-US" sz="1200" b="1" dirty="0"/>
              <a:t>Noise</a:t>
            </a:r>
            <a:endParaRPr lang="en-US" sz="1400" dirty="0"/>
          </a:p>
        </p:txBody>
      </p:sp>
      <p:sp>
        <p:nvSpPr>
          <p:cNvPr id="26" name="Arrow: Right 25">
            <a:extLst>
              <a:ext uri="{FF2B5EF4-FFF2-40B4-BE49-F238E27FC236}">
                <a16:creationId xmlns:a16="http://schemas.microsoft.com/office/drawing/2014/main" id="{B47414B3-8CA9-4D94-8E83-A5371F738A01}"/>
              </a:ext>
            </a:extLst>
          </p:cNvPr>
          <p:cNvSpPr/>
          <p:nvPr/>
        </p:nvSpPr>
        <p:spPr>
          <a:xfrm rot="16200000">
            <a:off x="3543821" y="2718877"/>
            <a:ext cx="523969" cy="792088"/>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Content Placeholder 2">
            <a:extLst>
              <a:ext uri="{FF2B5EF4-FFF2-40B4-BE49-F238E27FC236}">
                <a16:creationId xmlns:a16="http://schemas.microsoft.com/office/drawing/2014/main" id="{89973858-C273-4FEF-A3BB-420CF6F7F1E4}"/>
              </a:ext>
            </a:extLst>
          </p:cNvPr>
          <p:cNvSpPr txBox="1">
            <a:spLocks/>
          </p:cNvSpPr>
          <p:nvPr/>
        </p:nvSpPr>
        <p:spPr>
          <a:xfrm>
            <a:off x="4179965" y="3917405"/>
            <a:ext cx="2204067" cy="333531"/>
          </a:xfrm>
          <a:prstGeom prst="rect">
            <a:avLst/>
          </a:prstGeom>
        </p:spPr>
        <p:txBody>
          <a:bodyPr>
            <a:normAutofit/>
          </a:bodyPr>
          <a:lstStyle>
            <a:lvl1pPr marL="0" indent="0" algn="l" defTabSz="914400" rtl="0" eaLnBrk="1" latinLnBrk="0" hangingPunct="1">
              <a:lnSpc>
                <a:spcPct val="100000"/>
              </a:lnSpc>
              <a:spcBef>
                <a:spcPts val="600"/>
              </a:spcBef>
              <a:buFont typeface="Arial" pitchFamily="34" charset="0"/>
              <a:buNone/>
              <a:defRPr lang="en-CA" sz="1800" kern="1200" dirty="0" smtClean="0">
                <a:solidFill>
                  <a:schemeClr val="tx1"/>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b="1" dirty="0"/>
              <a:t>Performance density</a:t>
            </a:r>
            <a:endParaRPr lang="en-US" sz="1400" dirty="0"/>
          </a:p>
        </p:txBody>
      </p:sp>
      <p:sp>
        <p:nvSpPr>
          <p:cNvPr id="35" name="Content Placeholder 2">
            <a:extLst>
              <a:ext uri="{FF2B5EF4-FFF2-40B4-BE49-F238E27FC236}">
                <a16:creationId xmlns:a16="http://schemas.microsoft.com/office/drawing/2014/main" id="{4087E0CB-8EC7-492B-BCBA-3BC5636B11CE}"/>
              </a:ext>
            </a:extLst>
          </p:cNvPr>
          <p:cNvSpPr txBox="1">
            <a:spLocks/>
          </p:cNvSpPr>
          <p:nvPr/>
        </p:nvSpPr>
        <p:spPr>
          <a:xfrm>
            <a:off x="1699726" y="2976468"/>
            <a:ext cx="792089" cy="333531"/>
          </a:xfrm>
          <a:prstGeom prst="rect">
            <a:avLst/>
          </a:prstGeom>
        </p:spPr>
        <p:txBody>
          <a:bodyPr>
            <a:normAutofit/>
          </a:bodyPr>
          <a:lstStyle>
            <a:lvl1pPr marL="0" indent="0" algn="l" defTabSz="914400" rtl="0" eaLnBrk="1" latinLnBrk="0" hangingPunct="1">
              <a:lnSpc>
                <a:spcPct val="100000"/>
              </a:lnSpc>
              <a:spcBef>
                <a:spcPts val="600"/>
              </a:spcBef>
              <a:buFont typeface="Arial" pitchFamily="34" charset="0"/>
              <a:buNone/>
              <a:defRPr lang="en-CA" sz="1800" kern="1200" dirty="0" smtClean="0">
                <a:solidFill>
                  <a:schemeClr val="tx1"/>
                </a:solidFill>
                <a:latin typeface="+mn-lt"/>
                <a:ea typeface="+mn-ea"/>
                <a:cs typeface="+mn-cs"/>
              </a:defRPr>
            </a:lvl1pPr>
            <a:lvl2pPr marL="285750" indent="-285750" algn="l" defTabSz="914400" rtl="0" eaLnBrk="1" latinLnBrk="0" hangingPunct="1">
              <a:lnSpc>
                <a:spcPct val="100000"/>
              </a:lnSpc>
              <a:spcBef>
                <a:spcPts val="600"/>
              </a:spcBef>
              <a:buClr>
                <a:srgbClr val="8996A0"/>
              </a:buClr>
              <a:buFont typeface="Wingdings" pitchFamily="2" charset="2"/>
              <a:buChar char="§"/>
              <a:defRPr lang="en-CA" sz="1600" kern="1200" dirty="0" smtClean="0">
                <a:solidFill>
                  <a:schemeClr val="tx1"/>
                </a:solidFill>
                <a:latin typeface="+mn-lt"/>
                <a:ea typeface="+mn-ea"/>
                <a:cs typeface="+mn-cs"/>
              </a:defRPr>
            </a:lvl2pPr>
            <a:lvl3pPr marL="647700" indent="-285750" algn="l" defTabSz="914400" rtl="0" eaLnBrk="1" latinLnBrk="0" hangingPunct="1">
              <a:lnSpc>
                <a:spcPct val="100000"/>
              </a:lnSpc>
              <a:spcBef>
                <a:spcPts val="600"/>
              </a:spcBef>
              <a:buClr>
                <a:srgbClr val="8996A0"/>
              </a:buClr>
              <a:buFont typeface="Arial" pitchFamily="34" charset="0"/>
              <a:buChar char="–"/>
              <a:defRPr lang="en-CA" sz="1400" kern="1200" dirty="0" smtClean="0">
                <a:solidFill>
                  <a:schemeClr val="tx1"/>
                </a:solidFill>
                <a:latin typeface="+mn-lt"/>
                <a:ea typeface="+mn-ea"/>
                <a:cs typeface="+mn-cs"/>
              </a:defRPr>
            </a:lvl3pPr>
            <a:lvl4pPr marL="1080000" indent="-144000" algn="l" defTabSz="914400" rtl="0" eaLnBrk="1" latinLnBrk="0" hangingPunct="1">
              <a:lnSpc>
                <a:spcPct val="100000"/>
              </a:lnSpc>
              <a:spcBef>
                <a:spcPts val="600"/>
              </a:spcBef>
              <a:buClr>
                <a:srgbClr val="8996A0"/>
              </a:buClr>
              <a:buSzPct val="80000"/>
              <a:buFont typeface="Arial" pitchFamily="34" charset="0"/>
              <a:buChar char="&gt;"/>
              <a:defRPr lang="en-CA" sz="1400" kern="1200" dirty="0" smtClean="0">
                <a:solidFill>
                  <a:schemeClr val="tx1"/>
                </a:solidFill>
                <a:latin typeface="+mn-lt"/>
                <a:ea typeface="+mn-ea"/>
                <a:cs typeface="+mn-cs"/>
              </a:defRPr>
            </a:lvl4pPr>
            <a:lvl5pPr marL="2057400" indent="-228600" algn="l" defTabSz="914400" rtl="0" eaLnBrk="1" latinLnBrk="0" hangingPunct="1">
              <a:lnSpc>
                <a:spcPts val="1600"/>
              </a:lnSpc>
              <a:spcBef>
                <a:spcPts val="600"/>
              </a:spcBef>
              <a:buClr>
                <a:srgbClr val="8996A0"/>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200" b="1" dirty="0" err="1"/>
              <a:t>SiC</a:t>
            </a:r>
            <a:endParaRPr lang="en-US" sz="1400" dirty="0"/>
          </a:p>
        </p:txBody>
      </p:sp>
      <p:sp>
        <p:nvSpPr>
          <p:cNvPr id="36" name="Arrow: Right 35">
            <a:extLst>
              <a:ext uri="{FF2B5EF4-FFF2-40B4-BE49-F238E27FC236}">
                <a16:creationId xmlns:a16="http://schemas.microsoft.com/office/drawing/2014/main" id="{DE4B4D0F-5447-420B-8922-9A124F9AA397}"/>
              </a:ext>
            </a:extLst>
          </p:cNvPr>
          <p:cNvSpPr/>
          <p:nvPr/>
        </p:nvSpPr>
        <p:spPr>
          <a:xfrm>
            <a:off x="2783633" y="3212976"/>
            <a:ext cx="262884" cy="792088"/>
          </a:xfrm>
          <a:prstGeom prst="righ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 name="Straight Connector 3">
            <a:extLst>
              <a:ext uri="{FF2B5EF4-FFF2-40B4-BE49-F238E27FC236}">
                <a16:creationId xmlns:a16="http://schemas.microsoft.com/office/drawing/2014/main" id="{9BB3BF7D-4BD8-4F10-B2A2-B9B5431EA5E2}"/>
              </a:ext>
            </a:extLst>
          </p:cNvPr>
          <p:cNvCxnSpPr/>
          <p:nvPr/>
        </p:nvCxnSpPr>
        <p:spPr>
          <a:xfrm>
            <a:off x="1524000" y="2564904"/>
            <a:ext cx="59401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89B407-76E9-4216-919B-0D3F2BDAFF0E}"/>
              </a:ext>
            </a:extLst>
          </p:cNvPr>
          <p:cNvCxnSpPr/>
          <p:nvPr/>
        </p:nvCxnSpPr>
        <p:spPr>
          <a:xfrm>
            <a:off x="1559496" y="4365104"/>
            <a:ext cx="594015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0109E04-3AA6-4571-B332-B0D6869AA0E4}"/>
              </a:ext>
            </a:extLst>
          </p:cNvPr>
          <p:cNvSpPr/>
          <p:nvPr/>
        </p:nvSpPr>
        <p:spPr>
          <a:xfrm>
            <a:off x="1821559" y="2633990"/>
            <a:ext cx="1064715" cy="307777"/>
          </a:xfrm>
          <a:prstGeom prst="rect">
            <a:avLst/>
          </a:prstGeom>
        </p:spPr>
        <p:txBody>
          <a:bodyPr wrap="none">
            <a:spAutoFit/>
          </a:bodyPr>
          <a:lstStyle/>
          <a:p>
            <a:r>
              <a:rPr lang="en-US" sz="1400" b="1" dirty="0">
                <a:solidFill>
                  <a:schemeClr val="accent3">
                    <a:lumMod val="60000"/>
                    <a:lumOff val="40000"/>
                  </a:schemeClr>
                </a:solidFill>
              </a:rPr>
              <a:t>PURPOSE</a:t>
            </a:r>
          </a:p>
        </p:txBody>
      </p:sp>
      <p:sp>
        <p:nvSpPr>
          <p:cNvPr id="38" name="Rectangle 37">
            <a:extLst>
              <a:ext uri="{FF2B5EF4-FFF2-40B4-BE49-F238E27FC236}">
                <a16:creationId xmlns:a16="http://schemas.microsoft.com/office/drawing/2014/main" id="{EFC5AC50-B3BC-4997-94C6-DFB58405D09D}"/>
              </a:ext>
            </a:extLst>
          </p:cNvPr>
          <p:cNvSpPr/>
          <p:nvPr/>
        </p:nvSpPr>
        <p:spPr>
          <a:xfrm>
            <a:off x="1850361" y="4417368"/>
            <a:ext cx="1122423" cy="307777"/>
          </a:xfrm>
          <a:prstGeom prst="rect">
            <a:avLst/>
          </a:prstGeom>
        </p:spPr>
        <p:txBody>
          <a:bodyPr wrap="none">
            <a:spAutoFit/>
          </a:bodyPr>
          <a:lstStyle/>
          <a:p>
            <a:r>
              <a:rPr lang="en-US" sz="1400" b="1" dirty="0">
                <a:solidFill>
                  <a:schemeClr val="accent3">
                    <a:lumMod val="60000"/>
                    <a:lumOff val="40000"/>
                  </a:schemeClr>
                </a:solidFill>
              </a:rPr>
              <a:t>PROGRAM</a:t>
            </a:r>
          </a:p>
        </p:txBody>
      </p:sp>
      <p:sp>
        <p:nvSpPr>
          <p:cNvPr id="6" name="Rectangle 5">
            <a:extLst>
              <a:ext uri="{FF2B5EF4-FFF2-40B4-BE49-F238E27FC236}">
                <a16:creationId xmlns:a16="http://schemas.microsoft.com/office/drawing/2014/main" id="{30A64ABA-BA1D-42C1-A8F4-E99C0C6AEEA1}"/>
              </a:ext>
            </a:extLst>
          </p:cNvPr>
          <p:cNvSpPr/>
          <p:nvPr/>
        </p:nvSpPr>
        <p:spPr>
          <a:xfrm>
            <a:off x="1804484" y="933974"/>
            <a:ext cx="1160382" cy="307777"/>
          </a:xfrm>
          <a:prstGeom prst="rect">
            <a:avLst/>
          </a:prstGeom>
        </p:spPr>
        <p:txBody>
          <a:bodyPr wrap="none">
            <a:spAutoFit/>
          </a:bodyPr>
          <a:lstStyle/>
          <a:p>
            <a:r>
              <a:rPr lang="en-US" sz="1400" b="1" dirty="0">
                <a:solidFill>
                  <a:schemeClr val="accent3">
                    <a:lumMod val="60000"/>
                    <a:lumOff val="40000"/>
                  </a:schemeClr>
                </a:solidFill>
              </a:rPr>
              <a:t>PARTNERS</a:t>
            </a:r>
          </a:p>
        </p:txBody>
      </p:sp>
      <p:pic>
        <p:nvPicPr>
          <p:cNvPr id="2" name="Bildobjekt 1">
            <a:extLst>
              <a:ext uri="{FF2B5EF4-FFF2-40B4-BE49-F238E27FC236}">
                <a16:creationId xmlns:a16="http://schemas.microsoft.com/office/drawing/2014/main" id="{CF490C38-34C4-46BE-B002-335647B4E3C6}"/>
              </a:ext>
            </a:extLst>
          </p:cNvPr>
          <p:cNvPicPr>
            <a:picLocks noChangeAspect="1"/>
          </p:cNvPicPr>
          <p:nvPr/>
        </p:nvPicPr>
        <p:blipFill>
          <a:blip r:embed="rId13"/>
          <a:stretch>
            <a:fillRect/>
          </a:stretch>
        </p:blipFill>
        <p:spPr>
          <a:xfrm>
            <a:off x="7543940" y="2624572"/>
            <a:ext cx="3505845" cy="1566987"/>
          </a:xfrm>
          <a:prstGeom prst="rect">
            <a:avLst/>
          </a:prstGeom>
        </p:spPr>
      </p:pic>
    </p:spTree>
    <p:extLst>
      <p:ext uri="{BB962C8B-B14F-4D97-AF65-F5344CB8AC3E}">
        <p14:creationId xmlns:p14="http://schemas.microsoft.com/office/powerpoint/2010/main" val="72192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oN57GpX.0SPCuV59M5S3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qfQXlyy6RUOjqfbC_4qv0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z0byBX14ke5QOnc7JNwo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pNWUPjHUKkmEoID2BpFfJ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SY4UqCu2EStT0uombtff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OoN57GpX.0SPCuV59M5S3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OoN57GpX.0SPCuV59M5S3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OoN57GpX.0SPCuV59M5S3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KdtOC5yXrEC7iKwqmBVBo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EDN4OReJESubX8gonlSz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OoN57GpX.0SPCuV59M5S3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OoN57GpX.0SPCuV59M5S3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Dbd62pCoUSrDuXC8JKB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9NiWEbXy0e_OUW7UHDyf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Y.9mmVERkumj7U31zQht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OShMaN0kuabHV4Gzwmi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JxfspfHPLkyVslvFiFwfR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9MJLYxTqGUOPnC7YQ31PD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AvbSTv0EFkmCi0HFI7iNDA"/>
</p:tagLst>
</file>

<file path=ppt/theme/theme1.xml><?xml version="1.0" encoding="utf-8"?>
<a:theme xmlns:a="http://schemas.openxmlformats.org/drawingml/2006/main" name="BT PPT 2018">
  <a:themeElements>
    <a:clrScheme name="Bombardier">
      <a:dk1>
        <a:srgbClr val="000000"/>
      </a:dk1>
      <a:lt1>
        <a:srgbClr val="FFFFFF"/>
      </a:lt1>
      <a:dk2>
        <a:srgbClr val="000000"/>
      </a:dk2>
      <a:lt2>
        <a:srgbClr val="FFFFFF"/>
      </a:lt2>
      <a:accent1>
        <a:srgbClr val="7D5EA6"/>
      </a:accent1>
      <a:accent2>
        <a:srgbClr val="387088"/>
      </a:accent2>
      <a:accent3>
        <a:srgbClr val="153E8C"/>
      </a:accent3>
      <a:accent4>
        <a:srgbClr val="E46E17"/>
      </a:accent4>
      <a:accent5>
        <a:srgbClr val="DE1E65"/>
      </a:accent5>
      <a:accent6>
        <a:srgbClr val="AB9E99"/>
      </a:accent6>
      <a:hlink>
        <a:srgbClr val="AB9E99"/>
      </a:hlink>
      <a:folHlink>
        <a:srgbClr val="AB9E99"/>
      </a:folHlink>
    </a:clrScheme>
    <a:fontScheme name="Bombardi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8768"/>
        </a:solidFill>
        <a:ln>
          <a:noFill/>
        </a:ln>
      </a:spPr>
      <a:bodyPr lIns="72000" tIns="54000" rIns="36000" bIns="72000" rtlCol="0" anchor="t"/>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smtClean="0"/>
        </a:defPPr>
      </a:lstStyle>
    </a:txDef>
  </a:objectDefaults>
  <a:extraClrSchemeLst/>
  <a:custClrLst>
    <a:custClr name="Vibrant yellow">
      <a:srgbClr val="F1D61F"/>
    </a:custClr>
    <a:custClr name="Proud green">
      <a:srgbClr val="008768"/>
    </a:custClr>
    <a:custClr name="Deep ink">
      <a:srgbClr val="2D3750"/>
    </a:custClr>
  </a:custClrLst>
  <a:extLst>
    <a:ext uri="{05A4C25C-085E-4340-85A3-A5531E510DB2}">
      <thm15:themeFamily xmlns:thm15="http://schemas.microsoft.com/office/thememl/2012/main" name="BT_POTX_Standard_2018.potx" id="{97F275A5-BA48-4730-9AF9-986A4B646735}" vid="{B74892D0-F77F-4AC3-B0FD-651115778BC9}"/>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BT_POTX_Standard_2018</Template>
  <TotalTime>0</TotalTime>
  <Words>1292</Words>
  <Application>Microsoft Office PowerPoint</Application>
  <PresentationFormat>Widescreen</PresentationFormat>
  <Paragraphs>284</Paragraphs>
  <Slides>28</Slides>
  <Notes>11</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Arial Black</vt:lpstr>
      <vt:lpstr>Calibri</vt:lpstr>
      <vt:lpstr>Symbol</vt:lpstr>
      <vt:lpstr>Wingdings</vt:lpstr>
      <vt:lpstr>BT PPT 2018</vt:lpstr>
      <vt:lpstr>think-cell Slide</vt:lpstr>
      <vt:lpstr>Silicon carbide MOSFET traction inverter operated in the Stockholm metro system - demonstrating customer values</vt:lpstr>
      <vt:lpstr>PowerPoint Presentation</vt:lpstr>
      <vt:lpstr>Silicon Carbide MOSFETs Challenge IGBTs </vt:lpstr>
      <vt:lpstr>Agenda</vt:lpstr>
      <vt:lpstr>Our Products Must Provide Reliable Operation in all Environments</vt:lpstr>
      <vt:lpstr>Our Traction Converters Different Mounting Options </vt:lpstr>
      <vt:lpstr>Agenda</vt:lpstr>
      <vt:lpstr>Megatrends Drive Need For New Developments</vt:lpstr>
      <vt:lpstr>Stockholm Metro SiC demonstrator project GreenSiCtrac Demo - Overview</vt:lpstr>
      <vt:lpstr>Stockholm Metro demonstration – New technology</vt:lpstr>
      <vt:lpstr>Agenda</vt:lpstr>
      <vt:lpstr>Test setup in Power Lab (Bombardier Västerås)</vt:lpstr>
      <vt:lpstr>Laboratory test conditions</vt:lpstr>
      <vt:lpstr>Laboratory test results</vt:lpstr>
      <vt:lpstr>Comparison switching losses SiC vs Si IGBT </vt:lpstr>
      <vt:lpstr>Heat sink temperature – Si vs SiC </vt:lpstr>
      <vt:lpstr>SiC technology enabling system advantages Reduced motor noise by approx. 20 dB(A)</vt:lpstr>
      <vt:lpstr>Agenda</vt:lpstr>
      <vt:lpstr>Field test</vt:lpstr>
      <vt:lpstr>Converters mounted on train no 2028 ”Karin”</vt:lpstr>
      <vt:lpstr>Noise mesurement near the track of passing train</vt:lpstr>
      <vt:lpstr>Field test results</vt:lpstr>
      <vt:lpstr>Agenda</vt:lpstr>
      <vt:lpstr>Stockholm Metro demonstration Summary of changes and results </vt:lpstr>
      <vt:lpstr>Life Cycle Cost Impact</vt:lpstr>
      <vt:lpstr>Future of SiC propulsion for trains?</vt:lpstr>
      <vt:lpstr>PowerPoint Presentation</vt:lpstr>
      <vt:lpstr>PowerPoint Presentation</vt:lpstr>
    </vt:vector>
  </TitlesOfParts>
  <Company>Bombardier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guidelines</dc:title>
  <dc:creator>Alexandra Verzuh</dc:creator>
  <cp:lastModifiedBy>Magnus Forsen</cp:lastModifiedBy>
  <cp:revision>31</cp:revision>
  <cp:lastPrinted>2018-10-14T15:49:12Z</cp:lastPrinted>
  <dcterms:created xsi:type="dcterms:W3CDTF">2018-09-14T17:27:51Z</dcterms:created>
  <dcterms:modified xsi:type="dcterms:W3CDTF">2018-11-01T08:43:44Z</dcterms:modified>
</cp:coreProperties>
</file>