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5" r:id="rId1"/>
    <p:sldMasterId id="2147483784" r:id="rId2"/>
  </p:sldMasterIdLst>
  <p:notesMasterIdLst>
    <p:notesMasterId r:id="rId26"/>
  </p:notesMasterIdLst>
  <p:sldIdLst>
    <p:sldId id="546" r:id="rId3"/>
    <p:sldId id="601" r:id="rId4"/>
    <p:sldId id="663" r:id="rId5"/>
    <p:sldId id="620" r:id="rId6"/>
    <p:sldId id="603" r:id="rId7"/>
    <p:sldId id="665" r:id="rId8"/>
    <p:sldId id="604" r:id="rId9"/>
    <p:sldId id="664" r:id="rId10"/>
    <p:sldId id="621" r:id="rId11"/>
    <p:sldId id="673" r:id="rId12"/>
    <p:sldId id="623" r:id="rId13"/>
    <p:sldId id="666" r:id="rId14"/>
    <p:sldId id="619" r:id="rId15"/>
    <p:sldId id="674" r:id="rId16"/>
    <p:sldId id="614" r:id="rId17"/>
    <p:sldId id="667" r:id="rId18"/>
    <p:sldId id="668" r:id="rId19"/>
    <p:sldId id="669" r:id="rId20"/>
    <p:sldId id="671" r:id="rId21"/>
    <p:sldId id="672" r:id="rId22"/>
    <p:sldId id="670" r:id="rId23"/>
    <p:sldId id="615" r:id="rId24"/>
    <p:sldId id="5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denbossche, Julie Marie" initials="VJM" lastIdx="11" clrIdx="0">
    <p:extLst>
      <p:ext uri="{19B8F6BF-5375-455C-9EA6-DF929625EA0E}">
        <p15:presenceInfo xmlns:p15="http://schemas.microsoft.com/office/powerpoint/2012/main" xmlns="" userId="Vandenbossche, Julie 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EF9"/>
    <a:srgbClr val="3BE00E"/>
    <a:srgbClr val="E77309"/>
    <a:srgbClr val="A5F424"/>
    <a:srgbClr val="053A7B"/>
    <a:srgbClr val="FFFF00"/>
    <a:srgbClr val="58F22E"/>
    <a:srgbClr val="AF19B3"/>
    <a:srgbClr val="DD2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0" autoAdjust="0"/>
    <p:restoredTop sz="91888" autoAdjust="0"/>
  </p:normalViewPr>
  <p:slideViewPr>
    <p:cSldViewPr snapToGrid="0" showGuides="1">
      <p:cViewPr>
        <p:scale>
          <a:sx n="71" d="100"/>
          <a:sy n="71" d="100"/>
        </p:scale>
        <p:origin x="-37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DE40B-7489-4796-BCBF-F02F333E728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4890-AC6B-4E3D-9FDA-CE30216F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9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50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E4890-AC6B-4E3D-9FDA-CE30216F39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604266-E042-4129-8231-D03C8159E23A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C6A778-A8FB-4BB4-9E0E-F82FAC6BA2F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0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4A1F8E-6406-4284-8F6A-8D26794E59C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DD278F-88BD-43CC-ACE9-39806583AD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8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397BB6-EE1E-4579-AB0E-7F44E334684D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803B87-C5AF-4B56-9B01-8B5CA08D756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94B8B4-9190-47C6-B7CF-F90833614922}" type="datetime1">
              <a:rPr lang="en-US" smtClean="0">
                <a:solidFill>
                  <a:prstClr val="black"/>
                </a:solidFill>
              </a:rPr>
              <a:pPr/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951293-4CF9-4644-A06C-DB215C37979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2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AC31-E9A5-426B-B33E-1E9EE0CEA81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2494-1646-403F-BAEC-6A50B636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1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109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AC31-E9A5-426B-B33E-1E9EE0CEA81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2494-1646-403F-BAEC-6A50B636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169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101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AC31-E9A5-426B-B33E-1E9EE0CEA81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2494-1646-403F-BAEC-6A50B636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0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AC31-E9A5-426B-B33E-1E9EE0CEA81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2494-1646-403F-BAEC-6A50B636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1136483"/>
            <a:ext cx="7366000" cy="99862"/>
          </a:xfrm>
          <a:prstGeom prst="rect">
            <a:avLst/>
          </a:prstGeom>
          <a:gradFill>
            <a:gsLst>
              <a:gs pos="16000">
                <a:srgbClr val="002060"/>
              </a:gs>
              <a:gs pos="41000">
                <a:schemeClr val="accent5">
                  <a:lumMod val="89000"/>
                  <a:alpha val="84000"/>
                </a:schemeClr>
              </a:gs>
              <a:gs pos="67000">
                <a:schemeClr val="accent5">
                  <a:lumMod val="75000"/>
                  <a:alpha val="48000"/>
                </a:schemeClr>
              </a:gs>
              <a:gs pos="88000">
                <a:srgbClr val="002060">
                  <a:alpha val="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1703504" y="1313023"/>
            <a:ext cx="9421696" cy="62389"/>
          </a:xfrm>
          <a:prstGeom prst="rect">
            <a:avLst/>
          </a:prstGeom>
          <a:gradFill>
            <a:gsLst>
              <a:gs pos="16000">
                <a:srgbClr val="002060"/>
              </a:gs>
              <a:gs pos="41000">
                <a:schemeClr val="accent5">
                  <a:lumMod val="89000"/>
                  <a:alpha val="84000"/>
                </a:schemeClr>
              </a:gs>
              <a:gs pos="67000">
                <a:schemeClr val="accent5">
                  <a:lumMod val="75000"/>
                  <a:alpha val="48000"/>
                </a:schemeClr>
              </a:gs>
              <a:gs pos="88000">
                <a:srgbClr val="002060">
                  <a:alpha val="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375"/>
            <a:ext cx="10515600" cy="4700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86982"/>
            <a:ext cx="2743200" cy="365125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924265-9D0D-43E3-99E0-E5DC96667AC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9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3244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AC31-E9A5-426B-B33E-1E9EE0CEA81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2494-1646-403F-BAEC-6A50B636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6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1954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E7BD3-F981-4368-9590-B4CC02963EC7}" type="datetime1">
              <a:rPr lang="en-US" smtClean="0"/>
              <a:pPr>
                <a:defRPr/>
              </a:pPr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4702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2B0E41-1410-4EE7-A0B0-05F9830EECA0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1D06EF-D883-423C-BFF8-2983FC3D0FB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3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9CAC35-E5BA-4617-A920-C214763B340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5AB41E-C04E-4B59-A97C-AE4CA954021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2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86D97E-607E-4A28-A13A-B184BB3F01CB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17CA2F-E85F-410E-9A86-2D44FA42C7B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2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CEDEEB-3D5B-4567-B19C-DDF846BC33E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0232E0-1B5C-4F35-9812-9FBED21656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4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BBECB-A2EF-4764-9201-7D1CC9139F09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2394B4-3B70-4598-AAA9-CCB8C8E633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8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5D8B1B-A0B3-4FD1-8313-7C1345D9AD47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1660D1-2185-48FE-8F58-D79BD8DEF2C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1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1567B2-FFF1-4EA3-A36E-BFF9963D31D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11/2/2022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059D0A-F087-4033-BEBB-2284CE947E1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7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23975"/>
            <a:ext cx="1051560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8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Calibri"/>
              </a:defRPr>
            </a:lvl1pPr>
          </a:lstStyle>
          <a:p>
            <a:pPr>
              <a:defRPr/>
            </a:pPr>
            <a:fld id="{BA0891A4-68B1-44C2-A1A3-BE75D7C7CE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5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6003925"/>
            <a:ext cx="2908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31802" y="6356350"/>
            <a:ext cx="85979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346200" y="6340475"/>
            <a:ext cx="7952317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Pittsburgh Department of Civil and Environmental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81927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AE12E-BB37-457F-B07B-4E875DDA093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0891A4-68B1-44C2-A1A3-BE75D7C7CE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1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penndot.gov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2.jpeg"/><Relationship Id="rId12" Type="http://schemas.openxmlformats.org/officeDocument/2006/relationships/hyperlink" Target="https://www.engineering.pitt.edu/iris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54.png"/><Relationship Id="rId5" Type="http://schemas.openxmlformats.org/officeDocument/2006/relationships/image" Target="../media/image50.jpeg"/><Relationship Id="rId10" Type="http://schemas.openxmlformats.org/officeDocument/2006/relationships/image" Target="../media/image55.sv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jpeg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17784"/>
            <a:ext cx="7772400" cy="17826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53A7B"/>
                </a:solidFill>
              </a:rPr>
              <a:t>Overview of Pitt Transportation Infrastructure Research</a:t>
            </a:r>
            <a:br>
              <a:rPr lang="en-US" b="1" dirty="0">
                <a:solidFill>
                  <a:srgbClr val="053A7B"/>
                </a:solidFill>
              </a:rPr>
            </a:br>
            <a:r>
              <a:rPr lang="en-US" b="1" dirty="0">
                <a:solidFill>
                  <a:srgbClr val="053A7B"/>
                </a:solidFill>
              </a:rPr>
              <a:t/>
            </a:r>
            <a:br>
              <a:rPr lang="en-US" b="1" dirty="0">
                <a:solidFill>
                  <a:srgbClr val="053A7B"/>
                </a:solidFill>
              </a:rPr>
            </a:br>
            <a:r>
              <a:rPr lang="en-US" b="1" dirty="0">
                <a:solidFill>
                  <a:srgbClr val="053A7B"/>
                </a:solidFill>
              </a:rPr>
              <a:t>-Brainstorming Session-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53A7B"/>
                </a:solidFill>
              </a:rPr>
              <a:t>Julie </a:t>
            </a:r>
            <a:r>
              <a:rPr lang="en-US" sz="2400" dirty="0" err="1">
                <a:solidFill>
                  <a:srgbClr val="053A7B"/>
                </a:solidFill>
              </a:rPr>
              <a:t>Vandenbossche</a:t>
            </a:r>
            <a:endParaRPr lang="en-US" sz="2400" dirty="0">
              <a:solidFill>
                <a:srgbClr val="053A7B"/>
              </a:solidFill>
            </a:endParaRPr>
          </a:p>
          <a:p>
            <a:r>
              <a:rPr lang="en-US" sz="2400" dirty="0">
                <a:solidFill>
                  <a:srgbClr val="053A7B"/>
                </a:solidFill>
              </a:rPr>
              <a:t>October 27, 2022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-32825" y="6374897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6426771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E376B96-3EDF-49C0-A2CE-8F3CDC752E0C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2C9E2EA-E9C1-43A0-8707-B5429151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14ACAC-A3B8-4623-A239-23FA76E89AF2}"/>
              </a:ext>
            </a:extLst>
          </p:cNvPr>
          <p:cNvSpPr txBox="1"/>
          <p:nvPr/>
        </p:nvSpPr>
        <p:spPr>
          <a:xfrm>
            <a:off x="-1540562" y="639896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A4E7EA7-E9AA-EEFA-5179-B75C72F2EE53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4550" y="1619130"/>
            <a:ext cx="12022230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Material Compatible Repairs Evaluation, </a:t>
            </a:r>
            <a:r>
              <a:rPr lang="en-US" sz="2400" b="1" i="1" dirty="0"/>
              <a:t>Drs. Sachs, Khazanovich and Vandenbossche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Carbon Nanotube Additives for Structural and Highway Concrete (</a:t>
            </a:r>
            <a:r>
              <a:rPr lang="en-US" sz="2400" i="1" dirty="0"/>
              <a:t>Continuation</a:t>
            </a:r>
            <a:r>
              <a:rPr lang="en-US" sz="2400" dirty="0"/>
              <a:t>)</a:t>
            </a:r>
            <a:r>
              <a:rPr lang="en-US" sz="2400" b="1" dirty="0"/>
              <a:t>, </a:t>
            </a:r>
          </a:p>
          <a:p>
            <a:pPr marL="457200" lvl="1" indent="0">
              <a:buNone/>
            </a:pPr>
            <a:r>
              <a:rPr lang="en-US" sz="2400" b="1" i="1" dirty="0"/>
              <a:t>	Drs. Sachs and Gilbertson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Microbial Concrete Sealer (</a:t>
            </a:r>
            <a:r>
              <a:rPr lang="en-US" sz="2400" i="1" dirty="0"/>
              <a:t>Continuation</a:t>
            </a:r>
            <a:r>
              <a:rPr lang="en-US" sz="2400" dirty="0"/>
              <a:t>), </a:t>
            </a:r>
          </a:p>
          <a:p>
            <a:pPr marL="914400" lvl="2" indent="0">
              <a:buNone/>
            </a:pPr>
            <a:r>
              <a:rPr lang="en-US" b="1" i="1" dirty="0"/>
              <a:t>Drs. Sachs and Haig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080C0B3-0C3D-408A-AC04-34DA4C7B7B19}"/>
              </a:ext>
            </a:extLst>
          </p:cNvPr>
          <p:cNvSpPr/>
          <p:nvPr/>
        </p:nvSpPr>
        <p:spPr>
          <a:xfrm>
            <a:off x="2373071" y="4767535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486332E-BD26-4607-8867-4F5651C3F5FB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5BDFC22B-016E-4967-9E62-375606FF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9A5A67-0DAD-4F68-8F97-61BEFC7D8094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0242" name="Picture 2" descr="C:\Users\Gary\Dropbox\IRISE\2022 Annual Report\Graphics\Material Compat Rep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6787" y="3465964"/>
            <a:ext cx="3729465" cy="27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92911F5-8D95-3C8D-F53A-F6840B46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024" y="2266393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EFBD24-0BF6-1EB7-8DCC-BB7F7AA32CB6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89807C-3929-54A3-E310-2A675B12093A}"/>
              </a:ext>
            </a:extLst>
          </p:cNvPr>
          <p:cNvSpPr txBox="1"/>
          <p:nvPr/>
        </p:nvSpPr>
        <p:spPr>
          <a:xfrm>
            <a:off x="0" y="1442821"/>
            <a:ext cx="22133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333921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29" y="459032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38100" dist="38100" dir="2700000" algn="tl">
                    <a:srgbClr val="3BE00E">
                      <a:alpha val="43000"/>
                    </a:srgbClr>
                  </a:outerShdw>
                </a:effectLst>
              </a:rPr>
              <a:t>Completed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8" y="2332037"/>
            <a:ext cx="11582400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Remote Controlled Technology </a:t>
            </a:r>
          </a:p>
          <a:p>
            <a:pPr marL="457200" lvl="1" indent="0">
              <a:buNone/>
            </a:pPr>
            <a:r>
              <a:rPr lang="en-US" sz="2600" dirty="0"/>
              <a:t>   Assessment for Safer Pavement Construction</a:t>
            </a:r>
          </a:p>
          <a:p>
            <a:pPr marL="457200" lvl="1" indent="0">
              <a:buNone/>
            </a:pPr>
            <a:r>
              <a:rPr lang="en-US" sz="2600" dirty="0"/>
              <a:t>   and QA/QC, </a:t>
            </a:r>
            <a:r>
              <a:rPr lang="en-US" sz="2800" b="1" i="1" dirty="0"/>
              <a:t>Drs. Khazanovich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77" name="Picture 5" descr="C:\Users\Gary\Dropbox\IRISE\2021 Annual Report\Remote Control Pavement Devi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3" y="2653678"/>
            <a:ext cx="3352600" cy="33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4409417-B48E-49EF-8056-456CFAA7F93F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8E2D838-AC1D-4B3D-9E41-635BC5334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1D808B-DE17-433E-AD7C-97BF906C0D9F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D957500-9254-C8EA-F944-D39D3714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84" y="3516154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C33E605-4BAB-B229-680D-903F14010BB2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7D2A3D-D745-3376-01CD-B87F5F2DFAF1}"/>
              </a:ext>
            </a:extLst>
          </p:cNvPr>
          <p:cNvSpPr txBox="1"/>
          <p:nvPr/>
        </p:nvSpPr>
        <p:spPr>
          <a:xfrm>
            <a:off x="-32826" y="1470038"/>
            <a:ext cx="2213318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Workers Safety</a:t>
            </a:r>
          </a:p>
        </p:txBody>
      </p:sp>
    </p:spTree>
    <p:extLst>
      <p:ext uri="{BB962C8B-B14F-4D97-AF65-F5344CB8AC3E}">
        <p14:creationId xmlns:p14="http://schemas.microsoft.com/office/powerpoint/2010/main" val="4009714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86" y="474055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23" y="1211575"/>
            <a:ext cx="11582400" cy="474062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―"/>
            </a:pPr>
            <a:endParaRPr lang="en-US" sz="2800" dirty="0"/>
          </a:p>
          <a:p>
            <a:pPr>
              <a:buFont typeface="Calibri" panose="020F0502020204030204" pitchFamily="34" charset="0"/>
              <a:buChar char="―"/>
            </a:pPr>
            <a:endParaRPr lang="en-US" sz="2800" dirty="0"/>
          </a:p>
          <a:p>
            <a:r>
              <a:rPr lang="en-US" sz="2800" dirty="0"/>
              <a:t>Investigating New Underground Utility Location Technologies and Novel Methods to Improve the Safety and Efficiency of Highway Construction, </a:t>
            </a:r>
            <a:r>
              <a:rPr lang="en-US" sz="2800" b="1" i="1" dirty="0"/>
              <a:t>Dr. </a:t>
            </a:r>
            <a:r>
              <a:rPr lang="en-US" sz="2800" b="1" i="1" dirty="0" err="1"/>
              <a:t>Khazanovich</a:t>
            </a:r>
            <a:endParaRPr lang="en-US" sz="2800" b="1" i="1" dirty="0"/>
          </a:p>
          <a:p>
            <a:r>
              <a:rPr lang="en-US" sz="2800" dirty="0"/>
              <a:t> Identifying Major Causes of Construction Accidents for the Paving Industry in Pennsylvania, </a:t>
            </a:r>
            <a:r>
              <a:rPr lang="en-US" sz="2800" b="1" i="1" dirty="0"/>
              <a:t>Dr. </a:t>
            </a:r>
            <a:r>
              <a:rPr lang="en-US" sz="2800" b="1" i="1" dirty="0" err="1"/>
              <a:t>Khazanovich</a:t>
            </a:r>
            <a:endParaRPr lang="en-US" sz="2800" b="1" i="1" dirty="0"/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4409417-B48E-49EF-8056-456CFAA7F93F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8E2D838-AC1D-4B3D-9E41-635BC5334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1D808B-DE17-433E-AD7C-97BF906C0D9F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66F5CF-18D1-460F-B580-BB44202A7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216530"/>
            <a:ext cx="5810566" cy="252099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25AA564-C7AA-5288-3EF7-A859BAF1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48" y="3331899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94F1F04-A5F2-2163-790E-081A131A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29" y="4216530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D16161-3C31-4362-48A2-0CA77DA991DA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090630-4F1C-C4BC-DC2A-1E13A2EF9FAB}"/>
              </a:ext>
            </a:extLst>
          </p:cNvPr>
          <p:cNvSpPr txBox="1"/>
          <p:nvPr/>
        </p:nvSpPr>
        <p:spPr>
          <a:xfrm>
            <a:off x="-32826" y="1470038"/>
            <a:ext cx="2213318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Workers Safety</a:t>
            </a:r>
          </a:p>
        </p:txBody>
      </p:sp>
    </p:spTree>
    <p:extLst>
      <p:ext uri="{BB962C8B-B14F-4D97-AF65-F5344CB8AC3E}">
        <p14:creationId xmlns:p14="http://schemas.microsoft.com/office/powerpoint/2010/main" val="365133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35" y="1748299"/>
            <a:ext cx="10053765" cy="489227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Developing Methodologies to Predict and Quantify the Benefits of IRISE Research, </a:t>
            </a:r>
            <a:r>
              <a:rPr lang="en-US" sz="2400" b="1" i="1" dirty="0"/>
              <a:t>Dr. </a:t>
            </a:r>
            <a:r>
              <a:rPr lang="en-US" sz="2400" b="1" i="1" dirty="0" err="1"/>
              <a:t>Magalotti</a:t>
            </a:r>
            <a:endParaRPr lang="en-US" sz="2400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Tactical Urbanism/Demonstration Projects Guide, </a:t>
            </a:r>
            <a:r>
              <a:rPr lang="en-US" sz="2400" b="1" i="1" dirty="0"/>
              <a:t>Dr. </a:t>
            </a:r>
            <a:r>
              <a:rPr lang="en-US" sz="2400" b="1" i="1" dirty="0" err="1"/>
              <a:t>Stevanovic</a:t>
            </a:r>
            <a:endParaRPr lang="en-US" sz="24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4" descr="Cost Benefit Analysis(CBA)">
            <a:extLst>
              <a:ext uri="{FF2B5EF4-FFF2-40B4-BE49-F238E27FC236}">
                <a16:creationId xmlns:a16="http://schemas.microsoft.com/office/drawing/2014/main" xmlns="" id="{6D8FFAD7-E560-4788-9D71-7B7E410B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28" y="3429000"/>
            <a:ext cx="5931696" cy="25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24B53DE-5F38-4FD5-9DBB-82E8F213B97F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C4F3137-ABF5-4A20-97FF-230A5521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DD6988-E3AB-41E0-984B-B7C69DEEFD16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9218" name="Picture 2" descr="C:\Users\Gary\Dropbox\IRISE\2022 Annual Report\Graphics\Benefits of IRI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22" y="3171362"/>
            <a:ext cx="2755671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93DBAF-FA4A-32CC-2244-CF7926A9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46" y="2276225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59BD9B-380E-A50D-4960-39F35EB21B5F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32FDCD-8E4A-B494-DA4D-E644737F8573}"/>
              </a:ext>
            </a:extLst>
          </p:cNvPr>
          <p:cNvSpPr txBox="1"/>
          <p:nvPr/>
        </p:nvSpPr>
        <p:spPr>
          <a:xfrm>
            <a:off x="-32826" y="1091198"/>
            <a:ext cx="221331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4629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</a:rPr>
              <a:t>Mon Fayette Expressway Test 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02" y="1298095"/>
            <a:ext cx="10053765" cy="4892274"/>
          </a:xfrm>
        </p:spPr>
        <p:txBody>
          <a:bodyPr>
            <a:normAutofit/>
          </a:bodyPr>
          <a:lstStyle/>
          <a:p>
            <a:r>
              <a:rPr lang="en-US" sz="2400" dirty="0"/>
              <a:t>Absorptive Sound Walls: </a:t>
            </a:r>
            <a:r>
              <a:rPr lang="en-US" sz="2400" b="1" dirty="0"/>
              <a:t>Dr. </a:t>
            </a:r>
            <a:r>
              <a:rPr lang="en-US" sz="2400" b="1" dirty="0" err="1"/>
              <a:t>Alavi</a:t>
            </a:r>
            <a:endParaRPr lang="en-US" sz="2400" b="1" dirty="0"/>
          </a:p>
          <a:p>
            <a:r>
              <a:rPr lang="en-US" sz="2400" dirty="0"/>
              <a:t>Digital Twin Technology: </a:t>
            </a:r>
            <a:r>
              <a:rPr lang="en-US" sz="2400" b="1" dirty="0"/>
              <a:t>Dr. Fascetti</a:t>
            </a:r>
          </a:p>
          <a:p>
            <a:r>
              <a:rPr lang="en-US" sz="2400" dirty="0"/>
              <a:t>Electrified Roadway Strategic Plan: </a:t>
            </a:r>
            <a:r>
              <a:rPr lang="en-US" sz="2400" b="1" dirty="0"/>
              <a:t>Dr. </a:t>
            </a:r>
            <a:r>
              <a:rPr lang="en-US" sz="2400" b="1" dirty="0" err="1"/>
              <a:t>Alavi</a:t>
            </a:r>
            <a:endParaRPr lang="en-US" sz="2400" b="1" dirty="0"/>
          </a:p>
          <a:p>
            <a:r>
              <a:rPr lang="en-US" sz="2400" dirty="0"/>
              <a:t>Energy Harvesting: </a:t>
            </a:r>
            <a:r>
              <a:rPr lang="en-US" sz="2400" b="1" dirty="0"/>
              <a:t>Dr. </a:t>
            </a:r>
            <a:r>
              <a:rPr lang="en-US" sz="2400" b="1" dirty="0" err="1"/>
              <a:t>Alavi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24B53DE-5F38-4FD5-9DBB-82E8F213B97F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C4F3137-ABF5-4A20-97FF-230A55216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DD6988-E3AB-41E0-984B-B7C69DEEFD16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3" y="3574026"/>
            <a:ext cx="5113008" cy="333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74" y="2801665"/>
            <a:ext cx="5750526" cy="391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7E4BC1-A7F4-E122-45A1-5A34E0D498DB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1" y="753414"/>
            <a:ext cx="7886700" cy="4469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53A7B"/>
                </a:solidFill>
              </a:rPr>
              <a:t>IRISE Year 5 Projects Being Initiated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70" y="1554481"/>
            <a:ext cx="11103558" cy="488974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/>
              <a:t>Bridge</a:t>
            </a:r>
            <a:r>
              <a:rPr lang="en-US" dirty="0"/>
              <a:t>:  Methodology for Structural Optimization of Bridge Decks Against Corrosion, </a:t>
            </a:r>
            <a:r>
              <a:rPr lang="en-US" b="1" i="1" dirty="0"/>
              <a:t>Dr. Brigham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Geotechnical</a:t>
            </a:r>
            <a:r>
              <a:rPr lang="en-US" dirty="0"/>
              <a:t>: Seminar Series on Innovative and Comprehensive Stormwater Management, </a:t>
            </a:r>
            <a:r>
              <a:rPr lang="en-US" b="1" i="1" dirty="0"/>
              <a:t>Dr. Bain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Pavement</a:t>
            </a:r>
            <a:r>
              <a:rPr lang="en-US" dirty="0"/>
              <a:t>: Design and Construction of Two-lift Concrete Pavements for Pennsylvania, </a:t>
            </a:r>
            <a:r>
              <a:rPr lang="en-US" b="1" i="1" dirty="0"/>
              <a:t>Dr. </a:t>
            </a:r>
            <a:r>
              <a:rPr lang="en-US" b="1" i="1" dirty="0" err="1"/>
              <a:t>Khazanovich</a:t>
            </a:r>
            <a:endParaRPr lang="en-US" b="1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Pavement</a:t>
            </a:r>
            <a:r>
              <a:rPr lang="en-US" dirty="0"/>
              <a:t>: Prediction of Dowel Corrosion and Effect on Performance of Concrete Pavements, </a:t>
            </a:r>
            <a:r>
              <a:rPr lang="en-US" b="1" i="1" dirty="0"/>
              <a:t>Dr. </a:t>
            </a:r>
            <a:r>
              <a:rPr lang="en-US" b="1" i="1" dirty="0" err="1"/>
              <a:t>Vandenbossche</a:t>
            </a:r>
            <a:endParaRPr lang="en-US" b="1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Pavement</a:t>
            </a:r>
            <a:r>
              <a:rPr lang="en-US" dirty="0"/>
              <a:t>: Seal Coat for Asphalt Pavements: Best Practices and Experience, </a:t>
            </a:r>
            <a:r>
              <a:rPr lang="en-US" b="1" i="1" dirty="0"/>
              <a:t>Dr. Dave</a:t>
            </a:r>
            <a:r>
              <a:rPr lang="en-US" i="1" dirty="0"/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Materials</a:t>
            </a:r>
            <a:r>
              <a:rPr lang="en-US" dirty="0"/>
              <a:t>: Developing Light-Weight and High-Performance </a:t>
            </a:r>
            <a:r>
              <a:rPr lang="en-US" dirty="0" err="1"/>
              <a:t>Metamaterial</a:t>
            </a:r>
            <a:r>
              <a:rPr lang="en-US" dirty="0"/>
              <a:t> Concrete, </a:t>
            </a:r>
            <a:r>
              <a:rPr lang="en-US" b="1" i="1" dirty="0"/>
              <a:t>Dr. </a:t>
            </a:r>
            <a:r>
              <a:rPr lang="en-US" b="1" i="1" dirty="0" err="1"/>
              <a:t>Alavi</a:t>
            </a:r>
            <a:endParaRPr lang="en-US" b="1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Worker Safety</a:t>
            </a:r>
            <a:r>
              <a:rPr lang="en-US" dirty="0"/>
              <a:t>: Immersive VR Platform for H&amp;S Training of Construction Workers, </a:t>
            </a:r>
            <a:r>
              <a:rPr lang="en-US" b="1" i="1" dirty="0"/>
              <a:t>Dr. </a:t>
            </a:r>
            <a:r>
              <a:rPr lang="en-US" b="1" i="1" dirty="0" err="1"/>
              <a:t>Fascetti</a:t>
            </a:r>
            <a:endParaRPr lang="en-US" b="1" i="1" dirty="0"/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737C8FC-5BCA-4DCD-AFD7-5021A82A4424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25BE885-7A37-4076-B3BB-C695C2D1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931D88-278C-4187-8E3C-B409801FD15B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E2C7FA-6431-80D9-D5AA-CD9FCAD4877E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3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84" y="373488"/>
            <a:ext cx="11371006" cy="1365161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</a:rPr>
              <a:t>Bridge: </a:t>
            </a:r>
            <a:r>
              <a:rPr lang="en-US" sz="3200" b="1" dirty="0">
                <a:solidFill>
                  <a:schemeClr val="tx2"/>
                </a:solidFill>
              </a:rPr>
              <a:t>Methodology for Structural Optimization of Bridge Decks Against Corrosion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779" y="1738649"/>
            <a:ext cx="10940094" cy="4622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Problem:  </a:t>
            </a:r>
            <a:r>
              <a:rPr lang="en-US" sz="2800" dirty="0"/>
              <a:t>Need to quantitatively assess the technical and economic benefits associated with different corrosion mitigation strategies</a:t>
            </a:r>
          </a:p>
          <a:p>
            <a:pPr marL="0" indent="0">
              <a:buNone/>
            </a:pPr>
            <a:r>
              <a:rPr lang="en-US" sz="2800" b="1" dirty="0"/>
              <a:t>Approach: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Produce quantitative measures of the effectiveness of combining different mitigation strategies in terms of extended life-span and reduced corrosion rates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Develop practical guidelines for the optimal design and adoption of corrosion-resistant measures</a:t>
            </a:r>
          </a:p>
          <a:p>
            <a:pPr marL="0" indent="0">
              <a:buNone/>
            </a:pPr>
            <a:r>
              <a:rPr lang="en-US" sz="2800" b="1" i="1" dirty="0"/>
              <a:t>Drs. Brigham and </a:t>
            </a:r>
            <a:r>
              <a:rPr lang="en-US" sz="2800" b="1" i="1" dirty="0" err="1"/>
              <a:t>Fascetti</a:t>
            </a:r>
            <a:endParaRPr lang="en-US" sz="2800" b="1" i="1" dirty="0"/>
          </a:p>
          <a:p>
            <a:pPr marL="0" indent="0">
              <a:buNone/>
            </a:pPr>
            <a:r>
              <a:rPr lang="en-US" sz="2800" dirty="0"/>
              <a:t>Duration:  24-months</a:t>
            </a:r>
          </a:p>
          <a:p>
            <a:pPr>
              <a:buFont typeface="Wingdings" pitchFamily="2" charset="2"/>
              <a:buChar char="q"/>
            </a:pP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A07BAC-2065-FFC8-10CF-4FBE94D1D261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805172-F7ED-E465-DFBA-8D3E0F6610C1}"/>
              </a:ext>
            </a:extLst>
          </p:cNvPr>
          <p:cNvSpPr txBox="1"/>
          <p:nvPr/>
        </p:nvSpPr>
        <p:spPr>
          <a:xfrm>
            <a:off x="216310" y="594403"/>
            <a:ext cx="1890913" cy="461665"/>
          </a:xfrm>
          <a:prstGeom prst="rect">
            <a:avLst/>
          </a:prstGeom>
          <a:solidFill>
            <a:srgbClr val="A5F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127688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35" y="355256"/>
            <a:ext cx="11371006" cy="1365161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                      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                    Seminar Series on Innovative and Comprehensive Stormwater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235" y="1815737"/>
            <a:ext cx="10940094" cy="4622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Problem:  </a:t>
            </a:r>
            <a:r>
              <a:rPr lang="en-US" sz="2800" dirty="0"/>
              <a:t>Need to better coordinate regional </a:t>
            </a:r>
            <a:r>
              <a:rPr lang="en-US" sz="2800" dirty="0" err="1"/>
              <a:t>stormwater</a:t>
            </a:r>
            <a:r>
              <a:rPr lang="en-US" sz="2800" dirty="0"/>
              <a:t> management</a:t>
            </a:r>
          </a:p>
          <a:p>
            <a:pPr marL="0" indent="0">
              <a:buNone/>
            </a:pPr>
            <a:r>
              <a:rPr lang="en-US" sz="2800" b="1" dirty="0"/>
              <a:t>Approach:   </a:t>
            </a:r>
            <a:r>
              <a:rPr lang="en-US" sz="2800" dirty="0"/>
              <a:t>Conduct a series of seminars similar to the successful Landslide Capacity Building seminars: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Broad participation including students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Focus on sub-topic at each seminar</a:t>
            </a:r>
          </a:p>
          <a:p>
            <a:pPr marL="0" indent="0">
              <a:buNone/>
            </a:pPr>
            <a:r>
              <a:rPr lang="en-US" sz="2800" b="1" i="1" dirty="0"/>
              <a:t>Drs. Bain and </a:t>
            </a:r>
            <a:r>
              <a:rPr lang="en-US" sz="2800" b="1" i="1" dirty="0" err="1"/>
              <a:t>Shelef</a:t>
            </a:r>
            <a:endParaRPr lang="en-US" sz="2800" b="1" i="1" dirty="0"/>
          </a:p>
          <a:p>
            <a:pPr marL="0" indent="0">
              <a:buNone/>
            </a:pPr>
            <a:r>
              <a:rPr lang="en-US" sz="2800" b="1" dirty="0"/>
              <a:t>Duration:  </a:t>
            </a:r>
            <a:r>
              <a:rPr lang="en-US" sz="2800" dirty="0"/>
              <a:t>12-months</a:t>
            </a:r>
          </a:p>
          <a:p>
            <a:pPr>
              <a:buFont typeface="Wingdings" pitchFamily="2" charset="2"/>
              <a:buChar char="q"/>
            </a:pP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8194" name="Picture 2" descr="C:\Users\Gary\Dropbox\IRISE\2022 Annual Report\Graphics\stormwa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40" y="3298236"/>
            <a:ext cx="450744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77E0E4-18A0-8101-87C8-5EBF21E91336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C9376D-228D-1C8A-73E0-FB45D7682CE1}"/>
              </a:ext>
            </a:extLst>
          </p:cNvPr>
          <p:cNvSpPr txBox="1"/>
          <p:nvPr/>
        </p:nvSpPr>
        <p:spPr>
          <a:xfrm>
            <a:off x="182338" y="775267"/>
            <a:ext cx="1890913" cy="461665"/>
          </a:xfrm>
          <a:prstGeom prst="rect">
            <a:avLst/>
          </a:prstGeom>
          <a:solidFill>
            <a:srgbClr val="FE9E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Stormwater</a:t>
            </a:r>
          </a:p>
        </p:txBody>
      </p:sp>
    </p:spTree>
    <p:extLst>
      <p:ext uri="{BB962C8B-B14F-4D97-AF65-F5344CB8AC3E}">
        <p14:creationId xmlns:p14="http://schemas.microsoft.com/office/powerpoint/2010/main" val="3323724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116" y="598219"/>
            <a:ext cx="11443483" cy="136516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                   Design and Construction of Two-lift Concrete Pavements for Pennsylvania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235" y="2241201"/>
            <a:ext cx="10940094" cy="4452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Problem:  </a:t>
            </a:r>
            <a:r>
              <a:rPr lang="en-US" sz="2200" dirty="0"/>
              <a:t>Use of high-quality concrete at the bottom of a design is unnecessary and environmentally unfriendly</a:t>
            </a:r>
          </a:p>
          <a:p>
            <a:pPr marL="0" indent="0">
              <a:buNone/>
            </a:pPr>
            <a:r>
              <a:rPr lang="en-US" sz="2200" b="1" dirty="0"/>
              <a:t>Approach:</a:t>
            </a:r>
          </a:p>
          <a:p>
            <a:pPr lvl="1" indent="-342900">
              <a:buFont typeface="Wingdings" pitchFamily="2" charset="2"/>
              <a:buChar char="Ø"/>
            </a:pPr>
            <a:r>
              <a:rPr lang="en-US" sz="2200" dirty="0"/>
              <a:t>Laboratory testing of different mixes</a:t>
            </a:r>
          </a:p>
          <a:p>
            <a:pPr lvl="1" indent="-342900">
              <a:buFont typeface="Wingdings" pitchFamily="2" charset="2"/>
              <a:buChar char="Ø"/>
            </a:pPr>
            <a:r>
              <a:rPr lang="en-US" sz="2200" dirty="0"/>
              <a:t>Design guidelines and section design</a:t>
            </a:r>
          </a:p>
          <a:p>
            <a:pPr lvl="1" indent="-342900">
              <a:buFont typeface="Wingdings" pitchFamily="2" charset="2"/>
              <a:buChar char="Ø"/>
            </a:pPr>
            <a:r>
              <a:rPr lang="en-US" sz="2200" dirty="0"/>
              <a:t>Construction and assessment</a:t>
            </a:r>
          </a:p>
          <a:p>
            <a:pPr marL="0" indent="0">
              <a:buNone/>
            </a:pPr>
            <a:r>
              <a:rPr lang="en-US" sz="2200" b="1" i="1" dirty="0"/>
              <a:t>Drs. </a:t>
            </a:r>
            <a:r>
              <a:rPr lang="en-US" sz="2200" b="1" i="1" dirty="0" err="1"/>
              <a:t>Khazanovich</a:t>
            </a:r>
            <a:r>
              <a:rPr lang="en-US" sz="2200" b="1" i="1" dirty="0"/>
              <a:t> and </a:t>
            </a:r>
            <a:r>
              <a:rPr lang="en-US" sz="2200" b="1" i="1" dirty="0" err="1"/>
              <a:t>Vandenbossche</a:t>
            </a:r>
            <a:endParaRPr lang="en-US" sz="2200" b="1" i="1" dirty="0"/>
          </a:p>
          <a:p>
            <a:pPr marL="0" indent="0">
              <a:buNone/>
            </a:pPr>
            <a:r>
              <a:rPr lang="en-US" sz="2200" b="1" dirty="0"/>
              <a:t>Duration:  </a:t>
            </a:r>
            <a:r>
              <a:rPr lang="en-US" sz="2200" dirty="0"/>
              <a:t>24-months</a:t>
            </a:r>
          </a:p>
          <a:p>
            <a:pPr>
              <a:buFont typeface="Wingdings" pitchFamily="2" charset="2"/>
              <a:buChar char="q"/>
            </a:pP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7170" name="Picture 2" descr="C:\Users\Gary\Dropbox\IRISE\2022 Annual Report\Graphics\Two LI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618" y="3429000"/>
            <a:ext cx="3992203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99A9FB3-C615-38C7-2123-EFCF4CE2C7E1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236E4A-94CF-902F-8A6A-4C1E36FF5138}"/>
              </a:ext>
            </a:extLst>
          </p:cNvPr>
          <p:cNvSpPr txBox="1"/>
          <p:nvPr/>
        </p:nvSpPr>
        <p:spPr>
          <a:xfrm>
            <a:off x="169981" y="812338"/>
            <a:ext cx="189091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Pavements</a:t>
            </a:r>
          </a:p>
        </p:txBody>
      </p:sp>
    </p:spTree>
    <p:extLst>
      <p:ext uri="{BB962C8B-B14F-4D97-AF65-F5344CB8AC3E}">
        <p14:creationId xmlns:p14="http://schemas.microsoft.com/office/powerpoint/2010/main" val="3393826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8" y="608784"/>
            <a:ext cx="11827324" cy="136516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                     Quantifying the Effect of Dowel Corrosion on Performance of Concrete Pavements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235" y="2123697"/>
            <a:ext cx="10940094" cy="5068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Problem: </a:t>
            </a:r>
          </a:p>
          <a:p>
            <a:r>
              <a:rPr lang="en-US" sz="2200" dirty="0"/>
              <a:t>Dowel corrosion leads to decreased long-term performance of jointed concrete pavements.  </a:t>
            </a:r>
          </a:p>
          <a:p>
            <a:r>
              <a:rPr lang="en-US" sz="2200" dirty="0"/>
              <a:t>Long term dowel corrosion resistance not well understood.</a:t>
            </a:r>
          </a:p>
          <a:p>
            <a:pPr marL="0" indent="0">
              <a:buNone/>
            </a:pPr>
            <a:r>
              <a:rPr lang="en-US" sz="2200" b="1" dirty="0"/>
              <a:t>Approach: 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Identification of critical factors through modeling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Accelerate laboratory testing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Development of prediction models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Development of design guidelines</a:t>
            </a:r>
          </a:p>
          <a:p>
            <a:pPr marL="0" indent="0">
              <a:buNone/>
            </a:pPr>
            <a:r>
              <a:rPr lang="en-US" sz="2200" b="1" i="1" dirty="0"/>
              <a:t>Dr. </a:t>
            </a:r>
            <a:r>
              <a:rPr lang="en-US" sz="2200" b="1" i="1" dirty="0" err="1"/>
              <a:t>Vandenbossche</a:t>
            </a:r>
            <a:endParaRPr lang="en-US" sz="2200" b="1" i="1" dirty="0"/>
          </a:p>
          <a:p>
            <a:pPr marL="0" indent="0">
              <a:buNone/>
            </a:pPr>
            <a:r>
              <a:rPr lang="en-US" sz="2200" b="1" dirty="0"/>
              <a:t>Duration:  </a:t>
            </a:r>
            <a:r>
              <a:rPr lang="en-US" sz="2200" dirty="0"/>
              <a:t>24-months</a:t>
            </a:r>
          </a:p>
          <a:p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5122" name="Picture 2" descr="C:\Users\Gary\Dropbox\IRISE\2022 Annual Report\Graphics\Dowel Corro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574" y="3506016"/>
            <a:ext cx="317577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6C2AF6-778B-9524-C35B-F1EC9D64BAC7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8E99E1-48C4-5FBC-A8FE-664067626392}"/>
              </a:ext>
            </a:extLst>
          </p:cNvPr>
          <p:cNvSpPr txBox="1"/>
          <p:nvPr/>
        </p:nvSpPr>
        <p:spPr>
          <a:xfrm>
            <a:off x="182338" y="812338"/>
            <a:ext cx="189091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Pavements</a:t>
            </a:r>
          </a:p>
        </p:txBody>
      </p:sp>
    </p:spTree>
    <p:extLst>
      <p:ext uri="{BB962C8B-B14F-4D97-AF65-F5344CB8AC3E}">
        <p14:creationId xmlns:p14="http://schemas.microsoft.com/office/powerpoint/2010/main" val="395316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53A7B"/>
                </a:solidFill>
              </a:rPr>
              <a:t>Thank You!</a:t>
            </a:r>
          </a:p>
        </p:txBody>
      </p:sp>
      <p:pic>
        <p:nvPicPr>
          <p:cNvPr id="9" name="Content Placeholder 8" descr="alleghenycounty-greentex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95" y="2057474"/>
            <a:ext cx="3707606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gency Image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82" y="2895609"/>
            <a:ext cx="2460767" cy="12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ichaelbaker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35" y="4982702"/>
            <a:ext cx="2123090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TC-log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77" y="2993685"/>
            <a:ext cx="1540363" cy="189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ee the source 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37" y="1767981"/>
            <a:ext cx="2239864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Gary\Dropbox\IRISE\CAWP-Log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802" y="4515031"/>
            <a:ext cx="1597819" cy="15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4DA1B6B3-6930-4BF0-967A-7998C3D3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87" y="2088045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419DCA06-EF90-4EEB-86A6-9952BC7A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81" y="1670883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B2A9E415-3A98-4A74-9002-295CAFF9D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34" y="3038566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C3316D29-8128-415C-91FE-87A40C18F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94" y="3055592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1584E671-57C8-46D9-BFAD-62B521EB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37" y="4723781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3CC1EB3C-0214-4DF9-BB8B-AC23D4AA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79" y="1585270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BBE309-463A-49F7-8375-86B1ABB416FD}"/>
              </a:ext>
            </a:extLst>
          </p:cNvPr>
          <p:cNvSpPr txBox="1"/>
          <p:nvPr/>
        </p:nvSpPr>
        <p:spPr>
          <a:xfrm>
            <a:off x="4457220" y="1494067"/>
            <a:ext cx="3131853" cy="37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Denotes Founding Members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41F6E35-DB06-445F-9C62-0D42EE569F46}"/>
              </a:ext>
            </a:extLst>
          </p:cNvPr>
          <p:cNvSpPr/>
          <p:nvPr/>
        </p:nvSpPr>
        <p:spPr>
          <a:xfrm>
            <a:off x="8362432" y="1623367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234632F-3D7A-40B0-B3A9-B4A02DAC4F91}"/>
              </a:ext>
            </a:extLst>
          </p:cNvPr>
          <p:cNvSpPr/>
          <p:nvPr/>
        </p:nvSpPr>
        <p:spPr>
          <a:xfrm>
            <a:off x="3819068" y="1534621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CE2468C-DA26-4626-8D97-17E0357F5C2C}"/>
              </a:ext>
            </a:extLst>
          </p:cNvPr>
          <p:cNvSpPr/>
          <p:nvPr/>
        </p:nvSpPr>
        <p:spPr>
          <a:xfrm>
            <a:off x="6797359" y="2993683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2772F91-0C0E-4D37-B622-172F392DDC15}"/>
              </a:ext>
            </a:extLst>
          </p:cNvPr>
          <p:cNvSpPr/>
          <p:nvPr/>
        </p:nvSpPr>
        <p:spPr>
          <a:xfrm>
            <a:off x="5324410" y="2023271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ED730A3-199C-4F68-8CAE-2D573AAA47C2}"/>
              </a:ext>
            </a:extLst>
          </p:cNvPr>
          <p:cNvSpPr/>
          <p:nvPr/>
        </p:nvSpPr>
        <p:spPr>
          <a:xfrm>
            <a:off x="3343519" y="3004492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0F727F2F-0758-46C9-A018-D98680C6F9BA}"/>
              </a:ext>
            </a:extLst>
          </p:cNvPr>
          <p:cNvSpPr/>
          <p:nvPr/>
        </p:nvSpPr>
        <p:spPr>
          <a:xfrm>
            <a:off x="5348362" y="4679883"/>
            <a:ext cx="692065" cy="279814"/>
          </a:xfrm>
          <a:prstGeom prst="ellipse">
            <a:avLst/>
          </a:prstGeom>
          <a:noFill/>
          <a:ln>
            <a:solidFill>
              <a:srgbClr val="053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F76D72E-7F72-4688-BB32-C8C92F0B493A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5A7BE303-7C05-4CF5-BBF7-460978D5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89BA917-CEEC-4081-A498-1E3997BFBF3A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54" y="3595688"/>
            <a:ext cx="34321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7FC5A2-8363-7A1E-FFE7-CD3D7CCB3DD9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56" y="576174"/>
            <a:ext cx="11605888" cy="136438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                   Seal Coat for Asphalt Pavements: Best Practices and Experience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4180" y="1940560"/>
            <a:ext cx="10940094" cy="4622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Problem: </a:t>
            </a:r>
            <a:r>
              <a:rPr lang="en-US" sz="2200" dirty="0"/>
              <a:t>Variability in seal coat performance reported by State DOTs </a:t>
            </a:r>
          </a:p>
          <a:p>
            <a:pPr marL="0" indent="0">
              <a:buNone/>
            </a:pPr>
            <a:r>
              <a:rPr lang="en-US" sz="2200" b="1" dirty="0"/>
              <a:t>Approach: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Collect and analyze best practices from DOTs and contractors, including design, construction and inspection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Collect current practice information from IRISE members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Compare and develop recommendations</a:t>
            </a:r>
          </a:p>
          <a:p>
            <a:pPr marL="0" indent="0">
              <a:buNone/>
            </a:pPr>
            <a:r>
              <a:rPr lang="en-US" sz="2200" b="1" dirty="0"/>
              <a:t>Dr. Dave</a:t>
            </a:r>
            <a:r>
              <a:rPr lang="en-US" sz="2200" dirty="0"/>
              <a:t> (University of New Hampshire)</a:t>
            </a:r>
          </a:p>
          <a:p>
            <a:pPr marL="0" indent="0">
              <a:buNone/>
            </a:pPr>
            <a:r>
              <a:rPr lang="en-US" sz="2200" b="1" dirty="0"/>
              <a:t>Duration:  </a:t>
            </a:r>
            <a:r>
              <a:rPr lang="en-US" sz="2200" dirty="0"/>
              <a:t>14-months</a:t>
            </a:r>
          </a:p>
          <a:p>
            <a:pPr>
              <a:buFont typeface="Wingdings" pitchFamily="2" charset="2"/>
              <a:buChar char="q"/>
            </a:pP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6146" name="Picture 2" descr="C:\Users\Gary\Dropbox\IRISE\2022 Annual Report\Graphics\Sealco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86" y="3879706"/>
            <a:ext cx="4034783" cy="26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F566D53-65AC-CA0C-93D6-451C355AAB83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75B94C-69C8-AEE3-CBFD-259CD215B854}"/>
              </a:ext>
            </a:extLst>
          </p:cNvPr>
          <p:cNvSpPr txBox="1"/>
          <p:nvPr/>
        </p:nvSpPr>
        <p:spPr>
          <a:xfrm>
            <a:off x="182338" y="775267"/>
            <a:ext cx="189091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Pavements</a:t>
            </a:r>
          </a:p>
        </p:txBody>
      </p:sp>
    </p:spTree>
    <p:extLst>
      <p:ext uri="{BB962C8B-B14F-4D97-AF65-F5344CB8AC3E}">
        <p14:creationId xmlns:p14="http://schemas.microsoft.com/office/powerpoint/2010/main" val="337189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61" y="522741"/>
            <a:ext cx="11371006" cy="136516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                 Developing Light-Weight and High-Performance Metamaterial Concrete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9526" y="1876959"/>
            <a:ext cx="10940094" cy="4530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Problem:  </a:t>
            </a:r>
            <a:r>
              <a:rPr lang="en-US" sz="2200" dirty="0"/>
              <a:t>Challenge in developing light-weight concrete (LWC) with low density and high strength </a:t>
            </a:r>
          </a:p>
          <a:p>
            <a:pPr marL="0" indent="0">
              <a:buNone/>
            </a:pPr>
            <a:r>
              <a:rPr lang="en-US" sz="2200" b="1" dirty="0"/>
              <a:t>Approach: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3D print a range of </a:t>
            </a:r>
            <a:r>
              <a:rPr lang="en-US" sz="2200" dirty="0" err="1"/>
              <a:t>metamaterial</a:t>
            </a:r>
            <a:r>
              <a:rPr lang="en-US" sz="2200" dirty="0"/>
              <a:t> lattices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Conduct experimental studies to evaluate the properties of LWC beams and cubes reinforced by the </a:t>
            </a:r>
            <a:r>
              <a:rPr lang="en-US" sz="2200" dirty="0" err="1"/>
              <a:t>metamaterial</a:t>
            </a:r>
            <a:r>
              <a:rPr lang="en-US" sz="2200" dirty="0"/>
              <a:t> lattices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Develop recommendations</a:t>
            </a:r>
          </a:p>
          <a:p>
            <a:pPr marL="0" indent="0">
              <a:buNone/>
            </a:pPr>
            <a:r>
              <a:rPr lang="en-US" sz="2200" b="1" dirty="0"/>
              <a:t>Dr. </a:t>
            </a:r>
            <a:r>
              <a:rPr lang="en-US" sz="2200" b="1" dirty="0" err="1"/>
              <a:t>Alavi</a:t>
            </a: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Duration:  </a:t>
            </a:r>
            <a:r>
              <a:rPr lang="en-US" sz="2200" dirty="0"/>
              <a:t>24-months</a:t>
            </a:r>
          </a:p>
          <a:p>
            <a:pPr>
              <a:buFont typeface="Wingdings" pitchFamily="2" charset="2"/>
              <a:buChar char="q"/>
            </a:pP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82" y="4717142"/>
            <a:ext cx="5334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9987EE8-985B-6864-E256-0A9461E21EF6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6D9A36-5859-DAD5-B0C3-4B311FBA8063}"/>
              </a:ext>
            </a:extLst>
          </p:cNvPr>
          <p:cNvSpPr txBox="1"/>
          <p:nvPr/>
        </p:nvSpPr>
        <p:spPr>
          <a:xfrm>
            <a:off x="289526" y="743656"/>
            <a:ext cx="22133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325321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825" y="727547"/>
            <a:ext cx="11371006" cy="136516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53A7B"/>
                </a:solidFill>
              </a:rPr>
              <a:t>                  Immersive VR Platform for H&amp;S Training of Construction Workers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235" y="2154811"/>
            <a:ext cx="10940094" cy="4530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Problem:  </a:t>
            </a:r>
            <a:r>
              <a:rPr lang="en-US" sz="2200" dirty="0"/>
              <a:t>Need for better and more frequent H&amp;S training for construction workers</a:t>
            </a:r>
          </a:p>
          <a:p>
            <a:pPr marL="0" indent="0">
              <a:buNone/>
            </a:pPr>
            <a:r>
              <a:rPr lang="en-US" sz="2200" b="1" dirty="0"/>
              <a:t>Approach: </a:t>
            </a:r>
            <a:r>
              <a:rPr lang="en-US" sz="2200" dirty="0"/>
              <a:t>Develop an immersive Virtual Reality environment training platform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 Digital representation of a construction site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Random insertion of hazards (gaming)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Objective monitoring of learning progress</a:t>
            </a:r>
          </a:p>
          <a:p>
            <a:pPr marL="0" indent="0">
              <a:buNone/>
            </a:pPr>
            <a:r>
              <a:rPr lang="en-US" sz="2200" b="1" dirty="0"/>
              <a:t>Drs. Fascetti and Khazanovich</a:t>
            </a:r>
          </a:p>
          <a:p>
            <a:pPr marL="0" indent="0">
              <a:buNone/>
            </a:pPr>
            <a:r>
              <a:rPr lang="en-US" sz="2200" b="1" dirty="0"/>
              <a:t>Duration:  </a:t>
            </a:r>
            <a:r>
              <a:rPr lang="en-US" sz="2200" dirty="0"/>
              <a:t>24-months</a:t>
            </a:r>
          </a:p>
          <a:p>
            <a:pPr>
              <a:buFont typeface="Wingdings" pitchFamily="2" charset="2"/>
              <a:buChar char="q"/>
            </a:pPr>
            <a:endParaRPr lang="en-US" sz="2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A0E2AEE-F6B3-4142-94AE-862D18694793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B14EF5E-F448-43CD-82FE-BE721203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99B8E-EBE2-4DE5-A3F1-DC89CC961E2D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08BDD5-E40D-820B-0C87-F6AEE8FBEC8E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6CA997-0656-DF80-A5EB-8D0151E9274D}"/>
              </a:ext>
            </a:extLst>
          </p:cNvPr>
          <p:cNvSpPr txBox="1"/>
          <p:nvPr/>
        </p:nvSpPr>
        <p:spPr>
          <a:xfrm>
            <a:off x="142169" y="948462"/>
            <a:ext cx="2213318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Workers Safety</a:t>
            </a:r>
          </a:p>
        </p:txBody>
      </p:sp>
    </p:spTree>
    <p:extLst>
      <p:ext uri="{BB962C8B-B14F-4D97-AF65-F5344CB8AC3E}">
        <p14:creationId xmlns:p14="http://schemas.microsoft.com/office/powerpoint/2010/main" val="1077211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08" y="1972845"/>
            <a:ext cx="323425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</a:rPr>
              <a:t>Other Activities</a:t>
            </a:r>
          </a:p>
        </p:txBody>
      </p:sp>
      <p:pic>
        <p:nvPicPr>
          <p:cNvPr id="1026" name="Picture 2" descr="C:\Users\Gary\Dropbox\IRISE\2021 Annual Report\Zhang thumbnai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30" y="4091717"/>
            <a:ext cx="20159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0982" y="213035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Gary\Dropbox\IRISE\2020 Annual Report\IMG_04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34" y="4671862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4A7FC9B-C2F3-4E28-BB0A-FA0017C62644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85A05F6-5115-4C4F-A2E3-C9883AF3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C29881-EA9B-4EF7-890B-E0DDB4B62504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CAFC42-7657-4DBA-8E7D-7EFAF4A26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7989" y="4290135"/>
            <a:ext cx="4465461" cy="22932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995F12-9A99-4568-844B-1008C7AE94D4}"/>
              </a:ext>
            </a:extLst>
          </p:cNvPr>
          <p:cNvSpPr/>
          <p:nvPr/>
        </p:nvSpPr>
        <p:spPr>
          <a:xfrm>
            <a:off x="2547357" y="4437201"/>
            <a:ext cx="468619" cy="396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Video camera outline">
            <a:extLst>
              <a:ext uri="{FF2B5EF4-FFF2-40B4-BE49-F238E27FC236}">
                <a16:creationId xmlns:a16="http://schemas.microsoft.com/office/drawing/2014/main" xmlns="" id="{6E4A641F-F666-4377-BAB6-6026B49DA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48969" y="4387770"/>
            <a:ext cx="468619" cy="468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F1396D-D62F-40EC-A103-8028CB93E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2091" y="4278597"/>
            <a:ext cx="2131643" cy="10878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7263C8-4CBF-4CD9-A70A-3B7BDBAC43CF}"/>
              </a:ext>
            </a:extLst>
          </p:cNvPr>
          <p:cNvSpPr txBox="1"/>
          <p:nvPr/>
        </p:nvSpPr>
        <p:spPr>
          <a:xfrm>
            <a:off x="2076693" y="3903496"/>
            <a:ext cx="5375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Three Sisters Bridges – Allegheny </a:t>
            </a:r>
            <a:r>
              <a:rPr lang="en-US" dirty="0" err="1">
                <a:solidFill>
                  <a:srgbClr val="0070C0"/>
                </a:solidFill>
              </a:rPr>
              <a:t>Cnty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766C93-0EA9-4F23-8B76-8C2F0AD3DD24}"/>
              </a:ext>
            </a:extLst>
          </p:cNvPr>
          <p:cNvSpPr/>
          <p:nvPr/>
        </p:nvSpPr>
        <p:spPr>
          <a:xfrm>
            <a:off x="3065358" y="6282442"/>
            <a:ext cx="414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FF"/>
              </a:solidFill>
              <a:hlinkClick r:id="rId1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https://www.engineering.pitt.edu/irise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76A89A-E7AA-47D1-8279-5DCA70906937}"/>
              </a:ext>
            </a:extLst>
          </p:cNvPr>
          <p:cNvSpPr txBox="1"/>
          <p:nvPr/>
        </p:nvSpPr>
        <p:spPr>
          <a:xfrm>
            <a:off x="328732" y="1321739"/>
            <a:ext cx="6877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Student involvement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Workshops/seminars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Demonstration projects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Tech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Presentations to help tech deployment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Other ideas ????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E3DF4D-E994-2046-E32A-D411E3B8C64A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86" y="-49615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38100" dist="38100" dir="2700000" algn="tl">
                    <a:srgbClr val="3BE00E">
                      <a:alpha val="43000"/>
                    </a:srgbClr>
                  </a:outerShdw>
                </a:effectLst>
              </a:rPr>
              <a:t>Completed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4035"/>
            <a:ext cx="10972800" cy="4872130"/>
          </a:xfrm>
        </p:spPr>
        <p:txBody>
          <a:bodyPr/>
          <a:lstStyle/>
          <a:p>
            <a:r>
              <a:rPr lang="en-US" sz="2400" dirty="0"/>
              <a:t>Steel Bridge Corrosion Prevention and Mitigation Strategies, </a:t>
            </a:r>
            <a:r>
              <a:rPr lang="en-US" sz="2400" b="1" i="1" dirty="0"/>
              <a:t>Dr. Stephens</a:t>
            </a:r>
            <a:r>
              <a:rPr lang="en-US" sz="2400" b="1" dirty="0"/>
              <a:t> </a:t>
            </a:r>
          </a:p>
          <a:p>
            <a:r>
              <a:rPr lang="en-US" sz="2400" dirty="0"/>
              <a:t>Corrosion Repair Strategies for Steel Girder Ends Using High Performance and Traditional Materials, </a:t>
            </a:r>
            <a:r>
              <a:rPr lang="en-US" sz="2400" b="1" i="1" dirty="0"/>
              <a:t>Dr. Harries</a:t>
            </a:r>
            <a:r>
              <a:rPr lang="en-US" sz="2400" b="1" dirty="0"/>
              <a:t> </a:t>
            </a:r>
          </a:p>
          <a:p>
            <a:r>
              <a:rPr lang="en-US" sz="2400" dirty="0"/>
              <a:t>Improving Bridge Assessment Through the Integration of Conventional Visual Inspection, Non-Destructive Evaluation and Structural Health Monitoring Data, </a:t>
            </a:r>
            <a:r>
              <a:rPr lang="en-US" sz="2400" b="1" i="1" dirty="0"/>
              <a:t>Dr. </a:t>
            </a:r>
            <a:r>
              <a:rPr lang="en-US" sz="2400" b="1" i="1" dirty="0" err="1"/>
              <a:t>Alavi</a:t>
            </a:r>
            <a:r>
              <a:rPr lang="en-US" sz="2400" b="1" dirty="0"/>
              <a:t> </a:t>
            </a:r>
          </a:p>
          <a:p>
            <a:endParaRPr lang="en-US" sz="1800" dirty="0">
              <a:solidFill>
                <a:srgbClr val="2683C6"/>
              </a:solidFill>
              <a:latin typeface="Tw Cen MT" panose="020B060202010402060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8A7A60-AB1B-4640-9157-3E79B3F1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4" y="4263255"/>
            <a:ext cx="3352649" cy="24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ith a camera">
            <a:extLst>
              <a:ext uri="{FF2B5EF4-FFF2-40B4-BE49-F238E27FC236}">
                <a16:creationId xmlns:a16="http://schemas.microsoft.com/office/drawing/2014/main" xmlns="" id="{9D81339D-049D-462F-98BE-1048FF5CB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4" y="4322649"/>
            <a:ext cx="1378429" cy="979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07EE65-D347-4DFB-9D2E-04F8B7E2C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88" t="49358" r="61729" b="23371"/>
          <a:stretch/>
        </p:blipFill>
        <p:spPr>
          <a:xfrm>
            <a:off x="2482546" y="4322649"/>
            <a:ext cx="1382587" cy="900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87F2E1-D6A2-4189-9396-790C998195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986"/>
          <a:stretch/>
        </p:blipFill>
        <p:spPr>
          <a:xfrm>
            <a:off x="4633161" y="4662557"/>
            <a:ext cx="3014555" cy="1367494"/>
          </a:xfrm>
          <a:prstGeom prst="rect">
            <a:avLst/>
          </a:prstGeom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xmlns="" id="{68DA6722-0445-418C-8838-4F690A9BB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31704" r="11533" b="33179"/>
          <a:stretch/>
        </p:blipFill>
        <p:spPr bwMode="auto">
          <a:xfrm>
            <a:off x="4309470" y="6193460"/>
            <a:ext cx="2171996" cy="6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wje chicago">
            <a:extLst>
              <a:ext uri="{FF2B5EF4-FFF2-40B4-BE49-F238E27FC236}">
                <a16:creationId xmlns:a16="http://schemas.microsoft.com/office/drawing/2014/main" xmlns="" id="{3D023D91-939E-4CCB-8D88-C7DD5A292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61" y="6193142"/>
            <a:ext cx="1769746" cy="6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F5626E-1A68-489C-93C2-8BC00A15462C}"/>
              </a:ext>
            </a:extLst>
          </p:cNvPr>
          <p:cNvSpPr txBox="1"/>
          <p:nvPr/>
        </p:nvSpPr>
        <p:spPr>
          <a:xfrm>
            <a:off x="4309471" y="3917399"/>
            <a:ext cx="414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683C6"/>
                </a:solidFill>
                <a:latin typeface="Tw Cen MT" panose="020B0602020104020603"/>
              </a:rPr>
              <a:t>Pitt Bridge Condition Assessment System (</a:t>
            </a:r>
            <a:r>
              <a:rPr lang="en-US" dirty="0" err="1">
                <a:solidFill>
                  <a:srgbClr val="2683C6"/>
                </a:solidFill>
                <a:latin typeface="Tw Cen MT" panose="020B0602020104020603"/>
              </a:rPr>
              <a:t>PittBCAS</a:t>
            </a:r>
            <a:r>
              <a:rPr lang="en-US" dirty="0">
                <a:solidFill>
                  <a:srgbClr val="2683C6"/>
                </a:solidFill>
                <a:latin typeface="Tw Cen MT" panose="020B0602020104020603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A8D5FA-0718-4DFF-92E1-4CF8E278609F}"/>
              </a:ext>
            </a:extLst>
          </p:cNvPr>
          <p:cNvSpPr txBox="1"/>
          <p:nvPr/>
        </p:nvSpPr>
        <p:spPr>
          <a:xfrm>
            <a:off x="9566378" y="4322649"/>
            <a:ext cx="1263430" cy="600164"/>
          </a:xfrm>
          <a:custGeom>
            <a:avLst/>
            <a:gdLst>
              <a:gd name="connsiteX0" fmla="*/ 0 w 1263430"/>
              <a:gd name="connsiteY0" fmla="*/ 0 h 600164"/>
              <a:gd name="connsiteX1" fmla="*/ 446412 w 1263430"/>
              <a:gd name="connsiteY1" fmla="*/ 0 h 600164"/>
              <a:gd name="connsiteX2" fmla="*/ 854921 w 1263430"/>
              <a:gd name="connsiteY2" fmla="*/ 0 h 600164"/>
              <a:gd name="connsiteX3" fmla="*/ 1263430 w 1263430"/>
              <a:gd name="connsiteY3" fmla="*/ 0 h 600164"/>
              <a:gd name="connsiteX4" fmla="*/ 1263430 w 1263430"/>
              <a:gd name="connsiteY4" fmla="*/ 312085 h 600164"/>
              <a:gd name="connsiteX5" fmla="*/ 1263430 w 1263430"/>
              <a:gd name="connsiteY5" fmla="*/ 600164 h 600164"/>
              <a:gd name="connsiteX6" fmla="*/ 867555 w 1263430"/>
              <a:gd name="connsiteY6" fmla="*/ 600164 h 600164"/>
              <a:gd name="connsiteX7" fmla="*/ 421143 w 1263430"/>
              <a:gd name="connsiteY7" fmla="*/ 600164 h 600164"/>
              <a:gd name="connsiteX8" fmla="*/ 0 w 1263430"/>
              <a:gd name="connsiteY8" fmla="*/ 600164 h 600164"/>
              <a:gd name="connsiteX9" fmla="*/ 0 w 1263430"/>
              <a:gd name="connsiteY9" fmla="*/ 294080 h 600164"/>
              <a:gd name="connsiteX10" fmla="*/ 0 w 1263430"/>
              <a:gd name="connsiteY10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3430" h="600164" fill="none" extrusionOk="0">
                <a:moveTo>
                  <a:pt x="0" y="0"/>
                </a:moveTo>
                <a:cubicBezTo>
                  <a:pt x="93831" y="-41082"/>
                  <a:pt x="243876" y="41450"/>
                  <a:pt x="446412" y="0"/>
                </a:cubicBezTo>
                <a:cubicBezTo>
                  <a:pt x="648948" y="-41450"/>
                  <a:pt x="756624" y="15832"/>
                  <a:pt x="854921" y="0"/>
                </a:cubicBezTo>
                <a:cubicBezTo>
                  <a:pt x="953218" y="-15832"/>
                  <a:pt x="1136022" y="11802"/>
                  <a:pt x="1263430" y="0"/>
                </a:cubicBezTo>
                <a:cubicBezTo>
                  <a:pt x="1269859" y="71497"/>
                  <a:pt x="1243646" y="156185"/>
                  <a:pt x="1263430" y="312085"/>
                </a:cubicBezTo>
                <a:cubicBezTo>
                  <a:pt x="1283214" y="467986"/>
                  <a:pt x="1253233" y="538364"/>
                  <a:pt x="1263430" y="600164"/>
                </a:cubicBezTo>
                <a:cubicBezTo>
                  <a:pt x="1150967" y="610772"/>
                  <a:pt x="984450" y="593691"/>
                  <a:pt x="867555" y="600164"/>
                </a:cubicBezTo>
                <a:cubicBezTo>
                  <a:pt x="750661" y="606637"/>
                  <a:pt x="635918" y="559135"/>
                  <a:pt x="421143" y="600164"/>
                </a:cubicBezTo>
                <a:cubicBezTo>
                  <a:pt x="206368" y="641193"/>
                  <a:pt x="136290" y="594041"/>
                  <a:pt x="0" y="600164"/>
                </a:cubicBezTo>
                <a:cubicBezTo>
                  <a:pt x="-30597" y="485710"/>
                  <a:pt x="24630" y="416605"/>
                  <a:pt x="0" y="294080"/>
                </a:cubicBezTo>
                <a:cubicBezTo>
                  <a:pt x="-24630" y="171555"/>
                  <a:pt x="602" y="83776"/>
                  <a:pt x="0" y="0"/>
                </a:cubicBezTo>
                <a:close/>
              </a:path>
              <a:path w="1263430" h="600164" stroke="0" extrusionOk="0">
                <a:moveTo>
                  <a:pt x="0" y="0"/>
                </a:moveTo>
                <a:cubicBezTo>
                  <a:pt x="182828" y="-36426"/>
                  <a:pt x="269105" y="36509"/>
                  <a:pt x="395875" y="0"/>
                </a:cubicBezTo>
                <a:cubicBezTo>
                  <a:pt x="522645" y="-36509"/>
                  <a:pt x="654353" y="8954"/>
                  <a:pt x="791749" y="0"/>
                </a:cubicBezTo>
                <a:cubicBezTo>
                  <a:pt x="929145" y="-8954"/>
                  <a:pt x="1039499" y="21762"/>
                  <a:pt x="1263430" y="0"/>
                </a:cubicBezTo>
                <a:cubicBezTo>
                  <a:pt x="1273332" y="83464"/>
                  <a:pt x="1258510" y="187200"/>
                  <a:pt x="1263430" y="306084"/>
                </a:cubicBezTo>
                <a:cubicBezTo>
                  <a:pt x="1268350" y="424968"/>
                  <a:pt x="1228152" y="461123"/>
                  <a:pt x="1263430" y="600164"/>
                </a:cubicBezTo>
                <a:cubicBezTo>
                  <a:pt x="1112273" y="626883"/>
                  <a:pt x="1008052" y="596197"/>
                  <a:pt x="867555" y="600164"/>
                </a:cubicBezTo>
                <a:cubicBezTo>
                  <a:pt x="727059" y="604131"/>
                  <a:pt x="613556" y="557167"/>
                  <a:pt x="459046" y="600164"/>
                </a:cubicBezTo>
                <a:cubicBezTo>
                  <a:pt x="304536" y="643161"/>
                  <a:pt x="216834" y="550996"/>
                  <a:pt x="0" y="600164"/>
                </a:cubicBezTo>
                <a:cubicBezTo>
                  <a:pt x="-29104" y="523702"/>
                  <a:pt x="35065" y="374168"/>
                  <a:pt x="0" y="288079"/>
                </a:cubicBezTo>
                <a:cubicBezTo>
                  <a:pt x="-35065" y="201991"/>
                  <a:pt x="21688" y="129987"/>
                  <a:pt x="0" y="0"/>
                </a:cubicBezTo>
                <a:close/>
              </a:path>
            </a:pathLst>
          </a:custGeom>
          <a:solidFill>
            <a:srgbClr val="3E8853"/>
          </a:solidFill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 delamination 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08A199-1B65-4539-B0C7-C970BFF63804}"/>
              </a:ext>
            </a:extLst>
          </p:cNvPr>
          <p:cNvSpPr txBox="1"/>
          <p:nvPr/>
        </p:nvSpPr>
        <p:spPr>
          <a:xfrm>
            <a:off x="9444446" y="5430714"/>
            <a:ext cx="1964456" cy="938719"/>
          </a:xfrm>
          <a:custGeom>
            <a:avLst/>
            <a:gdLst>
              <a:gd name="connsiteX0" fmla="*/ 0 w 1964456"/>
              <a:gd name="connsiteY0" fmla="*/ 0 h 938719"/>
              <a:gd name="connsiteX1" fmla="*/ 510759 w 1964456"/>
              <a:gd name="connsiteY1" fmla="*/ 0 h 938719"/>
              <a:gd name="connsiteX2" fmla="*/ 1041162 w 1964456"/>
              <a:gd name="connsiteY2" fmla="*/ 0 h 938719"/>
              <a:gd name="connsiteX3" fmla="*/ 1964456 w 1964456"/>
              <a:gd name="connsiteY3" fmla="*/ 0 h 938719"/>
              <a:gd name="connsiteX4" fmla="*/ 1964456 w 1964456"/>
              <a:gd name="connsiteY4" fmla="*/ 450585 h 938719"/>
              <a:gd name="connsiteX5" fmla="*/ 1964456 w 1964456"/>
              <a:gd name="connsiteY5" fmla="*/ 938719 h 938719"/>
              <a:gd name="connsiteX6" fmla="*/ 1434053 w 1964456"/>
              <a:gd name="connsiteY6" fmla="*/ 938719 h 938719"/>
              <a:gd name="connsiteX7" fmla="*/ 923294 w 1964456"/>
              <a:gd name="connsiteY7" fmla="*/ 938719 h 938719"/>
              <a:gd name="connsiteX8" fmla="*/ 451825 w 1964456"/>
              <a:gd name="connsiteY8" fmla="*/ 938719 h 938719"/>
              <a:gd name="connsiteX9" fmla="*/ 0 w 1964456"/>
              <a:gd name="connsiteY9" fmla="*/ 938719 h 938719"/>
              <a:gd name="connsiteX10" fmla="*/ 0 w 1964456"/>
              <a:gd name="connsiteY10" fmla="*/ 478747 h 938719"/>
              <a:gd name="connsiteX11" fmla="*/ 0 w 1964456"/>
              <a:gd name="connsiteY11" fmla="*/ 0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4456" h="938719" fill="none" extrusionOk="0">
                <a:moveTo>
                  <a:pt x="0" y="0"/>
                </a:moveTo>
                <a:cubicBezTo>
                  <a:pt x="201122" y="-14453"/>
                  <a:pt x="339454" y="23761"/>
                  <a:pt x="510759" y="0"/>
                </a:cubicBezTo>
                <a:cubicBezTo>
                  <a:pt x="682064" y="-23761"/>
                  <a:pt x="911237" y="38016"/>
                  <a:pt x="1041162" y="0"/>
                </a:cubicBezTo>
                <a:cubicBezTo>
                  <a:pt x="1171087" y="-38016"/>
                  <a:pt x="1552927" y="1882"/>
                  <a:pt x="1964456" y="0"/>
                </a:cubicBezTo>
                <a:cubicBezTo>
                  <a:pt x="1966478" y="224915"/>
                  <a:pt x="1953295" y="226957"/>
                  <a:pt x="1964456" y="450585"/>
                </a:cubicBezTo>
                <a:cubicBezTo>
                  <a:pt x="1975617" y="674213"/>
                  <a:pt x="1959838" y="736454"/>
                  <a:pt x="1964456" y="938719"/>
                </a:cubicBezTo>
                <a:cubicBezTo>
                  <a:pt x="1855232" y="974846"/>
                  <a:pt x="1687184" y="886057"/>
                  <a:pt x="1434053" y="938719"/>
                </a:cubicBezTo>
                <a:cubicBezTo>
                  <a:pt x="1180922" y="991381"/>
                  <a:pt x="1128067" y="913813"/>
                  <a:pt x="923294" y="938719"/>
                </a:cubicBezTo>
                <a:cubicBezTo>
                  <a:pt x="718521" y="963625"/>
                  <a:pt x="582994" y="898096"/>
                  <a:pt x="451825" y="938719"/>
                </a:cubicBezTo>
                <a:cubicBezTo>
                  <a:pt x="320656" y="979342"/>
                  <a:pt x="130003" y="900488"/>
                  <a:pt x="0" y="938719"/>
                </a:cubicBezTo>
                <a:cubicBezTo>
                  <a:pt x="-13639" y="720057"/>
                  <a:pt x="40445" y="649338"/>
                  <a:pt x="0" y="478747"/>
                </a:cubicBezTo>
                <a:cubicBezTo>
                  <a:pt x="-40445" y="308156"/>
                  <a:pt x="38821" y="189645"/>
                  <a:pt x="0" y="0"/>
                </a:cubicBezTo>
                <a:close/>
              </a:path>
              <a:path w="1964456" h="938719" stroke="0" extrusionOk="0">
                <a:moveTo>
                  <a:pt x="0" y="0"/>
                </a:moveTo>
                <a:cubicBezTo>
                  <a:pt x="205749" y="-48981"/>
                  <a:pt x="308014" y="7130"/>
                  <a:pt x="451825" y="0"/>
                </a:cubicBezTo>
                <a:cubicBezTo>
                  <a:pt x="595637" y="-7130"/>
                  <a:pt x="716846" y="14443"/>
                  <a:pt x="903650" y="0"/>
                </a:cubicBezTo>
                <a:cubicBezTo>
                  <a:pt x="1090454" y="-14443"/>
                  <a:pt x="1151117" y="45488"/>
                  <a:pt x="1375119" y="0"/>
                </a:cubicBezTo>
                <a:cubicBezTo>
                  <a:pt x="1599121" y="-45488"/>
                  <a:pt x="1780332" y="69014"/>
                  <a:pt x="1964456" y="0"/>
                </a:cubicBezTo>
                <a:cubicBezTo>
                  <a:pt x="2010329" y="99223"/>
                  <a:pt x="1933590" y="329764"/>
                  <a:pt x="1964456" y="441198"/>
                </a:cubicBezTo>
                <a:cubicBezTo>
                  <a:pt x="1995322" y="552632"/>
                  <a:pt x="1935569" y="817415"/>
                  <a:pt x="1964456" y="938719"/>
                </a:cubicBezTo>
                <a:cubicBezTo>
                  <a:pt x="1749610" y="977755"/>
                  <a:pt x="1593872" y="877921"/>
                  <a:pt x="1453697" y="938719"/>
                </a:cubicBezTo>
                <a:cubicBezTo>
                  <a:pt x="1313522" y="999517"/>
                  <a:pt x="1107224" y="917402"/>
                  <a:pt x="982228" y="938719"/>
                </a:cubicBezTo>
                <a:cubicBezTo>
                  <a:pt x="857232" y="960036"/>
                  <a:pt x="661555" y="890841"/>
                  <a:pt x="451825" y="938719"/>
                </a:cubicBezTo>
                <a:cubicBezTo>
                  <a:pt x="242095" y="986597"/>
                  <a:pt x="120844" y="910663"/>
                  <a:pt x="0" y="938719"/>
                </a:cubicBezTo>
                <a:cubicBezTo>
                  <a:pt x="-48470" y="840982"/>
                  <a:pt x="13114" y="645814"/>
                  <a:pt x="0" y="488134"/>
                </a:cubicBezTo>
                <a:cubicBezTo>
                  <a:pt x="-13114" y="330455"/>
                  <a:pt x="40519" y="159363"/>
                  <a:pt x="0" y="0"/>
                </a:cubicBezTo>
                <a:close/>
              </a:path>
            </a:pathLst>
          </a:custGeom>
          <a:solidFill>
            <a:srgbClr val="3E8853"/>
          </a:solidFill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Crack region density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Total crack length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Crack density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Spall region density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FC349CB-0C23-483D-A732-549AADEA3E1A}"/>
              </a:ext>
            </a:extLst>
          </p:cNvPr>
          <p:cNvCxnSpPr>
            <a:cxnSpLocks/>
          </p:cNvCxnSpPr>
          <p:nvPr/>
        </p:nvCxnSpPr>
        <p:spPr>
          <a:xfrm flipV="1">
            <a:off x="7738548" y="4541898"/>
            <a:ext cx="1705898" cy="1132702"/>
          </a:xfrm>
          <a:prstGeom prst="straightConnector1">
            <a:avLst/>
          </a:prstGeom>
          <a:noFill/>
          <a:ln w="38100" cap="flat" cmpd="sng" algn="ctr">
            <a:solidFill>
              <a:srgbClr val="3E8853">
                <a:lumMod val="7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346B93D-C602-4013-AF55-60B0918762D7}"/>
              </a:ext>
            </a:extLst>
          </p:cNvPr>
          <p:cNvCxnSpPr>
            <a:cxnSpLocks/>
          </p:cNvCxnSpPr>
          <p:nvPr/>
        </p:nvCxnSpPr>
        <p:spPr>
          <a:xfrm>
            <a:off x="7547131" y="5683905"/>
            <a:ext cx="1819440" cy="299789"/>
          </a:xfrm>
          <a:prstGeom prst="straightConnector1">
            <a:avLst/>
          </a:prstGeom>
          <a:noFill/>
          <a:ln w="38100" cap="flat" cmpd="sng" algn="ctr">
            <a:solidFill>
              <a:srgbClr val="3E8853">
                <a:lumMod val="75000"/>
              </a:srgbClr>
            </a:solidFill>
            <a:prstDash val="solid"/>
            <a:tailEnd type="triangle"/>
          </a:ln>
          <a:effectLst/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B3CCB14C-D614-5B95-ED00-A54960E2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093" y="1417638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5CFADF9A-3DC6-C5E5-B9D1-9A5BF0C22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21" y="3387807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FDC115A-5571-07CA-98A7-B3FC7B4E1052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426BD9DF-778A-A5CE-8F01-B95E767C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2A1F3CF-2E12-E501-F055-29BFF959818D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A359DF-1E26-E646-7901-81DA67CF1902}"/>
              </a:ext>
            </a:extLst>
          </p:cNvPr>
          <p:cNvSpPr txBox="1"/>
          <p:nvPr/>
        </p:nvSpPr>
        <p:spPr>
          <a:xfrm>
            <a:off x="-32826" y="725075"/>
            <a:ext cx="1890913" cy="461665"/>
          </a:xfrm>
          <a:prstGeom prst="rect">
            <a:avLst/>
          </a:prstGeom>
          <a:solidFill>
            <a:srgbClr val="A5F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49508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8512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43" y="1675422"/>
            <a:ext cx="11731429" cy="4892274"/>
          </a:xfrm>
        </p:spPr>
        <p:txBody>
          <a:bodyPr>
            <a:normAutofit/>
          </a:bodyPr>
          <a:lstStyle/>
          <a:p>
            <a:r>
              <a:rPr lang="en-US" sz="2800" dirty="0"/>
              <a:t>Data Management, Mining, and Inference for Bridge Monitoring, </a:t>
            </a:r>
            <a:r>
              <a:rPr lang="en-US" sz="2800" b="1" i="1" dirty="0"/>
              <a:t>Dr. Rizzo</a:t>
            </a:r>
          </a:p>
          <a:p>
            <a:r>
              <a:rPr lang="en-US" sz="2800" dirty="0"/>
              <a:t>Integrating Additive Manufacturing with Accelerated Bridge Construction Techniques, </a:t>
            </a:r>
            <a:r>
              <a:rPr lang="en-US" sz="2800" b="1" i="1" dirty="0"/>
              <a:t>Dr. </a:t>
            </a:r>
            <a:r>
              <a:rPr lang="en-US" sz="2800" b="1" i="1" dirty="0" err="1"/>
              <a:t>Alavi</a:t>
            </a:r>
            <a:endParaRPr lang="en-US" sz="2800" b="1" i="1" dirty="0"/>
          </a:p>
          <a:p>
            <a:pPr lvl="1"/>
            <a:endParaRPr lang="en-US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AC2D3AC-3553-4FD7-A2E3-D8DACEB7C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4" r="188" b="37734"/>
          <a:stretch/>
        </p:blipFill>
        <p:spPr bwMode="auto">
          <a:xfrm>
            <a:off x="267282" y="4203024"/>
            <a:ext cx="5920576" cy="2380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artoon Front End Loader Stock Illustrations – 95 Cartoon Front End Loader  Stock Illustrations, Vectors &amp;amp; Clipart - Dreamstime">
            <a:extLst>
              <a:ext uri="{FF2B5EF4-FFF2-40B4-BE49-F238E27FC236}">
                <a16:creationId xmlns:a16="http://schemas.microsoft.com/office/drawing/2014/main" xmlns="" id="{9D4F3F01-218E-42BF-9101-4098DBC4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9"/>
          <a:stretch/>
        </p:blipFill>
        <p:spPr bwMode="auto">
          <a:xfrm>
            <a:off x="9057123" y="4584544"/>
            <a:ext cx="3134876" cy="22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le Numbers Stock Illustrations – 404 Pile Numbers Stock Illustrations,  Vectors &amp; Clipart - Dreamstime">
            <a:extLst>
              <a:ext uri="{FF2B5EF4-FFF2-40B4-BE49-F238E27FC236}">
                <a16:creationId xmlns:a16="http://schemas.microsoft.com/office/drawing/2014/main" xmlns="" id="{27CA479F-AE70-4478-93FA-3AB4D3D3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95" y="5442025"/>
            <a:ext cx="1909047" cy="12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0269158-D60A-4824-903F-F748FFD2D0E2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3DB43178-937F-4CFC-8F7C-3217ECDF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Gary\Dropbox\IRISE\2021 Annual Report\ABC 3D Prin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97" y="3487264"/>
            <a:ext cx="1994892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B35CA67-9D38-8295-0CE4-42577CD7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77" y="2810230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7EAE75-50A1-3A79-ACD3-9C6D135EE488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2C1F77-7073-82D6-91BB-5AC471ED807B}"/>
              </a:ext>
            </a:extLst>
          </p:cNvPr>
          <p:cNvSpPr txBox="1"/>
          <p:nvPr/>
        </p:nvSpPr>
        <p:spPr>
          <a:xfrm>
            <a:off x="-32826" y="1205886"/>
            <a:ext cx="1890913" cy="461665"/>
          </a:xfrm>
          <a:prstGeom prst="rect">
            <a:avLst/>
          </a:prstGeom>
          <a:solidFill>
            <a:srgbClr val="A5F4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66318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38100" dist="38100" dir="2700000" algn="tl">
                    <a:srgbClr val="3BE00E">
                      <a:alpha val="43000"/>
                    </a:srgbClr>
                  </a:outerShdw>
                </a:effectLst>
              </a:rPr>
              <a:t>Completed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58" y="1867470"/>
            <a:ext cx="10972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Subsidence Impact Forecasting:  I-70 over Longwall Mine, </a:t>
            </a:r>
            <a:r>
              <a:rPr lang="en-US" sz="2400" b="1" i="1" dirty="0"/>
              <a:t>Dr. </a:t>
            </a:r>
            <a:r>
              <a:rPr lang="en-US" sz="2400" b="1" i="1" dirty="0" err="1"/>
              <a:t>Iannacchione</a:t>
            </a:r>
            <a:endParaRPr lang="en-US" sz="2400" b="1" dirty="0"/>
          </a:p>
          <a:p>
            <a:r>
              <a:rPr lang="en-US" sz="2400" dirty="0"/>
              <a:t>Exploring Approaches to Managing Landslide Risks:  </a:t>
            </a:r>
          </a:p>
          <a:p>
            <a:pPr marL="57150" indent="0">
              <a:buNone/>
            </a:pPr>
            <a:r>
              <a:rPr lang="en-US" sz="2400" dirty="0"/>
              <a:t>	Workshop Summary Report, </a:t>
            </a:r>
            <a:r>
              <a:rPr lang="en-US" sz="2400" b="1" i="1" dirty="0"/>
              <a:t>Dr. Iannacchione</a:t>
            </a:r>
          </a:p>
          <a:p>
            <a:r>
              <a:rPr lang="en-US" sz="2400" dirty="0"/>
              <a:t>Landslide Capacity Building Seminars,</a:t>
            </a:r>
            <a:r>
              <a:rPr lang="en-US" sz="2400" i="1" dirty="0"/>
              <a:t> </a:t>
            </a:r>
            <a:r>
              <a:rPr lang="en-US" sz="2400" b="1" i="1" dirty="0"/>
              <a:t>Drs. Iannacchione and Bain</a:t>
            </a:r>
          </a:p>
          <a:p>
            <a:r>
              <a:rPr lang="en-US" sz="2400" dirty="0"/>
              <a:t>Depth to Bedrock Seismic Measuring Device, </a:t>
            </a:r>
            <a:r>
              <a:rPr lang="en-US" sz="2400" b="1" i="1" dirty="0"/>
              <a:t>Dr. Sachs</a:t>
            </a:r>
          </a:p>
          <a:p>
            <a:pPr lvl="1"/>
            <a:endParaRPr lang="en-US" sz="2400" dirty="0"/>
          </a:p>
          <a:p>
            <a:pPr lvl="1"/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03D929-08B1-4579-939B-9587CC12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432" y="4429622"/>
            <a:ext cx="3916952" cy="2214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934C20-C8CD-4D2B-BEA7-B0FC2C8F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143" y="3798631"/>
            <a:ext cx="2205117" cy="240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026E592-9481-4680-9503-1A24607D3F97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E75946D-77C0-49B2-A75D-34F9AED8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FC4291-69E8-42F4-B0FC-0818F860CC05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FAB74B4-4136-A101-4CF3-B3E5BA12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78" y="3331899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2E48C59-578F-FE99-F466-29A8C855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51" y="2888226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1A6FF6-4C5B-C4FF-544A-D86CD7AB5B31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75822E-A7C3-6E18-3E23-44AF633C12DD}"/>
              </a:ext>
            </a:extLst>
          </p:cNvPr>
          <p:cNvSpPr txBox="1"/>
          <p:nvPr/>
        </p:nvSpPr>
        <p:spPr>
          <a:xfrm>
            <a:off x="0" y="1362268"/>
            <a:ext cx="18909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Geotechnical</a:t>
            </a:r>
          </a:p>
        </p:txBody>
      </p:sp>
    </p:spTree>
    <p:extLst>
      <p:ext uri="{BB962C8B-B14F-4D97-AF65-F5344CB8AC3E}">
        <p14:creationId xmlns:p14="http://schemas.microsoft.com/office/powerpoint/2010/main" val="161945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140" y="2355637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Landslide Best Practices,</a:t>
            </a:r>
            <a:r>
              <a:rPr lang="en-US" sz="2800" i="1" dirty="0"/>
              <a:t> </a:t>
            </a:r>
            <a:r>
              <a:rPr lang="en-US" sz="2800" b="1" i="1" dirty="0"/>
              <a:t>Dr. </a:t>
            </a:r>
            <a:r>
              <a:rPr lang="en-US" sz="2800" b="1" i="1" dirty="0" err="1"/>
              <a:t>Ciloglu</a:t>
            </a:r>
            <a:r>
              <a:rPr lang="en-US" sz="2800" b="1" i="1" dirty="0"/>
              <a:t>, MBI</a:t>
            </a:r>
          </a:p>
          <a:p>
            <a:r>
              <a:rPr lang="en-US" sz="2800" dirty="0"/>
              <a:t>Development of a Roadway Landslide Inventory and Analytical Tool for Southwestern Pennsylvania</a:t>
            </a:r>
            <a:r>
              <a:rPr lang="en-US" sz="2800" b="1" dirty="0"/>
              <a:t>, </a:t>
            </a:r>
            <a:r>
              <a:rPr lang="en-US" sz="2800" b="1" i="1" dirty="0"/>
              <a:t>Drs. Bain, Iannacchione and Shelef </a:t>
            </a:r>
          </a:p>
          <a:p>
            <a:pPr lvl="1"/>
            <a:endParaRPr lang="en-US" i="1" dirty="0"/>
          </a:p>
          <a:p>
            <a:pPr lvl="1"/>
            <a:endParaRPr lang="en-US" sz="2400" b="1" dirty="0"/>
          </a:p>
        </p:txBody>
      </p:sp>
      <p:pic>
        <p:nvPicPr>
          <p:cNvPr id="9" name="Picture 2" descr="Best Practices Manual Deadline - Best Practices Manual">
            <a:extLst>
              <a:ext uri="{FF2B5EF4-FFF2-40B4-BE49-F238E27FC236}">
                <a16:creationId xmlns:a16="http://schemas.microsoft.com/office/drawing/2014/main" xmlns="" id="{09C1C756-7B98-4EFA-9892-9E2382A0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83" y="1460217"/>
            <a:ext cx="3295577" cy="978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27B7E4D1-B1FB-4B49-A41C-EBE147280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48" y="4176389"/>
            <a:ext cx="3086705" cy="23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026E592-9481-4680-9503-1A24607D3F97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E75946D-77C0-49B2-A75D-34F9AED8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FC4291-69E8-42F4-B0FC-0818F860CC05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4" name="Picture 3" descr="C:\Users\Gary\Dropbox\IRISE\2021 Annual Report\South Side Landsl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62" y="4187147"/>
            <a:ext cx="4968621" cy="243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4191D5D-CB30-AA1F-A4C9-342A4EB7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03" y="2601899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3AA774-7394-2785-46A1-9040EF59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401" y="3481918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FE7A71-4422-17D8-1CE4-B9213F5887D6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B01C19-8F0A-E6B5-E43A-6EF5DF09C3D1}"/>
              </a:ext>
            </a:extLst>
          </p:cNvPr>
          <p:cNvSpPr txBox="1"/>
          <p:nvPr/>
        </p:nvSpPr>
        <p:spPr>
          <a:xfrm>
            <a:off x="0" y="1362268"/>
            <a:ext cx="18909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Geotechnical</a:t>
            </a:r>
          </a:p>
        </p:txBody>
      </p:sp>
    </p:spTree>
    <p:extLst>
      <p:ext uri="{BB962C8B-B14F-4D97-AF65-F5344CB8AC3E}">
        <p14:creationId xmlns:p14="http://schemas.microsoft.com/office/powerpoint/2010/main" val="380349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38100" dist="38100" dir="2700000" algn="tl">
                    <a:srgbClr val="3BE00E">
                      <a:alpha val="43000"/>
                    </a:srgbClr>
                  </a:outerShdw>
                </a:effectLst>
              </a:rPr>
              <a:t>Completed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95" y="1214847"/>
            <a:ext cx="11409005" cy="424816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Development of a Simplified Mechanistic-Empirical Design Tool for Rigid Pavements in PA, </a:t>
            </a:r>
            <a:r>
              <a:rPr lang="en-US" sz="2400" b="1" i="1" dirty="0"/>
              <a:t>Dr. Khazanovich</a:t>
            </a:r>
          </a:p>
          <a:p>
            <a:r>
              <a:rPr lang="en-US" sz="2400" dirty="0"/>
              <a:t>Early Opening of Concrete Pavements to Traffic, </a:t>
            </a:r>
            <a:r>
              <a:rPr lang="en-US" sz="2400" b="1" i="1" dirty="0"/>
              <a:t>Dr. </a:t>
            </a:r>
            <a:r>
              <a:rPr lang="en-US" sz="2400" b="1" i="1" dirty="0" err="1"/>
              <a:t>Khazanovich</a:t>
            </a:r>
            <a:endParaRPr lang="en-US" sz="2400" b="1" i="1" dirty="0"/>
          </a:p>
          <a:p>
            <a:r>
              <a:rPr lang="en-US" sz="2400" dirty="0"/>
              <a:t>Effect of Super Loads on Pavement Life, </a:t>
            </a:r>
            <a:r>
              <a:rPr lang="en-US" sz="2400" b="1" i="1" dirty="0"/>
              <a:t>Dr. </a:t>
            </a:r>
            <a:r>
              <a:rPr lang="en-US" sz="2400" b="1" i="1" dirty="0" err="1"/>
              <a:t>Vandenbossche</a:t>
            </a:r>
            <a:endParaRPr lang="en-US" sz="2400" b="1" i="1" dirty="0"/>
          </a:p>
          <a:p>
            <a:r>
              <a:rPr lang="en-US" sz="2400" dirty="0"/>
              <a:t>Preliminary Evaluation of Pavement Surface Distresses Related to Pavement Markings, </a:t>
            </a:r>
            <a:r>
              <a:rPr lang="en-US" sz="2400" b="1" i="1" dirty="0"/>
              <a:t>Dr. Khazanovich</a:t>
            </a:r>
          </a:p>
        </p:txBody>
      </p:sp>
      <p:pic>
        <p:nvPicPr>
          <p:cNvPr id="8" name="Picture 5" descr="C:\Users\Gary\Dropbox\IRISE\2020 Annual Report\early opening image.jpg">
            <a:extLst>
              <a:ext uri="{FF2B5EF4-FFF2-40B4-BE49-F238E27FC236}">
                <a16:creationId xmlns:a16="http://schemas.microsoft.com/office/drawing/2014/main" xmlns="" id="{F2AB110A-4D9E-479B-A714-6EA7C038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59" y="4641631"/>
            <a:ext cx="2853402" cy="219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85E6AA-166E-43AF-BC52-2DE9D254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021" y="4234436"/>
            <a:ext cx="914401" cy="1199050"/>
          </a:xfrm>
          <a:prstGeom prst="rect">
            <a:avLst/>
          </a:prstGeom>
        </p:spPr>
      </p:pic>
      <p:pic>
        <p:nvPicPr>
          <p:cNvPr id="10" name="Picture 2" descr="Why that report ranking Pittsburgh among the nation's worst traffic may be  wrong | News | Pittsburgh | Pittsburgh City Paper">
            <a:extLst>
              <a:ext uri="{FF2B5EF4-FFF2-40B4-BE49-F238E27FC236}">
                <a16:creationId xmlns:a16="http://schemas.microsoft.com/office/drawing/2014/main" xmlns="" id="{8377312B-9131-48B5-8329-33F016B1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1" y="5022178"/>
            <a:ext cx="2665135" cy="1561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xmlns="" id="{BCD60C7E-0618-4F34-A511-1B29D5EBD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36009" y="5383481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D363A3-1022-41E8-AA29-F512D84D4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295" y="4223195"/>
            <a:ext cx="3734949" cy="22929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DAF3DD5-D8C7-4CD7-8E6A-5C95FC48E90A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3CCCC58-A716-4E2C-A2D6-CE5B82E5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E0A5E9-E2DA-42E8-B435-09FAB81F6BFE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48A4EAF-CA09-7CDE-6235-291CF03EF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6" y="2190417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AE93108-9769-05B8-CB3D-59F02038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70" y="2626215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DE883AD-9CCB-48FB-D343-86496F647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23" y="3880225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D50342A-F24C-6C10-25D9-C967287FB0CD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2CECE9-6D7D-BC5D-4A03-A24D6C9F095E}"/>
              </a:ext>
            </a:extLst>
          </p:cNvPr>
          <p:cNvSpPr txBox="1"/>
          <p:nvPr/>
        </p:nvSpPr>
        <p:spPr>
          <a:xfrm>
            <a:off x="40608" y="1098298"/>
            <a:ext cx="189091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Pavements</a:t>
            </a:r>
          </a:p>
        </p:txBody>
      </p:sp>
    </p:spTree>
    <p:extLst>
      <p:ext uri="{BB962C8B-B14F-4D97-AF65-F5344CB8AC3E}">
        <p14:creationId xmlns:p14="http://schemas.microsoft.com/office/powerpoint/2010/main" val="1407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Ongoing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9158"/>
            <a:ext cx="12076966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Faulting Models for JPCP and BOCA, </a:t>
            </a:r>
            <a:r>
              <a:rPr lang="en-US" sz="2400" b="1" i="1" dirty="0"/>
              <a:t>Drs. Khazanovich </a:t>
            </a:r>
            <a:r>
              <a:rPr lang="en-US" sz="2400" i="1" dirty="0"/>
              <a:t>(JPCP) </a:t>
            </a:r>
            <a:r>
              <a:rPr lang="en-US" sz="2400" b="1" i="1" dirty="0"/>
              <a:t>Vandenbossche </a:t>
            </a:r>
            <a:r>
              <a:rPr lang="en-US" sz="2400" i="1" dirty="0"/>
              <a:t>(BCOA)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Three-dimensional Micro-mechanical Characterization of the Effect of Vibration and Compaction in Concrete Pavements, </a:t>
            </a:r>
            <a:r>
              <a:rPr lang="en-US" sz="2400" b="1" i="1" dirty="0"/>
              <a:t>Drs. Fascetti and Vandenbossche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Joint Performance Optimization for JPCP, </a:t>
            </a:r>
            <a:r>
              <a:rPr lang="en-US" sz="2400" b="1" i="1" dirty="0"/>
              <a:t>Dr. </a:t>
            </a:r>
            <a:r>
              <a:rPr lang="en-US" sz="2400" b="1" i="1" dirty="0" err="1"/>
              <a:t>Vandenbossche</a:t>
            </a:r>
            <a:endParaRPr lang="en-US" sz="2400" b="1" i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DAF3DD5-D8C7-4CD7-8E6A-5C95FC48E90A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3CCCC58-A716-4E2C-A2D6-CE5B82E5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E0A5E9-E2DA-42E8-B435-09FAB81F6BFE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16" name="Picture 15" descr="C:\Users\Gary\Dropbox\IRISE\2021 Annual Report\3D Vibration Compa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2" y="4830184"/>
            <a:ext cx="3932414" cy="15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oncrete Pavement Preservation Partnership">
            <a:extLst>
              <a:ext uri="{FF2B5EF4-FFF2-40B4-BE49-F238E27FC236}">
                <a16:creationId xmlns:a16="http://schemas.microsoft.com/office/drawing/2014/main" xmlns="" id="{B0ABA717-A929-43F8-8F4E-3D508267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42" y="4202140"/>
            <a:ext cx="3369270" cy="18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F3BCAAB-3F50-0DCE-2A81-7AB0797F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27" y="3331899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A1D90B7-937F-621C-70FE-6C1C0A4F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43" y="2924590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2D66B5-117A-E925-7922-D1F2810A39ED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130789-B2BF-9515-A94A-0C1F65063E1D}"/>
              </a:ext>
            </a:extLst>
          </p:cNvPr>
          <p:cNvSpPr txBox="1"/>
          <p:nvPr/>
        </p:nvSpPr>
        <p:spPr>
          <a:xfrm>
            <a:off x="40608" y="1098298"/>
            <a:ext cx="189091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Pavements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BFD9FA9-FC14-FAAC-F153-B7E8B4F3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41" y="4492625"/>
            <a:ext cx="3153833" cy="236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07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53A7B"/>
                </a:solidFill>
                <a:effectLst>
                  <a:outerShdw blurRad="38100" dist="38100" dir="2700000" algn="tl">
                    <a:srgbClr val="3BE00E">
                      <a:alpha val="43000"/>
                    </a:srgbClr>
                  </a:outerShdw>
                </a:effectLst>
              </a:rPr>
              <a:t>Completed</a:t>
            </a:r>
            <a:r>
              <a:rPr lang="en-US" sz="3600" b="1" dirty="0">
                <a:solidFill>
                  <a:srgbClr val="053A7B"/>
                </a:solidFill>
              </a:rPr>
              <a:t> Pitt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1" y="1798031"/>
            <a:ext cx="11056269" cy="452596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Microbial Concrete Sealer for RC, </a:t>
            </a:r>
            <a:r>
              <a:rPr lang="en-US" sz="2400" b="1" i="1" dirty="0"/>
              <a:t>Drs Sachs and Haig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Carbon Nanotube Additives for Structural and Highway Concrete, </a:t>
            </a:r>
          </a:p>
          <a:p>
            <a:pPr marL="457200" lvl="1" indent="0">
              <a:buNone/>
            </a:pPr>
            <a:r>
              <a:rPr lang="en-US" sz="2400" b="1" i="1" dirty="0"/>
              <a:t>	Drs Sachs and Gilbertson</a:t>
            </a:r>
            <a:endParaRPr lang="en-US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Material Compatible Repairs for Concrete Pavements and Bridge </a:t>
            </a:r>
          </a:p>
          <a:p>
            <a:pPr marL="457200" lvl="1" indent="0">
              <a:buNone/>
            </a:pPr>
            <a:r>
              <a:rPr lang="en-US" sz="2400" dirty="0"/>
              <a:t>	Decks, </a:t>
            </a:r>
            <a:r>
              <a:rPr lang="en-US" sz="2400" b="1" i="1" dirty="0"/>
              <a:t>Drs. Sachs and Vandenbossche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91A4-68B1-44C2-A1A3-BE75D7C7CE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320E809-63EC-4F2C-B5C8-8FC9F0E1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845" y="4345327"/>
            <a:ext cx="1716228" cy="228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90DF3A-E9A0-4188-A0BD-FE09B06C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2228">
            <a:off x="8899124" y="2827642"/>
            <a:ext cx="2581275" cy="178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A289932-F5CB-4D63-B1AA-6EF4399ED14F}"/>
              </a:ext>
            </a:extLst>
          </p:cNvPr>
          <p:cNvCxnSpPr>
            <a:cxnSpLocks/>
          </p:cNvCxnSpPr>
          <p:nvPr/>
        </p:nvCxnSpPr>
        <p:spPr>
          <a:xfrm>
            <a:off x="8787283" y="4189029"/>
            <a:ext cx="1819565" cy="110398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2DFE2FE-2CB1-49B0-B463-48AFE18FA625}"/>
              </a:ext>
            </a:extLst>
          </p:cNvPr>
          <p:cNvSpPr/>
          <p:nvPr/>
        </p:nvSpPr>
        <p:spPr>
          <a:xfrm>
            <a:off x="10572704" y="4828714"/>
            <a:ext cx="714704" cy="452848"/>
          </a:xfrm>
          <a:prstGeom prst="roundRect">
            <a:avLst/>
          </a:prstGeom>
          <a:solidFill>
            <a:srgbClr val="1CADE4">
              <a:alpha val="4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B461BBF-EE89-4FE8-BBE5-E6CD4872ED4F}"/>
              </a:ext>
            </a:extLst>
          </p:cNvPr>
          <p:cNvCxnSpPr>
            <a:cxnSpLocks/>
          </p:cNvCxnSpPr>
          <p:nvPr/>
        </p:nvCxnSpPr>
        <p:spPr>
          <a:xfrm>
            <a:off x="10187155" y="4565385"/>
            <a:ext cx="419693" cy="3016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8C03C52-329B-4D18-A209-6B1670210763}"/>
              </a:ext>
            </a:extLst>
          </p:cNvPr>
          <p:cNvCxnSpPr>
            <a:cxnSpLocks/>
          </p:cNvCxnSpPr>
          <p:nvPr/>
        </p:nvCxnSpPr>
        <p:spPr>
          <a:xfrm flipH="1">
            <a:off x="11264694" y="3476676"/>
            <a:ext cx="327546" cy="139040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89984AC-F631-4E1F-8889-310B2A766ABE}"/>
              </a:ext>
            </a:extLst>
          </p:cNvPr>
          <p:cNvCxnSpPr>
            <a:cxnSpLocks/>
          </p:cNvCxnSpPr>
          <p:nvPr/>
        </p:nvCxnSpPr>
        <p:spPr>
          <a:xfrm>
            <a:off x="11108666" y="4668146"/>
            <a:ext cx="187864" cy="60931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42C3910-F2FC-4657-998E-189169E04798}"/>
              </a:ext>
            </a:extLst>
          </p:cNvPr>
          <p:cNvSpPr/>
          <p:nvPr/>
        </p:nvSpPr>
        <p:spPr>
          <a:xfrm>
            <a:off x="2876964" y="4796424"/>
            <a:ext cx="4419600" cy="9931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080C0B3-0C3D-408A-AC04-34DA4C7B7B19}"/>
              </a:ext>
            </a:extLst>
          </p:cNvPr>
          <p:cNvSpPr/>
          <p:nvPr/>
        </p:nvSpPr>
        <p:spPr>
          <a:xfrm>
            <a:off x="4295873" y="4765810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1754A53-7B2B-4CC5-8F32-7A9EE6D2D34F}"/>
              </a:ext>
            </a:extLst>
          </p:cNvPr>
          <p:cNvSpPr/>
          <p:nvPr/>
        </p:nvSpPr>
        <p:spPr>
          <a:xfrm>
            <a:off x="4397725" y="4807884"/>
            <a:ext cx="1580179" cy="21253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2B0A39D-BB67-48E1-88FB-D88076D81818}"/>
              </a:ext>
            </a:extLst>
          </p:cNvPr>
          <p:cNvSpPr/>
          <p:nvPr/>
        </p:nvSpPr>
        <p:spPr>
          <a:xfrm>
            <a:off x="2825154" y="4768426"/>
            <a:ext cx="113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ED4BB478-ECFC-4A98-BC13-A2655DF62515}"/>
              </a:ext>
            </a:extLst>
          </p:cNvPr>
          <p:cNvSpPr/>
          <p:nvPr/>
        </p:nvSpPr>
        <p:spPr>
          <a:xfrm>
            <a:off x="3893297" y="4895799"/>
            <a:ext cx="311471" cy="1165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486332E-BD26-4607-8867-4F5651C3F5FB}"/>
              </a:ext>
            </a:extLst>
          </p:cNvPr>
          <p:cNvCxnSpPr>
            <a:cxnSpLocks/>
          </p:cNvCxnSpPr>
          <p:nvPr/>
        </p:nvCxnSpPr>
        <p:spPr>
          <a:xfrm>
            <a:off x="-32826" y="120478"/>
            <a:ext cx="12224825" cy="11835"/>
          </a:xfrm>
          <a:prstGeom prst="line">
            <a:avLst/>
          </a:prstGeom>
          <a:ln w="25400" cmpd="thickThin">
            <a:solidFill>
              <a:srgbClr val="053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5BDFC22B-016E-4967-9E62-375606FF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58" y="172352"/>
            <a:ext cx="1651342" cy="4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9A5A67-0DAD-4F68-8F97-61BEFC7D8094}"/>
              </a:ext>
            </a:extLst>
          </p:cNvPr>
          <p:cNvSpPr txBox="1"/>
          <p:nvPr/>
        </p:nvSpPr>
        <p:spPr>
          <a:xfrm>
            <a:off x="-1540561" y="120478"/>
            <a:ext cx="653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2060"/>
                </a:solidFill>
              </a:rPr>
              <a:t>University of Pittsburgh | Swanson School of Engineering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8C975B3-7C8A-FEE6-1662-ABB187EE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18" y="2013793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78ECFE6-75F4-9CC5-4F8A-1B98F445C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46" y="3718229"/>
            <a:ext cx="592514" cy="19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DDC0D1-FCD0-EC96-5DD6-6273F2C91DF1}"/>
              </a:ext>
            </a:extLst>
          </p:cNvPr>
          <p:cNvSpPr/>
          <p:nvPr/>
        </p:nvSpPr>
        <p:spPr>
          <a:xfrm>
            <a:off x="0" y="0"/>
            <a:ext cx="12191999" cy="1086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08789-DB3C-2DF1-6CDA-73DB1FB8DD5F}"/>
              </a:ext>
            </a:extLst>
          </p:cNvPr>
          <p:cNvSpPr txBox="1"/>
          <p:nvPr/>
        </p:nvSpPr>
        <p:spPr>
          <a:xfrm>
            <a:off x="-32826" y="1234430"/>
            <a:ext cx="22133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163633772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10649</TotalTime>
  <Words>1212</Words>
  <Application>Microsoft Office PowerPoint</Application>
  <PresentationFormat>Custom</PresentationFormat>
  <Paragraphs>204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3_Office Theme</vt:lpstr>
      <vt:lpstr>Office Theme</vt:lpstr>
      <vt:lpstr>Overview of Pitt Transportation Infrastructure Research  -Brainstorming Session-</vt:lpstr>
      <vt:lpstr>Thank You!</vt:lpstr>
      <vt:lpstr>Completed Pitt Research</vt:lpstr>
      <vt:lpstr>Ongoing Pitt Research</vt:lpstr>
      <vt:lpstr>Completed Pitt Research</vt:lpstr>
      <vt:lpstr>Ongoing Pitt Research</vt:lpstr>
      <vt:lpstr>Completed Pitt Research</vt:lpstr>
      <vt:lpstr>Ongoing Pitt Research</vt:lpstr>
      <vt:lpstr>Completed Pitt Research</vt:lpstr>
      <vt:lpstr>Ongoing Pitt Research</vt:lpstr>
      <vt:lpstr>Completed Pitt Research</vt:lpstr>
      <vt:lpstr>Ongoing Pitt Research</vt:lpstr>
      <vt:lpstr>Ongoing Pitt Research</vt:lpstr>
      <vt:lpstr>Mon Fayette Expressway Test Bed</vt:lpstr>
      <vt:lpstr>IRISE Year 5 Projects Being Initiated</vt:lpstr>
      <vt:lpstr>Bridge: Methodology for Structural Optimization of Bridge Decks Against Corrosion</vt:lpstr>
      <vt:lpstr>                                           Seminar Series on Innovative and Comprehensive Stormwater Management</vt:lpstr>
      <vt:lpstr>                   Design and Construction of Two-lift Concrete Pavements for Pennsylvania</vt:lpstr>
      <vt:lpstr>                     Quantifying the Effect of Dowel Corrosion on Performance of Concrete Pavements</vt:lpstr>
      <vt:lpstr>                   Seal Coat for Asphalt Pavements: Best Practices and Experience</vt:lpstr>
      <vt:lpstr>                 Developing Light-Weight and High-Performance Metamaterial Concrete</vt:lpstr>
      <vt:lpstr>                  Immersive VR Platform for H&amp;S Training of Construction Workers</vt:lpstr>
      <vt:lpstr>Other Activities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Gary Euler</cp:lastModifiedBy>
  <cp:revision>288</cp:revision>
  <dcterms:created xsi:type="dcterms:W3CDTF">2017-01-03T14:17:13Z</dcterms:created>
  <dcterms:modified xsi:type="dcterms:W3CDTF">2022-11-02T17:32:18Z</dcterms:modified>
</cp:coreProperties>
</file>