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69" r:id="rId2"/>
    <p:sldId id="280" r:id="rId3"/>
    <p:sldId id="282" r:id="rId4"/>
    <p:sldId id="287" r:id="rId5"/>
    <p:sldId id="288" r:id="rId6"/>
    <p:sldId id="283" r:id="rId7"/>
    <p:sldId id="279" r:id="rId8"/>
    <p:sldId id="289" r:id="rId9"/>
    <p:sldId id="290" r:id="rId10"/>
    <p:sldId id="293" r:id="rId11"/>
    <p:sldId id="295" r:id="rId12"/>
    <p:sldId id="294" r:id="rId13"/>
    <p:sldId id="300" r:id="rId14"/>
    <p:sldId id="301" r:id="rId15"/>
    <p:sldId id="309" r:id="rId16"/>
    <p:sldId id="310" r:id="rId17"/>
    <p:sldId id="299" r:id="rId18"/>
    <p:sldId id="291" r:id="rId19"/>
    <p:sldId id="292" r:id="rId20"/>
    <p:sldId id="263" r:id="rId21"/>
    <p:sldId id="302" r:id="rId22"/>
    <p:sldId id="311" r:id="rId23"/>
    <p:sldId id="317" r:id="rId24"/>
    <p:sldId id="314" r:id="rId25"/>
    <p:sldId id="303" r:id="rId26"/>
    <p:sldId id="324" r:id="rId27"/>
    <p:sldId id="322" r:id="rId28"/>
    <p:sldId id="323" r:id="rId29"/>
    <p:sldId id="313" r:id="rId30"/>
    <p:sldId id="321" r:id="rId31"/>
    <p:sldId id="320" r:id="rId32"/>
    <p:sldId id="304" r:id="rId33"/>
    <p:sldId id="315" r:id="rId34"/>
    <p:sldId id="307" r:id="rId35"/>
    <p:sldId id="318" r:id="rId36"/>
    <p:sldId id="316" r:id="rId37"/>
    <p:sldId id="325" r:id="rId38"/>
    <p:sldId id="326" r:id="rId39"/>
    <p:sldId id="312" r:id="rId40"/>
    <p:sldId id="308" r:id="rId41"/>
    <p:sldId id="327" r:id="rId42"/>
    <p:sldId id="260" r:id="rId43"/>
    <p:sldId id="261" r:id="rId44"/>
    <p:sldId id="265" r:id="rId45"/>
    <p:sldId id="266" r:id="rId46"/>
    <p:sldId id="268" r:id="rId47"/>
    <p:sldId id="328" r:id="rId48"/>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 M. Vandenbossche" initials="JM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000"/>
    <a:srgbClr val="66CCFF"/>
    <a:srgbClr val="0080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0" autoAdjust="0"/>
    <p:restoredTop sz="86399" autoAdjust="0"/>
  </p:normalViewPr>
  <p:slideViewPr>
    <p:cSldViewPr>
      <p:cViewPr>
        <p:scale>
          <a:sx n="83" d="100"/>
          <a:sy n="83" d="100"/>
        </p:scale>
        <p:origin x="-132" y="-72"/>
      </p:cViewPr>
      <p:guideLst>
        <p:guide orient="horz" pos="2160"/>
        <p:guide pos="2880"/>
      </p:guideLst>
    </p:cSldViewPr>
  </p:slideViewPr>
  <p:outlineViewPr>
    <p:cViewPr>
      <p:scale>
        <a:sx n="33" d="100"/>
        <a:sy n="33" d="100"/>
      </p:scale>
      <p:origin x="0" y="6678"/>
    </p:cViewPr>
  </p:outlineViewPr>
  <p:notesTextViewPr>
    <p:cViewPr>
      <p:scale>
        <a:sx n="1" d="1"/>
        <a:sy n="1" d="1"/>
      </p:scale>
      <p:origin x="0" y="0"/>
    </p:cViewPr>
  </p:notesTextViewPr>
  <p:sorterViewPr>
    <p:cViewPr>
      <p:scale>
        <a:sx n="100" d="100"/>
        <a:sy n="100" d="100"/>
      </p:scale>
      <p:origin x="0" y="26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CTE%20project\JPCP%20Excel%20Output\8_0223.dgpx.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TE%20project\JPCP%20Excel%20Output\8_0223.dgpx.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TE%20project\JPCP%20Excel%20Output\8_0223.dgpx.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User\Desktop\from%20laptop\research\Penn\traffic\Penndot_MEPDG_traffic_data-hourly%20and%20monthl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erri\Documents\Research\PennDOT%20Project\WIM%20Traffic%20Analysis\Penndot_MEPDG_traffic_dat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CTE%20project\JPCP%20Excel%20Output\8_0223.dgpx.xls"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Top-Down</c:v>
          </c:tx>
          <c:spPr>
            <a:ln>
              <a:solidFill>
                <a:srgbClr val="0000FF"/>
              </a:solidFill>
              <a:prstDash val="solid"/>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Data'!$M$5:$M$244</c:f>
              <c:numCache>
                <c:formatCode>[$-1010409]#,##0.0000;\-#,##0.0000</c:formatCode>
                <c:ptCount val="240"/>
                <c:pt idx="0">
                  <c:v>3.732917E-7</c:v>
                </c:pt>
                <c:pt idx="1">
                  <c:v>5.3495974999999996E-7</c:v>
                </c:pt>
                <c:pt idx="2">
                  <c:v>5.6609391E-7</c:v>
                </c:pt>
                <c:pt idx="3">
                  <c:v>6.1775151000000001E-7</c:v>
                </c:pt>
                <c:pt idx="4">
                  <c:v>8.3132780000000003E-7</c:v>
                </c:pt>
                <c:pt idx="5">
                  <c:v>2.4637988999999998E-6</c:v>
                </c:pt>
                <c:pt idx="6">
                  <c:v>8.8952140000000008E-6</c:v>
                </c:pt>
                <c:pt idx="7">
                  <c:v>3.4116040999999995E-5</c:v>
                </c:pt>
                <c:pt idx="8">
                  <c:v>1.0196374E-4</c:v>
                </c:pt>
                <c:pt idx="9">
                  <c:v>1.3007928999999999E-4</c:v>
                </c:pt>
                <c:pt idx="10">
                  <c:v>1.5632900000000003E-4</c:v>
                </c:pt>
                <c:pt idx="11">
                  <c:v>1.6054735000000002E-4</c:v>
                </c:pt>
                <c:pt idx="12">
                  <c:v>1.6070451000000001E-4</c:v>
                </c:pt>
                <c:pt idx="13">
                  <c:v>1.6078887E-4</c:v>
                </c:pt>
                <c:pt idx="14">
                  <c:v>1.6080593E-4</c:v>
                </c:pt>
                <c:pt idx="15">
                  <c:v>1.6083760999999999E-4</c:v>
                </c:pt>
                <c:pt idx="16">
                  <c:v>1.6097568000000002E-4</c:v>
                </c:pt>
                <c:pt idx="17">
                  <c:v>1.6211034E-4</c:v>
                </c:pt>
                <c:pt idx="18">
                  <c:v>1.6667491000000001E-4</c:v>
                </c:pt>
                <c:pt idx="19">
                  <c:v>1.8511392E-4</c:v>
                </c:pt>
                <c:pt idx="20">
                  <c:v>2.3546828000000001E-4</c:v>
                </c:pt>
                <c:pt idx="21">
                  <c:v>2.5683259E-4</c:v>
                </c:pt>
                <c:pt idx="22">
                  <c:v>2.7719489E-4</c:v>
                </c:pt>
                <c:pt idx="23">
                  <c:v>2.8050452999999999E-4</c:v>
                </c:pt>
                <c:pt idx="24">
                  <c:v>2.8062862999999997E-4</c:v>
                </c:pt>
                <c:pt idx="25">
                  <c:v>2.8069697000000001E-4</c:v>
                </c:pt>
                <c:pt idx="26">
                  <c:v>2.8071054E-4</c:v>
                </c:pt>
                <c:pt idx="27">
                  <c:v>2.8073645000000001E-4</c:v>
                </c:pt>
                <c:pt idx="28">
                  <c:v>2.8084985999999999E-4</c:v>
                </c:pt>
                <c:pt idx="29">
                  <c:v>2.8180050999999999E-4</c:v>
                </c:pt>
                <c:pt idx="30">
                  <c:v>2.8563055000000001E-4</c:v>
                </c:pt>
                <c:pt idx="31">
                  <c:v>3.0125409999999997E-4</c:v>
                </c:pt>
                <c:pt idx="32">
                  <c:v>3.4417726999999999E-4</c:v>
                </c:pt>
                <c:pt idx="33">
                  <c:v>3.6254914000000002E-4</c:v>
                </c:pt>
                <c:pt idx="34">
                  <c:v>3.8028349999999999E-4</c:v>
                </c:pt>
                <c:pt idx="35">
                  <c:v>3.8318944000000001E-4</c:v>
                </c:pt>
                <c:pt idx="36">
                  <c:v>3.8329873999999999E-4</c:v>
                </c:pt>
                <c:pt idx="37">
                  <c:v>3.8335975000000004E-4</c:v>
                </c:pt>
                <c:pt idx="38">
                  <c:v>3.8337178999999996E-4</c:v>
                </c:pt>
                <c:pt idx="39">
                  <c:v>3.8339483999999996E-4</c:v>
                </c:pt>
                <c:pt idx="40">
                  <c:v>3.8349648999999998E-4</c:v>
                </c:pt>
                <c:pt idx="41">
                  <c:v>3.8435687000000002E-4</c:v>
                </c:pt>
                <c:pt idx="42">
                  <c:v>3.8782049999999994E-4</c:v>
                </c:pt>
                <c:pt idx="43">
                  <c:v>4.0200899999999999E-4</c:v>
                </c:pt>
                <c:pt idx="44">
                  <c:v>4.4107144E-4</c:v>
                </c:pt>
                <c:pt idx="45">
                  <c:v>4.5784257999999998E-4</c:v>
                </c:pt>
                <c:pt idx="46">
                  <c:v>4.7413182000000001E-4</c:v>
                </c:pt>
                <c:pt idx="47">
                  <c:v>4.7680894000000004E-4</c:v>
                </c:pt>
                <c:pt idx="48">
                  <c:v>4.7690983999999997E-4</c:v>
                </c:pt>
                <c:pt idx="49">
                  <c:v>4.7696643999999998E-4</c:v>
                </c:pt>
                <c:pt idx="50">
                  <c:v>4.7697758999999998E-4</c:v>
                </c:pt>
                <c:pt idx="51">
                  <c:v>4.7699918000000002E-4</c:v>
                </c:pt>
                <c:pt idx="52">
                  <c:v>4.7709365000000005E-4</c:v>
                </c:pt>
                <c:pt idx="53">
                  <c:v>4.7789934000000005E-4</c:v>
                </c:pt>
                <c:pt idx="54">
                  <c:v>4.8113884999999995E-4</c:v>
                </c:pt>
                <c:pt idx="55">
                  <c:v>4.9444145999999998E-4</c:v>
                </c:pt>
                <c:pt idx="56">
                  <c:v>5.3110066999999999E-4</c:v>
                </c:pt>
                <c:pt idx="57">
                  <c:v>5.4686109999999997E-4</c:v>
                </c:pt>
                <c:pt idx="58">
                  <c:v>5.6222779999999994E-4</c:v>
                </c:pt>
                <c:pt idx="59">
                  <c:v>5.6475679999999997E-4</c:v>
                </c:pt>
                <c:pt idx="60">
                  <c:v>5.6485210000000005E-4</c:v>
                </c:pt>
                <c:pt idx="61">
                  <c:v>5.64906E-4</c:v>
                </c:pt>
                <c:pt idx="62">
                  <c:v>5.649165E-4</c:v>
                </c:pt>
                <c:pt idx="63">
                  <c:v>5.6493690000000002E-4</c:v>
                </c:pt>
                <c:pt idx="64">
                  <c:v>5.650268E-4</c:v>
                </c:pt>
                <c:pt idx="65">
                  <c:v>5.6579579999999996E-4</c:v>
                </c:pt>
                <c:pt idx="66">
                  <c:v>5.6888399999999997E-4</c:v>
                </c:pt>
                <c:pt idx="67">
                  <c:v>5.8158579999999997E-4</c:v>
                </c:pt>
                <c:pt idx="68">
                  <c:v>6.1660800000000004E-4</c:v>
                </c:pt>
                <c:pt idx="69">
                  <c:v>6.316742E-4</c:v>
                </c:pt>
                <c:pt idx="70">
                  <c:v>6.4640369999999995E-4</c:v>
                </c:pt>
                <c:pt idx="71">
                  <c:v>6.4882979999999991E-4</c:v>
                </c:pt>
                <c:pt idx="72">
                  <c:v>6.48921E-4</c:v>
                </c:pt>
                <c:pt idx="73">
                  <c:v>6.4897290000000003E-4</c:v>
                </c:pt>
                <c:pt idx="74">
                  <c:v>6.4898310000000004E-4</c:v>
                </c:pt>
                <c:pt idx="75">
                  <c:v>6.490027E-4</c:v>
                </c:pt>
                <c:pt idx="76">
                  <c:v>6.4908929999999993E-4</c:v>
                </c:pt>
                <c:pt idx="77">
                  <c:v>6.498322E-4</c:v>
                </c:pt>
                <c:pt idx="78">
                  <c:v>6.5281249999999996E-4</c:v>
                </c:pt>
                <c:pt idx="79">
                  <c:v>6.6508409999999996E-4</c:v>
                </c:pt>
                <c:pt idx="80">
                  <c:v>6.989304999999999E-4</c:v>
                </c:pt>
                <c:pt idx="81">
                  <c:v>7.1349489999999994E-4</c:v>
                </c:pt>
                <c:pt idx="82">
                  <c:v>7.2776299999999998E-4</c:v>
                </c:pt>
                <c:pt idx="83">
                  <c:v>7.3011410000000006E-4</c:v>
                </c:pt>
                <c:pt idx="84">
                  <c:v>7.3020249999999995E-4</c:v>
                </c:pt>
                <c:pt idx="85">
                  <c:v>7.3025300000000004E-4</c:v>
                </c:pt>
                <c:pt idx="86">
                  <c:v>7.3026280000000002E-4</c:v>
                </c:pt>
                <c:pt idx="87">
                  <c:v>7.3028190000000003E-4</c:v>
                </c:pt>
                <c:pt idx="88">
                  <c:v>7.3036590000000005E-4</c:v>
                </c:pt>
                <c:pt idx="89">
                  <c:v>7.3108959999999997E-4</c:v>
                </c:pt>
                <c:pt idx="90">
                  <c:v>7.339899999999999E-4</c:v>
                </c:pt>
                <c:pt idx="91">
                  <c:v>7.4594220000000005E-4</c:v>
                </c:pt>
                <c:pt idx="92">
                  <c:v>7.7891440000000004E-4</c:v>
                </c:pt>
                <c:pt idx="93">
                  <c:v>7.9310410000000002E-4</c:v>
                </c:pt>
                <c:pt idx="94">
                  <c:v>8.0702750000000005E-4</c:v>
                </c:pt>
                <c:pt idx="95">
                  <c:v>8.0932230000000001E-4</c:v>
                </c:pt>
                <c:pt idx="96">
                  <c:v>8.0940859999999995E-4</c:v>
                </c:pt>
                <c:pt idx="97">
                  <c:v>8.0945810000000002E-4</c:v>
                </c:pt>
                <c:pt idx="98">
                  <c:v>8.0946760000000001E-4</c:v>
                </c:pt>
                <c:pt idx="99">
                  <c:v>8.0948629999999999E-4</c:v>
                </c:pt>
                <c:pt idx="100">
                  <c:v>8.0956829999999998E-4</c:v>
                </c:pt>
                <c:pt idx="101">
                  <c:v>8.1027759999999997E-4</c:v>
                </c:pt>
                <c:pt idx="102">
                  <c:v>8.1311749999999998E-4</c:v>
                </c:pt>
                <c:pt idx="103">
                  <c:v>8.2482809999999992E-4</c:v>
                </c:pt>
                <c:pt idx="104">
                  <c:v>8.5713770000000002E-4</c:v>
                </c:pt>
                <c:pt idx="105">
                  <c:v>8.710422E-4</c:v>
                </c:pt>
                <c:pt idx="106">
                  <c:v>8.8470410000000008E-4</c:v>
                </c:pt>
                <c:pt idx="107">
                  <c:v>8.8695620000000012E-4</c:v>
                </c:pt>
                <c:pt idx="108">
                  <c:v>8.8704090000000005E-4</c:v>
                </c:pt>
                <c:pt idx="109">
                  <c:v>8.8708950000000004E-4</c:v>
                </c:pt>
                <c:pt idx="110">
                  <c:v>8.8709869999999992E-4</c:v>
                </c:pt>
                <c:pt idx="111">
                  <c:v>8.8711709999999991E-4</c:v>
                </c:pt>
                <c:pt idx="112">
                  <c:v>8.8719789999999992E-4</c:v>
                </c:pt>
                <c:pt idx="113">
                  <c:v>8.87896E-4</c:v>
                </c:pt>
                <c:pt idx="114">
                  <c:v>8.9068949999999991E-4</c:v>
                </c:pt>
                <c:pt idx="115">
                  <c:v>9.0221479999999998E-4</c:v>
                </c:pt>
                <c:pt idx="116">
                  <c:v>9.3401550000000002E-4</c:v>
                </c:pt>
                <c:pt idx="117">
                  <c:v>9.4770010000000003E-4</c:v>
                </c:pt>
                <c:pt idx="118">
                  <c:v>9.6116120000000005E-4</c:v>
                </c:pt>
                <c:pt idx="119">
                  <c:v>9.6338029999999989E-4</c:v>
                </c:pt>
                <c:pt idx="120">
                  <c:v>9.6346370000000004E-4</c:v>
                </c:pt>
                <c:pt idx="121">
                  <c:v>9.6351159999999989E-4</c:v>
                </c:pt>
                <c:pt idx="122">
                  <c:v>9.635208000000001E-4</c:v>
                </c:pt>
                <c:pt idx="123">
                  <c:v>9.6353890000000009E-4</c:v>
                </c:pt>
                <c:pt idx="124">
                  <c:v>9.6361860000000006E-4</c:v>
                </c:pt>
                <c:pt idx="125">
                  <c:v>9.6430820000000005E-4</c:v>
                </c:pt>
                <c:pt idx="126">
                  <c:v>9.6706580000000008E-4</c:v>
                </c:pt>
                <c:pt idx="127">
                  <c:v>9.7844800000000003E-4</c:v>
                </c:pt>
                <c:pt idx="128">
                  <c:v>1.0098552999999999E-3</c:v>
                </c:pt>
                <c:pt idx="129">
                  <c:v>1.0233690999999999E-3</c:v>
                </c:pt>
                <c:pt idx="130">
                  <c:v>1.0366751E-3</c:v>
                </c:pt>
                <c:pt idx="131">
                  <c:v>1.0388686999999999E-3</c:v>
                </c:pt>
                <c:pt idx="132">
                  <c:v>1.0389512E-3</c:v>
                </c:pt>
                <c:pt idx="133">
                  <c:v>1.0389987E-3</c:v>
                </c:pt>
                <c:pt idx="134">
                  <c:v>1.0390077E-3</c:v>
                </c:pt>
                <c:pt idx="135">
                  <c:v>1.0390256E-3</c:v>
                </c:pt>
                <c:pt idx="136">
                  <c:v>1.0391044E-3</c:v>
                </c:pt>
                <c:pt idx="137">
                  <c:v>1.0397875000000001E-3</c:v>
                </c:pt>
                <c:pt idx="138">
                  <c:v>1.0425174000000001E-3</c:v>
                </c:pt>
                <c:pt idx="139">
                  <c:v>1.0537893E-3</c:v>
                </c:pt>
                <c:pt idx="140">
                  <c:v>1.0848936E-3</c:v>
                </c:pt>
                <c:pt idx="141">
                  <c:v>1.0982755999999999E-3</c:v>
                </c:pt>
                <c:pt idx="142">
                  <c:v>1.1114628E-3</c:v>
                </c:pt>
                <c:pt idx="143">
                  <c:v>1.1136369E-3</c:v>
                </c:pt>
                <c:pt idx="144">
                  <c:v>1.1137185E-3</c:v>
                </c:pt>
                <c:pt idx="145">
                  <c:v>1.1137656000000001E-3</c:v>
                </c:pt>
                <c:pt idx="146">
                  <c:v>1.1137747999999999E-3</c:v>
                </c:pt>
                <c:pt idx="147">
                  <c:v>1.1137923999999999E-3</c:v>
                </c:pt>
                <c:pt idx="148">
                  <c:v>1.1138706000000001E-3</c:v>
                </c:pt>
                <c:pt idx="149">
                  <c:v>1.1145488E-3</c:v>
                </c:pt>
                <c:pt idx="150">
                  <c:v>1.1172574999999999E-3</c:v>
                </c:pt>
                <c:pt idx="151">
                  <c:v>1.1284452999999999E-3</c:v>
                </c:pt>
                <c:pt idx="152">
                  <c:v>1.1593178E-3</c:v>
                </c:pt>
                <c:pt idx="153">
                  <c:v>1.1725983000000001E-3</c:v>
                </c:pt>
                <c:pt idx="154">
                  <c:v>1.1856954E-3</c:v>
                </c:pt>
                <c:pt idx="155">
                  <c:v>1.1878545000000001E-3</c:v>
                </c:pt>
                <c:pt idx="156">
                  <c:v>1.1879354999999999E-3</c:v>
                </c:pt>
                <c:pt idx="157">
                  <c:v>1.1879823000000001E-3</c:v>
                </c:pt>
                <c:pt idx="158">
                  <c:v>1.1879911999999999E-3</c:v>
                </c:pt>
                <c:pt idx="159">
                  <c:v>1.1880088E-3</c:v>
                </c:pt>
                <c:pt idx="160">
                  <c:v>1.1880864E-3</c:v>
                </c:pt>
                <c:pt idx="161">
                  <c:v>1.1887612000000001E-3</c:v>
                </c:pt>
                <c:pt idx="162">
                  <c:v>1.1914537000000001E-3</c:v>
                </c:pt>
                <c:pt idx="163">
                  <c:v>1.2025785999999999E-3</c:v>
                </c:pt>
                <c:pt idx="164">
                  <c:v>1.2332777000000001E-3</c:v>
                </c:pt>
                <c:pt idx="165">
                  <c:v>1.2464817E-3</c:v>
                </c:pt>
                <c:pt idx="166">
                  <c:v>1.2595120000000002E-3</c:v>
                </c:pt>
                <c:pt idx="167">
                  <c:v>1.2616603000000001E-3</c:v>
                </c:pt>
                <c:pt idx="168">
                  <c:v>1.2617408E-3</c:v>
                </c:pt>
                <c:pt idx="169">
                  <c:v>1.2617875000000001E-3</c:v>
                </c:pt>
                <c:pt idx="170">
                  <c:v>1.2617964000000001E-3</c:v>
                </c:pt>
                <c:pt idx="171">
                  <c:v>1.2618137999999999E-3</c:v>
                </c:pt>
                <c:pt idx="172">
                  <c:v>1.2618910999999998E-3</c:v>
                </c:pt>
                <c:pt idx="173">
                  <c:v>1.262563E-3</c:v>
                </c:pt>
                <c:pt idx="174">
                  <c:v>1.2652439E-3</c:v>
                </c:pt>
                <c:pt idx="175">
                  <c:v>1.276323E-3</c:v>
                </c:pt>
                <c:pt idx="176">
                  <c:v>1.3068957E-3</c:v>
                </c:pt>
                <c:pt idx="177">
                  <c:v>1.3200433E-3</c:v>
                </c:pt>
                <c:pt idx="178">
                  <c:v>1.3330259000000001E-3</c:v>
                </c:pt>
                <c:pt idx="179">
                  <c:v>1.3351662000000001E-3</c:v>
                </c:pt>
                <c:pt idx="180">
                  <c:v>1.3352463000000001E-3</c:v>
                </c:pt>
                <c:pt idx="181">
                  <c:v>1.3352927999999999E-3</c:v>
                </c:pt>
                <c:pt idx="182">
                  <c:v>1.3353016000000001E-3</c:v>
                </c:pt>
                <c:pt idx="183">
                  <c:v>1.3353191E-3</c:v>
                </c:pt>
                <c:pt idx="184">
                  <c:v>1.3353962E-3</c:v>
                </c:pt>
                <c:pt idx="185">
                  <c:v>1.3360664E-3</c:v>
                </c:pt>
                <c:pt idx="186">
                  <c:v>1.3387391000000001E-3</c:v>
                </c:pt>
                <c:pt idx="187">
                  <c:v>1.3497867E-3</c:v>
                </c:pt>
                <c:pt idx="188">
                  <c:v>1.3802727999999999E-3</c:v>
                </c:pt>
                <c:pt idx="189">
                  <c:v>1.3933814000000001E-3</c:v>
                </c:pt>
                <c:pt idx="190">
                  <c:v>1.4063324000000001E-3</c:v>
                </c:pt>
                <c:pt idx="191">
                  <c:v>1.4084673000000002E-3</c:v>
                </c:pt>
                <c:pt idx="192">
                  <c:v>1.4085472000000001E-3</c:v>
                </c:pt>
                <c:pt idx="193">
                  <c:v>1.4085936000000001E-3</c:v>
                </c:pt>
                <c:pt idx="194">
                  <c:v>1.4086024999999999E-3</c:v>
                </c:pt>
                <c:pt idx="195">
                  <c:v>1.40862E-3</c:v>
                </c:pt>
                <c:pt idx="196">
                  <c:v>1.4086967999999999E-3</c:v>
                </c:pt>
                <c:pt idx="197">
                  <c:v>1.409366E-3</c:v>
                </c:pt>
                <c:pt idx="198">
                  <c:v>1.4120335E-3</c:v>
                </c:pt>
                <c:pt idx="199">
                  <c:v>1.4230619999999999E-3</c:v>
                </c:pt>
                <c:pt idx="200">
                  <c:v>1.4534947999999999E-3</c:v>
                </c:pt>
                <c:pt idx="201">
                  <c:v>1.4665788000000001E-3</c:v>
                </c:pt>
                <c:pt idx="202">
                  <c:v>1.4795118E-3</c:v>
                </c:pt>
                <c:pt idx="203">
                  <c:v>1.4816437E-3</c:v>
                </c:pt>
                <c:pt idx="204">
                  <c:v>1.4817236000000001E-3</c:v>
                </c:pt>
                <c:pt idx="205">
                  <c:v>1.4817698999999998E-3</c:v>
                </c:pt>
                <c:pt idx="206">
                  <c:v>1.4817787E-3</c:v>
                </c:pt>
                <c:pt idx="207">
                  <c:v>1.4817961000000001E-3</c:v>
                </c:pt>
                <c:pt idx="208">
                  <c:v>1.4818727000000002E-3</c:v>
                </c:pt>
                <c:pt idx="209">
                  <c:v>1.4825416999999998E-3</c:v>
                </c:pt>
                <c:pt idx="210">
                  <c:v>1.4852066E-3</c:v>
                </c:pt>
                <c:pt idx="211">
                  <c:v>1.496226E-3</c:v>
                </c:pt>
                <c:pt idx="212">
                  <c:v>1.526634E-3</c:v>
                </c:pt>
                <c:pt idx="213">
                  <c:v>1.5397055000000001E-3</c:v>
                </c:pt>
                <c:pt idx="214">
                  <c:v>1.552632E-3</c:v>
                </c:pt>
                <c:pt idx="215">
                  <c:v>1.5547626999999999E-3</c:v>
                </c:pt>
                <c:pt idx="216">
                  <c:v>1.5548424E-3</c:v>
                </c:pt>
                <c:pt idx="217">
                  <c:v>1.5548888999999998E-3</c:v>
                </c:pt>
                <c:pt idx="218">
                  <c:v>1.5548976000000002E-3</c:v>
                </c:pt>
                <c:pt idx="219">
                  <c:v>1.5549151000000001E-3</c:v>
                </c:pt>
                <c:pt idx="220">
                  <c:v>1.5549916000000001E-3</c:v>
                </c:pt>
                <c:pt idx="221">
                  <c:v>1.5556608E-3</c:v>
                </c:pt>
                <c:pt idx="222">
                  <c:v>1.5583251E-3</c:v>
                </c:pt>
                <c:pt idx="223">
                  <c:v>1.5693446000000001E-3</c:v>
                </c:pt>
                <c:pt idx="224">
                  <c:v>1.5997520000000001E-3</c:v>
                </c:pt>
                <c:pt idx="225">
                  <c:v>1.6128213000000001E-3</c:v>
                </c:pt>
                <c:pt idx="226">
                  <c:v>1.6257518E-3</c:v>
                </c:pt>
                <c:pt idx="227">
                  <c:v>1.6278833E-3</c:v>
                </c:pt>
                <c:pt idx="228">
                  <c:v>1.6279622999999998E-3</c:v>
                </c:pt>
                <c:pt idx="229">
                  <c:v>1.6280086E-3</c:v>
                </c:pt>
                <c:pt idx="230">
                  <c:v>1.6280171999999999E-3</c:v>
                </c:pt>
                <c:pt idx="231">
                  <c:v>1.6280345999999998E-3</c:v>
                </c:pt>
                <c:pt idx="232">
                  <c:v>1.6281116999999998E-3</c:v>
                </c:pt>
                <c:pt idx="233">
                  <c:v>1.6287819E-3</c:v>
                </c:pt>
                <c:pt idx="234">
                  <c:v>1.6314476E-3</c:v>
                </c:pt>
                <c:pt idx="235">
                  <c:v>1.6424739999999999E-3</c:v>
                </c:pt>
                <c:pt idx="236">
                  <c:v>1.6729022000000001E-3</c:v>
                </c:pt>
                <c:pt idx="237">
                  <c:v>1.6859794999999999E-3</c:v>
                </c:pt>
                <c:pt idx="238">
                  <c:v>1.6989207000000001E-3</c:v>
                </c:pt>
                <c:pt idx="239">
                  <c:v>1.7010542000000001E-3</c:v>
                </c:pt>
              </c:numCache>
            </c:numRef>
          </c:val>
          <c:smooth val="0"/>
        </c:ser>
        <c:ser>
          <c:idx val="1"/>
          <c:order val="1"/>
          <c:tx>
            <c:v>Bottom-Up</c:v>
          </c:tx>
          <c:spPr>
            <a:ln w="25400">
              <a:solidFill>
                <a:srgbClr val="BE4B48"/>
              </a:solidFill>
              <a:prstDash val="sysDash"/>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Data'!$I$5:$I$244</c:f>
              <c:numCache>
                <c:formatCode>[$-1010409]#,##0.0000;\-#,##0.0000</c:formatCode>
                <c:ptCount val="240"/>
                <c:pt idx="0">
                  <c:v>1.003941244E-7</c:v>
                </c:pt>
                <c:pt idx="1">
                  <c:v>1.1216569559999999E-7</c:v>
                </c:pt>
                <c:pt idx="2">
                  <c:v>1.3171136160000002E-7</c:v>
                </c:pt>
                <c:pt idx="3">
                  <c:v>1.658926293E-7</c:v>
                </c:pt>
                <c:pt idx="4">
                  <c:v>6.4677771299999993E-7</c:v>
                </c:pt>
                <c:pt idx="5">
                  <c:v>2.355858429E-6</c:v>
                </c:pt>
                <c:pt idx="6">
                  <c:v>8.4097195000000001E-6</c:v>
                </c:pt>
                <c:pt idx="7">
                  <c:v>1.8684143859999999E-5</c:v>
                </c:pt>
                <c:pt idx="8">
                  <c:v>3.2505196869999999E-5</c:v>
                </c:pt>
                <c:pt idx="9">
                  <c:v>4.0577777E-5</c:v>
                </c:pt>
                <c:pt idx="10">
                  <c:v>4.4863316700000006E-5</c:v>
                </c:pt>
                <c:pt idx="11">
                  <c:v>4.5807398099999997E-5</c:v>
                </c:pt>
                <c:pt idx="12">
                  <c:v>4.5871131800000006E-5</c:v>
                </c:pt>
                <c:pt idx="13">
                  <c:v>4.5879382699999999E-5</c:v>
                </c:pt>
                <c:pt idx="14">
                  <c:v>4.5894187300000004E-5</c:v>
                </c:pt>
                <c:pt idx="15">
                  <c:v>4.5921228099999998E-5</c:v>
                </c:pt>
                <c:pt idx="16">
                  <c:v>4.6313550300000001E-5</c:v>
                </c:pt>
                <c:pt idx="17">
                  <c:v>4.7715372200000001E-5</c:v>
                </c:pt>
                <c:pt idx="18">
                  <c:v>5.2642544499999995E-5</c:v>
                </c:pt>
                <c:pt idx="19">
                  <c:v>6.1005876200000002E-5</c:v>
                </c:pt>
                <c:pt idx="20">
                  <c:v>7.2202415299999994E-5</c:v>
                </c:pt>
                <c:pt idx="21">
                  <c:v>7.8908246699999998E-5</c:v>
                </c:pt>
                <c:pt idx="22">
                  <c:v>8.2520145499999991E-5</c:v>
                </c:pt>
                <c:pt idx="23">
                  <c:v>8.3336522800000004E-5</c:v>
                </c:pt>
                <c:pt idx="24">
                  <c:v>8.3392972199999992E-5</c:v>
                </c:pt>
                <c:pt idx="25">
                  <c:v>8.3400341899999992E-5</c:v>
                </c:pt>
                <c:pt idx="26">
                  <c:v>8.3413724100000008E-5</c:v>
                </c:pt>
                <c:pt idx="27">
                  <c:v>8.3438290299999991E-5</c:v>
                </c:pt>
                <c:pt idx="28">
                  <c:v>8.3797377599999998E-5</c:v>
                </c:pt>
                <c:pt idx="29">
                  <c:v>8.5074014500000002E-5</c:v>
                </c:pt>
                <c:pt idx="30">
                  <c:v>8.9519607299999996E-5</c:v>
                </c:pt>
                <c:pt idx="31">
                  <c:v>9.7039331299999997E-5</c:v>
                </c:pt>
                <c:pt idx="32">
                  <c:v>1.070693781E-4</c:v>
                </c:pt>
                <c:pt idx="33">
                  <c:v>1.131385152E-4</c:v>
                </c:pt>
                <c:pt idx="34">
                  <c:v>1.1643749570000001E-4</c:v>
                </c:pt>
                <c:pt idx="35">
                  <c:v>1.1719470820000002E-4</c:v>
                </c:pt>
                <c:pt idx="36">
                  <c:v>1.172477609E-4</c:v>
                </c:pt>
                <c:pt idx="37">
                  <c:v>1.1725470999999998E-4</c:v>
                </c:pt>
                <c:pt idx="38">
                  <c:v>1.172673911E-4</c:v>
                </c:pt>
                <c:pt idx="39">
                  <c:v>1.17290785E-4</c:v>
                </c:pt>
                <c:pt idx="40">
                  <c:v>1.176337012E-4</c:v>
                </c:pt>
                <c:pt idx="41">
                  <c:v>1.1884816670000001E-4</c:v>
                </c:pt>
                <c:pt idx="42">
                  <c:v>1.2304949209999998E-4</c:v>
                </c:pt>
                <c:pt idx="43">
                  <c:v>1.3013361929999998E-4</c:v>
                </c:pt>
                <c:pt idx="44">
                  <c:v>1.3955127990000001E-4</c:v>
                </c:pt>
                <c:pt idx="45">
                  <c:v>1.4527629580000001E-4</c:v>
                </c:pt>
                <c:pt idx="46">
                  <c:v>1.4840235800000001E-4</c:v>
                </c:pt>
                <c:pt idx="47">
                  <c:v>1.4912602260000002E-4</c:v>
                </c:pt>
                <c:pt idx="48">
                  <c:v>1.491771314E-4</c:v>
                </c:pt>
                <c:pt idx="49">
                  <c:v>1.4918384020000001E-4</c:v>
                </c:pt>
                <c:pt idx="50">
                  <c:v>1.491961407E-4</c:v>
                </c:pt>
                <c:pt idx="51">
                  <c:v>1.4921883329999997E-4</c:v>
                </c:pt>
                <c:pt idx="52">
                  <c:v>1.4955238990000002E-4</c:v>
                </c:pt>
                <c:pt idx="53">
                  <c:v>1.5073014030000001E-4</c:v>
                </c:pt>
                <c:pt idx="54">
                  <c:v>1.5478421969999999E-4</c:v>
                </c:pt>
                <c:pt idx="55">
                  <c:v>1.6160236019999998E-4</c:v>
                </c:pt>
                <c:pt idx="56">
                  <c:v>1.7064206540000001E-4</c:v>
                </c:pt>
                <c:pt idx="57">
                  <c:v>1.7615195979999999E-4</c:v>
                </c:pt>
                <c:pt idx="58">
                  <c:v>1.791691626E-4</c:v>
                </c:pt>
                <c:pt idx="59">
                  <c:v>1.7987165150000001E-4</c:v>
                </c:pt>
                <c:pt idx="60">
                  <c:v>1.7992158779999999E-4</c:v>
                </c:pt>
                <c:pt idx="61">
                  <c:v>1.7992812639999999E-4</c:v>
                </c:pt>
                <c:pt idx="62">
                  <c:v>1.7994019639999998E-4</c:v>
                </c:pt>
                <c:pt idx="63">
                  <c:v>1.7996240820000002E-4</c:v>
                </c:pt>
                <c:pt idx="64">
                  <c:v>1.8029024649999999E-4</c:v>
                </c:pt>
                <c:pt idx="65">
                  <c:v>1.8144475749999999E-4</c:v>
                </c:pt>
                <c:pt idx="66">
                  <c:v>1.854030562E-4</c:v>
                </c:pt>
                <c:pt idx="67">
                  <c:v>1.9204604290000001E-4</c:v>
                </c:pt>
                <c:pt idx="68">
                  <c:v>2.0083403159999998E-4</c:v>
                </c:pt>
                <c:pt idx="69">
                  <c:v>2.06199851E-4</c:v>
                </c:pt>
                <c:pt idx="70">
                  <c:v>2.0914421869999998E-4</c:v>
                </c:pt>
                <c:pt idx="71">
                  <c:v>2.0983268040000001E-4</c:v>
                </c:pt>
                <c:pt idx="72">
                  <c:v>2.0988172510000001E-4</c:v>
                </c:pt>
                <c:pt idx="73">
                  <c:v>2.098882336E-4</c:v>
                </c:pt>
                <c:pt idx="74">
                  <c:v>2.0990016329999999E-4</c:v>
                </c:pt>
                <c:pt idx="75">
                  <c:v>2.0992206459999999E-4</c:v>
                </c:pt>
                <c:pt idx="76">
                  <c:v>2.1024623140000002E-4</c:v>
                </c:pt>
                <c:pt idx="77">
                  <c:v>2.11385751E-4</c:v>
                </c:pt>
                <c:pt idx="78">
                  <c:v>2.1527979960000001E-4</c:v>
                </c:pt>
                <c:pt idx="79">
                  <c:v>2.2180304859999999E-4</c:v>
                </c:pt>
                <c:pt idx="80">
                  <c:v>2.3041682459999999E-4</c:v>
                </c:pt>
                <c:pt idx="81">
                  <c:v>2.3568267460000002E-4</c:v>
                </c:pt>
                <c:pt idx="82">
                  <c:v>2.3857675640000001E-4</c:v>
                </c:pt>
                <c:pt idx="83">
                  <c:v>2.392556626E-4</c:v>
                </c:pt>
                <c:pt idx="84">
                  <c:v>2.3930415630000004E-4</c:v>
                </c:pt>
                <c:pt idx="85">
                  <c:v>2.3931056470000002E-4</c:v>
                </c:pt>
                <c:pt idx="86">
                  <c:v>2.3932238430000001E-4</c:v>
                </c:pt>
                <c:pt idx="87">
                  <c:v>2.3934422520000001E-4</c:v>
                </c:pt>
                <c:pt idx="88">
                  <c:v>2.396661451E-4</c:v>
                </c:pt>
                <c:pt idx="89">
                  <c:v>2.407960514E-4</c:v>
                </c:pt>
                <c:pt idx="90">
                  <c:v>2.446464664E-4</c:v>
                </c:pt>
                <c:pt idx="91">
                  <c:v>2.5108672770000006E-4</c:v>
                </c:pt>
                <c:pt idx="92">
                  <c:v>2.5957753200000003E-4</c:v>
                </c:pt>
                <c:pt idx="93">
                  <c:v>2.647729899E-4</c:v>
                </c:pt>
                <c:pt idx="94">
                  <c:v>2.6763197539999997E-4</c:v>
                </c:pt>
                <c:pt idx="95">
                  <c:v>2.6830446429999995E-4</c:v>
                </c:pt>
                <c:pt idx="96">
                  <c:v>2.6835265729999999E-4</c:v>
                </c:pt>
                <c:pt idx="97">
                  <c:v>2.6835906560000001E-4</c:v>
                </c:pt>
                <c:pt idx="98">
                  <c:v>2.6837068510000004E-4</c:v>
                </c:pt>
                <c:pt idx="99">
                  <c:v>2.683924259E-4</c:v>
                </c:pt>
                <c:pt idx="100">
                  <c:v>2.6871324199999997E-4</c:v>
                </c:pt>
                <c:pt idx="101">
                  <c:v>2.6983732810000001E-4</c:v>
                </c:pt>
                <c:pt idx="102">
                  <c:v>2.7365894640000001E-4</c:v>
                </c:pt>
                <c:pt idx="103">
                  <c:v>2.8004222810000003E-4</c:v>
                </c:pt>
                <c:pt idx="104">
                  <c:v>2.8844678099999995E-4</c:v>
                </c:pt>
                <c:pt idx="105">
                  <c:v>2.9359300219999998E-4</c:v>
                </c:pt>
                <c:pt idx="106">
                  <c:v>2.964277204E-4</c:v>
                </c:pt>
                <c:pt idx="107">
                  <c:v>2.9709599770000002E-4</c:v>
                </c:pt>
                <c:pt idx="108">
                  <c:v>2.9714409030000001E-4</c:v>
                </c:pt>
                <c:pt idx="109">
                  <c:v>2.971503986E-4</c:v>
                </c:pt>
                <c:pt idx="110">
                  <c:v>2.9716211799999997E-4</c:v>
                </c:pt>
                <c:pt idx="111">
                  <c:v>2.9718375870000003E-4</c:v>
                </c:pt>
                <c:pt idx="112">
                  <c:v>2.9750417340000001E-4</c:v>
                </c:pt>
                <c:pt idx="113">
                  <c:v>2.9862524899999999E-4</c:v>
                </c:pt>
                <c:pt idx="114">
                  <c:v>3.0242870529999997E-4</c:v>
                </c:pt>
                <c:pt idx="115">
                  <c:v>3.0877436470000001E-4</c:v>
                </c:pt>
                <c:pt idx="116">
                  <c:v>3.1711913970000003E-4</c:v>
                </c:pt>
                <c:pt idx="117">
                  <c:v>3.2223176480000005E-4</c:v>
                </c:pt>
                <c:pt idx="118">
                  <c:v>3.2505053660000002E-4</c:v>
                </c:pt>
                <c:pt idx="119">
                  <c:v>3.2571630679999999E-4</c:v>
                </c:pt>
                <c:pt idx="120">
                  <c:v>3.2576419920000001E-4</c:v>
                </c:pt>
                <c:pt idx="121">
                  <c:v>3.257705075E-4</c:v>
                </c:pt>
                <c:pt idx="122">
                  <c:v>3.2578222689999997E-4</c:v>
                </c:pt>
                <c:pt idx="123">
                  <c:v>3.258038675E-4</c:v>
                </c:pt>
                <c:pt idx="124">
                  <c:v>3.261242826E-4</c:v>
                </c:pt>
                <c:pt idx="125">
                  <c:v>3.2724455479999997E-4</c:v>
                </c:pt>
                <c:pt idx="126">
                  <c:v>3.3103817510000001E-4</c:v>
                </c:pt>
                <c:pt idx="127">
                  <c:v>3.3736055540000001E-4</c:v>
                </c:pt>
                <c:pt idx="128">
                  <c:v>3.4566600769999999E-4</c:v>
                </c:pt>
                <c:pt idx="129">
                  <c:v>3.5075666759999994E-4</c:v>
                </c:pt>
                <c:pt idx="130">
                  <c:v>3.5356550900000005E-4</c:v>
                </c:pt>
                <c:pt idx="131">
                  <c:v>3.5423017529999997E-4</c:v>
                </c:pt>
                <c:pt idx="132">
                  <c:v>3.5427816760000004E-4</c:v>
                </c:pt>
                <c:pt idx="133">
                  <c:v>3.542843759E-4</c:v>
                </c:pt>
                <c:pt idx="134">
                  <c:v>3.5429619539999998E-4</c:v>
                </c:pt>
                <c:pt idx="135">
                  <c:v>3.5431773610000001E-4</c:v>
                </c:pt>
                <c:pt idx="136">
                  <c:v>3.5463885290000003E-4</c:v>
                </c:pt>
                <c:pt idx="137">
                  <c:v>3.5575982730000002E-4</c:v>
                </c:pt>
                <c:pt idx="138">
                  <c:v>3.5954993219999994E-4</c:v>
                </c:pt>
                <c:pt idx="139">
                  <c:v>3.6586056700000004E-4</c:v>
                </c:pt>
                <c:pt idx="140">
                  <c:v>3.74142541E-4</c:v>
                </c:pt>
                <c:pt idx="141">
                  <c:v>3.79220961E-4</c:v>
                </c:pt>
                <c:pt idx="142">
                  <c:v>3.8202488500000006E-4</c:v>
                </c:pt>
                <c:pt idx="143">
                  <c:v>3.8268924999999994E-4</c:v>
                </c:pt>
                <c:pt idx="144">
                  <c:v>3.8273724200000003E-4</c:v>
                </c:pt>
                <c:pt idx="145">
                  <c:v>3.8274355000000003E-4</c:v>
                </c:pt>
                <c:pt idx="146">
                  <c:v>3.8275537000000002E-4</c:v>
                </c:pt>
                <c:pt idx="147">
                  <c:v>3.8277711099999999E-4</c:v>
                </c:pt>
                <c:pt idx="148">
                  <c:v>3.8309902999999996E-4</c:v>
                </c:pt>
                <c:pt idx="149">
                  <c:v>3.84222212E-4</c:v>
                </c:pt>
                <c:pt idx="150">
                  <c:v>3.88013918E-4</c:v>
                </c:pt>
                <c:pt idx="151">
                  <c:v>3.9432173499999998E-4</c:v>
                </c:pt>
                <c:pt idx="152">
                  <c:v>4.0259316500000002E-4</c:v>
                </c:pt>
                <c:pt idx="153">
                  <c:v>4.0766656300000002E-4</c:v>
                </c:pt>
                <c:pt idx="154">
                  <c:v>4.1046948000000004E-4</c:v>
                </c:pt>
                <c:pt idx="155">
                  <c:v>4.11134546E-4</c:v>
                </c:pt>
                <c:pt idx="156">
                  <c:v>4.1118263799999995E-4</c:v>
                </c:pt>
                <c:pt idx="157">
                  <c:v>4.1118894699999995E-4</c:v>
                </c:pt>
                <c:pt idx="158">
                  <c:v>4.1120066600000002E-4</c:v>
                </c:pt>
                <c:pt idx="159">
                  <c:v>4.1122250699999997E-4</c:v>
                </c:pt>
                <c:pt idx="160">
                  <c:v>4.11545631E-4</c:v>
                </c:pt>
                <c:pt idx="161">
                  <c:v>4.1267222300000003E-4</c:v>
                </c:pt>
                <c:pt idx="162">
                  <c:v>4.1646974300000005E-4</c:v>
                </c:pt>
                <c:pt idx="163">
                  <c:v>4.2278226499999999E-4</c:v>
                </c:pt>
                <c:pt idx="164">
                  <c:v>4.3105337900000004E-4</c:v>
                </c:pt>
                <c:pt idx="165">
                  <c:v>4.3612827199999998E-4</c:v>
                </c:pt>
                <c:pt idx="166">
                  <c:v>4.3893329000000005E-4</c:v>
                </c:pt>
                <c:pt idx="167">
                  <c:v>4.3959965900000001E-4</c:v>
                </c:pt>
                <c:pt idx="168">
                  <c:v>4.3964795199999998E-4</c:v>
                </c:pt>
                <c:pt idx="169">
                  <c:v>4.3965425999999993E-4</c:v>
                </c:pt>
                <c:pt idx="170">
                  <c:v>4.3966608000000007E-4</c:v>
                </c:pt>
                <c:pt idx="171">
                  <c:v>4.3968792100000003E-4</c:v>
                </c:pt>
                <c:pt idx="172">
                  <c:v>4.4001254900000002E-4</c:v>
                </c:pt>
                <c:pt idx="173">
                  <c:v>4.4114325400000003E-4</c:v>
                </c:pt>
                <c:pt idx="174">
                  <c:v>4.4495E-4</c:v>
                </c:pt>
                <c:pt idx="175">
                  <c:v>4.5127344499999998E-4</c:v>
                </c:pt>
                <c:pt idx="176">
                  <c:v>4.5955276699999998E-4</c:v>
                </c:pt>
                <c:pt idx="177">
                  <c:v>4.6463396799999998E-4</c:v>
                </c:pt>
                <c:pt idx="178">
                  <c:v>4.6744379400000003E-4</c:v>
                </c:pt>
                <c:pt idx="179">
                  <c:v>4.6811196600000005E-4</c:v>
                </c:pt>
                <c:pt idx="180">
                  <c:v>4.6816046000000002E-4</c:v>
                </c:pt>
                <c:pt idx="181">
                  <c:v>4.68166868E-4</c:v>
                </c:pt>
                <c:pt idx="182">
                  <c:v>4.6817868799999999E-4</c:v>
                </c:pt>
                <c:pt idx="183">
                  <c:v>4.6820072900000001E-4</c:v>
                </c:pt>
                <c:pt idx="184">
                  <c:v>4.68526862E-4</c:v>
                </c:pt>
                <c:pt idx="185">
                  <c:v>4.6966248400000005E-4</c:v>
                </c:pt>
                <c:pt idx="186">
                  <c:v>4.7348146400000003E-4</c:v>
                </c:pt>
                <c:pt idx="187">
                  <c:v>4.7982084700000003E-4</c:v>
                </c:pt>
                <c:pt idx="188">
                  <c:v>4.8811559600000002E-4</c:v>
                </c:pt>
                <c:pt idx="189">
                  <c:v>4.9320731599999999E-4</c:v>
                </c:pt>
                <c:pt idx="190">
                  <c:v>4.9602425599999992E-4</c:v>
                </c:pt>
                <c:pt idx="191">
                  <c:v>4.9669493399999995E-4</c:v>
                </c:pt>
                <c:pt idx="192">
                  <c:v>4.9674352800000007E-4</c:v>
                </c:pt>
                <c:pt idx="193">
                  <c:v>4.9674993600000005E-4</c:v>
                </c:pt>
                <c:pt idx="194">
                  <c:v>4.9676195600000005E-4</c:v>
                </c:pt>
                <c:pt idx="195">
                  <c:v>4.9678399700000002E-4</c:v>
                </c:pt>
                <c:pt idx="196">
                  <c:v>4.9711203599999993E-4</c:v>
                </c:pt>
                <c:pt idx="197">
                  <c:v>4.9825317599999999E-4</c:v>
                </c:pt>
                <c:pt idx="198">
                  <c:v>5.0208669900000003E-4</c:v>
                </c:pt>
                <c:pt idx="199">
                  <c:v>5.0844633200000005E-4</c:v>
                </c:pt>
                <c:pt idx="200">
                  <c:v>5.1676282599999999E-4</c:v>
                </c:pt>
                <c:pt idx="201">
                  <c:v>5.21868675E-4</c:v>
                </c:pt>
                <c:pt idx="202">
                  <c:v>5.2469463299999999E-4</c:v>
                </c:pt>
                <c:pt idx="203">
                  <c:v>5.2536791800000002E-4</c:v>
                </c:pt>
                <c:pt idx="204">
                  <c:v>5.2541671199999999E-4</c:v>
                </c:pt>
                <c:pt idx="205">
                  <c:v>5.2542332000000004E-4</c:v>
                </c:pt>
                <c:pt idx="206">
                  <c:v>5.2543524E-4</c:v>
                </c:pt>
                <c:pt idx="207">
                  <c:v>5.2545748199999992E-4</c:v>
                </c:pt>
                <c:pt idx="208">
                  <c:v>5.2578742700000003E-4</c:v>
                </c:pt>
                <c:pt idx="209">
                  <c:v>5.2693468700000003E-4</c:v>
                </c:pt>
                <c:pt idx="210">
                  <c:v>5.30784859E-4</c:v>
                </c:pt>
                <c:pt idx="211">
                  <c:v>5.3716865399999997E-4</c:v>
                </c:pt>
                <c:pt idx="212">
                  <c:v>5.4551170599999993E-4</c:v>
                </c:pt>
                <c:pt idx="213">
                  <c:v>5.5063499099999998E-4</c:v>
                </c:pt>
                <c:pt idx="214">
                  <c:v>5.53471472E-4</c:v>
                </c:pt>
                <c:pt idx="215">
                  <c:v>5.5414786399999997E-4</c:v>
                </c:pt>
                <c:pt idx="216">
                  <c:v>5.5419705899999996E-4</c:v>
                </c:pt>
                <c:pt idx="217">
                  <c:v>5.5420356699999998E-4</c:v>
                </c:pt>
                <c:pt idx="218">
                  <c:v>5.5421558699999998E-4</c:v>
                </c:pt>
                <c:pt idx="219">
                  <c:v>5.5423802899999997E-4</c:v>
                </c:pt>
                <c:pt idx="220">
                  <c:v>5.5456998100000007E-4</c:v>
                </c:pt>
                <c:pt idx="221">
                  <c:v>5.5572376300000003E-4</c:v>
                </c:pt>
                <c:pt idx="222">
                  <c:v>5.5959238999999999E-4</c:v>
                </c:pt>
                <c:pt idx="223">
                  <c:v>5.6600345699999994E-4</c:v>
                </c:pt>
                <c:pt idx="224">
                  <c:v>5.7437767799999994E-4</c:v>
                </c:pt>
                <c:pt idx="225">
                  <c:v>5.7952080699999995E-4</c:v>
                </c:pt>
                <c:pt idx="226">
                  <c:v>5.8236941500000008E-4</c:v>
                </c:pt>
                <c:pt idx="227">
                  <c:v>5.8304921499999999E-4</c:v>
                </c:pt>
                <c:pt idx="228">
                  <c:v>5.8309860999999994E-4</c:v>
                </c:pt>
                <c:pt idx="229">
                  <c:v>5.8310511799999996E-4</c:v>
                </c:pt>
                <c:pt idx="230">
                  <c:v>5.8311733799999992E-4</c:v>
                </c:pt>
                <c:pt idx="231">
                  <c:v>5.8313988100000005E-4</c:v>
                </c:pt>
                <c:pt idx="232">
                  <c:v>5.8347403900000001E-4</c:v>
                </c:pt>
                <c:pt idx="233">
                  <c:v>5.846348440000001E-4</c:v>
                </c:pt>
                <c:pt idx="234">
                  <c:v>5.8852353199999991E-4</c:v>
                </c:pt>
                <c:pt idx="235">
                  <c:v>5.9496457799999999E-4</c:v>
                </c:pt>
                <c:pt idx="236">
                  <c:v>6.0337387999999999E-4</c:v>
                </c:pt>
                <c:pt idx="237">
                  <c:v>6.0853925800000001E-4</c:v>
                </c:pt>
                <c:pt idx="238">
                  <c:v>6.1140099600000004E-4</c:v>
                </c:pt>
                <c:pt idx="239">
                  <c:v>6.1208450399999998E-4</c:v>
                </c:pt>
              </c:numCache>
            </c:numRef>
          </c:val>
          <c:smooth val="0"/>
        </c:ser>
        <c:dLbls>
          <c:showLegendKey val="0"/>
          <c:showVal val="0"/>
          <c:showCatName val="0"/>
          <c:showSerName val="0"/>
          <c:showPercent val="0"/>
          <c:showBubbleSize val="0"/>
        </c:dLbls>
        <c:marker val="1"/>
        <c:smooth val="0"/>
        <c:axId val="105673472"/>
        <c:axId val="105675392"/>
      </c:lineChart>
      <c:catAx>
        <c:axId val="105673472"/>
        <c:scaling>
          <c:orientation val="minMax"/>
        </c:scaling>
        <c:delete val="1"/>
        <c:axPos val="b"/>
        <c:majorGridlines/>
        <c:title>
          <c:tx>
            <c:rich>
              <a:bodyPr/>
              <a:lstStyle/>
              <a:p>
                <a:pPr>
                  <a:defRPr sz="1000" b="1" i="0" u="none" strike="noStrike" baseline="0">
                    <a:solidFill>
                      <a:srgbClr val="000000"/>
                    </a:solidFill>
                    <a:latin typeface="Calibri"/>
                    <a:ea typeface="Calibri"/>
                    <a:cs typeface="Calibri"/>
                  </a:defRPr>
                </a:pPr>
                <a:r>
                  <a:rPr lang="en-US" dirty="0"/>
                  <a:t>Pavement </a:t>
                </a:r>
                <a:r>
                  <a:rPr lang="en-US" dirty="0" smtClean="0"/>
                  <a:t>Age</a:t>
                </a:r>
                <a:endParaRPr lang="en-US" dirty="0"/>
              </a:p>
            </c:rich>
          </c:tx>
          <c:overlay val="0"/>
        </c:title>
        <c:numFmt formatCode="General" sourceLinked="1"/>
        <c:majorTickMark val="out"/>
        <c:minorTickMark val="none"/>
        <c:tickLblPos val="nextTo"/>
        <c:crossAx val="105675392"/>
        <c:crosses val="autoZero"/>
        <c:auto val="1"/>
        <c:lblAlgn val="ctr"/>
        <c:lblOffset val="100"/>
        <c:tickLblSkip val="12"/>
        <c:tickMarkSkip val="12"/>
        <c:noMultiLvlLbl val="0"/>
      </c:catAx>
      <c:valAx>
        <c:axId val="105675392"/>
        <c:scaling>
          <c:orientation val="minMax"/>
        </c:scaling>
        <c:delete val="0"/>
        <c:axPos val="l"/>
        <c:majorGridlines>
          <c:spPr>
            <a:ln>
              <a:solidFill>
                <a:srgbClr val="00000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n-US" dirty="0" smtClean="0"/>
                  <a:t> </a:t>
                </a:r>
                <a:r>
                  <a:rPr lang="en-US" dirty="0"/>
                  <a:t>Damage</a:t>
                </a:r>
              </a:p>
            </c:rich>
          </c:tx>
          <c:overlay val="0"/>
        </c:title>
        <c:numFmt formatCode="[$-1010409]#,##0.0000;\-#,##0.0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05673472"/>
        <c:crosses val="autoZero"/>
        <c:crossBetween val="midCat"/>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Top-Down</c:v>
          </c:tx>
          <c:spPr>
            <a:ln>
              <a:solidFill>
                <a:srgbClr val="0000FF"/>
              </a:solidFill>
              <a:prstDash val="solid"/>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Data'!$M$5:$M$244</c:f>
              <c:numCache>
                <c:formatCode>[$-1010409]#,##0.0000;\-#,##0.0000</c:formatCode>
                <c:ptCount val="240"/>
                <c:pt idx="0">
                  <c:v>3.732917E-7</c:v>
                </c:pt>
                <c:pt idx="1">
                  <c:v>5.3495974999999996E-7</c:v>
                </c:pt>
                <c:pt idx="2">
                  <c:v>5.6609391E-7</c:v>
                </c:pt>
                <c:pt idx="3">
                  <c:v>6.1775151000000001E-7</c:v>
                </c:pt>
                <c:pt idx="4">
                  <c:v>8.3132780000000003E-7</c:v>
                </c:pt>
                <c:pt idx="5">
                  <c:v>2.4637988999999998E-6</c:v>
                </c:pt>
                <c:pt idx="6">
                  <c:v>8.8952140000000008E-6</c:v>
                </c:pt>
                <c:pt idx="7">
                  <c:v>3.4116040999999995E-5</c:v>
                </c:pt>
                <c:pt idx="8">
                  <c:v>1.0196374E-4</c:v>
                </c:pt>
                <c:pt idx="9">
                  <c:v>1.3007928999999999E-4</c:v>
                </c:pt>
                <c:pt idx="10">
                  <c:v>1.5632900000000003E-4</c:v>
                </c:pt>
                <c:pt idx="11">
                  <c:v>1.6054735000000002E-4</c:v>
                </c:pt>
                <c:pt idx="12">
                  <c:v>1.6070451000000001E-4</c:v>
                </c:pt>
                <c:pt idx="13">
                  <c:v>1.6078887E-4</c:v>
                </c:pt>
                <c:pt idx="14">
                  <c:v>1.6080593E-4</c:v>
                </c:pt>
                <c:pt idx="15">
                  <c:v>1.6083760999999999E-4</c:v>
                </c:pt>
                <c:pt idx="16">
                  <c:v>1.6097568000000002E-4</c:v>
                </c:pt>
                <c:pt idx="17">
                  <c:v>1.6211034E-4</c:v>
                </c:pt>
                <c:pt idx="18">
                  <c:v>1.6667491000000001E-4</c:v>
                </c:pt>
                <c:pt idx="19">
                  <c:v>1.8511392E-4</c:v>
                </c:pt>
                <c:pt idx="20">
                  <c:v>2.3546828000000001E-4</c:v>
                </c:pt>
                <c:pt idx="21">
                  <c:v>2.5683259E-4</c:v>
                </c:pt>
                <c:pt idx="22">
                  <c:v>2.7719489E-4</c:v>
                </c:pt>
                <c:pt idx="23">
                  <c:v>2.8050452999999999E-4</c:v>
                </c:pt>
                <c:pt idx="24">
                  <c:v>2.8062862999999997E-4</c:v>
                </c:pt>
                <c:pt idx="25">
                  <c:v>2.8069697000000001E-4</c:v>
                </c:pt>
                <c:pt idx="26">
                  <c:v>2.8071054E-4</c:v>
                </c:pt>
                <c:pt idx="27">
                  <c:v>2.8073645000000001E-4</c:v>
                </c:pt>
                <c:pt idx="28">
                  <c:v>2.8084985999999999E-4</c:v>
                </c:pt>
                <c:pt idx="29">
                  <c:v>2.8180050999999999E-4</c:v>
                </c:pt>
                <c:pt idx="30">
                  <c:v>2.8563055000000001E-4</c:v>
                </c:pt>
                <c:pt idx="31">
                  <c:v>3.0125409999999997E-4</c:v>
                </c:pt>
                <c:pt idx="32">
                  <c:v>3.4417726999999999E-4</c:v>
                </c:pt>
                <c:pt idx="33">
                  <c:v>3.6254914000000002E-4</c:v>
                </c:pt>
                <c:pt idx="34">
                  <c:v>3.8028349999999999E-4</c:v>
                </c:pt>
                <c:pt idx="35">
                  <c:v>3.8318944000000001E-4</c:v>
                </c:pt>
                <c:pt idx="36">
                  <c:v>3.8329873999999999E-4</c:v>
                </c:pt>
                <c:pt idx="37">
                  <c:v>3.8335975000000004E-4</c:v>
                </c:pt>
                <c:pt idx="38">
                  <c:v>3.8337178999999996E-4</c:v>
                </c:pt>
                <c:pt idx="39">
                  <c:v>3.8339483999999996E-4</c:v>
                </c:pt>
                <c:pt idx="40">
                  <c:v>3.8349648999999998E-4</c:v>
                </c:pt>
                <c:pt idx="41">
                  <c:v>3.8435687000000002E-4</c:v>
                </c:pt>
                <c:pt idx="42">
                  <c:v>3.8782049999999994E-4</c:v>
                </c:pt>
                <c:pt idx="43">
                  <c:v>4.0200899999999999E-4</c:v>
                </c:pt>
                <c:pt idx="44">
                  <c:v>4.4107144E-4</c:v>
                </c:pt>
                <c:pt idx="45">
                  <c:v>4.5784257999999998E-4</c:v>
                </c:pt>
                <c:pt idx="46">
                  <c:v>4.7413182000000001E-4</c:v>
                </c:pt>
                <c:pt idx="47">
                  <c:v>4.7680894000000004E-4</c:v>
                </c:pt>
                <c:pt idx="48">
                  <c:v>4.7690983999999997E-4</c:v>
                </c:pt>
                <c:pt idx="49">
                  <c:v>4.7696643999999998E-4</c:v>
                </c:pt>
                <c:pt idx="50">
                  <c:v>4.7697758999999998E-4</c:v>
                </c:pt>
                <c:pt idx="51">
                  <c:v>4.7699918000000002E-4</c:v>
                </c:pt>
                <c:pt idx="52">
                  <c:v>4.7709365000000005E-4</c:v>
                </c:pt>
                <c:pt idx="53">
                  <c:v>4.7789934000000005E-4</c:v>
                </c:pt>
                <c:pt idx="54">
                  <c:v>4.8113884999999995E-4</c:v>
                </c:pt>
                <c:pt idx="55">
                  <c:v>4.9444145999999998E-4</c:v>
                </c:pt>
                <c:pt idx="56">
                  <c:v>5.3110066999999999E-4</c:v>
                </c:pt>
                <c:pt idx="57">
                  <c:v>5.4686109999999997E-4</c:v>
                </c:pt>
                <c:pt idx="58">
                  <c:v>5.6222779999999994E-4</c:v>
                </c:pt>
                <c:pt idx="59">
                  <c:v>5.6475679999999997E-4</c:v>
                </c:pt>
                <c:pt idx="60">
                  <c:v>5.6485210000000005E-4</c:v>
                </c:pt>
                <c:pt idx="61">
                  <c:v>5.64906E-4</c:v>
                </c:pt>
                <c:pt idx="62">
                  <c:v>5.649165E-4</c:v>
                </c:pt>
                <c:pt idx="63">
                  <c:v>5.6493690000000002E-4</c:v>
                </c:pt>
                <c:pt idx="64">
                  <c:v>5.650268E-4</c:v>
                </c:pt>
                <c:pt idx="65">
                  <c:v>5.6579579999999996E-4</c:v>
                </c:pt>
                <c:pt idx="66">
                  <c:v>5.6888399999999997E-4</c:v>
                </c:pt>
                <c:pt idx="67">
                  <c:v>5.8158579999999997E-4</c:v>
                </c:pt>
                <c:pt idx="68">
                  <c:v>6.1660800000000004E-4</c:v>
                </c:pt>
                <c:pt idx="69">
                  <c:v>6.316742E-4</c:v>
                </c:pt>
                <c:pt idx="70">
                  <c:v>6.4640369999999995E-4</c:v>
                </c:pt>
                <c:pt idx="71">
                  <c:v>6.4882979999999991E-4</c:v>
                </c:pt>
                <c:pt idx="72">
                  <c:v>6.48921E-4</c:v>
                </c:pt>
                <c:pt idx="73">
                  <c:v>6.4897290000000003E-4</c:v>
                </c:pt>
                <c:pt idx="74">
                  <c:v>6.4898310000000004E-4</c:v>
                </c:pt>
                <c:pt idx="75">
                  <c:v>6.490027E-4</c:v>
                </c:pt>
                <c:pt idx="76">
                  <c:v>6.4908929999999993E-4</c:v>
                </c:pt>
                <c:pt idx="77">
                  <c:v>6.498322E-4</c:v>
                </c:pt>
                <c:pt idx="78">
                  <c:v>6.5281249999999996E-4</c:v>
                </c:pt>
                <c:pt idx="79">
                  <c:v>6.6508409999999996E-4</c:v>
                </c:pt>
                <c:pt idx="80">
                  <c:v>6.989304999999999E-4</c:v>
                </c:pt>
                <c:pt idx="81">
                  <c:v>7.1349489999999994E-4</c:v>
                </c:pt>
                <c:pt idx="82">
                  <c:v>7.2776299999999998E-4</c:v>
                </c:pt>
                <c:pt idx="83">
                  <c:v>7.3011410000000006E-4</c:v>
                </c:pt>
                <c:pt idx="84">
                  <c:v>7.3020249999999995E-4</c:v>
                </c:pt>
                <c:pt idx="85">
                  <c:v>7.3025300000000004E-4</c:v>
                </c:pt>
                <c:pt idx="86">
                  <c:v>7.3026280000000002E-4</c:v>
                </c:pt>
                <c:pt idx="87">
                  <c:v>7.3028190000000003E-4</c:v>
                </c:pt>
                <c:pt idx="88">
                  <c:v>7.3036590000000005E-4</c:v>
                </c:pt>
                <c:pt idx="89">
                  <c:v>7.3108959999999997E-4</c:v>
                </c:pt>
                <c:pt idx="90">
                  <c:v>7.339899999999999E-4</c:v>
                </c:pt>
                <c:pt idx="91">
                  <c:v>7.4594220000000005E-4</c:v>
                </c:pt>
                <c:pt idx="92">
                  <c:v>7.7891440000000004E-4</c:v>
                </c:pt>
                <c:pt idx="93">
                  <c:v>7.9310410000000002E-4</c:v>
                </c:pt>
                <c:pt idx="94">
                  <c:v>8.0702750000000005E-4</c:v>
                </c:pt>
                <c:pt idx="95">
                  <c:v>8.0932230000000001E-4</c:v>
                </c:pt>
                <c:pt idx="96">
                  <c:v>8.0940859999999995E-4</c:v>
                </c:pt>
                <c:pt idx="97">
                  <c:v>8.0945810000000002E-4</c:v>
                </c:pt>
                <c:pt idx="98">
                  <c:v>8.0946760000000001E-4</c:v>
                </c:pt>
                <c:pt idx="99">
                  <c:v>8.0948629999999999E-4</c:v>
                </c:pt>
                <c:pt idx="100">
                  <c:v>8.0956829999999998E-4</c:v>
                </c:pt>
                <c:pt idx="101">
                  <c:v>8.1027759999999997E-4</c:v>
                </c:pt>
                <c:pt idx="102">
                  <c:v>8.1311749999999998E-4</c:v>
                </c:pt>
                <c:pt idx="103">
                  <c:v>8.2482809999999992E-4</c:v>
                </c:pt>
                <c:pt idx="104">
                  <c:v>8.5713770000000002E-4</c:v>
                </c:pt>
                <c:pt idx="105">
                  <c:v>8.710422E-4</c:v>
                </c:pt>
                <c:pt idx="106">
                  <c:v>8.8470410000000008E-4</c:v>
                </c:pt>
                <c:pt idx="107">
                  <c:v>8.8695620000000012E-4</c:v>
                </c:pt>
                <c:pt idx="108">
                  <c:v>8.8704090000000005E-4</c:v>
                </c:pt>
                <c:pt idx="109">
                  <c:v>8.8708950000000004E-4</c:v>
                </c:pt>
                <c:pt idx="110">
                  <c:v>8.8709869999999992E-4</c:v>
                </c:pt>
                <c:pt idx="111">
                  <c:v>8.8711709999999991E-4</c:v>
                </c:pt>
                <c:pt idx="112">
                  <c:v>8.8719789999999992E-4</c:v>
                </c:pt>
                <c:pt idx="113">
                  <c:v>8.87896E-4</c:v>
                </c:pt>
                <c:pt idx="114">
                  <c:v>8.9068949999999991E-4</c:v>
                </c:pt>
                <c:pt idx="115">
                  <c:v>9.0221479999999998E-4</c:v>
                </c:pt>
                <c:pt idx="116">
                  <c:v>9.3401550000000002E-4</c:v>
                </c:pt>
                <c:pt idx="117">
                  <c:v>9.4770010000000003E-4</c:v>
                </c:pt>
                <c:pt idx="118">
                  <c:v>9.6116120000000005E-4</c:v>
                </c:pt>
                <c:pt idx="119">
                  <c:v>9.6338029999999989E-4</c:v>
                </c:pt>
                <c:pt idx="120">
                  <c:v>9.6346370000000004E-4</c:v>
                </c:pt>
                <c:pt idx="121">
                  <c:v>9.6351159999999989E-4</c:v>
                </c:pt>
                <c:pt idx="122">
                  <c:v>9.635208000000001E-4</c:v>
                </c:pt>
                <c:pt idx="123">
                  <c:v>9.6353890000000009E-4</c:v>
                </c:pt>
                <c:pt idx="124">
                  <c:v>9.6361860000000006E-4</c:v>
                </c:pt>
                <c:pt idx="125">
                  <c:v>9.6430820000000005E-4</c:v>
                </c:pt>
                <c:pt idx="126">
                  <c:v>9.6706580000000008E-4</c:v>
                </c:pt>
                <c:pt idx="127">
                  <c:v>9.7844800000000003E-4</c:v>
                </c:pt>
                <c:pt idx="128">
                  <c:v>1.0098552999999999E-3</c:v>
                </c:pt>
                <c:pt idx="129">
                  <c:v>1.0233690999999999E-3</c:v>
                </c:pt>
                <c:pt idx="130">
                  <c:v>1.0366751E-3</c:v>
                </c:pt>
                <c:pt idx="131">
                  <c:v>1.0388686999999999E-3</c:v>
                </c:pt>
                <c:pt idx="132">
                  <c:v>1.0389512E-3</c:v>
                </c:pt>
                <c:pt idx="133">
                  <c:v>1.0389987E-3</c:v>
                </c:pt>
                <c:pt idx="134">
                  <c:v>1.0390077E-3</c:v>
                </c:pt>
                <c:pt idx="135">
                  <c:v>1.0390256E-3</c:v>
                </c:pt>
                <c:pt idx="136">
                  <c:v>1.0391044E-3</c:v>
                </c:pt>
                <c:pt idx="137">
                  <c:v>1.0397875000000001E-3</c:v>
                </c:pt>
                <c:pt idx="138">
                  <c:v>1.0425174000000001E-3</c:v>
                </c:pt>
                <c:pt idx="139">
                  <c:v>1.0537893E-3</c:v>
                </c:pt>
                <c:pt idx="140">
                  <c:v>1.0848936E-3</c:v>
                </c:pt>
                <c:pt idx="141">
                  <c:v>1.0982755999999999E-3</c:v>
                </c:pt>
                <c:pt idx="142">
                  <c:v>1.1114628E-3</c:v>
                </c:pt>
                <c:pt idx="143">
                  <c:v>1.1136369E-3</c:v>
                </c:pt>
                <c:pt idx="144">
                  <c:v>1.1137185E-3</c:v>
                </c:pt>
                <c:pt idx="145">
                  <c:v>1.1137656000000001E-3</c:v>
                </c:pt>
                <c:pt idx="146">
                  <c:v>1.1137747999999999E-3</c:v>
                </c:pt>
                <c:pt idx="147">
                  <c:v>1.1137923999999999E-3</c:v>
                </c:pt>
                <c:pt idx="148">
                  <c:v>1.1138706000000001E-3</c:v>
                </c:pt>
                <c:pt idx="149">
                  <c:v>1.1145488E-3</c:v>
                </c:pt>
                <c:pt idx="150">
                  <c:v>1.1172574999999999E-3</c:v>
                </c:pt>
                <c:pt idx="151">
                  <c:v>1.1284452999999999E-3</c:v>
                </c:pt>
                <c:pt idx="152">
                  <c:v>1.1593178E-3</c:v>
                </c:pt>
                <c:pt idx="153">
                  <c:v>1.1725983000000001E-3</c:v>
                </c:pt>
                <c:pt idx="154">
                  <c:v>1.1856954E-3</c:v>
                </c:pt>
                <c:pt idx="155">
                  <c:v>1.1878545000000001E-3</c:v>
                </c:pt>
                <c:pt idx="156">
                  <c:v>1.1879354999999999E-3</c:v>
                </c:pt>
                <c:pt idx="157">
                  <c:v>1.1879823000000001E-3</c:v>
                </c:pt>
                <c:pt idx="158">
                  <c:v>1.1879911999999999E-3</c:v>
                </c:pt>
                <c:pt idx="159">
                  <c:v>1.1880088E-3</c:v>
                </c:pt>
                <c:pt idx="160">
                  <c:v>1.1880864E-3</c:v>
                </c:pt>
                <c:pt idx="161">
                  <c:v>1.1887612000000001E-3</c:v>
                </c:pt>
                <c:pt idx="162">
                  <c:v>1.1914537000000001E-3</c:v>
                </c:pt>
                <c:pt idx="163">
                  <c:v>1.2025785999999999E-3</c:v>
                </c:pt>
                <c:pt idx="164">
                  <c:v>1.2332777000000001E-3</c:v>
                </c:pt>
                <c:pt idx="165">
                  <c:v>1.2464817E-3</c:v>
                </c:pt>
                <c:pt idx="166">
                  <c:v>1.2595120000000002E-3</c:v>
                </c:pt>
                <c:pt idx="167">
                  <c:v>1.2616603000000001E-3</c:v>
                </c:pt>
                <c:pt idx="168">
                  <c:v>1.2617408E-3</c:v>
                </c:pt>
                <c:pt idx="169">
                  <c:v>1.2617875000000001E-3</c:v>
                </c:pt>
                <c:pt idx="170">
                  <c:v>1.2617964000000001E-3</c:v>
                </c:pt>
                <c:pt idx="171">
                  <c:v>1.2618137999999999E-3</c:v>
                </c:pt>
                <c:pt idx="172">
                  <c:v>1.2618910999999998E-3</c:v>
                </c:pt>
                <c:pt idx="173">
                  <c:v>1.262563E-3</c:v>
                </c:pt>
                <c:pt idx="174">
                  <c:v>1.2652439E-3</c:v>
                </c:pt>
                <c:pt idx="175">
                  <c:v>1.276323E-3</c:v>
                </c:pt>
                <c:pt idx="176">
                  <c:v>1.3068957E-3</c:v>
                </c:pt>
                <c:pt idx="177">
                  <c:v>1.3200433E-3</c:v>
                </c:pt>
                <c:pt idx="178">
                  <c:v>1.3330259000000001E-3</c:v>
                </c:pt>
                <c:pt idx="179">
                  <c:v>1.3351662000000001E-3</c:v>
                </c:pt>
                <c:pt idx="180">
                  <c:v>1.3352463000000001E-3</c:v>
                </c:pt>
                <c:pt idx="181">
                  <c:v>1.3352927999999999E-3</c:v>
                </c:pt>
                <c:pt idx="182">
                  <c:v>1.3353016000000001E-3</c:v>
                </c:pt>
                <c:pt idx="183">
                  <c:v>1.3353191E-3</c:v>
                </c:pt>
                <c:pt idx="184">
                  <c:v>1.3353962E-3</c:v>
                </c:pt>
                <c:pt idx="185">
                  <c:v>1.3360664E-3</c:v>
                </c:pt>
                <c:pt idx="186">
                  <c:v>1.3387391000000001E-3</c:v>
                </c:pt>
                <c:pt idx="187">
                  <c:v>1.3497867E-3</c:v>
                </c:pt>
                <c:pt idx="188">
                  <c:v>1.3802727999999999E-3</c:v>
                </c:pt>
                <c:pt idx="189">
                  <c:v>1.3933814000000001E-3</c:v>
                </c:pt>
                <c:pt idx="190">
                  <c:v>1.4063324000000001E-3</c:v>
                </c:pt>
                <c:pt idx="191">
                  <c:v>1.4084673000000002E-3</c:v>
                </c:pt>
                <c:pt idx="192">
                  <c:v>1.4085472000000001E-3</c:v>
                </c:pt>
                <c:pt idx="193">
                  <c:v>1.4085936000000001E-3</c:v>
                </c:pt>
                <c:pt idx="194">
                  <c:v>1.4086024999999999E-3</c:v>
                </c:pt>
                <c:pt idx="195">
                  <c:v>1.40862E-3</c:v>
                </c:pt>
                <c:pt idx="196">
                  <c:v>1.4086967999999999E-3</c:v>
                </c:pt>
                <c:pt idx="197">
                  <c:v>1.409366E-3</c:v>
                </c:pt>
                <c:pt idx="198">
                  <c:v>1.4120335E-3</c:v>
                </c:pt>
                <c:pt idx="199">
                  <c:v>1.4230619999999999E-3</c:v>
                </c:pt>
                <c:pt idx="200">
                  <c:v>1.4534947999999999E-3</c:v>
                </c:pt>
                <c:pt idx="201">
                  <c:v>1.4665788000000001E-3</c:v>
                </c:pt>
                <c:pt idx="202">
                  <c:v>1.4795118E-3</c:v>
                </c:pt>
                <c:pt idx="203">
                  <c:v>1.4816437E-3</c:v>
                </c:pt>
                <c:pt idx="204">
                  <c:v>1.4817236000000001E-3</c:v>
                </c:pt>
                <c:pt idx="205">
                  <c:v>1.4817698999999998E-3</c:v>
                </c:pt>
                <c:pt idx="206">
                  <c:v>1.4817787E-3</c:v>
                </c:pt>
                <c:pt idx="207">
                  <c:v>1.4817961000000001E-3</c:v>
                </c:pt>
                <c:pt idx="208">
                  <c:v>1.4818727000000002E-3</c:v>
                </c:pt>
                <c:pt idx="209">
                  <c:v>1.4825416999999998E-3</c:v>
                </c:pt>
                <c:pt idx="210">
                  <c:v>1.4852066E-3</c:v>
                </c:pt>
                <c:pt idx="211">
                  <c:v>1.496226E-3</c:v>
                </c:pt>
                <c:pt idx="212">
                  <c:v>1.526634E-3</c:v>
                </c:pt>
                <c:pt idx="213">
                  <c:v>1.5397055000000001E-3</c:v>
                </c:pt>
                <c:pt idx="214">
                  <c:v>1.552632E-3</c:v>
                </c:pt>
                <c:pt idx="215">
                  <c:v>1.5547626999999999E-3</c:v>
                </c:pt>
                <c:pt idx="216">
                  <c:v>1.5548424E-3</c:v>
                </c:pt>
                <c:pt idx="217">
                  <c:v>1.5548888999999998E-3</c:v>
                </c:pt>
                <c:pt idx="218">
                  <c:v>1.5548976000000002E-3</c:v>
                </c:pt>
                <c:pt idx="219">
                  <c:v>1.5549151000000001E-3</c:v>
                </c:pt>
                <c:pt idx="220">
                  <c:v>1.5549916000000001E-3</c:v>
                </c:pt>
                <c:pt idx="221">
                  <c:v>1.5556608E-3</c:v>
                </c:pt>
                <c:pt idx="222">
                  <c:v>1.5583251E-3</c:v>
                </c:pt>
                <c:pt idx="223">
                  <c:v>1.5693446000000001E-3</c:v>
                </c:pt>
                <c:pt idx="224">
                  <c:v>1.5997520000000001E-3</c:v>
                </c:pt>
                <c:pt idx="225">
                  <c:v>1.6128213000000001E-3</c:v>
                </c:pt>
                <c:pt idx="226">
                  <c:v>1.6257518E-3</c:v>
                </c:pt>
                <c:pt idx="227">
                  <c:v>1.6278833E-3</c:v>
                </c:pt>
                <c:pt idx="228">
                  <c:v>1.6279622999999998E-3</c:v>
                </c:pt>
                <c:pt idx="229">
                  <c:v>1.6280086E-3</c:v>
                </c:pt>
                <c:pt idx="230">
                  <c:v>1.6280171999999999E-3</c:v>
                </c:pt>
                <c:pt idx="231">
                  <c:v>1.6280345999999998E-3</c:v>
                </c:pt>
                <c:pt idx="232">
                  <c:v>1.6281116999999998E-3</c:v>
                </c:pt>
                <c:pt idx="233">
                  <c:v>1.6287819E-3</c:v>
                </c:pt>
                <c:pt idx="234">
                  <c:v>1.6314476E-3</c:v>
                </c:pt>
                <c:pt idx="235">
                  <c:v>1.6424739999999999E-3</c:v>
                </c:pt>
                <c:pt idx="236">
                  <c:v>1.6729022000000001E-3</c:v>
                </c:pt>
                <c:pt idx="237">
                  <c:v>1.6859794999999999E-3</c:v>
                </c:pt>
                <c:pt idx="238">
                  <c:v>1.6989207000000001E-3</c:v>
                </c:pt>
                <c:pt idx="239">
                  <c:v>1.7010542000000001E-3</c:v>
                </c:pt>
              </c:numCache>
            </c:numRef>
          </c:val>
          <c:smooth val="0"/>
        </c:ser>
        <c:ser>
          <c:idx val="1"/>
          <c:order val="1"/>
          <c:tx>
            <c:v>Bottom-Up</c:v>
          </c:tx>
          <c:spPr>
            <a:ln w="25400">
              <a:solidFill>
                <a:srgbClr val="BE4B48"/>
              </a:solidFill>
              <a:prstDash val="sysDash"/>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Data'!$I$5:$I$244</c:f>
              <c:numCache>
                <c:formatCode>[$-1010409]#,##0.0000;\-#,##0.0000</c:formatCode>
                <c:ptCount val="240"/>
                <c:pt idx="0">
                  <c:v>1.003941244E-7</c:v>
                </c:pt>
                <c:pt idx="1">
                  <c:v>1.1216569559999999E-7</c:v>
                </c:pt>
                <c:pt idx="2">
                  <c:v>1.3171136160000002E-7</c:v>
                </c:pt>
                <c:pt idx="3">
                  <c:v>1.658926293E-7</c:v>
                </c:pt>
                <c:pt idx="4">
                  <c:v>6.4677771299999993E-7</c:v>
                </c:pt>
                <c:pt idx="5">
                  <c:v>2.355858429E-6</c:v>
                </c:pt>
                <c:pt idx="6">
                  <c:v>8.4097195000000001E-6</c:v>
                </c:pt>
                <c:pt idx="7">
                  <c:v>1.8684143859999999E-5</c:v>
                </c:pt>
                <c:pt idx="8">
                  <c:v>3.2505196869999999E-5</c:v>
                </c:pt>
                <c:pt idx="9">
                  <c:v>4.0577777E-5</c:v>
                </c:pt>
                <c:pt idx="10">
                  <c:v>4.4863316700000006E-5</c:v>
                </c:pt>
                <c:pt idx="11">
                  <c:v>4.5807398099999997E-5</c:v>
                </c:pt>
                <c:pt idx="12">
                  <c:v>4.5871131800000006E-5</c:v>
                </c:pt>
                <c:pt idx="13">
                  <c:v>4.5879382699999999E-5</c:v>
                </c:pt>
                <c:pt idx="14">
                  <c:v>4.5894187300000004E-5</c:v>
                </c:pt>
                <c:pt idx="15">
                  <c:v>4.5921228099999998E-5</c:v>
                </c:pt>
                <c:pt idx="16">
                  <c:v>4.6313550300000001E-5</c:v>
                </c:pt>
                <c:pt idx="17">
                  <c:v>4.7715372200000001E-5</c:v>
                </c:pt>
                <c:pt idx="18">
                  <c:v>5.2642544499999995E-5</c:v>
                </c:pt>
                <c:pt idx="19">
                  <c:v>6.1005876200000002E-5</c:v>
                </c:pt>
                <c:pt idx="20">
                  <c:v>7.2202415299999994E-5</c:v>
                </c:pt>
                <c:pt idx="21">
                  <c:v>7.8908246699999998E-5</c:v>
                </c:pt>
                <c:pt idx="22">
                  <c:v>8.2520145499999991E-5</c:v>
                </c:pt>
                <c:pt idx="23">
                  <c:v>8.3336522800000004E-5</c:v>
                </c:pt>
                <c:pt idx="24">
                  <c:v>8.3392972199999992E-5</c:v>
                </c:pt>
                <c:pt idx="25">
                  <c:v>8.3400341899999992E-5</c:v>
                </c:pt>
                <c:pt idx="26">
                  <c:v>8.3413724100000008E-5</c:v>
                </c:pt>
                <c:pt idx="27">
                  <c:v>8.3438290299999991E-5</c:v>
                </c:pt>
                <c:pt idx="28">
                  <c:v>8.3797377599999998E-5</c:v>
                </c:pt>
                <c:pt idx="29">
                  <c:v>8.5074014500000002E-5</c:v>
                </c:pt>
                <c:pt idx="30">
                  <c:v>8.9519607299999996E-5</c:v>
                </c:pt>
                <c:pt idx="31">
                  <c:v>9.7039331299999997E-5</c:v>
                </c:pt>
                <c:pt idx="32">
                  <c:v>1.070693781E-4</c:v>
                </c:pt>
                <c:pt idx="33">
                  <c:v>1.131385152E-4</c:v>
                </c:pt>
                <c:pt idx="34">
                  <c:v>1.1643749570000001E-4</c:v>
                </c:pt>
                <c:pt idx="35">
                  <c:v>1.1719470820000002E-4</c:v>
                </c:pt>
                <c:pt idx="36">
                  <c:v>1.172477609E-4</c:v>
                </c:pt>
                <c:pt idx="37">
                  <c:v>1.1725470999999998E-4</c:v>
                </c:pt>
                <c:pt idx="38">
                  <c:v>1.172673911E-4</c:v>
                </c:pt>
                <c:pt idx="39">
                  <c:v>1.17290785E-4</c:v>
                </c:pt>
                <c:pt idx="40">
                  <c:v>1.176337012E-4</c:v>
                </c:pt>
                <c:pt idx="41">
                  <c:v>1.1884816670000001E-4</c:v>
                </c:pt>
                <c:pt idx="42">
                  <c:v>1.2304949209999998E-4</c:v>
                </c:pt>
                <c:pt idx="43">
                  <c:v>1.3013361929999998E-4</c:v>
                </c:pt>
                <c:pt idx="44">
                  <c:v>1.3955127990000001E-4</c:v>
                </c:pt>
                <c:pt idx="45">
                  <c:v>1.4527629580000001E-4</c:v>
                </c:pt>
                <c:pt idx="46">
                  <c:v>1.4840235800000001E-4</c:v>
                </c:pt>
                <c:pt idx="47">
                  <c:v>1.4912602260000002E-4</c:v>
                </c:pt>
                <c:pt idx="48">
                  <c:v>1.491771314E-4</c:v>
                </c:pt>
                <c:pt idx="49">
                  <c:v>1.4918384020000001E-4</c:v>
                </c:pt>
                <c:pt idx="50">
                  <c:v>1.491961407E-4</c:v>
                </c:pt>
                <c:pt idx="51">
                  <c:v>1.4921883329999997E-4</c:v>
                </c:pt>
                <c:pt idx="52">
                  <c:v>1.4955238990000002E-4</c:v>
                </c:pt>
                <c:pt idx="53">
                  <c:v>1.5073014030000001E-4</c:v>
                </c:pt>
                <c:pt idx="54">
                  <c:v>1.5478421969999999E-4</c:v>
                </c:pt>
                <c:pt idx="55">
                  <c:v>1.6160236019999998E-4</c:v>
                </c:pt>
                <c:pt idx="56">
                  <c:v>1.7064206540000001E-4</c:v>
                </c:pt>
                <c:pt idx="57">
                  <c:v>1.7615195979999999E-4</c:v>
                </c:pt>
                <c:pt idx="58">
                  <c:v>1.791691626E-4</c:v>
                </c:pt>
                <c:pt idx="59">
                  <c:v>1.7987165150000001E-4</c:v>
                </c:pt>
                <c:pt idx="60">
                  <c:v>1.7992158779999999E-4</c:v>
                </c:pt>
                <c:pt idx="61">
                  <c:v>1.7992812639999999E-4</c:v>
                </c:pt>
                <c:pt idx="62">
                  <c:v>1.7994019639999998E-4</c:v>
                </c:pt>
                <c:pt idx="63">
                  <c:v>1.7996240820000002E-4</c:v>
                </c:pt>
                <c:pt idx="64">
                  <c:v>1.8029024649999999E-4</c:v>
                </c:pt>
                <c:pt idx="65">
                  <c:v>1.8144475749999999E-4</c:v>
                </c:pt>
                <c:pt idx="66">
                  <c:v>1.854030562E-4</c:v>
                </c:pt>
                <c:pt idx="67">
                  <c:v>1.9204604290000001E-4</c:v>
                </c:pt>
                <c:pt idx="68">
                  <c:v>2.0083403159999998E-4</c:v>
                </c:pt>
                <c:pt idx="69">
                  <c:v>2.06199851E-4</c:v>
                </c:pt>
                <c:pt idx="70">
                  <c:v>2.0914421869999998E-4</c:v>
                </c:pt>
                <c:pt idx="71">
                  <c:v>2.0983268040000001E-4</c:v>
                </c:pt>
                <c:pt idx="72">
                  <c:v>2.0988172510000001E-4</c:v>
                </c:pt>
                <c:pt idx="73">
                  <c:v>2.098882336E-4</c:v>
                </c:pt>
                <c:pt idx="74">
                  <c:v>2.0990016329999999E-4</c:v>
                </c:pt>
                <c:pt idx="75">
                  <c:v>2.0992206459999999E-4</c:v>
                </c:pt>
                <c:pt idx="76">
                  <c:v>2.1024623140000002E-4</c:v>
                </c:pt>
                <c:pt idx="77">
                  <c:v>2.11385751E-4</c:v>
                </c:pt>
                <c:pt idx="78">
                  <c:v>2.1527979960000001E-4</c:v>
                </c:pt>
                <c:pt idx="79">
                  <c:v>2.2180304859999999E-4</c:v>
                </c:pt>
                <c:pt idx="80">
                  <c:v>2.3041682459999999E-4</c:v>
                </c:pt>
                <c:pt idx="81">
                  <c:v>2.3568267460000002E-4</c:v>
                </c:pt>
                <c:pt idx="82">
                  <c:v>2.3857675640000001E-4</c:v>
                </c:pt>
                <c:pt idx="83">
                  <c:v>2.392556626E-4</c:v>
                </c:pt>
                <c:pt idx="84">
                  <c:v>2.3930415630000004E-4</c:v>
                </c:pt>
                <c:pt idx="85">
                  <c:v>2.3931056470000002E-4</c:v>
                </c:pt>
                <c:pt idx="86">
                  <c:v>2.3932238430000001E-4</c:v>
                </c:pt>
                <c:pt idx="87">
                  <c:v>2.3934422520000001E-4</c:v>
                </c:pt>
                <c:pt idx="88">
                  <c:v>2.396661451E-4</c:v>
                </c:pt>
                <c:pt idx="89">
                  <c:v>2.407960514E-4</c:v>
                </c:pt>
                <c:pt idx="90">
                  <c:v>2.446464664E-4</c:v>
                </c:pt>
                <c:pt idx="91">
                  <c:v>2.5108672770000006E-4</c:v>
                </c:pt>
                <c:pt idx="92">
                  <c:v>2.5957753200000003E-4</c:v>
                </c:pt>
                <c:pt idx="93">
                  <c:v>2.647729899E-4</c:v>
                </c:pt>
                <c:pt idx="94">
                  <c:v>2.6763197539999997E-4</c:v>
                </c:pt>
                <c:pt idx="95">
                  <c:v>2.6830446429999995E-4</c:v>
                </c:pt>
                <c:pt idx="96">
                  <c:v>2.6835265729999999E-4</c:v>
                </c:pt>
                <c:pt idx="97">
                  <c:v>2.6835906560000001E-4</c:v>
                </c:pt>
                <c:pt idx="98">
                  <c:v>2.6837068510000004E-4</c:v>
                </c:pt>
                <c:pt idx="99">
                  <c:v>2.683924259E-4</c:v>
                </c:pt>
                <c:pt idx="100">
                  <c:v>2.6871324199999997E-4</c:v>
                </c:pt>
                <c:pt idx="101">
                  <c:v>2.6983732810000001E-4</c:v>
                </c:pt>
                <c:pt idx="102">
                  <c:v>2.7365894640000001E-4</c:v>
                </c:pt>
                <c:pt idx="103">
                  <c:v>2.8004222810000003E-4</c:v>
                </c:pt>
                <c:pt idx="104">
                  <c:v>2.8844678099999995E-4</c:v>
                </c:pt>
                <c:pt idx="105">
                  <c:v>2.9359300219999998E-4</c:v>
                </c:pt>
                <c:pt idx="106">
                  <c:v>2.964277204E-4</c:v>
                </c:pt>
                <c:pt idx="107">
                  <c:v>2.9709599770000002E-4</c:v>
                </c:pt>
                <c:pt idx="108">
                  <c:v>2.9714409030000001E-4</c:v>
                </c:pt>
                <c:pt idx="109">
                  <c:v>2.971503986E-4</c:v>
                </c:pt>
                <c:pt idx="110">
                  <c:v>2.9716211799999997E-4</c:v>
                </c:pt>
                <c:pt idx="111">
                  <c:v>2.9718375870000003E-4</c:v>
                </c:pt>
                <c:pt idx="112">
                  <c:v>2.9750417340000001E-4</c:v>
                </c:pt>
                <c:pt idx="113">
                  <c:v>2.9862524899999999E-4</c:v>
                </c:pt>
                <c:pt idx="114">
                  <c:v>3.0242870529999997E-4</c:v>
                </c:pt>
                <c:pt idx="115">
                  <c:v>3.0877436470000001E-4</c:v>
                </c:pt>
                <c:pt idx="116">
                  <c:v>3.1711913970000003E-4</c:v>
                </c:pt>
                <c:pt idx="117">
                  <c:v>3.2223176480000005E-4</c:v>
                </c:pt>
                <c:pt idx="118">
                  <c:v>3.2505053660000002E-4</c:v>
                </c:pt>
                <c:pt idx="119">
                  <c:v>3.2571630679999999E-4</c:v>
                </c:pt>
                <c:pt idx="120">
                  <c:v>3.2576419920000001E-4</c:v>
                </c:pt>
                <c:pt idx="121">
                  <c:v>3.257705075E-4</c:v>
                </c:pt>
                <c:pt idx="122">
                  <c:v>3.2578222689999997E-4</c:v>
                </c:pt>
                <c:pt idx="123">
                  <c:v>3.258038675E-4</c:v>
                </c:pt>
                <c:pt idx="124">
                  <c:v>3.261242826E-4</c:v>
                </c:pt>
                <c:pt idx="125">
                  <c:v>3.2724455479999997E-4</c:v>
                </c:pt>
                <c:pt idx="126">
                  <c:v>3.3103817510000001E-4</c:v>
                </c:pt>
                <c:pt idx="127">
                  <c:v>3.3736055540000001E-4</c:v>
                </c:pt>
                <c:pt idx="128">
                  <c:v>3.4566600769999999E-4</c:v>
                </c:pt>
                <c:pt idx="129">
                  <c:v>3.5075666759999994E-4</c:v>
                </c:pt>
                <c:pt idx="130">
                  <c:v>3.5356550900000005E-4</c:v>
                </c:pt>
                <c:pt idx="131">
                  <c:v>3.5423017529999997E-4</c:v>
                </c:pt>
                <c:pt idx="132">
                  <c:v>3.5427816760000004E-4</c:v>
                </c:pt>
                <c:pt idx="133">
                  <c:v>3.542843759E-4</c:v>
                </c:pt>
                <c:pt idx="134">
                  <c:v>3.5429619539999998E-4</c:v>
                </c:pt>
                <c:pt idx="135">
                  <c:v>3.5431773610000001E-4</c:v>
                </c:pt>
                <c:pt idx="136">
                  <c:v>3.5463885290000003E-4</c:v>
                </c:pt>
                <c:pt idx="137">
                  <c:v>3.5575982730000002E-4</c:v>
                </c:pt>
                <c:pt idx="138">
                  <c:v>3.5954993219999994E-4</c:v>
                </c:pt>
                <c:pt idx="139">
                  <c:v>3.6586056700000004E-4</c:v>
                </c:pt>
                <c:pt idx="140">
                  <c:v>3.74142541E-4</c:v>
                </c:pt>
                <c:pt idx="141">
                  <c:v>3.79220961E-4</c:v>
                </c:pt>
                <c:pt idx="142">
                  <c:v>3.8202488500000006E-4</c:v>
                </c:pt>
                <c:pt idx="143">
                  <c:v>3.8268924999999994E-4</c:v>
                </c:pt>
                <c:pt idx="144">
                  <c:v>3.8273724200000003E-4</c:v>
                </c:pt>
                <c:pt idx="145">
                  <c:v>3.8274355000000003E-4</c:v>
                </c:pt>
                <c:pt idx="146">
                  <c:v>3.8275537000000002E-4</c:v>
                </c:pt>
                <c:pt idx="147">
                  <c:v>3.8277711099999999E-4</c:v>
                </c:pt>
                <c:pt idx="148">
                  <c:v>3.8309902999999996E-4</c:v>
                </c:pt>
                <c:pt idx="149">
                  <c:v>3.84222212E-4</c:v>
                </c:pt>
                <c:pt idx="150">
                  <c:v>3.88013918E-4</c:v>
                </c:pt>
                <c:pt idx="151">
                  <c:v>3.9432173499999998E-4</c:v>
                </c:pt>
                <c:pt idx="152">
                  <c:v>4.0259316500000002E-4</c:v>
                </c:pt>
                <c:pt idx="153">
                  <c:v>4.0766656300000002E-4</c:v>
                </c:pt>
                <c:pt idx="154">
                  <c:v>4.1046948000000004E-4</c:v>
                </c:pt>
                <c:pt idx="155">
                  <c:v>4.11134546E-4</c:v>
                </c:pt>
                <c:pt idx="156">
                  <c:v>4.1118263799999995E-4</c:v>
                </c:pt>
                <c:pt idx="157">
                  <c:v>4.1118894699999995E-4</c:v>
                </c:pt>
                <c:pt idx="158">
                  <c:v>4.1120066600000002E-4</c:v>
                </c:pt>
                <c:pt idx="159">
                  <c:v>4.1122250699999997E-4</c:v>
                </c:pt>
                <c:pt idx="160">
                  <c:v>4.11545631E-4</c:v>
                </c:pt>
                <c:pt idx="161">
                  <c:v>4.1267222300000003E-4</c:v>
                </c:pt>
                <c:pt idx="162">
                  <c:v>4.1646974300000005E-4</c:v>
                </c:pt>
                <c:pt idx="163">
                  <c:v>4.2278226499999999E-4</c:v>
                </c:pt>
                <c:pt idx="164">
                  <c:v>4.3105337900000004E-4</c:v>
                </c:pt>
                <c:pt idx="165">
                  <c:v>4.3612827199999998E-4</c:v>
                </c:pt>
                <c:pt idx="166">
                  <c:v>4.3893329000000005E-4</c:v>
                </c:pt>
                <c:pt idx="167">
                  <c:v>4.3959965900000001E-4</c:v>
                </c:pt>
                <c:pt idx="168">
                  <c:v>4.3964795199999998E-4</c:v>
                </c:pt>
                <c:pt idx="169">
                  <c:v>4.3965425999999993E-4</c:v>
                </c:pt>
                <c:pt idx="170">
                  <c:v>4.3966608000000007E-4</c:v>
                </c:pt>
                <c:pt idx="171">
                  <c:v>4.3968792100000003E-4</c:v>
                </c:pt>
                <c:pt idx="172">
                  <c:v>4.4001254900000002E-4</c:v>
                </c:pt>
                <c:pt idx="173">
                  <c:v>4.4114325400000003E-4</c:v>
                </c:pt>
                <c:pt idx="174">
                  <c:v>4.4495E-4</c:v>
                </c:pt>
                <c:pt idx="175">
                  <c:v>4.5127344499999998E-4</c:v>
                </c:pt>
                <c:pt idx="176">
                  <c:v>4.5955276699999998E-4</c:v>
                </c:pt>
                <c:pt idx="177">
                  <c:v>4.6463396799999998E-4</c:v>
                </c:pt>
                <c:pt idx="178">
                  <c:v>4.6744379400000003E-4</c:v>
                </c:pt>
                <c:pt idx="179">
                  <c:v>4.6811196600000005E-4</c:v>
                </c:pt>
                <c:pt idx="180">
                  <c:v>4.6816046000000002E-4</c:v>
                </c:pt>
                <c:pt idx="181">
                  <c:v>4.68166868E-4</c:v>
                </c:pt>
                <c:pt idx="182">
                  <c:v>4.6817868799999999E-4</c:v>
                </c:pt>
                <c:pt idx="183">
                  <c:v>4.6820072900000001E-4</c:v>
                </c:pt>
                <c:pt idx="184">
                  <c:v>4.68526862E-4</c:v>
                </c:pt>
                <c:pt idx="185">
                  <c:v>4.6966248400000005E-4</c:v>
                </c:pt>
                <c:pt idx="186">
                  <c:v>4.7348146400000003E-4</c:v>
                </c:pt>
                <c:pt idx="187">
                  <c:v>4.7982084700000003E-4</c:v>
                </c:pt>
                <c:pt idx="188">
                  <c:v>4.8811559600000002E-4</c:v>
                </c:pt>
                <c:pt idx="189">
                  <c:v>4.9320731599999999E-4</c:v>
                </c:pt>
                <c:pt idx="190">
                  <c:v>4.9602425599999992E-4</c:v>
                </c:pt>
                <c:pt idx="191">
                  <c:v>4.9669493399999995E-4</c:v>
                </c:pt>
                <c:pt idx="192">
                  <c:v>4.9674352800000007E-4</c:v>
                </c:pt>
                <c:pt idx="193">
                  <c:v>4.9674993600000005E-4</c:v>
                </c:pt>
                <c:pt idx="194">
                  <c:v>4.9676195600000005E-4</c:v>
                </c:pt>
                <c:pt idx="195">
                  <c:v>4.9678399700000002E-4</c:v>
                </c:pt>
                <c:pt idx="196">
                  <c:v>4.9711203599999993E-4</c:v>
                </c:pt>
                <c:pt idx="197">
                  <c:v>4.9825317599999999E-4</c:v>
                </c:pt>
                <c:pt idx="198">
                  <c:v>5.0208669900000003E-4</c:v>
                </c:pt>
                <c:pt idx="199">
                  <c:v>5.0844633200000005E-4</c:v>
                </c:pt>
                <c:pt idx="200">
                  <c:v>5.1676282599999999E-4</c:v>
                </c:pt>
                <c:pt idx="201">
                  <c:v>5.21868675E-4</c:v>
                </c:pt>
                <c:pt idx="202">
                  <c:v>5.2469463299999999E-4</c:v>
                </c:pt>
                <c:pt idx="203">
                  <c:v>5.2536791800000002E-4</c:v>
                </c:pt>
                <c:pt idx="204">
                  <c:v>5.2541671199999999E-4</c:v>
                </c:pt>
                <c:pt idx="205">
                  <c:v>5.2542332000000004E-4</c:v>
                </c:pt>
                <c:pt idx="206">
                  <c:v>5.2543524E-4</c:v>
                </c:pt>
                <c:pt idx="207">
                  <c:v>5.2545748199999992E-4</c:v>
                </c:pt>
                <c:pt idx="208">
                  <c:v>5.2578742700000003E-4</c:v>
                </c:pt>
                <c:pt idx="209">
                  <c:v>5.2693468700000003E-4</c:v>
                </c:pt>
                <c:pt idx="210">
                  <c:v>5.30784859E-4</c:v>
                </c:pt>
                <c:pt idx="211">
                  <c:v>5.3716865399999997E-4</c:v>
                </c:pt>
                <c:pt idx="212">
                  <c:v>5.4551170599999993E-4</c:v>
                </c:pt>
                <c:pt idx="213">
                  <c:v>5.5063499099999998E-4</c:v>
                </c:pt>
                <c:pt idx="214">
                  <c:v>5.53471472E-4</c:v>
                </c:pt>
                <c:pt idx="215">
                  <c:v>5.5414786399999997E-4</c:v>
                </c:pt>
                <c:pt idx="216">
                  <c:v>5.5419705899999996E-4</c:v>
                </c:pt>
                <c:pt idx="217">
                  <c:v>5.5420356699999998E-4</c:v>
                </c:pt>
                <c:pt idx="218">
                  <c:v>5.5421558699999998E-4</c:v>
                </c:pt>
                <c:pt idx="219">
                  <c:v>5.5423802899999997E-4</c:v>
                </c:pt>
                <c:pt idx="220">
                  <c:v>5.5456998100000007E-4</c:v>
                </c:pt>
                <c:pt idx="221">
                  <c:v>5.5572376300000003E-4</c:v>
                </c:pt>
                <c:pt idx="222">
                  <c:v>5.5959238999999999E-4</c:v>
                </c:pt>
                <c:pt idx="223">
                  <c:v>5.6600345699999994E-4</c:v>
                </c:pt>
                <c:pt idx="224">
                  <c:v>5.7437767799999994E-4</c:v>
                </c:pt>
                <c:pt idx="225">
                  <c:v>5.7952080699999995E-4</c:v>
                </c:pt>
                <c:pt idx="226">
                  <c:v>5.8236941500000008E-4</c:v>
                </c:pt>
                <c:pt idx="227">
                  <c:v>5.8304921499999999E-4</c:v>
                </c:pt>
                <c:pt idx="228">
                  <c:v>5.8309860999999994E-4</c:v>
                </c:pt>
                <c:pt idx="229">
                  <c:v>5.8310511799999996E-4</c:v>
                </c:pt>
                <c:pt idx="230">
                  <c:v>5.8311733799999992E-4</c:v>
                </c:pt>
                <c:pt idx="231">
                  <c:v>5.8313988100000005E-4</c:v>
                </c:pt>
                <c:pt idx="232">
                  <c:v>5.8347403900000001E-4</c:v>
                </c:pt>
                <c:pt idx="233">
                  <c:v>5.846348440000001E-4</c:v>
                </c:pt>
                <c:pt idx="234">
                  <c:v>5.8852353199999991E-4</c:v>
                </c:pt>
                <c:pt idx="235">
                  <c:v>5.9496457799999999E-4</c:v>
                </c:pt>
                <c:pt idx="236">
                  <c:v>6.0337387999999999E-4</c:v>
                </c:pt>
                <c:pt idx="237">
                  <c:v>6.0853925800000001E-4</c:v>
                </c:pt>
                <c:pt idx="238">
                  <c:v>6.1140099600000004E-4</c:v>
                </c:pt>
                <c:pt idx="239">
                  <c:v>6.1208450399999998E-4</c:v>
                </c:pt>
              </c:numCache>
            </c:numRef>
          </c:val>
          <c:smooth val="0"/>
        </c:ser>
        <c:dLbls>
          <c:showLegendKey val="0"/>
          <c:showVal val="0"/>
          <c:showCatName val="0"/>
          <c:showSerName val="0"/>
          <c:showPercent val="0"/>
          <c:showBubbleSize val="0"/>
        </c:dLbls>
        <c:marker val="1"/>
        <c:smooth val="0"/>
        <c:axId val="95569792"/>
        <c:axId val="95584256"/>
      </c:lineChart>
      <c:catAx>
        <c:axId val="95569792"/>
        <c:scaling>
          <c:orientation val="minMax"/>
        </c:scaling>
        <c:delete val="1"/>
        <c:axPos val="b"/>
        <c:majorGridlines/>
        <c:title>
          <c:tx>
            <c:rich>
              <a:bodyPr/>
              <a:lstStyle/>
              <a:p>
                <a:pPr>
                  <a:defRPr sz="1000" b="1" i="0" u="none" strike="noStrike" baseline="0">
                    <a:solidFill>
                      <a:srgbClr val="000000"/>
                    </a:solidFill>
                    <a:latin typeface="Calibri"/>
                    <a:ea typeface="Calibri"/>
                    <a:cs typeface="Calibri"/>
                  </a:defRPr>
                </a:pPr>
                <a:r>
                  <a:rPr lang="en-US" dirty="0"/>
                  <a:t>Pavement </a:t>
                </a:r>
                <a:r>
                  <a:rPr lang="en-US" dirty="0" smtClean="0"/>
                  <a:t>Age</a:t>
                </a:r>
                <a:endParaRPr lang="en-US" dirty="0"/>
              </a:p>
            </c:rich>
          </c:tx>
          <c:overlay val="0"/>
        </c:title>
        <c:numFmt formatCode="General" sourceLinked="1"/>
        <c:majorTickMark val="out"/>
        <c:minorTickMark val="none"/>
        <c:tickLblPos val="nextTo"/>
        <c:crossAx val="95584256"/>
        <c:crosses val="autoZero"/>
        <c:auto val="1"/>
        <c:lblAlgn val="ctr"/>
        <c:lblOffset val="100"/>
        <c:tickLblSkip val="12"/>
        <c:tickMarkSkip val="12"/>
        <c:noMultiLvlLbl val="0"/>
      </c:catAx>
      <c:valAx>
        <c:axId val="95584256"/>
        <c:scaling>
          <c:orientation val="minMax"/>
        </c:scaling>
        <c:delete val="0"/>
        <c:axPos val="l"/>
        <c:majorGridlines>
          <c:spPr>
            <a:ln>
              <a:solidFill>
                <a:srgbClr val="00000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n-US" dirty="0" smtClean="0"/>
                  <a:t> </a:t>
                </a:r>
                <a:r>
                  <a:rPr lang="en-US" dirty="0"/>
                  <a:t>Damage</a:t>
                </a:r>
              </a:p>
            </c:rich>
          </c:tx>
          <c:overlay val="0"/>
        </c:title>
        <c:numFmt formatCode="[$-1010409]#,##0.0000;\-#,##0.0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5569792"/>
        <c:crosses val="autoZero"/>
        <c:crossBetween val="midCat"/>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Top-Down</c:v>
          </c:tx>
          <c:spPr>
            <a:ln>
              <a:solidFill>
                <a:srgbClr val="0000FF"/>
              </a:solidFill>
              <a:prstDash val="solid"/>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Data'!$M$5:$M$244</c:f>
              <c:numCache>
                <c:formatCode>[$-1010409]#,##0.0000;\-#,##0.0000</c:formatCode>
                <c:ptCount val="240"/>
                <c:pt idx="0">
                  <c:v>3.732917E-7</c:v>
                </c:pt>
                <c:pt idx="1">
                  <c:v>5.3495974999999996E-7</c:v>
                </c:pt>
                <c:pt idx="2">
                  <c:v>5.6609391E-7</c:v>
                </c:pt>
                <c:pt idx="3">
                  <c:v>6.1775151000000001E-7</c:v>
                </c:pt>
                <c:pt idx="4">
                  <c:v>8.3132780000000003E-7</c:v>
                </c:pt>
                <c:pt idx="5">
                  <c:v>2.4637988999999998E-6</c:v>
                </c:pt>
                <c:pt idx="6">
                  <c:v>8.8952140000000008E-6</c:v>
                </c:pt>
                <c:pt idx="7">
                  <c:v>3.4116040999999995E-5</c:v>
                </c:pt>
                <c:pt idx="8">
                  <c:v>1.0196374E-4</c:v>
                </c:pt>
                <c:pt idx="9">
                  <c:v>1.3007928999999999E-4</c:v>
                </c:pt>
                <c:pt idx="10">
                  <c:v>1.5632900000000003E-4</c:v>
                </c:pt>
                <c:pt idx="11">
                  <c:v>1.6054735000000002E-4</c:v>
                </c:pt>
                <c:pt idx="12">
                  <c:v>1.6070451000000001E-4</c:v>
                </c:pt>
                <c:pt idx="13">
                  <c:v>1.6078887E-4</c:v>
                </c:pt>
                <c:pt idx="14">
                  <c:v>1.6080593E-4</c:v>
                </c:pt>
                <c:pt idx="15">
                  <c:v>1.6083760999999999E-4</c:v>
                </c:pt>
                <c:pt idx="16">
                  <c:v>1.6097568000000002E-4</c:v>
                </c:pt>
                <c:pt idx="17">
                  <c:v>1.6211034E-4</c:v>
                </c:pt>
                <c:pt idx="18">
                  <c:v>1.6667491000000001E-4</c:v>
                </c:pt>
                <c:pt idx="19">
                  <c:v>1.8511392E-4</c:v>
                </c:pt>
                <c:pt idx="20">
                  <c:v>2.3546828000000001E-4</c:v>
                </c:pt>
                <c:pt idx="21">
                  <c:v>2.5683259E-4</c:v>
                </c:pt>
                <c:pt idx="22">
                  <c:v>2.7719489E-4</c:v>
                </c:pt>
                <c:pt idx="23">
                  <c:v>2.8050452999999999E-4</c:v>
                </c:pt>
                <c:pt idx="24">
                  <c:v>2.8062862999999997E-4</c:v>
                </c:pt>
                <c:pt idx="25">
                  <c:v>2.8069697000000001E-4</c:v>
                </c:pt>
                <c:pt idx="26">
                  <c:v>2.8071054E-4</c:v>
                </c:pt>
                <c:pt idx="27">
                  <c:v>2.8073645000000001E-4</c:v>
                </c:pt>
                <c:pt idx="28">
                  <c:v>2.8084985999999999E-4</c:v>
                </c:pt>
                <c:pt idx="29">
                  <c:v>2.8180050999999999E-4</c:v>
                </c:pt>
                <c:pt idx="30">
                  <c:v>2.8563055000000001E-4</c:v>
                </c:pt>
                <c:pt idx="31">
                  <c:v>3.0125409999999997E-4</c:v>
                </c:pt>
                <c:pt idx="32">
                  <c:v>3.4417726999999999E-4</c:v>
                </c:pt>
                <c:pt idx="33">
                  <c:v>3.6254914000000002E-4</c:v>
                </c:pt>
                <c:pt idx="34">
                  <c:v>3.8028349999999999E-4</c:v>
                </c:pt>
                <c:pt idx="35">
                  <c:v>3.8318944000000001E-4</c:v>
                </c:pt>
                <c:pt idx="36">
                  <c:v>3.8329873999999999E-4</c:v>
                </c:pt>
                <c:pt idx="37">
                  <c:v>3.8335975000000004E-4</c:v>
                </c:pt>
                <c:pt idx="38">
                  <c:v>3.8337178999999996E-4</c:v>
                </c:pt>
                <c:pt idx="39">
                  <c:v>3.8339483999999996E-4</c:v>
                </c:pt>
                <c:pt idx="40">
                  <c:v>3.8349648999999998E-4</c:v>
                </c:pt>
                <c:pt idx="41">
                  <c:v>3.8435687000000002E-4</c:v>
                </c:pt>
                <c:pt idx="42">
                  <c:v>3.8782049999999994E-4</c:v>
                </c:pt>
                <c:pt idx="43">
                  <c:v>4.0200899999999999E-4</c:v>
                </c:pt>
                <c:pt idx="44">
                  <c:v>4.4107144E-4</c:v>
                </c:pt>
                <c:pt idx="45">
                  <c:v>4.5784257999999998E-4</c:v>
                </c:pt>
                <c:pt idx="46">
                  <c:v>4.7413182000000001E-4</c:v>
                </c:pt>
                <c:pt idx="47">
                  <c:v>4.7680894000000004E-4</c:v>
                </c:pt>
                <c:pt idx="48">
                  <c:v>4.7690983999999997E-4</c:v>
                </c:pt>
                <c:pt idx="49">
                  <c:v>4.7696643999999998E-4</c:v>
                </c:pt>
                <c:pt idx="50">
                  <c:v>4.7697758999999998E-4</c:v>
                </c:pt>
                <c:pt idx="51">
                  <c:v>4.7699918000000002E-4</c:v>
                </c:pt>
                <c:pt idx="52">
                  <c:v>4.7709365000000005E-4</c:v>
                </c:pt>
                <c:pt idx="53">
                  <c:v>4.7789934000000005E-4</c:v>
                </c:pt>
                <c:pt idx="54">
                  <c:v>4.8113884999999995E-4</c:v>
                </c:pt>
                <c:pt idx="55">
                  <c:v>4.9444145999999998E-4</c:v>
                </c:pt>
                <c:pt idx="56">
                  <c:v>5.3110066999999999E-4</c:v>
                </c:pt>
                <c:pt idx="57">
                  <c:v>5.4686109999999997E-4</c:v>
                </c:pt>
                <c:pt idx="58">
                  <c:v>5.6222779999999994E-4</c:v>
                </c:pt>
                <c:pt idx="59">
                  <c:v>5.6475679999999997E-4</c:v>
                </c:pt>
                <c:pt idx="60">
                  <c:v>5.6485210000000005E-4</c:v>
                </c:pt>
                <c:pt idx="61">
                  <c:v>5.64906E-4</c:v>
                </c:pt>
                <c:pt idx="62">
                  <c:v>5.649165E-4</c:v>
                </c:pt>
                <c:pt idx="63">
                  <c:v>5.6493690000000002E-4</c:v>
                </c:pt>
                <c:pt idx="64">
                  <c:v>5.650268E-4</c:v>
                </c:pt>
                <c:pt idx="65">
                  <c:v>5.6579579999999996E-4</c:v>
                </c:pt>
                <c:pt idx="66">
                  <c:v>5.6888399999999997E-4</c:v>
                </c:pt>
                <c:pt idx="67">
                  <c:v>5.8158579999999997E-4</c:v>
                </c:pt>
                <c:pt idx="68">
                  <c:v>6.1660800000000004E-4</c:v>
                </c:pt>
                <c:pt idx="69">
                  <c:v>6.316742E-4</c:v>
                </c:pt>
                <c:pt idx="70">
                  <c:v>6.4640369999999995E-4</c:v>
                </c:pt>
                <c:pt idx="71">
                  <c:v>6.4882979999999991E-4</c:v>
                </c:pt>
                <c:pt idx="72">
                  <c:v>6.48921E-4</c:v>
                </c:pt>
                <c:pt idx="73">
                  <c:v>6.4897290000000003E-4</c:v>
                </c:pt>
                <c:pt idx="74">
                  <c:v>6.4898310000000004E-4</c:v>
                </c:pt>
                <c:pt idx="75">
                  <c:v>6.490027E-4</c:v>
                </c:pt>
                <c:pt idx="76">
                  <c:v>6.4908929999999993E-4</c:v>
                </c:pt>
                <c:pt idx="77">
                  <c:v>6.498322E-4</c:v>
                </c:pt>
                <c:pt idx="78">
                  <c:v>6.5281249999999996E-4</c:v>
                </c:pt>
                <c:pt idx="79">
                  <c:v>6.6508409999999996E-4</c:v>
                </c:pt>
                <c:pt idx="80">
                  <c:v>6.989304999999999E-4</c:v>
                </c:pt>
                <c:pt idx="81">
                  <c:v>7.1349489999999994E-4</c:v>
                </c:pt>
                <c:pt idx="82">
                  <c:v>7.2776299999999998E-4</c:v>
                </c:pt>
                <c:pt idx="83">
                  <c:v>7.3011410000000006E-4</c:v>
                </c:pt>
                <c:pt idx="84">
                  <c:v>7.3020249999999995E-4</c:v>
                </c:pt>
                <c:pt idx="85">
                  <c:v>7.3025300000000004E-4</c:v>
                </c:pt>
                <c:pt idx="86">
                  <c:v>7.3026280000000002E-4</c:v>
                </c:pt>
                <c:pt idx="87">
                  <c:v>7.3028190000000003E-4</c:v>
                </c:pt>
                <c:pt idx="88">
                  <c:v>7.3036590000000005E-4</c:v>
                </c:pt>
                <c:pt idx="89">
                  <c:v>7.3108959999999997E-4</c:v>
                </c:pt>
                <c:pt idx="90">
                  <c:v>7.339899999999999E-4</c:v>
                </c:pt>
                <c:pt idx="91">
                  <c:v>7.4594220000000005E-4</c:v>
                </c:pt>
                <c:pt idx="92">
                  <c:v>7.7891440000000004E-4</c:v>
                </c:pt>
                <c:pt idx="93">
                  <c:v>7.9310410000000002E-4</c:v>
                </c:pt>
                <c:pt idx="94">
                  <c:v>8.0702750000000005E-4</c:v>
                </c:pt>
                <c:pt idx="95">
                  <c:v>8.0932230000000001E-4</c:v>
                </c:pt>
                <c:pt idx="96">
                  <c:v>8.0940859999999995E-4</c:v>
                </c:pt>
                <c:pt idx="97">
                  <c:v>8.0945810000000002E-4</c:v>
                </c:pt>
                <c:pt idx="98">
                  <c:v>8.0946760000000001E-4</c:v>
                </c:pt>
                <c:pt idx="99">
                  <c:v>8.0948629999999999E-4</c:v>
                </c:pt>
                <c:pt idx="100">
                  <c:v>8.0956829999999998E-4</c:v>
                </c:pt>
                <c:pt idx="101">
                  <c:v>8.1027759999999997E-4</c:v>
                </c:pt>
                <c:pt idx="102">
                  <c:v>8.1311749999999998E-4</c:v>
                </c:pt>
                <c:pt idx="103">
                  <c:v>8.2482809999999992E-4</c:v>
                </c:pt>
                <c:pt idx="104">
                  <c:v>8.5713770000000002E-4</c:v>
                </c:pt>
                <c:pt idx="105">
                  <c:v>8.710422E-4</c:v>
                </c:pt>
                <c:pt idx="106">
                  <c:v>8.8470410000000008E-4</c:v>
                </c:pt>
                <c:pt idx="107">
                  <c:v>8.8695620000000012E-4</c:v>
                </c:pt>
                <c:pt idx="108">
                  <c:v>8.8704090000000005E-4</c:v>
                </c:pt>
                <c:pt idx="109">
                  <c:v>8.8708950000000004E-4</c:v>
                </c:pt>
                <c:pt idx="110">
                  <c:v>8.8709869999999992E-4</c:v>
                </c:pt>
                <c:pt idx="111">
                  <c:v>8.8711709999999991E-4</c:v>
                </c:pt>
                <c:pt idx="112">
                  <c:v>8.8719789999999992E-4</c:v>
                </c:pt>
                <c:pt idx="113">
                  <c:v>8.87896E-4</c:v>
                </c:pt>
                <c:pt idx="114">
                  <c:v>8.9068949999999991E-4</c:v>
                </c:pt>
                <c:pt idx="115">
                  <c:v>9.0221479999999998E-4</c:v>
                </c:pt>
                <c:pt idx="116">
                  <c:v>9.3401550000000002E-4</c:v>
                </c:pt>
                <c:pt idx="117">
                  <c:v>9.4770010000000003E-4</c:v>
                </c:pt>
                <c:pt idx="118">
                  <c:v>9.6116120000000005E-4</c:v>
                </c:pt>
                <c:pt idx="119">
                  <c:v>9.6338029999999989E-4</c:v>
                </c:pt>
                <c:pt idx="120">
                  <c:v>9.6346370000000004E-4</c:v>
                </c:pt>
                <c:pt idx="121">
                  <c:v>9.6351159999999989E-4</c:v>
                </c:pt>
                <c:pt idx="122">
                  <c:v>9.635208000000001E-4</c:v>
                </c:pt>
                <c:pt idx="123">
                  <c:v>9.6353890000000009E-4</c:v>
                </c:pt>
                <c:pt idx="124">
                  <c:v>9.6361860000000006E-4</c:v>
                </c:pt>
                <c:pt idx="125">
                  <c:v>9.6430820000000005E-4</c:v>
                </c:pt>
                <c:pt idx="126">
                  <c:v>9.6706580000000008E-4</c:v>
                </c:pt>
                <c:pt idx="127">
                  <c:v>9.7844800000000003E-4</c:v>
                </c:pt>
                <c:pt idx="128">
                  <c:v>1.0098552999999999E-3</c:v>
                </c:pt>
                <c:pt idx="129">
                  <c:v>1.0233690999999999E-3</c:v>
                </c:pt>
                <c:pt idx="130">
                  <c:v>1.0366751E-3</c:v>
                </c:pt>
                <c:pt idx="131">
                  <c:v>1.0388686999999999E-3</c:v>
                </c:pt>
                <c:pt idx="132">
                  <c:v>1.0389512E-3</c:v>
                </c:pt>
                <c:pt idx="133">
                  <c:v>1.0389987E-3</c:v>
                </c:pt>
                <c:pt idx="134">
                  <c:v>1.0390077E-3</c:v>
                </c:pt>
                <c:pt idx="135">
                  <c:v>1.0390256E-3</c:v>
                </c:pt>
                <c:pt idx="136">
                  <c:v>1.0391044E-3</c:v>
                </c:pt>
                <c:pt idx="137">
                  <c:v>1.0397875000000001E-3</c:v>
                </c:pt>
                <c:pt idx="138">
                  <c:v>1.0425174000000001E-3</c:v>
                </c:pt>
                <c:pt idx="139">
                  <c:v>1.0537893E-3</c:v>
                </c:pt>
                <c:pt idx="140">
                  <c:v>1.0848936E-3</c:v>
                </c:pt>
                <c:pt idx="141">
                  <c:v>1.0982755999999999E-3</c:v>
                </c:pt>
                <c:pt idx="142">
                  <c:v>1.1114628E-3</c:v>
                </c:pt>
                <c:pt idx="143">
                  <c:v>1.1136369E-3</c:v>
                </c:pt>
                <c:pt idx="144">
                  <c:v>1.1137185E-3</c:v>
                </c:pt>
                <c:pt idx="145">
                  <c:v>1.1137656000000001E-3</c:v>
                </c:pt>
                <c:pt idx="146">
                  <c:v>1.1137747999999999E-3</c:v>
                </c:pt>
                <c:pt idx="147">
                  <c:v>1.1137923999999999E-3</c:v>
                </c:pt>
                <c:pt idx="148">
                  <c:v>1.1138706000000001E-3</c:v>
                </c:pt>
                <c:pt idx="149">
                  <c:v>1.1145488E-3</c:v>
                </c:pt>
                <c:pt idx="150">
                  <c:v>1.1172574999999999E-3</c:v>
                </c:pt>
                <c:pt idx="151">
                  <c:v>1.1284452999999999E-3</c:v>
                </c:pt>
                <c:pt idx="152">
                  <c:v>1.1593178E-3</c:v>
                </c:pt>
                <c:pt idx="153">
                  <c:v>1.1725983000000001E-3</c:v>
                </c:pt>
                <c:pt idx="154">
                  <c:v>1.1856954E-3</c:v>
                </c:pt>
                <c:pt idx="155">
                  <c:v>1.1878545000000001E-3</c:v>
                </c:pt>
                <c:pt idx="156">
                  <c:v>1.1879354999999999E-3</c:v>
                </c:pt>
                <c:pt idx="157">
                  <c:v>1.1879823000000001E-3</c:v>
                </c:pt>
                <c:pt idx="158">
                  <c:v>1.1879911999999999E-3</c:v>
                </c:pt>
                <c:pt idx="159">
                  <c:v>1.1880088E-3</c:v>
                </c:pt>
                <c:pt idx="160">
                  <c:v>1.1880864E-3</c:v>
                </c:pt>
                <c:pt idx="161">
                  <c:v>1.1887612000000001E-3</c:v>
                </c:pt>
                <c:pt idx="162">
                  <c:v>1.1914537000000001E-3</c:v>
                </c:pt>
                <c:pt idx="163">
                  <c:v>1.2025785999999999E-3</c:v>
                </c:pt>
                <c:pt idx="164">
                  <c:v>1.2332777000000001E-3</c:v>
                </c:pt>
                <c:pt idx="165">
                  <c:v>1.2464817E-3</c:v>
                </c:pt>
                <c:pt idx="166">
                  <c:v>1.2595120000000002E-3</c:v>
                </c:pt>
                <c:pt idx="167">
                  <c:v>1.2616603000000001E-3</c:v>
                </c:pt>
                <c:pt idx="168">
                  <c:v>1.2617408E-3</c:v>
                </c:pt>
                <c:pt idx="169">
                  <c:v>1.2617875000000001E-3</c:v>
                </c:pt>
                <c:pt idx="170">
                  <c:v>1.2617964000000001E-3</c:v>
                </c:pt>
                <c:pt idx="171">
                  <c:v>1.2618137999999999E-3</c:v>
                </c:pt>
                <c:pt idx="172">
                  <c:v>1.2618910999999998E-3</c:v>
                </c:pt>
                <c:pt idx="173">
                  <c:v>1.262563E-3</c:v>
                </c:pt>
                <c:pt idx="174">
                  <c:v>1.2652439E-3</c:v>
                </c:pt>
                <c:pt idx="175">
                  <c:v>1.276323E-3</c:v>
                </c:pt>
                <c:pt idx="176">
                  <c:v>1.3068957E-3</c:v>
                </c:pt>
                <c:pt idx="177">
                  <c:v>1.3200433E-3</c:v>
                </c:pt>
                <c:pt idx="178">
                  <c:v>1.3330259000000001E-3</c:v>
                </c:pt>
                <c:pt idx="179">
                  <c:v>1.3351662000000001E-3</c:v>
                </c:pt>
                <c:pt idx="180">
                  <c:v>1.3352463000000001E-3</c:v>
                </c:pt>
                <c:pt idx="181">
                  <c:v>1.3352927999999999E-3</c:v>
                </c:pt>
                <c:pt idx="182">
                  <c:v>1.3353016000000001E-3</c:v>
                </c:pt>
                <c:pt idx="183">
                  <c:v>1.3353191E-3</c:v>
                </c:pt>
                <c:pt idx="184">
                  <c:v>1.3353962E-3</c:v>
                </c:pt>
                <c:pt idx="185">
                  <c:v>1.3360664E-3</c:v>
                </c:pt>
                <c:pt idx="186">
                  <c:v>1.3387391000000001E-3</c:v>
                </c:pt>
                <c:pt idx="187">
                  <c:v>1.3497867E-3</c:v>
                </c:pt>
                <c:pt idx="188">
                  <c:v>1.3802727999999999E-3</c:v>
                </c:pt>
                <c:pt idx="189">
                  <c:v>1.3933814000000001E-3</c:v>
                </c:pt>
                <c:pt idx="190">
                  <c:v>1.4063324000000001E-3</c:v>
                </c:pt>
                <c:pt idx="191">
                  <c:v>1.4084673000000002E-3</c:v>
                </c:pt>
                <c:pt idx="192">
                  <c:v>1.4085472000000001E-3</c:v>
                </c:pt>
                <c:pt idx="193">
                  <c:v>1.4085936000000001E-3</c:v>
                </c:pt>
                <c:pt idx="194">
                  <c:v>1.4086024999999999E-3</c:v>
                </c:pt>
                <c:pt idx="195">
                  <c:v>1.40862E-3</c:v>
                </c:pt>
                <c:pt idx="196">
                  <c:v>1.4086967999999999E-3</c:v>
                </c:pt>
                <c:pt idx="197">
                  <c:v>1.409366E-3</c:v>
                </c:pt>
                <c:pt idx="198">
                  <c:v>1.4120335E-3</c:v>
                </c:pt>
                <c:pt idx="199">
                  <c:v>1.4230619999999999E-3</c:v>
                </c:pt>
                <c:pt idx="200">
                  <c:v>1.4534947999999999E-3</c:v>
                </c:pt>
                <c:pt idx="201">
                  <c:v>1.4665788000000001E-3</c:v>
                </c:pt>
                <c:pt idx="202">
                  <c:v>1.4795118E-3</c:v>
                </c:pt>
                <c:pt idx="203">
                  <c:v>1.4816437E-3</c:v>
                </c:pt>
                <c:pt idx="204">
                  <c:v>1.4817236000000001E-3</c:v>
                </c:pt>
                <c:pt idx="205">
                  <c:v>1.4817698999999998E-3</c:v>
                </c:pt>
                <c:pt idx="206">
                  <c:v>1.4817787E-3</c:v>
                </c:pt>
                <c:pt idx="207">
                  <c:v>1.4817961000000001E-3</c:v>
                </c:pt>
                <c:pt idx="208">
                  <c:v>1.4818727000000002E-3</c:v>
                </c:pt>
                <c:pt idx="209">
                  <c:v>1.4825416999999998E-3</c:v>
                </c:pt>
                <c:pt idx="210">
                  <c:v>1.4852066E-3</c:v>
                </c:pt>
                <c:pt idx="211">
                  <c:v>1.496226E-3</c:v>
                </c:pt>
                <c:pt idx="212">
                  <c:v>1.526634E-3</c:v>
                </c:pt>
                <c:pt idx="213">
                  <c:v>1.5397055000000001E-3</c:v>
                </c:pt>
                <c:pt idx="214">
                  <c:v>1.552632E-3</c:v>
                </c:pt>
                <c:pt idx="215">
                  <c:v>1.5547626999999999E-3</c:v>
                </c:pt>
                <c:pt idx="216">
                  <c:v>1.5548424E-3</c:v>
                </c:pt>
                <c:pt idx="217">
                  <c:v>1.5548888999999998E-3</c:v>
                </c:pt>
                <c:pt idx="218">
                  <c:v>1.5548976000000002E-3</c:v>
                </c:pt>
                <c:pt idx="219">
                  <c:v>1.5549151000000001E-3</c:v>
                </c:pt>
                <c:pt idx="220">
                  <c:v>1.5549916000000001E-3</c:v>
                </c:pt>
                <c:pt idx="221">
                  <c:v>1.5556608E-3</c:v>
                </c:pt>
                <c:pt idx="222">
                  <c:v>1.5583251E-3</c:v>
                </c:pt>
                <c:pt idx="223">
                  <c:v>1.5693446000000001E-3</c:v>
                </c:pt>
                <c:pt idx="224">
                  <c:v>1.5997520000000001E-3</c:v>
                </c:pt>
                <c:pt idx="225">
                  <c:v>1.6128213000000001E-3</c:v>
                </c:pt>
                <c:pt idx="226">
                  <c:v>1.6257518E-3</c:v>
                </c:pt>
                <c:pt idx="227">
                  <c:v>1.6278833E-3</c:v>
                </c:pt>
                <c:pt idx="228">
                  <c:v>1.6279622999999998E-3</c:v>
                </c:pt>
                <c:pt idx="229">
                  <c:v>1.6280086E-3</c:v>
                </c:pt>
                <c:pt idx="230">
                  <c:v>1.6280171999999999E-3</c:v>
                </c:pt>
                <c:pt idx="231">
                  <c:v>1.6280345999999998E-3</c:v>
                </c:pt>
                <c:pt idx="232">
                  <c:v>1.6281116999999998E-3</c:v>
                </c:pt>
                <c:pt idx="233">
                  <c:v>1.6287819E-3</c:v>
                </c:pt>
                <c:pt idx="234">
                  <c:v>1.6314476E-3</c:v>
                </c:pt>
                <c:pt idx="235">
                  <c:v>1.6424739999999999E-3</c:v>
                </c:pt>
                <c:pt idx="236">
                  <c:v>1.6729022000000001E-3</c:v>
                </c:pt>
                <c:pt idx="237">
                  <c:v>1.6859794999999999E-3</c:v>
                </c:pt>
                <c:pt idx="238">
                  <c:v>1.6989207000000001E-3</c:v>
                </c:pt>
                <c:pt idx="239">
                  <c:v>1.7010542000000001E-3</c:v>
                </c:pt>
              </c:numCache>
            </c:numRef>
          </c:val>
          <c:smooth val="0"/>
        </c:ser>
        <c:ser>
          <c:idx val="1"/>
          <c:order val="1"/>
          <c:tx>
            <c:v>Bottom-Up</c:v>
          </c:tx>
          <c:spPr>
            <a:ln w="25400">
              <a:solidFill>
                <a:srgbClr val="BE4B48"/>
              </a:solidFill>
              <a:prstDash val="sysDash"/>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Data'!$I$5:$I$244</c:f>
              <c:numCache>
                <c:formatCode>[$-1010409]#,##0.0000;\-#,##0.0000</c:formatCode>
                <c:ptCount val="240"/>
                <c:pt idx="0">
                  <c:v>1.003941244E-7</c:v>
                </c:pt>
                <c:pt idx="1">
                  <c:v>1.1216569559999999E-7</c:v>
                </c:pt>
                <c:pt idx="2">
                  <c:v>1.3171136160000002E-7</c:v>
                </c:pt>
                <c:pt idx="3">
                  <c:v>1.658926293E-7</c:v>
                </c:pt>
                <c:pt idx="4">
                  <c:v>6.4677771299999993E-7</c:v>
                </c:pt>
                <c:pt idx="5">
                  <c:v>2.355858429E-6</c:v>
                </c:pt>
                <c:pt idx="6">
                  <c:v>8.4097195000000001E-6</c:v>
                </c:pt>
                <c:pt idx="7">
                  <c:v>1.8684143859999999E-5</c:v>
                </c:pt>
                <c:pt idx="8">
                  <c:v>3.2505196869999999E-5</c:v>
                </c:pt>
                <c:pt idx="9">
                  <c:v>4.0577777E-5</c:v>
                </c:pt>
                <c:pt idx="10">
                  <c:v>4.4863316700000006E-5</c:v>
                </c:pt>
                <c:pt idx="11">
                  <c:v>4.5807398099999997E-5</c:v>
                </c:pt>
                <c:pt idx="12">
                  <c:v>4.5871131800000006E-5</c:v>
                </c:pt>
                <c:pt idx="13">
                  <c:v>4.5879382699999999E-5</c:v>
                </c:pt>
                <c:pt idx="14">
                  <c:v>4.5894187300000004E-5</c:v>
                </c:pt>
                <c:pt idx="15">
                  <c:v>4.5921228099999998E-5</c:v>
                </c:pt>
                <c:pt idx="16">
                  <c:v>4.6313550300000001E-5</c:v>
                </c:pt>
                <c:pt idx="17">
                  <c:v>4.7715372200000001E-5</c:v>
                </c:pt>
                <c:pt idx="18">
                  <c:v>5.2642544499999995E-5</c:v>
                </c:pt>
                <c:pt idx="19">
                  <c:v>6.1005876200000002E-5</c:v>
                </c:pt>
                <c:pt idx="20">
                  <c:v>7.2202415299999994E-5</c:v>
                </c:pt>
                <c:pt idx="21">
                  <c:v>7.8908246699999998E-5</c:v>
                </c:pt>
                <c:pt idx="22">
                  <c:v>8.2520145499999991E-5</c:v>
                </c:pt>
                <c:pt idx="23">
                  <c:v>8.3336522800000004E-5</c:v>
                </c:pt>
                <c:pt idx="24">
                  <c:v>8.3392972199999992E-5</c:v>
                </c:pt>
                <c:pt idx="25">
                  <c:v>8.3400341899999992E-5</c:v>
                </c:pt>
                <c:pt idx="26">
                  <c:v>8.3413724100000008E-5</c:v>
                </c:pt>
                <c:pt idx="27">
                  <c:v>8.3438290299999991E-5</c:v>
                </c:pt>
                <c:pt idx="28">
                  <c:v>8.3797377599999998E-5</c:v>
                </c:pt>
                <c:pt idx="29">
                  <c:v>8.5074014500000002E-5</c:v>
                </c:pt>
                <c:pt idx="30">
                  <c:v>8.9519607299999996E-5</c:v>
                </c:pt>
                <c:pt idx="31">
                  <c:v>9.7039331299999997E-5</c:v>
                </c:pt>
                <c:pt idx="32">
                  <c:v>1.070693781E-4</c:v>
                </c:pt>
                <c:pt idx="33">
                  <c:v>1.131385152E-4</c:v>
                </c:pt>
                <c:pt idx="34">
                  <c:v>1.1643749570000001E-4</c:v>
                </c:pt>
                <c:pt idx="35">
                  <c:v>1.1719470820000002E-4</c:v>
                </c:pt>
                <c:pt idx="36">
                  <c:v>1.172477609E-4</c:v>
                </c:pt>
                <c:pt idx="37">
                  <c:v>1.1725470999999998E-4</c:v>
                </c:pt>
                <c:pt idx="38">
                  <c:v>1.172673911E-4</c:v>
                </c:pt>
                <c:pt idx="39">
                  <c:v>1.17290785E-4</c:v>
                </c:pt>
                <c:pt idx="40">
                  <c:v>1.176337012E-4</c:v>
                </c:pt>
                <c:pt idx="41">
                  <c:v>1.1884816670000001E-4</c:v>
                </c:pt>
                <c:pt idx="42">
                  <c:v>1.2304949209999998E-4</c:v>
                </c:pt>
                <c:pt idx="43">
                  <c:v>1.3013361929999998E-4</c:v>
                </c:pt>
                <c:pt idx="44">
                  <c:v>1.3955127990000001E-4</c:v>
                </c:pt>
                <c:pt idx="45">
                  <c:v>1.4527629580000001E-4</c:v>
                </c:pt>
                <c:pt idx="46">
                  <c:v>1.4840235800000001E-4</c:v>
                </c:pt>
                <c:pt idx="47">
                  <c:v>1.4912602260000002E-4</c:v>
                </c:pt>
                <c:pt idx="48">
                  <c:v>1.491771314E-4</c:v>
                </c:pt>
                <c:pt idx="49">
                  <c:v>1.4918384020000001E-4</c:v>
                </c:pt>
                <c:pt idx="50">
                  <c:v>1.491961407E-4</c:v>
                </c:pt>
                <c:pt idx="51">
                  <c:v>1.4921883329999997E-4</c:v>
                </c:pt>
                <c:pt idx="52">
                  <c:v>1.4955238990000002E-4</c:v>
                </c:pt>
                <c:pt idx="53">
                  <c:v>1.5073014030000001E-4</c:v>
                </c:pt>
                <c:pt idx="54">
                  <c:v>1.5478421969999999E-4</c:v>
                </c:pt>
                <c:pt idx="55">
                  <c:v>1.6160236019999998E-4</c:v>
                </c:pt>
                <c:pt idx="56">
                  <c:v>1.7064206540000001E-4</c:v>
                </c:pt>
                <c:pt idx="57">
                  <c:v>1.7615195979999999E-4</c:v>
                </c:pt>
                <c:pt idx="58">
                  <c:v>1.791691626E-4</c:v>
                </c:pt>
                <c:pt idx="59">
                  <c:v>1.7987165150000001E-4</c:v>
                </c:pt>
                <c:pt idx="60">
                  <c:v>1.7992158779999999E-4</c:v>
                </c:pt>
                <c:pt idx="61">
                  <c:v>1.7992812639999999E-4</c:v>
                </c:pt>
                <c:pt idx="62">
                  <c:v>1.7994019639999998E-4</c:v>
                </c:pt>
                <c:pt idx="63">
                  <c:v>1.7996240820000002E-4</c:v>
                </c:pt>
                <c:pt idx="64">
                  <c:v>1.8029024649999999E-4</c:v>
                </c:pt>
                <c:pt idx="65">
                  <c:v>1.8144475749999999E-4</c:v>
                </c:pt>
                <c:pt idx="66">
                  <c:v>1.854030562E-4</c:v>
                </c:pt>
                <c:pt idx="67">
                  <c:v>1.9204604290000001E-4</c:v>
                </c:pt>
                <c:pt idx="68">
                  <c:v>2.0083403159999998E-4</c:v>
                </c:pt>
                <c:pt idx="69">
                  <c:v>2.06199851E-4</c:v>
                </c:pt>
                <c:pt idx="70">
                  <c:v>2.0914421869999998E-4</c:v>
                </c:pt>
                <c:pt idx="71">
                  <c:v>2.0983268040000001E-4</c:v>
                </c:pt>
                <c:pt idx="72">
                  <c:v>2.0988172510000001E-4</c:v>
                </c:pt>
                <c:pt idx="73">
                  <c:v>2.098882336E-4</c:v>
                </c:pt>
                <c:pt idx="74">
                  <c:v>2.0990016329999999E-4</c:v>
                </c:pt>
                <c:pt idx="75">
                  <c:v>2.0992206459999999E-4</c:v>
                </c:pt>
                <c:pt idx="76">
                  <c:v>2.1024623140000002E-4</c:v>
                </c:pt>
                <c:pt idx="77">
                  <c:v>2.11385751E-4</c:v>
                </c:pt>
                <c:pt idx="78">
                  <c:v>2.1527979960000001E-4</c:v>
                </c:pt>
                <c:pt idx="79">
                  <c:v>2.2180304859999999E-4</c:v>
                </c:pt>
                <c:pt idx="80">
                  <c:v>2.3041682459999999E-4</c:v>
                </c:pt>
                <c:pt idx="81">
                  <c:v>2.3568267460000002E-4</c:v>
                </c:pt>
                <c:pt idx="82">
                  <c:v>2.3857675640000001E-4</c:v>
                </c:pt>
                <c:pt idx="83">
                  <c:v>2.392556626E-4</c:v>
                </c:pt>
                <c:pt idx="84">
                  <c:v>2.3930415630000004E-4</c:v>
                </c:pt>
                <c:pt idx="85">
                  <c:v>2.3931056470000002E-4</c:v>
                </c:pt>
                <c:pt idx="86">
                  <c:v>2.3932238430000001E-4</c:v>
                </c:pt>
                <c:pt idx="87">
                  <c:v>2.3934422520000001E-4</c:v>
                </c:pt>
                <c:pt idx="88">
                  <c:v>2.396661451E-4</c:v>
                </c:pt>
                <c:pt idx="89">
                  <c:v>2.407960514E-4</c:v>
                </c:pt>
                <c:pt idx="90">
                  <c:v>2.446464664E-4</c:v>
                </c:pt>
                <c:pt idx="91">
                  <c:v>2.5108672770000006E-4</c:v>
                </c:pt>
                <c:pt idx="92">
                  <c:v>2.5957753200000003E-4</c:v>
                </c:pt>
                <c:pt idx="93">
                  <c:v>2.647729899E-4</c:v>
                </c:pt>
                <c:pt idx="94">
                  <c:v>2.6763197539999997E-4</c:v>
                </c:pt>
                <c:pt idx="95">
                  <c:v>2.6830446429999995E-4</c:v>
                </c:pt>
                <c:pt idx="96">
                  <c:v>2.6835265729999999E-4</c:v>
                </c:pt>
                <c:pt idx="97">
                  <c:v>2.6835906560000001E-4</c:v>
                </c:pt>
                <c:pt idx="98">
                  <c:v>2.6837068510000004E-4</c:v>
                </c:pt>
                <c:pt idx="99">
                  <c:v>2.683924259E-4</c:v>
                </c:pt>
                <c:pt idx="100">
                  <c:v>2.6871324199999997E-4</c:v>
                </c:pt>
                <c:pt idx="101">
                  <c:v>2.6983732810000001E-4</c:v>
                </c:pt>
                <c:pt idx="102">
                  <c:v>2.7365894640000001E-4</c:v>
                </c:pt>
                <c:pt idx="103">
                  <c:v>2.8004222810000003E-4</c:v>
                </c:pt>
                <c:pt idx="104">
                  <c:v>2.8844678099999995E-4</c:v>
                </c:pt>
                <c:pt idx="105">
                  <c:v>2.9359300219999998E-4</c:v>
                </c:pt>
                <c:pt idx="106">
                  <c:v>2.964277204E-4</c:v>
                </c:pt>
                <c:pt idx="107">
                  <c:v>2.9709599770000002E-4</c:v>
                </c:pt>
                <c:pt idx="108">
                  <c:v>2.9714409030000001E-4</c:v>
                </c:pt>
                <c:pt idx="109">
                  <c:v>2.971503986E-4</c:v>
                </c:pt>
                <c:pt idx="110">
                  <c:v>2.9716211799999997E-4</c:v>
                </c:pt>
                <c:pt idx="111">
                  <c:v>2.9718375870000003E-4</c:v>
                </c:pt>
                <c:pt idx="112">
                  <c:v>2.9750417340000001E-4</c:v>
                </c:pt>
                <c:pt idx="113">
                  <c:v>2.9862524899999999E-4</c:v>
                </c:pt>
                <c:pt idx="114">
                  <c:v>3.0242870529999997E-4</c:v>
                </c:pt>
                <c:pt idx="115">
                  <c:v>3.0877436470000001E-4</c:v>
                </c:pt>
                <c:pt idx="116">
                  <c:v>3.1711913970000003E-4</c:v>
                </c:pt>
                <c:pt idx="117">
                  <c:v>3.2223176480000005E-4</c:v>
                </c:pt>
                <c:pt idx="118">
                  <c:v>3.2505053660000002E-4</c:v>
                </c:pt>
                <c:pt idx="119">
                  <c:v>3.2571630679999999E-4</c:v>
                </c:pt>
                <c:pt idx="120">
                  <c:v>3.2576419920000001E-4</c:v>
                </c:pt>
                <c:pt idx="121">
                  <c:v>3.257705075E-4</c:v>
                </c:pt>
                <c:pt idx="122">
                  <c:v>3.2578222689999997E-4</c:v>
                </c:pt>
                <c:pt idx="123">
                  <c:v>3.258038675E-4</c:v>
                </c:pt>
                <c:pt idx="124">
                  <c:v>3.261242826E-4</c:v>
                </c:pt>
                <c:pt idx="125">
                  <c:v>3.2724455479999997E-4</c:v>
                </c:pt>
                <c:pt idx="126">
                  <c:v>3.3103817510000001E-4</c:v>
                </c:pt>
                <c:pt idx="127">
                  <c:v>3.3736055540000001E-4</c:v>
                </c:pt>
                <c:pt idx="128">
                  <c:v>3.4566600769999999E-4</c:v>
                </c:pt>
                <c:pt idx="129">
                  <c:v>3.5075666759999994E-4</c:v>
                </c:pt>
                <c:pt idx="130">
                  <c:v>3.5356550900000005E-4</c:v>
                </c:pt>
                <c:pt idx="131">
                  <c:v>3.5423017529999997E-4</c:v>
                </c:pt>
                <c:pt idx="132">
                  <c:v>3.5427816760000004E-4</c:v>
                </c:pt>
                <c:pt idx="133">
                  <c:v>3.542843759E-4</c:v>
                </c:pt>
                <c:pt idx="134">
                  <c:v>3.5429619539999998E-4</c:v>
                </c:pt>
                <c:pt idx="135">
                  <c:v>3.5431773610000001E-4</c:v>
                </c:pt>
                <c:pt idx="136">
                  <c:v>3.5463885290000003E-4</c:v>
                </c:pt>
                <c:pt idx="137">
                  <c:v>3.5575982730000002E-4</c:v>
                </c:pt>
                <c:pt idx="138">
                  <c:v>3.5954993219999994E-4</c:v>
                </c:pt>
                <c:pt idx="139">
                  <c:v>3.6586056700000004E-4</c:v>
                </c:pt>
                <c:pt idx="140">
                  <c:v>3.74142541E-4</c:v>
                </c:pt>
                <c:pt idx="141">
                  <c:v>3.79220961E-4</c:v>
                </c:pt>
                <c:pt idx="142">
                  <c:v>3.8202488500000006E-4</c:v>
                </c:pt>
                <c:pt idx="143">
                  <c:v>3.8268924999999994E-4</c:v>
                </c:pt>
                <c:pt idx="144">
                  <c:v>3.8273724200000003E-4</c:v>
                </c:pt>
                <c:pt idx="145">
                  <c:v>3.8274355000000003E-4</c:v>
                </c:pt>
                <c:pt idx="146">
                  <c:v>3.8275537000000002E-4</c:v>
                </c:pt>
                <c:pt idx="147">
                  <c:v>3.8277711099999999E-4</c:v>
                </c:pt>
                <c:pt idx="148">
                  <c:v>3.8309902999999996E-4</c:v>
                </c:pt>
                <c:pt idx="149">
                  <c:v>3.84222212E-4</c:v>
                </c:pt>
                <c:pt idx="150">
                  <c:v>3.88013918E-4</c:v>
                </c:pt>
                <c:pt idx="151">
                  <c:v>3.9432173499999998E-4</c:v>
                </c:pt>
                <c:pt idx="152">
                  <c:v>4.0259316500000002E-4</c:v>
                </c:pt>
                <c:pt idx="153">
                  <c:v>4.0766656300000002E-4</c:v>
                </c:pt>
                <c:pt idx="154">
                  <c:v>4.1046948000000004E-4</c:v>
                </c:pt>
                <c:pt idx="155">
                  <c:v>4.11134546E-4</c:v>
                </c:pt>
                <c:pt idx="156">
                  <c:v>4.1118263799999995E-4</c:v>
                </c:pt>
                <c:pt idx="157">
                  <c:v>4.1118894699999995E-4</c:v>
                </c:pt>
                <c:pt idx="158">
                  <c:v>4.1120066600000002E-4</c:v>
                </c:pt>
                <c:pt idx="159">
                  <c:v>4.1122250699999997E-4</c:v>
                </c:pt>
                <c:pt idx="160">
                  <c:v>4.11545631E-4</c:v>
                </c:pt>
                <c:pt idx="161">
                  <c:v>4.1267222300000003E-4</c:v>
                </c:pt>
                <c:pt idx="162">
                  <c:v>4.1646974300000005E-4</c:v>
                </c:pt>
                <c:pt idx="163">
                  <c:v>4.2278226499999999E-4</c:v>
                </c:pt>
                <c:pt idx="164">
                  <c:v>4.3105337900000004E-4</c:v>
                </c:pt>
                <c:pt idx="165">
                  <c:v>4.3612827199999998E-4</c:v>
                </c:pt>
                <c:pt idx="166">
                  <c:v>4.3893329000000005E-4</c:v>
                </c:pt>
                <c:pt idx="167">
                  <c:v>4.3959965900000001E-4</c:v>
                </c:pt>
                <c:pt idx="168">
                  <c:v>4.3964795199999998E-4</c:v>
                </c:pt>
                <c:pt idx="169">
                  <c:v>4.3965425999999993E-4</c:v>
                </c:pt>
                <c:pt idx="170">
                  <c:v>4.3966608000000007E-4</c:v>
                </c:pt>
                <c:pt idx="171">
                  <c:v>4.3968792100000003E-4</c:v>
                </c:pt>
                <c:pt idx="172">
                  <c:v>4.4001254900000002E-4</c:v>
                </c:pt>
                <c:pt idx="173">
                  <c:v>4.4114325400000003E-4</c:v>
                </c:pt>
                <c:pt idx="174">
                  <c:v>4.4495E-4</c:v>
                </c:pt>
                <c:pt idx="175">
                  <c:v>4.5127344499999998E-4</c:v>
                </c:pt>
                <c:pt idx="176">
                  <c:v>4.5955276699999998E-4</c:v>
                </c:pt>
                <c:pt idx="177">
                  <c:v>4.6463396799999998E-4</c:v>
                </c:pt>
                <c:pt idx="178">
                  <c:v>4.6744379400000003E-4</c:v>
                </c:pt>
                <c:pt idx="179">
                  <c:v>4.6811196600000005E-4</c:v>
                </c:pt>
                <c:pt idx="180">
                  <c:v>4.6816046000000002E-4</c:v>
                </c:pt>
                <c:pt idx="181">
                  <c:v>4.68166868E-4</c:v>
                </c:pt>
                <c:pt idx="182">
                  <c:v>4.6817868799999999E-4</c:v>
                </c:pt>
                <c:pt idx="183">
                  <c:v>4.6820072900000001E-4</c:v>
                </c:pt>
                <c:pt idx="184">
                  <c:v>4.68526862E-4</c:v>
                </c:pt>
                <c:pt idx="185">
                  <c:v>4.6966248400000005E-4</c:v>
                </c:pt>
                <c:pt idx="186">
                  <c:v>4.7348146400000003E-4</c:v>
                </c:pt>
                <c:pt idx="187">
                  <c:v>4.7982084700000003E-4</c:v>
                </c:pt>
                <c:pt idx="188">
                  <c:v>4.8811559600000002E-4</c:v>
                </c:pt>
                <c:pt idx="189">
                  <c:v>4.9320731599999999E-4</c:v>
                </c:pt>
                <c:pt idx="190">
                  <c:v>4.9602425599999992E-4</c:v>
                </c:pt>
                <c:pt idx="191">
                  <c:v>4.9669493399999995E-4</c:v>
                </c:pt>
                <c:pt idx="192">
                  <c:v>4.9674352800000007E-4</c:v>
                </c:pt>
                <c:pt idx="193">
                  <c:v>4.9674993600000005E-4</c:v>
                </c:pt>
                <c:pt idx="194">
                  <c:v>4.9676195600000005E-4</c:v>
                </c:pt>
                <c:pt idx="195">
                  <c:v>4.9678399700000002E-4</c:v>
                </c:pt>
                <c:pt idx="196">
                  <c:v>4.9711203599999993E-4</c:v>
                </c:pt>
                <c:pt idx="197">
                  <c:v>4.9825317599999999E-4</c:v>
                </c:pt>
                <c:pt idx="198">
                  <c:v>5.0208669900000003E-4</c:v>
                </c:pt>
                <c:pt idx="199">
                  <c:v>5.0844633200000005E-4</c:v>
                </c:pt>
                <c:pt idx="200">
                  <c:v>5.1676282599999999E-4</c:v>
                </c:pt>
                <c:pt idx="201">
                  <c:v>5.21868675E-4</c:v>
                </c:pt>
                <c:pt idx="202">
                  <c:v>5.2469463299999999E-4</c:v>
                </c:pt>
                <c:pt idx="203">
                  <c:v>5.2536791800000002E-4</c:v>
                </c:pt>
                <c:pt idx="204">
                  <c:v>5.2541671199999999E-4</c:v>
                </c:pt>
                <c:pt idx="205">
                  <c:v>5.2542332000000004E-4</c:v>
                </c:pt>
                <c:pt idx="206">
                  <c:v>5.2543524E-4</c:v>
                </c:pt>
                <c:pt idx="207">
                  <c:v>5.2545748199999992E-4</c:v>
                </c:pt>
                <c:pt idx="208">
                  <c:v>5.2578742700000003E-4</c:v>
                </c:pt>
                <c:pt idx="209">
                  <c:v>5.2693468700000003E-4</c:v>
                </c:pt>
                <c:pt idx="210">
                  <c:v>5.30784859E-4</c:v>
                </c:pt>
                <c:pt idx="211">
                  <c:v>5.3716865399999997E-4</c:v>
                </c:pt>
                <c:pt idx="212">
                  <c:v>5.4551170599999993E-4</c:v>
                </c:pt>
                <c:pt idx="213">
                  <c:v>5.5063499099999998E-4</c:v>
                </c:pt>
                <c:pt idx="214">
                  <c:v>5.53471472E-4</c:v>
                </c:pt>
                <c:pt idx="215">
                  <c:v>5.5414786399999997E-4</c:v>
                </c:pt>
                <c:pt idx="216">
                  <c:v>5.5419705899999996E-4</c:v>
                </c:pt>
                <c:pt idx="217">
                  <c:v>5.5420356699999998E-4</c:v>
                </c:pt>
                <c:pt idx="218">
                  <c:v>5.5421558699999998E-4</c:v>
                </c:pt>
                <c:pt idx="219">
                  <c:v>5.5423802899999997E-4</c:v>
                </c:pt>
                <c:pt idx="220">
                  <c:v>5.5456998100000007E-4</c:v>
                </c:pt>
                <c:pt idx="221">
                  <c:v>5.5572376300000003E-4</c:v>
                </c:pt>
                <c:pt idx="222">
                  <c:v>5.5959238999999999E-4</c:v>
                </c:pt>
                <c:pt idx="223">
                  <c:v>5.6600345699999994E-4</c:v>
                </c:pt>
                <c:pt idx="224">
                  <c:v>5.7437767799999994E-4</c:v>
                </c:pt>
                <c:pt idx="225">
                  <c:v>5.7952080699999995E-4</c:v>
                </c:pt>
                <c:pt idx="226">
                  <c:v>5.8236941500000008E-4</c:v>
                </c:pt>
                <c:pt idx="227">
                  <c:v>5.8304921499999999E-4</c:v>
                </c:pt>
                <c:pt idx="228">
                  <c:v>5.8309860999999994E-4</c:v>
                </c:pt>
                <c:pt idx="229">
                  <c:v>5.8310511799999996E-4</c:v>
                </c:pt>
                <c:pt idx="230">
                  <c:v>5.8311733799999992E-4</c:v>
                </c:pt>
                <c:pt idx="231">
                  <c:v>5.8313988100000005E-4</c:v>
                </c:pt>
                <c:pt idx="232">
                  <c:v>5.8347403900000001E-4</c:v>
                </c:pt>
                <c:pt idx="233">
                  <c:v>5.846348440000001E-4</c:v>
                </c:pt>
                <c:pt idx="234">
                  <c:v>5.8852353199999991E-4</c:v>
                </c:pt>
                <c:pt idx="235">
                  <c:v>5.9496457799999999E-4</c:v>
                </c:pt>
                <c:pt idx="236">
                  <c:v>6.0337387999999999E-4</c:v>
                </c:pt>
                <c:pt idx="237">
                  <c:v>6.0853925800000001E-4</c:v>
                </c:pt>
                <c:pt idx="238">
                  <c:v>6.1140099600000004E-4</c:v>
                </c:pt>
                <c:pt idx="239">
                  <c:v>6.1208450399999998E-4</c:v>
                </c:pt>
              </c:numCache>
            </c:numRef>
          </c:val>
          <c:smooth val="0"/>
        </c:ser>
        <c:dLbls>
          <c:showLegendKey val="0"/>
          <c:showVal val="0"/>
          <c:showCatName val="0"/>
          <c:showSerName val="0"/>
          <c:showPercent val="0"/>
          <c:showBubbleSize val="0"/>
        </c:dLbls>
        <c:marker val="1"/>
        <c:smooth val="0"/>
        <c:axId val="98012160"/>
        <c:axId val="95503488"/>
      </c:lineChart>
      <c:catAx>
        <c:axId val="98012160"/>
        <c:scaling>
          <c:orientation val="minMax"/>
        </c:scaling>
        <c:delete val="1"/>
        <c:axPos val="b"/>
        <c:majorGridlines/>
        <c:title>
          <c:tx>
            <c:rich>
              <a:bodyPr/>
              <a:lstStyle/>
              <a:p>
                <a:pPr>
                  <a:defRPr sz="1000" b="1" i="0" u="none" strike="noStrike" baseline="0">
                    <a:solidFill>
                      <a:srgbClr val="000000"/>
                    </a:solidFill>
                    <a:latin typeface="Calibri"/>
                    <a:ea typeface="Calibri"/>
                    <a:cs typeface="Calibri"/>
                  </a:defRPr>
                </a:pPr>
                <a:r>
                  <a:rPr lang="en-US" dirty="0"/>
                  <a:t>Pavement </a:t>
                </a:r>
                <a:r>
                  <a:rPr lang="en-US" dirty="0" smtClean="0"/>
                  <a:t>Age</a:t>
                </a:r>
                <a:endParaRPr lang="en-US" dirty="0"/>
              </a:p>
            </c:rich>
          </c:tx>
          <c:overlay val="0"/>
        </c:title>
        <c:numFmt formatCode="General" sourceLinked="1"/>
        <c:majorTickMark val="out"/>
        <c:minorTickMark val="none"/>
        <c:tickLblPos val="nextTo"/>
        <c:crossAx val="95503488"/>
        <c:crosses val="autoZero"/>
        <c:auto val="1"/>
        <c:lblAlgn val="ctr"/>
        <c:lblOffset val="100"/>
        <c:tickLblSkip val="12"/>
        <c:tickMarkSkip val="12"/>
        <c:noMultiLvlLbl val="0"/>
      </c:catAx>
      <c:valAx>
        <c:axId val="95503488"/>
        <c:scaling>
          <c:orientation val="minMax"/>
        </c:scaling>
        <c:delete val="0"/>
        <c:axPos val="l"/>
        <c:majorGridlines>
          <c:spPr>
            <a:ln>
              <a:solidFill>
                <a:srgbClr val="00000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n-US" dirty="0" smtClean="0"/>
                  <a:t> </a:t>
                </a:r>
                <a:r>
                  <a:rPr lang="en-US" dirty="0"/>
                  <a:t>Damage</a:t>
                </a:r>
              </a:p>
            </c:rich>
          </c:tx>
          <c:overlay val="0"/>
        </c:title>
        <c:numFmt formatCode="[$-1010409]#,##0.0000;\-#,##0.0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8012160"/>
        <c:crosses val="autoZero"/>
        <c:crossBetween val="midCat"/>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5409742963164091"/>
          <c:y val="4.478594342373874E-2"/>
          <c:w val="0.79176147162639188"/>
          <c:h val="0.61560737600107718"/>
        </c:manualLayout>
      </c:layout>
      <c:scatterChart>
        <c:scatterStyle val="lineMarker"/>
        <c:varyColors val="0"/>
        <c:ser>
          <c:idx val="0"/>
          <c:order val="0"/>
          <c:tx>
            <c:v>I-80E</c:v>
          </c:tx>
          <c:xVal>
            <c:numRef>
              <c:f>'hourly distribution'!$B$3:$B$26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'hourly distribution'!$C$3:$C$26</c:f>
              <c:numCache>
                <c:formatCode>0.00%</c:formatCode>
                <c:ptCount val="24"/>
                <c:pt idx="0">
                  <c:v>1.4730966041246692E-2</c:v>
                </c:pt>
                <c:pt idx="1">
                  <c:v>1.2405024034734086E-2</c:v>
                </c:pt>
                <c:pt idx="2">
                  <c:v>9.6138936269189266E-3</c:v>
                </c:pt>
                <c:pt idx="3">
                  <c:v>1.2560086835168249E-2</c:v>
                </c:pt>
                <c:pt idx="4">
                  <c:v>9.7689564273530788E-3</c:v>
                </c:pt>
                <c:pt idx="5">
                  <c:v>1.1629710032563249E-2</c:v>
                </c:pt>
                <c:pt idx="6">
                  <c:v>1.3490463637773323E-2</c:v>
                </c:pt>
                <c:pt idx="7">
                  <c:v>2.5430299271204902E-2</c:v>
                </c:pt>
                <c:pt idx="8">
                  <c:v>3.070243448596683E-2</c:v>
                </c:pt>
                <c:pt idx="9">
                  <c:v>3.6749883702899715E-2</c:v>
                </c:pt>
                <c:pt idx="10">
                  <c:v>4.3882772522871823E-2</c:v>
                </c:pt>
                <c:pt idx="11">
                  <c:v>4.8689719336331261E-2</c:v>
                </c:pt>
                <c:pt idx="12">
                  <c:v>5.5822608156304125E-2</c:v>
                </c:pt>
                <c:pt idx="13">
                  <c:v>5.8923864164986815E-2</c:v>
                </c:pt>
                <c:pt idx="14">
                  <c:v>5.9078926965421975E-2</c:v>
                </c:pt>
                <c:pt idx="15">
                  <c:v>6.528143898278807E-2</c:v>
                </c:pt>
                <c:pt idx="16">
                  <c:v>6.5901690184524811E-2</c:v>
                </c:pt>
                <c:pt idx="17">
                  <c:v>6.6366878585827294E-2</c:v>
                </c:pt>
                <c:pt idx="18">
                  <c:v>6.8227632191037418E-2</c:v>
                </c:pt>
                <c:pt idx="19">
                  <c:v>6.6366878585827294E-2</c:v>
                </c:pt>
                <c:pt idx="20">
                  <c:v>6.3110559776709541E-2</c:v>
                </c:pt>
                <c:pt idx="21">
                  <c:v>6.4040936579314672E-2</c:v>
                </c:pt>
                <c:pt idx="22">
                  <c:v>5.0550472941542288E-2</c:v>
                </c:pt>
                <c:pt idx="23">
                  <c:v>4.6673902930686927E-2</c:v>
                </c:pt>
              </c:numCache>
            </c:numRef>
          </c:yVal>
          <c:smooth val="0"/>
        </c:ser>
        <c:ser>
          <c:idx val="1"/>
          <c:order val="1"/>
          <c:tx>
            <c:v>PA-15</c:v>
          </c:tx>
          <c:xVal>
            <c:numRef>
              <c:f>'hourly distribution'!$B$3:$B$26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'hourly distribution'!$G$3:$G$26</c:f>
              <c:numCache>
                <c:formatCode>0.00%</c:formatCode>
                <c:ptCount val="24"/>
                <c:pt idx="0">
                  <c:v>7.7007700770077023E-3</c:v>
                </c:pt>
                <c:pt idx="1">
                  <c:v>1.5401540154015573E-2</c:v>
                </c:pt>
                <c:pt idx="2">
                  <c:v>1.4301430143014313E-2</c:v>
                </c:pt>
                <c:pt idx="3">
                  <c:v>1.2101210121012099E-2</c:v>
                </c:pt>
                <c:pt idx="4">
                  <c:v>7.7007700770077023E-3</c:v>
                </c:pt>
                <c:pt idx="5">
                  <c:v>1.2101210121012099E-2</c:v>
                </c:pt>
                <c:pt idx="6">
                  <c:v>1.1001100110011217E-2</c:v>
                </c:pt>
                <c:pt idx="7">
                  <c:v>1.4301430143014313E-2</c:v>
                </c:pt>
                <c:pt idx="8">
                  <c:v>2.4202420242024198E-2</c:v>
                </c:pt>
                <c:pt idx="9">
                  <c:v>1.9801980198020069E-2</c:v>
                </c:pt>
                <c:pt idx="10">
                  <c:v>3.1903190319031931E-2</c:v>
                </c:pt>
                <c:pt idx="11">
                  <c:v>3.6303630363036327E-2</c:v>
                </c:pt>
                <c:pt idx="12">
                  <c:v>4.1804180418041834E-2</c:v>
                </c:pt>
                <c:pt idx="13">
                  <c:v>4.7304730473047535E-2</c:v>
                </c:pt>
                <c:pt idx="14">
                  <c:v>4.7304730473047535E-2</c:v>
                </c:pt>
                <c:pt idx="15">
                  <c:v>5.7205720572057209E-2</c:v>
                </c:pt>
                <c:pt idx="16">
                  <c:v>6.1606160616061612E-2</c:v>
                </c:pt>
                <c:pt idx="17">
                  <c:v>7.3707370737073771E-2</c:v>
                </c:pt>
                <c:pt idx="18">
                  <c:v>6.0506050605060507E-2</c:v>
                </c:pt>
                <c:pt idx="19">
                  <c:v>8.3608360836085874E-2</c:v>
                </c:pt>
                <c:pt idx="20">
                  <c:v>8.1408140814081417E-2</c:v>
                </c:pt>
                <c:pt idx="21">
                  <c:v>7.9207920792079237E-2</c:v>
                </c:pt>
                <c:pt idx="22">
                  <c:v>7.7007700770077014E-2</c:v>
                </c:pt>
                <c:pt idx="23">
                  <c:v>8.2508250825082521E-2</c:v>
                </c:pt>
              </c:numCache>
            </c:numRef>
          </c:yVal>
          <c:smooth val="0"/>
        </c:ser>
        <c:ser>
          <c:idx val="2"/>
          <c:order val="2"/>
          <c:tx>
            <c:v>I-80W</c:v>
          </c:tx>
          <c:xVal>
            <c:numRef>
              <c:f>'hourly distribution'!$B$3:$B$26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'hourly distribution'!$H$3:$H$26</c:f>
              <c:numCache>
                <c:formatCode>0.00%</c:formatCode>
                <c:ptCount val="24"/>
                <c:pt idx="0">
                  <c:v>1.9690805532953867E-2</c:v>
                </c:pt>
                <c:pt idx="1">
                  <c:v>1.3669650122050453E-2</c:v>
                </c:pt>
                <c:pt idx="2">
                  <c:v>1.4320585842148301E-2</c:v>
                </c:pt>
                <c:pt idx="3">
                  <c:v>1.0414971521562247E-2</c:v>
                </c:pt>
                <c:pt idx="4">
                  <c:v>1.057770545158666E-2</c:v>
                </c:pt>
                <c:pt idx="5">
                  <c:v>1.1228641171684296E-2</c:v>
                </c:pt>
                <c:pt idx="6">
                  <c:v>1.4157851912123679E-2</c:v>
                </c:pt>
                <c:pt idx="7">
                  <c:v>1.7737998372660702E-2</c:v>
                </c:pt>
                <c:pt idx="8">
                  <c:v>2.4410089503661518E-2</c:v>
                </c:pt>
                <c:pt idx="9">
                  <c:v>3.4499593165174973E-2</c:v>
                </c:pt>
                <c:pt idx="10">
                  <c:v>4.7681041497152056E-2</c:v>
                </c:pt>
                <c:pt idx="11">
                  <c:v>4.8657445077298619E-2</c:v>
                </c:pt>
                <c:pt idx="12">
                  <c:v>6.086248982913104E-2</c:v>
                </c:pt>
                <c:pt idx="13">
                  <c:v>6.086248982913104E-2</c:v>
                </c:pt>
                <c:pt idx="14">
                  <c:v>6.3791700569568774E-2</c:v>
                </c:pt>
                <c:pt idx="15">
                  <c:v>5.6468673718470329E-2</c:v>
                </c:pt>
                <c:pt idx="16">
                  <c:v>5.1912123677786817E-2</c:v>
                </c:pt>
                <c:pt idx="17">
                  <c:v>7.0789259560618392E-2</c:v>
                </c:pt>
                <c:pt idx="18">
                  <c:v>7.2904800650935755E-2</c:v>
                </c:pt>
                <c:pt idx="19">
                  <c:v>6.9324654190398974E-2</c:v>
                </c:pt>
                <c:pt idx="20">
                  <c:v>6.7534580960130236E-2</c:v>
                </c:pt>
                <c:pt idx="21">
                  <c:v>5.874694873881206E-2</c:v>
                </c:pt>
                <c:pt idx="22">
                  <c:v>5.3376729048007145E-2</c:v>
                </c:pt>
                <c:pt idx="23">
                  <c:v>4.6379170056956867E-2</c:v>
                </c:pt>
              </c:numCache>
            </c:numRef>
          </c:yVal>
          <c:smooth val="0"/>
        </c:ser>
        <c:ser>
          <c:idx val="3"/>
          <c:order val="3"/>
          <c:tx>
            <c:v>I-76</c:v>
          </c:tx>
          <c:xVal>
            <c:numRef>
              <c:f>'hourly distribution'!$B$3:$B$26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'hourly distribution'!$K$3:$K$26</c:f>
              <c:numCache>
                <c:formatCode>0.00%</c:formatCode>
                <c:ptCount val="24"/>
                <c:pt idx="0">
                  <c:v>2.0238095238095243E-2</c:v>
                </c:pt>
                <c:pt idx="1">
                  <c:v>2.3544973544973837E-2</c:v>
                </c:pt>
                <c:pt idx="2">
                  <c:v>1.5211640211640213E-2</c:v>
                </c:pt>
                <c:pt idx="3">
                  <c:v>1.5343915343915611E-2</c:v>
                </c:pt>
                <c:pt idx="4">
                  <c:v>9.5238095238095264E-3</c:v>
                </c:pt>
                <c:pt idx="5">
                  <c:v>1.4285714285714287E-2</c:v>
                </c:pt>
                <c:pt idx="6">
                  <c:v>1.6137566137566148E-2</c:v>
                </c:pt>
                <c:pt idx="7">
                  <c:v>1.9841269841270114E-2</c:v>
                </c:pt>
                <c:pt idx="8">
                  <c:v>3.0158730158730149E-2</c:v>
                </c:pt>
                <c:pt idx="9">
                  <c:v>4.1666666666666671E-2</c:v>
                </c:pt>
                <c:pt idx="10">
                  <c:v>5.1058201058201545E-2</c:v>
                </c:pt>
                <c:pt idx="11">
                  <c:v>5.3306878306878323E-2</c:v>
                </c:pt>
                <c:pt idx="12">
                  <c:v>5.0529100529100465E-2</c:v>
                </c:pt>
                <c:pt idx="13">
                  <c:v>5.304232804232812E-2</c:v>
                </c:pt>
                <c:pt idx="14">
                  <c:v>6.3227513227513271E-2</c:v>
                </c:pt>
                <c:pt idx="15">
                  <c:v>5.6878306878306889E-2</c:v>
                </c:pt>
                <c:pt idx="16">
                  <c:v>6.256613756613788E-2</c:v>
                </c:pt>
                <c:pt idx="17">
                  <c:v>6.256613756613788E-2</c:v>
                </c:pt>
                <c:pt idx="18">
                  <c:v>6.3624338624338639E-2</c:v>
                </c:pt>
                <c:pt idx="19">
                  <c:v>6.2433862433862425E-2</c:v>
                </c:pt>
                <c:pt idx="20">
                  <c:v>5.8465608465608471E-2</c:v>
                </c:pt>
                <c:pt idx="21">
                  <c:v>5.7539682539682543E-2</c:v>
                </c:pt>
                <c:pt idx="22">
                  <c:v>5.1299999999999998E-2</c:v>
                </c:pt>
                <c:pt idx="23">
                  <c:v>4.7500000000000021E-2</c:v>
                </c:pt>
              </c:numCache>
            </c:numRef>
          </c:yVal>
          <c:smooth val="0"/>
        </c:ser>
        <c:ser>
          <c:idx val="4"/>
          <c:order val="4"/>
          <c:tx>
            <c:v>MEPDG</c:v>
          </c:tx>
          <c:spPr>
            <a:ln>
              <a:solidFill>
                <a:srgbClr val="FF0000"/>
              </a:solidFill>
            </a:ln>
          </c:spPr>
          <c:marker>
            <c:spPr>
              <a:ln>
                <a:solidFill>
                  <a:srgbClr val="FF0000"/>
                </a:solidFill>
              </a:ln>
            </c:spPr>
          </c:marker>
          <c:xVal>
            <c:numRef>
              <c:f>'hourly distribution'!$B$3:$B$26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'hourly distribution'!$M$3:$M$26</c:f>
              <c:numCache>
                <c:formatCode>General</c:formatCode>
                <c:ptCount val="24"/>
                <c:pt idx="0">
                  <c:v>2.300000000000001E-2</c:v>
                </c:pt>
                <c:pt idx="1">
                  <c:v>2.300000000000001E-2</c:v>
                </c:pt>
                <c:pt idx="2">
                  <c:v>2.300000000000001E-2</c:v>
                </c:pt>
                <c:pt idx="3">
                  <c:v>2.300000000000001E-2</c:v>
                </c:pt>
                <c:pt idx="4">
                  <c:v>2.300000000000001E-2</c:v>
                </c:pt>
                <c:pt idx="5">
                  <c:v>2.300000000000001E-2</c:v>
                </c:pt>
                <c:pt idx="6">
                  <c:v>2.300000000000001E-2</c:v>
                </c:pt>
                <c:pt idx="7">
                  <c:v>5.0000000000000024E-2</c:v>
                </c:pt>
                <c:pt idx="8">
                  <c:v>5.0000000000000024E-2</c:v>
                </c:pt>
                <c:pt idx="9">
                  <c:v>5.0000000000000024E-2</c:v>
                </c:pt>
                <c:pt idx="10">
                  <c:v>5.9000000000000469E-2</c:v>
                </c:pt>
                <c:pt idx="11">
                  <c:v>5.9000000000000469E-2</c:v>
                </c:pt>
                <c:pt idx="12">
                  <c:v>5.9000000000000469E-2</c:v>
                </c:pt>
                <c:pt idx="13">
                  <c:v>5.9000000000000469E-2</c:v>
                </c:pt>
                <c:pt idx="14">
                  <c:v>5.9000000000000469E-2</c:v>
                </c:pt>
                <c:pt idx="15">
                  <c:v>5.9000000000000469E-2</c:v>
                </c:pt>
                <c:pt idx="16">
                  <c:v>5.9000000000000469E-2</c:v>
                </c:pt>
                <c:pt idx="17">
                  <c:v>4.6000000000000013E-2</c:v>
                </c:pt>
                <c:pt idx="18">
                  <c:v>4.6000000000000013E-2</c:v>
                </c:pt>
                <c:pt idx="19">
                  <c:v>4.6000000000000013E-2</c:v>
                </c:pt>
                <c:pt idx="20">
                  <c:v>4.6000000000000013E-2</c:v>
                </c:pt>
                <c:pt idx="21">
                  <c:v>3.1000000000000062E-2</c:v>
                </c:pt>
                <c:pt idx="22">
                  <c:v>3.1000000000000062E-2</c:v>
                </c:pt>
                <c:pt idx="23">
                  <c:v>3.1000000000000062E-2</c:v>
                </c:pt>
              </c:numCache>
            </c:numRef>
          </c:yVal>
          <c:smooth val="0"/>
        </c:ser>
        <c:dLbls>
          <c:showLegendKey val="0"/>
          <c:showVal val="0"/>
          <c:showCatName val="0"/>
          <c:showSerName val="0"/>
          <c:showPercent val="0"/>
          <c:showBubbleSize val="0"/>
        </c:dLbls>
        <c:axId val="110992000"/>
        <c:axId val="111006848"/>
      </c:scatterChart>
      <c:valAx>
        <c:axId val="110992000"/>
        <c:scaling>
          <c:orientation val="minMax"/>
          <c:max val="24"/>
        </c:scaling>
        <c:delete val="0"/>
        <c:axPos val="b"/>
        <c:majorGridlines/>
        <c:title>
          <c:tx>
            <c:rich>
              <a:bodyPr/>
              <a:lstStyle/>
              <a:p>
                <a:pPr>
                  <a:defRPr/>
                </a:pPr>
                <a:r>
                  <a:rPr lang="en-US" dirty="0"/>
                  <a:t>Time, (Hour)</a:t>
                </a:r>
              </a:p>
            </c:rich>
          </c:tx>
          <c:layout>
            <c:manualLayout>
              <c:xMode val="edge"/>
              <c:yMode val="edge"/>
              <c:x val="0.43999065457726882"/>
              <c:y val="0.80714285714285761"/>
            </c:manualLayout>
          </c:layout>
          <c:overlay val="0"/>
        </c:title>
        <c:numFmt formatCode="General" sourceLinked="1"/>
        <c:majorTickMark val="none"/>
        <c:minorTickMark val="none"/>
        <c:tickLblPos val="nextTo"/>
        <c:txPr>
          <a:bodyPr rot="0" vert="horz"/>
          <a:lstStyle/>
          <a:p>
            <a:pPr>
              <a:defRPr/>
            </a:pPr>
            <a:endParaRPr lang="en-US"/>
          </a:p>
        </c:txPr>
        <c:crossAx val="111006848"/>
        <c:crosses val="autoZero"/>
        <c:crossBetween val="midCat"/>
        <c:majorUnit val="4"/>
      </c:valAx>
      <c:valAx>
        <c:axId val="111006848"/>
        <c:scaling>
          <c:orientation val="minMax"/>
          <c:max val="0.1"/>
          <c:min val="0"/>
        </c:scaling>
        <c:delete val="0"/>
        <c:axPos val="l"/>
        <c:majorGridlines/>
        <c:title>
          <c:tx>
            <c:rich>
              <a:bodyPr/>
              <a:lstStyle/>
              <a:p>
                <a:pPr>
                  <a:defRPr/>
                </a:pPr>
                <a:r>
                  <a:rPr lang="en-US" dirty="0"/>
                  <a:t>% Vehicles</a:t>
                </a:r>
              </a:p>
            </c:rich>
          </c:tx>
          <c:layout>
            <c:manualLayout>
              <c:xMode val="edge"/>
              <c:yMode val="edge"/>
              <c:x val="1.2550909584577781E-3"/>
              <c:y val="0.28450714494021578"/>
            </c:manualLayout>
          </c:layout>
          <c:overlay val="0"/>
        </c:title>
        <c:numFmt formatCode="0%" sourceLinked="0"/>
        <c:majorTickMark val="none"/>
        <c:minorTickMark val="none"/>
        <c:tickLblPos val="nextTo"/>
        <c:txPr>
          <a:bodyPr rot="0" vert="horz"/>
          <a:lstStyle/>
          <a:p>
            <a:pPr>
              <a:defRPr/>
            </a:pPr>
            <a:endParaRPr lang="en-US"/>
          </a:p>
        </c:txPr>
        <c:crossAx val="110992000"/>
        <c:crosses val="autoZero"/>
        <c:crossBetween val="midCat"/>
        <c:majorUnit val="2.0000000000000014E-2"/>
      </c:valAx>
    </c:plotArea>
    <c:legend>
      <c:legendPos val="r"/>
      <c:layout>
        <c:manualLayout>
          <c:xMode val="edge"/>
          <c:yMode val="edge"/>
          <c:x val="0.12616991523600535"/>
          <c:y val="0.89656136732908398"/>
          <c:w val="0.81827447705401646"/>
          <c:h val="7.3080864891888531E-2"/>
        </c:manualLayout>
      </c:layout>
      <c:overlay val="0"/>
    </c:legend>
    <c:plotVisOnly val="1"/>
    <c:dispBlanksAs val="gap"/>
    <c:showDLblsOverMax val="0"/>
  </c:chart>
  <c:txPr>
    <a:bodyPr/>
    <a:lstStyle/>
    <a:p>
      <a:pPr>
        <a:defRPr sz="1500" b="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sz="1700"/>
            </a:pPr>
            <a:r>
              <a:rPr lang="en-US" sz="1700" dirty="0"/>
              <a:t>Principal Arterial and Interstate (TTC 1)</a:t>
            </a:r>
          </a:p>
        </c:rich>
      </c:tx>
      <c:layout>
        <c:manualLayout>
          <c:xMode val="edge"/>
          <c:yMode val="edge"/>
          <c:x val="0.22401079582033381"/>
          <c:y val="4.1666666666666657E-3"/>
        </c:manualLayout>
      </c:layout>
      <c:overlay val="0"/>
    </c:title>
    <c:autoTitleDeleted val="0"/>
    <c:plotArea>
      <c:layout>
        <c:manualLayout>
          <c:layoutTarget val="inner"/>
          <c:xMode val="edge"/>
          <c:yMode val="edge"/>
          <c:x val="0.18293219597550317"/>
          <c:y val="0.12200426509186352"/>
          <c:w val="0.77696128608923909"/>
          <c:h val="0.58790609507144898"/>
        </c:manualLayout>
      </c:layout>
      <c:barChart>
        <c:barDir val="col"/>
        <c:grouping val="clustered"/>
        <c:varyColors val="0"/>
        <c:ser>
          <c:idx val="0"/>
          <c:order val="0"/>
          <c:tx>
            <c:v>TTC 1</c:v>
          </c:tx>
          <c:spPr>
            <a:solidFill>
              <a:srgbClr val="FF0000"/>
            </a:solidFill>
          </c:spPr>
          <c:invertIfNegative val="0"/>
          <c:cat>
            <c:numRef>
              <c:f>'Class Dist and comparison'!$A$4:$A$13</c:f>
              <c:numCache>
                <c:formatCode>General</c:formatCode>
                <c:ptCount val="10"/>
                <c:pt idx="0">
                  <c:v>4</c:v>
                </c:pt>
                <c:pt idx="1">
                  <c:v>5</c:v>
                </c:pt>
                <c:pt idx="2">
                  <c:v>6</c:v>
                </c:pt>
                <c:pt idx="3">
                  <c:v>7</c:v>
                </c:pt>
                <c:pt idx="4">
                  <c:v>8</c:v>
                </c:pt>
                <c:pt idx="5">
                  <c:v>9</c:v>
                </c:pt>
                <c:pt idx="6">
                  <c:v>10</c:v>
                </c:pt>
                <c:pt idx="7">
                  <c:v>11</c:v>
                </c:pt>
                <c:pt idx="8">
                  <c:v>12</c:v>
                </c:pt>
                <c:pt idx="9">
                  <c:v>13</c:v>
                </c:pt>
              </c:numCache>
            </c:numRef>
          </c:cat>
          <c:val>
            <c:numRef>
              <c:f>'Class Dist and comparison'!$B$4:$B$13</c:f>
              <c:numCache>
                <c:formatCode>0.00%</c:formatCode>
                <c:ptCount val="10"/>
                <c:pt idx="0">
                  <c:v>1.3000000000000119E-2</c:v>
                </c:pt>
                <c:pt idx="1">
                  <c:v>8.5000000000000048E-2</c:v>
                </c:pt>
                <c:pt idx="2">
                  <c:v>2.8000000000000011E-2</c:v>
                </c:pt>
                <c:pt idx="3">
                  <c:v>3.00000000000003E-3</c:v>
                </c:pt>
                <c:pt idx="4">
                  <c:v>7.6000000000000123E-2</c:v>
                </c:pt>
                <c:pt idx="5">
                  <c:v>0.74000000000000365</c:v>
                </c:pt>
                <c:pt idx="6">
                  <c:v>1.2000000000000021E-2</c:v>
                </c:pt>
                <c:pt idx="7">
                  <c:v>3.4000000000000002E-2</c:v>
                </c:pt>
                <c:pt idx="8">
                  <c:v>6.0000000000000322E-3</c:v>
                </c:pt>
                <c:pt idx="9">
                  <c:v>3.00000000000003E-3</c:v>
                </c:pt>
              </c:numCache>
            </c:numRef>
          </c:val>
        </c:ser>
        <c:ser>
          <c:idx val="1"/>
          <c:order val="1"/>
          <c:tx>
            <c:v>PA-15</c:v>
          </c:tx>
          <c:spPr>
            <a:solidFill>
              <a:srgbClr val="FFC000"/>
            </a:solidFill>
          </c:spPr>
          <c:invertIfNegative val="0"/>
          <c:cat>
            <c:numRef>
              <c:f>'Class Dist and comparison'!$A$4:$A$13</c:f>
              <c:numCache>
                <c:formatCode>General</c:formatCode>
                <c:ptCount val="10"/>
                <c:pt idx="0">
                  <c:v>4</c:v>
                </c:pt>
                <c:pt idx="1">
                  <c:v>5</c:v>
                </c:pt>
                <c:pt idx="2">
                  <c:v>6</c:v>
                </c:pt>
                <c:pt idx="3">
                  <c:v>7</c:v>
                </c:pt>
                <c:pt idx="4">
                  <c:v>8</c:v>
                </c:pt>
                <c:pt idx="5">
                  <c:v>9</c:v>
                </c:pt>
                <c:pt idx="6">
                  <c:v>10</c:v>
                </c:pt>
                <c:pt idx="7">
                  <c:v>11</c:v>
                </c:pt>
                <c:pt idx="8">
                  <c:v>12</c:v>
                </c:pt>
                <c:pt idx="9">
                  <c:v>13</c:v>
                </c:pt>
              </c:numCache>
            </c:numRef>
          </c:cat>
          <c:val>
            <c:numRef>
              <c:f>'Class Dist and comparison'!$C$4:$C$13</c:f>
              <c:numCache>
                <c:formatCode>0.0%</c:formatCode>
                <c:ptCount val="10"/>
                <c:pt idx="0">
                  <c:v>1.4354727398205742E-2</c:v>
                </c:pt>
                <c:pt idx="1">
                  <c:v>9.1787439613526492E-2</c:v>
                </c:pt>
                <c:pt idx="2">
                  <c:v>1.8495514147688259E-2</c:v>
                </c:pt>
                <c:pt idx="3">
                  <c:v>1.021394064872326E-2</c:v>
                </c:pt>
                <c:pt idx="4">
                  <c:v>4.0027605244996933E-2</c:v>
                </c:pt>
                <c:pt idx="5">
                  <c:v>0.74299516908212571</c:v>
                </c:pt>
                <c:pt idx="6">
                  <c:v>9.7998619737750189E-3</c:v>
                </c:pt>
                <c:pt idx="7">
                  <c:v>3.0503795721187148E-2</c:v>
                </c:pt>
                <c:pt idx="8">
                  <c:v>3.3126293995859213E-3</c:v>
                </c:pt>
                <c:pt idx="9">
                  <c:v>1.5182884748102463E-3</c:v>
                </c:pt>
              </c:numCache>
            </c:numRef>
          </c:val>
        </c:ser>
        <c:ser>
          <c:idx val="2"/>
          <c:order val="2"/>
          <c:tx>
            <c:v>I-80W</c:v>
          </c:tx>
          <c:spPr>
            <a:solidFill>
              <a:srgbClr val="5FCC34"/>
            </a:solidFill>
          </c:spPr>
          <c:invertIfNegative val="0"/>
          <c:cat>
            <c:numRef>
              <c:f>'Class Dist and comparison'!$A$4:$A$13</c:f>
              <c:numCache>
                <c:formatCode>General</c:formatCode>
                <c:ptCount val="10"/>
                <c:pt idx="0">
                  <c:v>4</c:v>
                </c:pt>
                <c:pt idx="1">
                  <c:v>5</c:v>
                </c:pt>
                <c:pt idx="2">
                  <c:v>6</c:v>
                </c:pt>
                <c:pt idx="3">
                  <c:v>7</c:v>
                </c:pt>
                <c:pt idx="4">
                  <c:v>8</c:v>
                </c:pt>
                <c:pt idx="5">
                  <c:v>9</c:v>
                </c:pt>
                <c:pt idx="6">
                  <c:v>10</c:v>
                </c:pt>
                <c:pt idx="7">
                  <c:v>11</c:v>
                </c:pt>
                <c:pt idx="8">
                  <c:v>12</c:v>
                </c:pt>
                <c:pt idx="9">
                  <c:v>13</c:v>
                </c:pt>
              </c:numCache>
            </c:numRef>
          </c:cat>
          <c:val>
            <c:numRef>
              <c:f>'Class Dist and comparison'!$D$4:$D$13</c:f>
              <c:numCache>
                <c:formatCode>0.0%</c:formatCode>
                <c:ptCount val="10"/>
                <c:pt idx="0">
                  <c:v>7.6392384449117529E-3</c:v>
                </c:pt>
                <c:pt idx="1">
                  <c:v>6.8160956977467213E-2</c:v>
                </c:pt>
                <c:pt idx="2">
                  <c:v>2.0993100997838507E-2</c:v>
                </c:pt>
                <c:pt idx="3">
                  <c:v>8.0537707636277548E-3</c:v>
                </c:pt>
                <c:pt idx="4">
                  <c:v>1.9098096112279039E-2</c:v>
                </c:pt>
                <c:pt idx="5">
                  <c:v>0.78216326651467161</c:v>
                </c:pt>
                <c:pt idx="6">
                  <c:v>9.0308826577444913E-3</c:v>
                </c:pt>
                <c:pt idx="7">
                  <c:v>4.7641607201018593E-2</c:v>
                </c:pt>
                <c:pt idx="8">
                  <c:v>1.6758949456666571E-2</c:v>
                </c:pt>
                <c:pt idx="9">
                  <c:v>1.2435969561484027E-3</c:v>
                </c:pt>
              </c:numCache>
            </c:numRef>
          </c:val>
        </c:ser>
        <c:ser>
          <c:idx val="3"/>
          <c:order val="3"/>
          <c:tx>
            <c:v>I-76</c:v>
          </c:tx>
          <c:invertIfNegative val="0"/>
          <c:cat>
            <c:numRef>
              <c:f>'Class Dist and comparison'!$A$4:$A$13</c:f>
              <c:numCache>
                <c:formatCode>General</c:formatCode>
                <c:ptCount val="10"/>
                <c:pt idx="0">
                  <c:v>4</c:v>
                </c:pt>
                <c:pt idx="1">
                  <c:v>5</c:v>
                </c:pt>
                <c:pt idx="2">
                  <c:v>6</c:v>
                </c:pt>
                <c:pt idx="3">
                  <c:v>7</c:v>
                </c:pt>
                <c:pt idx="4">
                  <c:v>8</c:v>
                </c:pt>
                <c:pt idx="5">
                  <c:v>9</c:v>
                </c:pt>
                <c:pt idx="6">
                  <c:v>10</c:v>
                </c:pt>
                <c:pt idx="7">
                  <c:v>11</c:v>
                </c:pt>
                <c:pt idx="8">
                  <c:v>12</c:v>
                </c:pt>
                <c:pt idx="9">
                  <c:v>13</c:v>
                </c:pt>
              </c:numCache>
            </c:numRef>
          </c:cat>
          <c:val>
            <c:numRef>
              <c:f>'Class Dist and comparison'!$E$4:$E$13</c:f>
              <c:numCache>
                <c:formatCode>0.0%</c:formatCode>
                <c:ptCount val="10"/>
                <c:pt idx="0">
                  <c:v>4.6541437138540934E-3</c:v>
                </c:pt>
                <c:pt idx="1">
                  <c:v>8.1775593975554728E-2</c:v>
                </c:pt>
                <c:pt idx="2">
                  <c:v>2.1424320571315533E-2</c:v>
                </c:pt>
                <c:pt idx="3">
                  <c:v>3.3570872690095264E-3</c:v>
                </c:pt>
                <c:pt idx="4">
                  <c:v>4.2314559077106587E-2</c:v>
                </c:pt>
                <c:pt idx="5">
                  <c:v>0.75787771046649399</c:v>
                </c:pt>
                <c:pt idx="6">
                  <c:v>4.4710298628172721E-3</c:v>
                </c:pt>
                <c:pt idx="7">
                  <c:v>5.2645232173103684E-2</c:v>
                </c:pt>
                <c:pt idx="8">
                  <c:v>1.5381563487098184E-2</c:v>
                </c:pt>
                <c:pt idx="9">
                  <c:v>1.0529046434620726E-3</c:v>
                </c:pt>
              </c:numCache>
            </c:numRef>
          </c:val>
        </c:ser>
        <c:ser>
          <c:idx val="4"/>
          <c:order val="4"/>
          <c:tx>
            <c:v>I-80E</c:v>
          </c:tx>
          <c:invertIfNegative val="0"/>
          <c:cat>
            <c:numRef>
              <c:f>'Class Dist and comparison'!$A$4:$A$13</c:f>
              <c:numCache>
                <c:formatCode>General</c:formatCode>
                <c:ptCount val="10"/>
                <c:pt idx="0">
                  <c:v>4</c:v>
                </c:pt>
                <c:pt idx="1">
                  <c:v>5</c:v>
                </c:pt>
                <c:pt idx="2">
                  <c:v>6</c:v>
                </c:pt>
                <c:pt idx="3">
                  <c:v>7</c:v>
                </c:pt>
                <c:pt idx="4">
                  <c:v>8</c:v>
                </c:pt>
                <c:pt idx="5">
                  <c:v>9</c:v>
                </c:pt>
                <c:pt idx="6">
                  <c:v>10</c:v>
                </c:pt>
                <c:pt idx="7">
                  <c:v>11</c:v>
                </c:pt>
                <c:pt idx="8">
                  <c:v>12</c:v>
                </c:pt>
                <c:pt idx="9">
                  <c:v>13</c:v>
                </c:pt>
              </c:numCache>
            </c:numRef>
          </c:cat>
          <c:val>
            <c:numRef>
              <c:f>'Class Dist and comparison'!$F$4:$F$13</c:f>
              <c:numCache>
                <c:formatCode>0.0%</c:formatCode>
                <c:ptCount val="10"/>
                <c:pt idx="0">
                  <c:v>7.4313704545802828E-3</c:v>
                </c:pt>
                <c:pt idx="1">
                  <c:v>6.334213297117483E-2</c:v>
                </c:pt>
                <c:pt idx="2">
                  <c:v>1.9165916408527005E-2</c:v>
                </c:pt>
                <c:pt idx="3">
                  <c:v>1.6464987105733065E-2</c:v>
                </c:pt>
                <c:pt idx="4">
                  <c:v>1.7060107121602913E-2</c:v>
                </c:pt>
                <c:pt idx="5">
                  <c:v>0.79834587154563363</c:v>
                </c:pt>
                <c:pt idx="6">
                  <c:v>5.8596432331803183E-3</c:v>
                </c:pt>
                <c:pt idx="7">
                  <c:v>5.1912776768956101E-2</c:v>
                </c:pt>
                <c:pt idx="8">
                  <c:v>1.4145544992599148E-2</c:v>
                </c:pt>
                <c:pt idx="9">
                  <c:v>8.8505028001161976E-4</c:v>
                </c:pt>
              </c:numCache>
            </c:numRef>
          </c:val>
        </c:ser>
        <c:dLbls>
          <c:showLegendKey val="0"/>
          <c:showVal val="0"/>
          <c:showCatName val="0"/>
          <c:showSerName val="0"/>
          <c:showPercent val="0"/>
          <c:showBubbleSize val="0"/>
        </c:dLbls>
        <c:gapWidth val="150"/>
        <c:axId val="111055232"/>
        <c:axId val="111057152"/>
      </c:barChart>
      <c:catAx>
        <c:axId val="111055232"/>
        <c:scaling>
          <c:orientation val="minMax"/>
        </c:scaling>
        <c:delete val="0"/>
        <c:axPos val="b"/>
        <c:title>
          <c:tx>
            <c:rich>
              <a:bodyPr/>
              <a:lstStyle/>
              <a:p>
                <a:pPr>
                  <a:defRPr/>
                </a:pPr>
                <a:r>
                  <a:rPr lang="en-US" dirty="0"/>
                  <a:t>FHWA Class</a:t>
                </a:r>
              </a:p>
            </c:rich>
          </c:tx>
          <c:layout>
            <c:manualLayout>
              <c:xMode val="edge"/>
              <c:yMode val="edge"/>
              <c:x val="0.47196611787162968"/>
              <c:y val="0.80308136482939629"/>
            </c:manualLayout>
          </c:layout>
          <c:overlay val="0"/>
        </c:title>
        <c:numFmt formatCode="General" sourceLinked="1"/>
        <c:majorTickMark val="none"/>
        <c:minorTickMark val="none"/>
        <c:tickLblPos val="nextTo"/>
        <c:txPr>
          <a:bodyPr rot="0" vert="horz"/>
          <a:lstStyle/>
          <a:p>
            <a:pPr>
              <a:defRPr/>
            </a:pPr>
            <a:endParaRPr lang="en-US"/>
          </a:p>
        </c:txPr>
        <c:crossAx val="111057152"/>
        <c:crosses val="autoZero"/>
        <c:auto val="1"/>
        <c:lblAlgn val="ctr"/>
        <c:lblOffset val="100"/>
        <c:tickMarkSkip val="1"/>
        <c:noMultiLvlLbl val="0"/>
      </c:catAx>
      <c:valAx>
        <c:axId val="111057152"/>
        <c:scaling>
          <c:orientation val="minMax"/>
        </c:scaling>
        <c:delete val="0"/>
        <c:axPos val="l"/>
        <c:majorGridlines/>
        <c:title>
          <c:tx>
            <c:rich>
              <a:bodyPr/>
              <a:lstStyle/>
              <a:p>
                <a:pPr>
                  <a:defRPr/>
                </a:pPr>
                <a:r>
                  <a:rPr lang="en-US" dirty="0"/>
                  <a:t> % Vehicles</a:t>
                </a:r>
              </a:p>
            </c:rich>
          </c:tx>
          <c:layout>
            <c:manualLayout>
              <c:xMode val="edge"/>
              <c:yMode val="edge"/>
              <c:x val="4.0831442679834466E-3"/>
              <c:y val="0.21850000000000025"/>
            </c:manualLayout>
          </c:layout>
          <c:overlay val="0"/>
        </c:title>
        <c:numFmt formatCode="0%" sourceLinked="0"/>
        <c:majorTickMark val="out"/>
        <c:minorTickMark val="none"/>
        <c:tickLblPos val="nextTo"/>
        <c:txPr>
          <a:bodyPr rot="0" vert="horz"/>
          <a:lstStyle/>
          <a:p>
            <a:pPr>
              <a:defRPr/>
            </a:pPr>
            <a:endParaRPr lang="en-US"/>
          </a:p>
        </c:txPr>
        <c:crossAx val="111055232"/>
        <c:crosses val="autoZero"/>
        <c:crossBetween val="between"/>
      </c:valAx>
      <c:spPr>
        <a:ln>
          <a:solidFill>
            <a:srgbClr val="FFFFFF">
              <a:lumMod val="65000"/>
            </a:srgbClr>
          </a:solidFill>
        </a:ln>
      </c:spPr>
    </c:plotArea>
    <c:legend>
      <c:legendPos val="r"/>
      <c:layout>
        <c:manualLayout>
          <c:xMode val="edge"/>
          <c:yMode val="edge"/>
          <c:x val="1.391298545308956E-2"/>
          <c:y val="0.8716557305336966"/>
          <c:w val="0.95830931091240712"/>
          <c:h val="0.11025965504312012"/>
        </c:manualLayout>
      </c:layout>
      <c:overlay val="0"/>
    </c:legend>
    <c:plotVisOnly val="1"/>
    <c:dispBlanksAs val="gap"/>
    <c:showDLblsOverMax val="0"/>
  </c:chart>
  <c:txPr>
    <a:bodyPr/>
    <a:lstStyle/>
    <a:p>
      <a:pPr>
        <a:defRPr sz="1500" b="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Top-Down</c:v>
          </c:tx>
          <c:spPr>
            <a:ln>
              <a:solidFill>
                <a:srgbClr val="0000FF"/>
              </a:solidFill>
              <a:prstDash val="solid"/>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Data'!$M$5:$M$244</c:f>
              <c:numCache>
                <c:formatCode>[$-1010409]#,##0.0000;\-#,##0.0000</c:formatCode>
                <c:ptCount val="240"/>
                <c:pt idx="0">
                  <c:v>3.732917E-7</c:v>
                </c:pt>
                <c:pt idx="1">
                  <c:v>5.3495974999999996E-7</c:v>
                </c:pt>
                <c:pt idx="2">
                  <c:v>5.6609391E-7</c:v>
                </c:pt>
                <c:pt idx="3">
                  <c:v>6.1775151000000001E-7</c:v>
                </c:pt>
                <c:pt idx="4">
                  <c:v>8.3132780000000003E-7</c:v>
                </c:pt>
                <c:pt idx="5">
                  <c:v>2.4637988999999998E-6</c:v>
                </c:pt>
                <c:pt idx="6">
                  <c:v>8.8952140000000008E-6</c:v>
                </c:pt>
                <c:pt idx="7">
                  <c:v>3.4116040999999995E-5</c:v>
                </c:pt>
                <c:pt idx="8">
                  <c:v>1.0196374E-4</c:v>
                </c:pt>
                <c:pt idx="9">
                  <c:v>1.3007928999999999E-4</c:v>
                </c:pt>
                <c:pt idx="10">
                  <c:v>1.5632900000000003E-4</c:v>
                </c:pt>
                <c:pt idx="11">
                  <c:v>1.6054735000000002E-4</c:v>
                </c:pt>
                <c:pt idx="12">
                  <c:v>1.6070451000000001E-4</c:v>
                </c:pt>
                <c:pt idx="13">
                  <c:v>1.6078887E-4</c:v>
                </c:pt>
                <c:pt idx="14">
                  <c:v>1.6080593E-4</c:v>
                </c:pt>
                <c:pt idx="15">
                  <c:v>1.6083760999999999E-4</c:v>
                </c:pt>
                <c:pt idx="16">
                  <c:v>1.6097568000000002E-4</c:v>
                </c:pt>
                <c:pt idx="17">
                  <c:v>1.6211034E-4</c:v>
                </c:pt>
                <c:pt idx="18">
                  <c:v>1.6667491000000001E-4</c:v>
                </c:pt>
                <c:pt idx="19">
                  <c:v>1.8511392E-4</c:v>
                </c:pt>
                <c:pt idx="20">
                  <c:v>2.3546828000000001E-4</c:v>
                </c:pt>
                <c:pt idx="21">
                  <c:v>2.5683259E-4</c:v>
                </c:pt>
                <c:pt idx="22">
                  <c:v>2.7719489E-4</c:v>
                </c:pt>
                <c:pt idx="23">
                  <c:v>2.8050452999999999E-4</c:v>
                </c:pt>
                <c:pt idx="24">
                  <c:v>2.8062862999999997E-4</c:v>
                </c:pt>
                <c:pt idx="25">
                  <c:v>2.8069697000000001E-4</c:v>
                </c:pt>
                <c:pt idx="26">
                  <c:v>2.8071054E-4</c:v>
                </c:pt>
                <c:pt idx="27">
                  <c:v>2.8073645000000001E-4</c:v>
                </c:pt>
                <c:pt idx="28">
                  <c:v>2.8084985999999999E-4</c:v>
                </c:pt>
                <c:pt idx="29">
                  <c:v>2.8180050999999999E-4</c:v>
                </c:pt>
                <c:pt idx="30">
                  <c:v>2.8563055000000001E-4</c:v>
                </c:pt>
                <c:pt idx="31">
                  <c:v>3.0125409999999997E-4</c:v>
                </c:pt>
                <c:pt idx="32">
                  <c:v>3.4417726999999999E-4</c:v>
                </c:pt>
                <c:pt idx="33">
                  <c:v>3.6254914000000002E-4</c:v>
                </c:pt>
                <c:pt idx="34">
                  <c:v>3.8028349999999999E-4</c:v>
                </c:pt>
                <c:pt idx="35">
                  <c:v>3.8318944000000001E-4</c:v>
                </c:pt>
                <c:pt idx="36">
                  <c:v>3.8329873999999999E-4</c:v>
                </c:pt>
                <c:pt idx="37">
                  <c:v>3.8335975000000004E-4</c:v>
                </c:pt>
                <c:pt idx="38">
                  <c:v>3.8337178999999996E-4</c:v>
                </c:pt>
                <c:pt idx="39">
                  <c:v>3.8339483999999996E-4</c:v>
                </c:pt>
                <c:pt idx="40">
                  <c:v>3.8349648999999998E-4</c:v>
                </c:pt>
                <c:pt idx="41">
                  <c:v>3.8435687000000002E-4</c:v>
                </c:pt>
                <c:pt idx="42">
                  <c:v>3.8782049999999994E-4</c:v>
                </c:pt>
                <c:pt idx="43">
                  <c:v>4.0200899999999999E-4</c:v>
                </c:pt>
                <c:pt idx="44">
                  <c:v>4.4107144E-4</c:v>
                </c:pt>
                <c:pt idx="45">
                  <c:v>4.5784257999999998E-4</c:v>
                </c:pt>
                <c:pt idx="46">
                  <c:v>4.7413182000000001E-4</c:v>
                </c:pt>
                <c:pt idx="47">
                  <c:v>4.7680894000000004E-4</c:v>
                </c:pt>
                <c:pt idx="48">
                  <c:v>4.7690983999999997E-4</c:v>
                </c:pt>
                <c:pt idx="49">
                  <c:v>4.7696643999999998E-4</c:v>
                </c:pt>
                <c:pt idx="50">
                  <c:v>4.7697758999999998E-4</c:v>
                </c:pt>
                <c:pt idx="51">
                  <c:v>4.7699918000000002E-4</c:v>
                </c:pt>
                <c:pt idx="52">
                  <c:v>4.7709365000000005E-4</c:v>
                </c:pt>
                <c:pt idx="53">
                  <c:v>4.7789934000000005E-4</c:v>
                </c:pt>
                <c:pt idx="54">
                  <c:v>4.8113884999999995E-4</c:v>
                </c:pt>
                <c:pt idx="55">
                  <c:v>4.9444145999999998E-4</c:v>
                </c:pt>
                <c:pt idx="56">
                  <c:v>5.3110066999999999E-4</c:v>
                </c:pt>
                <c:pt idx="57">
                  <c:v>5.4686109999999997E-4</c:v>
                </c:pt>
                <c:pt idx="58">
                  <c:v>5.6222779999999994E-4</c:v>
                </c:pt>
                <c:pt idx="59">
                  <c:v>5.6475679999999997E-4</c:v>
                </c:pt>
                <c:pt idx="60">
                  <c:v>5.6485210000000005E-4</c:v>
                </c:pt>
                <c:pt idx="61">
                  <c:v>5.64906E-4</c:v>
                </c:pt>
                <c:pt idx="62">
                  <c:v>5.649165E-4</c:v>
                </c:pt>
                <c:pt idx="63">
                  <c:v>5.6493690000000002E-4</c:v>
                </c:pt>
                <c:pt idx="64">
                  <c:v>5.650268E-4</c:v>
                </c:pt>
                <c:pt idx="65">
                  <c:v>5.6579579999999996E-4</c:v>
                </c:pt>
                <c:pt idx="66">
                  <c:v>5.6888399999999997E-4</c:v>
                </c:pt>
                <c:pt idx="67">
                  <c:v>5.8158579999999997E-4</c:v>
                </c:pt>
                <c:pt idx="68">
                  <c:v>6.1660800000000004E-4</c:v>
                </c:pt>
                <c:pt idx="69">
                  <c:v>6.316742E-4</c:v>
                </c:pt>
                <c:pt idx="70">
                  <c:v>6.4640369999999995E-4</c:v>
                </c:pt>
                <c:pt idx="71">
                  <c:v>6.4882979999999991E-4</c:v>
                </c:pt>
                <c:pt idx="72">
                  <c:v>6.48921E-4</c:v>
                </c:pt>
                <c:pt idx="73">
                  <c:v>6.4897290000000003E-4</c:v>
                </c:pt>
                <c:pt idx="74">
                  <c:v>6.4898310000000004E-4</c:v>
                </c:pt>
                <c:pt idx="75">
                  <c:v>6.490027E-4</c:v>
                </c:pt>
                <c:pt idx="76">
                  <c:v>6.4908929999999993E-4</c:v>
                </c:pt>
                <c:pt idx="77">
                  <c:v>6.498322E-4</c:v>
                </c:pt>
                <c:pt idx="78">
                  <c:v>6.5281249999999996E-4</c:v>
                </c:pt>
                <c:pt idx="79">
                  <c:v>6.6508409999999996E-4</c:v>
                </c:pt>
                <c:pt idx="80">
                  <c:v>6.989304999999999E-4</c:v>
                </c:pt>
                <c:pt idx="81">
                  <c:v>7.1349489999999994E-4</c:v>
                </c:pt>
                <c:pt idx="82">
                  <c:v>7.2776299999999998E-4</c:v>
                </c:pt>
                <c:pt idx="83">
                  <c:v>7.3011410000000006E-4</c:v>
                </c:pt>
                <c:pt idx="84">
                  <c:v>7.3020249999999995E-4</c:v>
                </c:pt>
                <c:pt idx="85">
                  <c:v>7.3025300000000004E-4</c:v>
                </c:pt>
                <c:pt idx="86">
                  <c:v>7.3026280000000002E-4</c:v>
                </c:pt>
                <c:pt idx="87">
                  <c:v>7.3028190000000003E-4</c:v>
                </c:pt>
                <c:pt idx="88">
                  <c:v>7.3036590000000005E-4</c:v>
                </c:pt>
                <c:pt idx="89">
                  <c:v>7.3108959999999997E-4</c:v>
                </c:pt>
                <c:pt idx="90">
                  <c:v>7.339899999999999E-4</c:v>
                </c:pt>
                <c:pt idx="91">
                  <c:v>7.4594220000000005E-4</c:v>
                </c:pt>
                <c:pt idx="92">
                  <c:v>7.7891440000000004E-4</c:v>
                </c:pt>
                <c:pt idx="93">
                  <c:v>7.9310410000000002E-4</c:v>
                </c:pt>
                <c:pt idx="94">
                  <c:v>8.0702750000000005E-4</c:v>
                </c:pt>
                <c:pt idx="95">
                  <c:v>8.0932230000000001E-4</c:v>
                </c:pt>
                <c:pt idx="96">
                  <c:v>8.0940859999999995E-4</c:v>
                </c:pt>
                <c:pt idx="97">
                  <c:v>8.0945810000000002E-4</c:v>
                </c:pt>
                <c:pt idx="98">
                  <c:v>8.0946760000000001E-4</c:v>
                </c:pt>
                <c:pt idx="99">
                  <c:v>8.0948629999999999E-4</c:v>
                </c:pt>
                <c:pt idx="100">
                  <c:v>8.0956829999999998E-4</c:v>
                </c:pt>
                <c:pt idx="101">
                  <c:v>8.1027759999999997E-4</c:v>
                </c:pt>
                <c:pt idx="102">
                  <c:v>8.1311749999999998E-4</c:v>
                </c:pt>
                <c:pt idx="103">
                  <c:v>8.2482809999999992E-4</c:v>
                </c:pt>
                <c:pt idx="104">
                  <c:v>8.5713770000000002E-4</c:v>
                </c:pt>
                <c:pt idx="105">
                  <c:v>8.710422E-4</c:v>
                </c:pt>
                <c:pt idx="106">
                  <c:v>8.8470410000000008E-4</c:v>
                </c:pt>
                <c:pt idx="107">
                  <c:v>8.8695620000000012E-4</c:v>
                </c:pt>
                <c:pt idx="108">
                  <c:v>8.8704090000000005E-4</c:v>
                </c:pt>
                <c:pt idx="109">
                  <c:v>8.8708950000000004E-4</c:v>
                </c:pt>
                <c:pt idx="110">
                  <c:v>8.8709869999999992E-4</c:v>
                </c:pt>
                <c:pt idx="111">
                  <c:v>8.8711709999999991E-4</c:v>
                </c:pt>
                <c:pt idx="112">
                  <c:v>8.8719789999999992E-4</c:v>
                </c:pt>
                <c:pt idx="113">
                  <c:v>8.87896E-4</c:v>
                </c:pt>
                <c:pt idx="114">
                  <c:v>8.9068949999999991E-4</c:v>
                </c:pt>
                <c:pt idx="115">
                  <c:v>9.0221479999999998E-4</c:v>
                </c:pt>
                <c:pt idx="116">
                  <c:v>9.3401550000000002E-4</c:v>
                </c:pt>
                <c:pt idx="117">
                  <c:v>9.4770010000000003E-4</c:v>
                </c:pt>
                <c:pt idx="118">
                  <c:v>9.6116120000000005E-4</c:v>
                </c:pt>
                <c:pt idx="119">
                  <c:v>9.6338029999999989E-4</c:v>
                </c:pt>
                <c:pt idx="120">
                  <c:v>9.6346370000000004E-4</c:v>
                </c:pt>
                <c:pt idx="121">
                  <c:v>9.6351159999999989E-4</c:v>
                </c:pt>
                <c:pt idx="122">
                  <c:v>9.635208000000001E-4</c:v>
                </c:pt>
                <c:pt idx="123">
                  <c:v>9.6353890000000009E-4</c:v>
                </c:pt>
                <c:pt idx="124">
                  <c:v>9.6361860000000006E-4</c:v>
                </c:pt>
                <c:pt idx="125">
                  <c:v>9.6430820000000005E-4</c:v>
                </c:pt>
                <c:pt idx="126">
                  <c:v>9.6706580000000008E-4</c:v>
                </c:pt>
                <c:pt idx="127">
                  <c:v>9.7844800000000003E-4</c:v>
                </c:pt>
                <c:pt idx="128">
                  <c:v>1.0098552999999999E-3</c:v>
                </c:pt>
                <c:pt idx="129">
                  <c:v>1.0233690999999999E-3</c:v>
                </c:pt>
                <c:pt idx="130">
                  <c:v>1.0366751E-3</c:v>
                </c:pt>
                <c:pt idx="131">
                  <c:v>1.0388686999999999E-3</c:v>
                </c:pt>
                <c:pt idx="132">
                  <c:v>1.0389512E-3</c:v>
                </c:pt>
                <c:pt idx="133">
                  <c:v>1.0389987E-3</c:v>
                </c:pt>
                <c:pt idx="134">
                  <c:v>1.0390077E-3</c:v>
                </c:pt>
                <c:pt idx="135">
                  <c:v>1.0390256E-3</c:v>
                </c:pt>
                <c:pt idx="136">
                  <c:v>1.0391044E-3</c:v>
                </c:pt>
                <c:pt idx="137">
                  <c:v>1.0397875000000001E-3</c:v>
                </c:pt>
                <c:pt idx="138">
                  <c:v>1.0425174000000001E-3</c:v>
                </c:pt>
                <c:pt idx="139">
                  <c:v>1.0537893E-3</c:v>
                </c:pt>
                <c:pt idx="140">
                  <c:v>1.0848936E-3</c:v>
                </c:pt>
                <c:pt idx="141">
                  <c:v>1.0982755999999999E-3</c:v>
                </c:pt>
                <c:pt idx="142">
                  <c:v>1.1114628E-3</c:v>
                </c:pt>
                <c:pt idx="143">
                  <c:v>1.1136369E-3</c:v>
                </c:pt>
                <c:pt idx="144">
                  <c:v>1.1137185E-3</c:v>
                </c:pt>
                <c:pt idx="145">
                  <c:v>1.1137656000000001E-3</c:v>
                </c:pt>
                <c:pt idx="146">
                  <c:v>1.1137747999999999E-3</c:v>
                </c:pt>
                <c:pt idx="147">
                  <c:v>1.1137923999999999E-3</c:v>
                </c:pt>
                <c:pt idx="148">
                  <c:v>1.1138706000000001E-3</c:v>
                </c:pt>
                <c:pt idx="149">
                  <c:v>1.1145488E-3</c:v>
                </c:pt>
                <c:pt idx="150">
                  <c:v>1.1172574999999999E-3</c:v>
                </c:pt>
                <c:pt idx="151">
                  <c:v>1.1284452999999999E-3</c:v>
                </c:pt>
                <c:pt idx="152">
                  <c:v>1.1593178E-3</c:v>
                </c:pt>
                <c:pt idx="153">
                  <c:v>1.1725983000000001E-3</c:v>
                </c:pt>
                <c:pt idx="154">
                  <c:v>1.1856954E-3</c:v>
                </c:pt>
                <c:pt idx="155">
                  <c:v>1.1878545000000001E-3</c:v>
                </c:pt>
                <c:pt idx="156">
                  <c:v>1.1879354999999999E-3</c:v>
                </c:pt>
                <c:pt idx="157">
                  <c:v>1.1879823000000001E-3</c:v>
                </c:pt>
                <c:pt idx="158">
                  <c:v>1.1879911999999999E-3</c:v>
                </c:pt>
                <c:pt idx="159">
                  <c:v>1.1880088E-3</c:v>
                </c:pt>
                <c:pt idx="160">
                  <c:v>1.1880864E-3</c:v>
                </c:pt>
                <c:pt idx="161">
                  <c:v>1.1887612000000001E-3</c:v>
                </c:pt>
                <c:pt idx="162">
                  <c:v>1.1914537000000001E-3</c:v>
                </c:pt>
                <c:pt idx="163">
                  <c:v>1.2025785999999999E-3</c:v>
                </c:pt>
                <c:pt idx="164">
                  <c:v>1.2332777000000001E-3</c:v>
                </c:pt>
                <c:pt idx="165">
                  <c:v>1.2464817E-3</c:v>
                </c:pt>
                <c:pt idx="166">
                  <c:v>1.2595120000000002E-3</c:v>
                </c:pt>
                <c:pt idx="167">
                  <c:v>1.2616603000000001E-3</c:v>
                </c:pt>
                <c:pt idx="168">
                  <c:v>1.2617408E-3</c:v>
                </c:pt>
                <c:pt idx="169">
                  <c:v>1.2617875000000001E-3</c:v>
                </c:pt>
                <c:pt idx="170">
                  <c:v>1.2617964000000001E-3</c:v>
                </c:pt>
                <c:pt idx="171">
                  <c:v>1.2618137999999999E-3</c:v>
                </c:pt>
                <c:pt idx="172">
                  <c:v>1.2618910999999998E-3</c:v>
                </c:pt>
                <c:pt idx="173">
                  <c:v>1.262563E-3</c:v>
                </c:pt>
                <c:pt idx="174">
                  <c:v>1.2652439E-3</c:v>
                </c:pt>
                <c:pt idx="175">
                  <c:v>1.276323E-3</c:v>
                </c:pt>
                <c:pt idx="176">
                  <c:v>1.3068957E-3</c:v>
                </c:pt>
                <c:pt idx="177">
                  <c:v>1.3200433E-3</c:v>
                </c:pt>
                <c:pt idx="178">
                  <c:v>1.3330259000000001E-3</c:v>
                </c:pt>
                <c:pt idx="179">
                  <c:v>1.3351662000000001E-3</c:v>
                </c:pt>
                <c:pt idx="180">
                  <c:v>1.3352463000000001E-3</c:v>
                </c:pt>
                <c:pt idx="181">
                  <c:v>1.3352927999999999E-3</c:v>
                </c:pt>
                <c:pt idx="182">
                  <c:v>1.3353016000000001E-3</c:v>
                </c:pt>
                <c:pt idx="183">
                  <c:v>1.3353191E-3</c:v>
                </c:pt>
                <c:pt idx="184">
                  <c:v>1.3353962E-3</c:v>
                </c:pt>
                <c:pt idx="185">
                  <c:v>1.3360664E-3</c:v>
                </c:pt>
                <c:pt idx="186">
                  <c:v>1.3387391000000001E-3</c:v>
                </c:pt>
                <c:pt idx="187">
                  <c:v>1.3497867E-3</c:v>
                </c:pt>
                <c:pt idx="188">
                  <c:v>1.3802727999999999E-3</c:v>
                </c:pt>
                <c:pt idx="189">
                  <c:v>1.3933814000000001E-3</c:v>
                </c:pt>
                <c:pt idx="190">
                  <c:v>1.4063324000000001E-3</c:v>
                </c:pt>
                <c:pt idx="191">
                  <c:v>1.4084673000000002E-3</c:v>
                </c:pt>
                <c:pt idx="192">
                  <c:v>1.4085472000000001E-3</c:v>
                </c:pt>
                <c:pt idx="193">
                  <c:v>1.4085936000000001E-3</c:v>
                </c:pt>
                <c:pt idx="194">
                  <c:v>1.4086024999999999E-3</c:v>
                </c:pt>
                <c:pt idx="195">
                  <c:v>1.40862E-3</c:v>
                </c:pt>
                <c:pt idx="196">
                  <c:v>1.4086967999999999E-3</c:v>
                </c:pt>
                <c:pt idx="197">
                  <c:v>1.409366E-3</c:v>
                </c:pt>
                <c:pt idx="198">
                  <c:v>1.4120335E-3</c:v>
                </c:pt>
                <c:pt idx="199">
                  <c:v>1.4230619999999999E-3</c:v>
                </c:pt>
                <c:pt idx="200">
                  <c:v>1.4534947999999999E-3</c:v>
                </c:pt>
                <c:pt idx="201">
                  <c:v>1.4665788000000001E-3</c:v>
                </c:pt>
                <c:pt idx="202">
                  <c:v>1.4795118E-3</c:v>
                </c:pt>
                <c:pt idx="203">
                  <c:v>1.4816437E-3</c:v>
                </c:pt>
                <c:pt idx="204">
                  <c:v>1.4817236000000001E-3</c:v>
                </c:pt>
                <c:pt idx="205">
                  <c:v>1.4817698999999998E-3</c:v>
                </c:pt>
                <c:pt idx="206">
                  <c:v>1.4817787E-3</c:v>
                </c:pt>
                <c:pt idx="207">
                  <c:v>1.4817961000000001E-3</c:v>
                </c:pt>
                <c:pt idx="208">
                  <c:v>1.4818727000000002E-3</c:v>
                </c:pt>
                <c:pt idx="209">
                  <c:v>1.4825416999999998E-3</c:v>
                </c:pt>
                <c:pt idx="210">
                  <c:v>1.4852066E-3</c:v>
                </c:pt>
                <c:pt idx="211">
                  <c:v>1.496226E-3</c:v>
                </c:pt>
                <c:pt idx="212">
                  <c:v>1.526634E-3</c:v>
                </c:pt>
                <c:pt idx="213">
                  <c:v>1.5397055000000001E-3</c:v>
                </c:pt>
                <c:pt idx="214">
                  <c:v>1.552632E-3</c:v>
                </c:pt>
                <c:pt idx="215">
                  <c:v>1.5547626999999999E-3</c:v>
                </c:pt>
                <c:pt idx="216">
                  <c:v>1.5548424E-3</c:v>
                </c:pt>
                <c:pt idx="217">
                  <c:v>1.5548888999999998E-3</c:v>
                </c:pt>
                <c:pt idx="218">
                  <c:v>1.5548976000000002E-3</c:v>
                </c:pt>
                <c:pt idx="219">
                  <c:v>1.5549151000000001E-3</c:v>
                </c:pt>
                <c:pt idx="220">
                  <c:v>1.5549916000000001E-3</c:v>
                </c:pt>
                <c:pt idx="221">
                  <c:v>1.5556608E-3</c:v>
                </c:pt>
                <c:pt idx="222">
                  <c:v>1.5583251E-3</c:v>
                </c:pt>
                <c:pt idx="223">
                  <c:v>1.5693446000000001E-3</c:v>
                </c:pt>
                <c:pt idx="224">
                  <c:v>1.5997520000000001E-3</c:v>
                </c:pt>
                <c:pt idx="225">
                  <c:v>1.6128213000000001E-3</c:v>
                </c:pt>
                <c:pt idx="226">
                  <c:v>1.6257518E-3</c:v>
                </c:pt>
                <c:pt idx="227">
                  <c:v>1.6278833E-3</c:v>
                </c:pt>
                <c:pt idx="228">
                  <c:v>1.6279622999999998E-3</c:v>
                </c:pt>
                <c:pt idx="229">
                  <c:v>1.6280086E-3</c:v>
                </c:pt>
                <c:pt idx="230">
                  <c:v>1.6280171999999999E-3</c:v>
                </c:pt>
                <c:pt idx="231">
                  <c:v>1.6280345999999998E-3</c:v>
                </c:pt>
                <c:pt idx="232">
                  <c:v>1.6281116999999998E-3</c:v>
                </c:pt>
                <c:pt idx="233">
                  <c:v>1.6287819E-3</c:v>
                </c:pt>
                <c:pt idx="234">
                  <c:v>1.6314476E-3</c:v>
                </c:pt>
                <c:pt idx="235">
                  <c:v>1.6424739999999999E-3</c:v>
                </c:pt>
                <c:pt idx="236">
                  <c:v>1.6729022000000001E-3</c:v>
                </c:pt>
                <c:pt idx="237">
                  <c:v>1.6859794999999999E-3</c:v>
                </c:pt>
                <c:pt idx="238">
                  <c:v>1.6989207000000001E-3</c:v>
                </c:pt>
                <c:pt idx="239">
                  <c:v>1.7010542000000001E-3</c:v>
                </c:pt>
              </c:numCache>
            </c:numRef>
          </c:val>
          <c:smooth val="0"/>
        </c:ser>
        <c:ser>
          <c:idx val="1"/>
          <c:order val="1"/>
          <c:tx>
            <c:v>Bottom-Up</c:v>
          </c:tx>
          <c:spPr>
            <a:ln w="25400">
              <a:solidFill>
                <a:srgbClr val="BE4B48"/>
              </a:solidFill>
              <a:prstDash val="sysDash"/>
            </a:ln>
          </c:spPr>
          <c:marker>
            <c:symbol val="none"/>
          </c:marker>
          <c:cat>
            <c:strRef>
              <c:f>'Cracking Data'!$B$5:$B$244</c:f>
              <c:strCache>
                <c:ptCount val="240"/>
                <c:pt idx="0">
                  <c:v>11/2014</c:v>
                </c:pt>
                <c:pt idx="1">
                  <c:v>12/2014</c:v>
                </c:pt>
                <c:pt idx="2">
                  <c:v>1/2015</c:v>
                </c:pt>
                <c:pt idx="3">
                  <c:v>2/2015</c:v>
                </c:pt>
                <c:pt idx="4">
                  <c:v>3/2015</c:v>
                </c:pt>
                <c:pt idx="5">
                  <c:v>4/2015</c:v>
                </c:pt>
                <c:pt idx="6">
                  <c:v>5/2015</c:v>
                </c:pt>
                <c:pt idx="7">
                  <c:v>6/2015</c:v>
                </c:pt>
                <c:pt idx="8">
                  <c:v>7/2015</c:v>
                </c:pt>
                <c:pt idx="9">
                  <c:v>8/2015</c:v>
                </c:pt>
                <c:pt idx="10">
                  <c:v>9/2015</c:v>
                </c:pt>
                <c:pt idx="11">
                  <c:v>10/2015</c:v>
                </c:pt>
                <c:pt idx="12">
                  <c:v>11/2015</c:v>
                </c:pt>
                <c:pt idx="13">
                  <c:v>12/2015</c:v>
                </c:pt>
                <c:pt idx="14">
                  <c:v>1/2016</c:v>
                </c:pt>
                <c:pt idx="15">
                  <c:v>2/2016</c:v>
                </c:pt>
                <c:pt idx="16">
                  <c:v>3/2016</c:v>
                </c:pt>
                <c:pt idx="17">
                  <c:v>4/2016</c:v>
                </c:pt>
                <c:pt idx="18">
                  <c:v>5/2016</c:v>
                </c:pt>
                <c:pt idx="19">
                  <c:v>6/2016</c:v>
                </c:pt>
                <c:pt idx="20">
                  <c:v>7/2016</c:v>
                </c:pt>
                <c:pt idx="21">
                  <c:v>8/2016</c:v>
                </c:pt>
                <c:pt idx="22">
                  <c:v>9/2016</c:v>
                </c:pt>
                <c:pt idx="23">
                  <c:v>10/2016</c:v>
                </c:pt>
                <c:pt idx="24">
                  <c:v>11/2016</c:v>
                </c:pt>
                <c:pt idx="25">
                  <c:v>12/2016</c:v>
                </c:pt>
                <c:pt idx="26">
                  <c:v>1/2017</c:v>
                </c:pt>
                <c:pt idx="27">
                  <c:v>2/2017</c:v>
                </c:pt>
                <c:pt idx="28">
                  <c:v>3/2017</c:v>
                </c:pt>
                <c:pt idx="29">
                  <c:v>4/2017</c:v>
                </c:pt>
                <c:pt idx="30">
                  <c:v>5/2017</c:v>
                </c:pt>
                <c:pt idx="31">
                  <c:v>6/2017</c:v>
                </c:pt>
                <c:pt idx="32">
                  <c:v>7/2017</c:v>
                </c:pt>
                <c:pt idx="33">
                  <c:v>8/2017</c:v>
                </c:pt>
                <c:pt idx="34">
                  <c:v>9/2017</c:v>
                </c:pt>
                <c:pt idx="35">
                  <c:v>10/2017</c:v>
                </c:pt>
                <c:pt idx="36">
                  <c:v>11/2017</c:v>
                </c:pt>
                <c:pt idx="37">
                  <c:v>12/2017</c:v>
                </c:pt>
                <c:pt idx="38">
                  <c:v>1/2018</c:v>
                </c:pt>
                <c:pt idx="39">
                  <c:v>2/2018</c:v>
                </c:pt>
                <c:pt idx="40">
                  <c:v>3/2018</c:v>
                </c:pt>
                <c:pt idx="41">
                  <c:v>4/2018</c:v>
                </c:pt>
                <c:pt idx="42">
                  <c:v>5/2018</c:v>
                </c:pt>
                <c:pt idx="43">
                  <c:v>6/2018</c:v>
                </c:pt>
                <c:pt idx="44">
                  <c:v>7/2018</c:v>
                </c:pt>
                <c:pt idx="45">
                  <c:v>8/2018</c:v>
                </c:pt>
                <c:pt idx="46">
                  <c:v>9/2018</c:v>
                </c:pt>
                <c:pt idx="47">
                  <c:v>10/2018</c:v>
                </c:pt>
                <c:pt idx="48">
                  <c:v>11/2018</c:v>
                </c:pt>
                <c:pt idx="49">
                  <c:v>12/2018</c:v>
                </c:pt>
                <c:pt idx="50">
                  <c:v>1/2019</c:v>
                </c:pt>
                <c:pt idx="51">
                  <c:v>2/2019</c:v>
                </c:pt>
                <c:pt idx="52">
                  <c:v>3/2019</c:v>
                </c:pt>
                <c:pt idx="53">
                  <c:v>4/2019</c:v>
                </c:pt>
                <c:pt idx="54">
                  <c:v>5/2019</c:v>
                </c:pt>
                <c:pt idx="55">
                  <c:v>6/2019</c:v>
                </c:pt>
                <c:pt idx="56">
                  <c:v>7/2019</c:v>
                </c:pt>
                <c:pt idx="57">
                  <c:v>8/2019</c:v>
                </c:pt>
                <c:pt idx="58">
                  <c:v>9/2019</c:v>
                </c:pt>
                <c:pt idx="59">
                  <c:v>10/2019</c:v>
                </c:pt>
                <c:pt idx="60">
                  <c:v>11/2019</c:v>
                </c:pt>
                <c:pt idx="61">
                  <c:v>12/2019</c:v>
                </c:pt>
                <c:pt idx="62">
                  <c:v>1/2020</c:v>
                </c:pt>
                <c:pt idx="63">
                  <c:v>2/2020</c:v>
                </c:pt>
                <c:pt idx="64">
                  <c:v>3/2020</c:v>
                </c:pt>
                <c:pt idx="65">
                  <c:v>4/2020</c:v>
                </c:pt>
                <c:pt idx="66">
                  <c:v>5/2020</c:v>
                </c:pt>
                <c:pt idx="67">
                  <c:v>6/2020</c:v>
                </c:pt>
                <c:pt idx="68">
                  <c:v>7/2020</c:v>
                </c:pt>
                <c:pt idx="69">
                  <c:v>8/2020</c:v>
                </c:pt>
                <c:pt idx="70">
                  <c:v>9/2020</c:v>
                </c:pt>
                <c:pt idx="71">
                  <c:v>10/2020</c:v>
                </c:pt>
                <c:pt idx="72">
                  <c:v>11/2020</c:v>
                </c:pt>
                <c:pt idx="73">
                  <c:v>12/2020</c:v>
                </c:pt>
                <c:pt idx="74">
                  <c:v>1/2021</c:v>
                </c:pt>
                <c:pt idx="75">
                  <c:v>2/2021</c:v>
                </c:pt>
                <c:pt idx="76">
                  <c:v>3/2021</c:v>
                </c:pt>
                <c:pt idx="77">
                  <c:v>4/2021</c:v>
                </c:pt>
                <c:pt idx="78">
                  <c:v>5/2021</c:v>
                </c:pt>
                <c:pt idx="79">
                  <c:v>6/2021</c:v>
                </c:pt>
                <c:pt idx="80">
                  <c:v>7/2021</c:v>
                </c:pt>
                <c:pt idx="81">
                  <c:v>8/2021</c:v>
                </c:pt>
                <c:pt idx="82">
                  <c:v>9/2021</c:v>
                </c:pt>
                <c:pt idx="83">
                  <c:v>10/2021</c:v>
                </c:pt>
                <c:pt idx="84">
                  <c:v>11/2021</c:v>
                </c:pt>
                <c:pt idx="85">
                  <c:v>12/2021</c:v>
                </c:pt>
                <c:pt idx="86">
                  <c:v>1/2022</c:v>
                </c:pt>
                <c:pt idx="87">
                  <c:v>2/2022</c:v>
                </c:pt>
                <c:pt idx="88">
                  <c:v>3/2022</c:v>
                </c:pt>
                <c:pt idx="89">
                  <c:v>4/2022</c:v>
                </c:pt>
                <c:pt idx="90">
                  <c:v>5/2022</c:v>
                </c:pt>
                <c:pt idx="91">
                  <c:v>6/2022</c:v>
                </c:pt>
                <c:pt idx="92">
                  <c:v>7/2022</c:v>
                </c:pt>
                <c:pt idx="93">
                  <c:v>8/2022</c:v>
                </c:pt>
                <c:pt idx="94">
                  <c:v>9/2022</c:v>
                </c:pt>
                <c:pt idx="95">
                  <c:v>10/2022</c:v>
                </c:pt>
                <c:pt idx="96">
                  <c:v>11/2022</c:v>
                </c:pt>
                <c:pt idx="97">
                  <c:v>12/2022</c:v>
                </c:pt>
                <c:pt idx="98">
                  <c:v>1/2023</c:v>
                </c:pt>
                <c:pt idx="99">
                  <c:v>2/2023</c:v>
                </c:pt>
                <c:pt idx="100">
                  <c:v>3/2023</c:v>
                </c:pt>
                <c:pt idx="101">
                  <c:v>4/2023</c:v>
                </c:pt>
                <c:pt idx="102">
                  <c:v>5/2023</c:v>
                </c:pt>
                <c:pt idx="103">
                  <c:v>6/2023</c:v>
                </c:pt>
                <c:pt idx="104">
                  <c:v>7/2023</c:v>
                </c:pt>
                <c:pt idx="105">
                  <c:v>8/2023</c:v>
                </c:pt>
                <c:pt idx="106">
                  <c:v>9/2023</c:v>
                </c:pt>
                <c:pt idx="107">
                  <c:v>10/2023</c:v>
                </c:pt>
                <c:pt idx="108">
                  <c:v>11/2023</c:v>
                </c:pt>
                <c:pt idx="109">
                  <c:v>12/2023</c:v>
                </c:pt>
                <c:pt idx="110">
                  <c:v>1/2024</c:v>
                </c:pt>
                <c:pt idx="111">
                  <c:v>2/2024</c:v>
                </c:pt>
                <c:pt idx="112">
                  <c:v>3/2024</c:v>
                </c:pt>
                <c:pt idx="113">
                  <c:v>4/2024</c:v>
                </c:pt>
                <c:pt idx="114">
                  <c:v>5/2024</c:v>
                </c:pt>
                <c:pt idx="115">
                  <c:v>6/2024</c:v>
                </c:pt>
                <c:pt idx="116">
                  <c:v>7/2024</c:v>
                </c:pt>
                <c:pt idx="117">
                  <c:v>8/2024</c:v>
                </c:pt>
                <c:pt idx="118">
                  <c:v>9/2024</c:v>
                </c:pt>
                <c:pt idx="119">
                  <c:v>10/2024</c:v>
                </c:pt>
                <c:pt idx="120">
                  <c:v>11/2024</c:v>
                </c:pt>
                <c:pt idx="121">
                  <c:v>12/2024</c:v>
                </c:pt>
                <c:pt idx="122">
                  <c:v>1/2025</c:v>
                </c:pt>
                <c:pt idx="123">
                  <c:v>2/2025</c:v>
                </c:pt>
                <c:pt idx="124">
                  <c:v>3/2025</c:v>
                </c:pt>
                <c:pt idx="125">
                  <c:v>4/2025</c:v>
                </c:pt>
                <c:pt idx="126">
                  <c:v>5/2025</c:v>
                </c:pt>
                <c:pt idx="127">
                  <c:v>6/2025</c:v>
                </c:pt>
                <c:pt idx="128">
                  <c:v>7/2025</c:v>
                </c:pt>
                <c:pt idx="129">
                  <c:v>8/2025</c:v>
                </c:pt>
                <c:pt idx="130">
                  <c:v>9/2025</c:v>
                </c:pt>
                <c:pt idx="131">
                  <c:v>10/2025</c:v>
                </c:pt>
                <c:pt idx="132">
                  <c:v>11/2025</c:v>
                </c:pt>
                <c:pt idx="133">
                  <c:v>12/2025</c:v>
                </c:pt>
                <c:pt idx="134">
                  <c:v>1/2026</c:v>
                </c:pt>
                <c:pt idx="135">
                  <c:v>2/2026</c:v>
                </c:pt>
                <c:pt idx="136">
                  <c:v>3/2026</c:v>
                </c:pt>
                <c:pt idx="137">
                  <c:v>4/2026</c:v>
                </c:pt>
                <c:pt idx="138">
                  <c:v>5/2026</c:v>
                </c:pt>
                <c:pt idx="139">
                  <c:v>6/2026</c:v>
                </c:pt>
                <c:pt idx="140">
                  <c:v>7/2026</c:v>
                </c:pt>
                <c:pt idx="141">
                  <c:v>8/2026</c:v>
                </c:pt>
                <c:pt idx="142">
                  <c:v>9/2026</c:v>
                </c:pt>
                <c:pt idx="143">
                  <c:v>10/2026</c:v>
                </c:pt>
                <c:pt idx="144">
                  <c:v>11/2026</c:v>
                </c:pt>
                <c:pt idx="145">
                  <c:v>12/2026</c:v>
                </c:pt>
                <c:pt idx="146">
                  <c:v>1/2027</c:v>
                </c:pt>
                <c:pt idx="147">
                  <c:v>2/2027</c:v>
                </c:pt>
                <c:pt idx="148">
                  <c:v>3/2027</c:v>
                </c:pt>
                <c:pt idx="149">
                  <c:v>4/2027</c:v>
                </c:pt>
                <c:pt idx="150">
                  <c:v>5/2027</c:v>
                </c:pt>
                <c:pt idx="151">
                  <c:v>6/2027</c:v>
                </c:pt>
                <c:pt idx="152">
                  <c:v>7/2027</c:v>
                </c:pt>
                <c:pt idx="153">
                  <c:v>8/2027</c:v>
                </c:pt>
                <c:pt idx="154">
                  <c:v>9/2027</c:v>
                </c:pt>
                <c:pt idx="155">
                  <c:v>10/2027</c:v>
                </c:pt>
                <c:pt idx="156">
                  <c:v>11/2027</c:v>
                </c:pt>
                <c:pt idx="157">
                  <c:v>12/2027</c:v>
                </c:pt>
                <c:pt idx="158">
                  <c:v>1/2028</c:v>
                </c:pt>
                <c:pt idx="159">
                  <c:v>2/2028</c:v>
                </c:pt>
                <c:pt idx="160">
                  <c:v>3/2028</c:v>
                </c:pt>
                <c:pt idx="161">
                  <c:v>4/2028</c:v>
                </c:pt>
                <c:pt idx="162">
                  <c:v>5/2028</c:v>
                </c:pt>
                <c:pt idx="163">
                  <c:v>6/2028</c:v>
                </c:pt>
                <c:pt idx="164">
                  <c:v>7/2028</c:v>
                </c:pt>
                <c:pt idx="165">
                  <c:v>8/2028</c:v>
                </c:pt>
                <c:pt idx="166">
                  <c:v>9/2028</c:v>
                </c:pt>
                <c:pt idx="167">
                  <c:v>10/2028</c:v>
                </c:pt>
                <c:pt idx="168">
                  <c:v>11/2028</c:v>
                </c:pt>
                <c:pt idx="169">
                  <c:v>12/2028</c:v>
                </c:pt>
                <c:pt idx="170">
                  <c:v>1/2029</c:v>
                </c:pt>
                <c:pt idx="171">
                  <c:v>2/2029</c:v>
                </c:pt>
                <c:pt idx="172">
                  <c:v>3/2029</c:v>
                </c:pt>
                <c:pt idx="173">
                  <c:v>4/2029</c:v>
                </c:pt>
                <c:pt idx="174">
                  <c:v>5/2029</c:v>
                </c:pt>
                <c:pt idx="175">
                  <c:v>6/2029</c:v>
                </c:pt>
                <c:pt idx="176">
                  <c:v>7/2029</c:v>
                </c:pt>
                <c:pt idx="177">
                  <c:v>8/2029</c:v>
                </c:pt>
                <c:pt idx="178">
                  <c:v>9/2029</c:v>
                </c:pt>
                <c:pt idx="179">
                  <c:v>10/2029</c:v>
                </c:pt>
                <c:pt idx="180">
                  <c:v>11/2029</c:v>
                </c:pt>
                <c:pt idx="181">
                  <c:v>12/2029</c:v>
                </c:pt>
                <c:pt idx="182">
                  <c:v>1/2030</c:v>
                </c:pt>
                <c:pt idx="183">
                  <c:v>2/2030</c:v>
                </c:pt>
                <c:pt idx="184">
                  <c:v>3/2030</c:v>
                </c:pt>
                <c:pt idx="185">
                  <c:v>4/2030</c:v>
                </c:pt>
                <c:pt idx="186">
                  <c:v>5/2030</c:v>
                </c:pt>
                <c:pt idx="187">
                  <c:v>6/2030</c:v>
                </c:pt>
                <c:pt idx="188">
                  <c:v>7/2030</c:v>
                </c:pt>
                <c:pt idx="189">
                  <c:v>8/2030</c:v>
                </c:pt>
                <c:pt idx="190">
                  <c:v>9/2030</c:v>
                </c:pt>
                <c:pt idx="191">
                  <c:v>10/2030</c:v>
                </c:pt>
                <c:pt idx="192">
                  <c:v>11/2030</c:v>
                </c:pt>
                <c:pt idx="193">
                  <c:v>12/2030</c:v>
                </c:pt>
                <c:pt idx="194">
                  <c:v>1/2031</c:v>
                </c:pt>
                <c:pt idx="195">
                  <c:v>2/2031</c:v>
                </c:pt>
                <c:pt idx="196">
                  <c:v>3/2031</c:v>
                </c:pt>
                <c:pt idx="197">
                  <c:v>4/2031</c:v>
                </c:pt>
                <c:pt idx="198">
                  <c:v>5/2031</c:v>
                </c:pt>
                <c:pt idx="199">
                  <c:v>6/2031</c:v>
                </c:pt>
                <c:pt idx="200">
                  <c:v>7/2031</c:v>
                </c:pt>
                <c:pt idx="201">
                  <c:v>8/2031</c:v>
                </c:pt>
                <c:pt idx="202">
                  <c:v>9/2031</c:v>
                </c:pt>
                <c:pt idx="203">
                  <c:v>10/2031</c:v>
                </c:pt>
                <c:pt idx="204">
                  <c:v>11/2031</c:v>
                </c:pt>
                <c:pt idx="205">
                  <c:v>12/2031</c:v>
                </c:pt>
                <c:pt idx="206">
                  <c:v>1/2032</c:v>
                </c:pt>
                <c:pt idx="207">
                  <c:v>2/2032</c:v>
                </c:pt>
                <c:pt idx="208">
                  <c:v>3/2032</c:v>
                </c:pt>
                <c:pt idx="209">
                  <c:v>4/2032</c:v>
                </c:pt>
                <c:pt idx="210">
                  <c:v>5/2032</c:v>
                </c:pt>
                <c:pt idx="211">
                  <c:v>6/2032</c:v>
                </c:pt>
                <c:pt idx="212">
                  <c:v>7/2032</c:v>
                </c:pt>
                <c:pt idx="213">
                  <c:v>8/2032</c:v>
                </c:pt>
                <c:pt idx="214">
                  <c:v>9/2032</c:v>
                </c:pt>
                <c:pt idx="215">
                  <c:v>10/2032</c:v>
                </c:pt>
                <c:pt idx="216">
                  <c:v>11/2032</c:v>
                </c:pt>
                <c:pt idx="217">
                  <c:v>12/2032</c:v>
                </c:pt>
                <c:pt idx="218">
                  <c:v>1/2033</c:v>
                </c:pt>
                <c:pt idx="219">
                  <c:v>2/2033</c:v>
                </c:pt>
                <c:pt idx="220">
                  <c:v>3/2033</c:v>
                </c:pt>
                <c:pt idx="221">
                  <c:v>4/2033</c:v>
                </c:pt>
                <c:pt idx="222">
                  <c:v>5/2033</c:v>
                </c:pt>
                <c:pt idx="223">
                  <c:v>6/2033</c:v>
                </c:pt>
                <c:pt idx="224">
                  <c:v>7/2033</c:v>
                </c:pt>
                <c:pt idx="225">
                  <c:v>8/2033</c:v>
                </c:pt>
                <c:pt idx="226">
                  <c:v>9/2033</c:v>
                </c:pt>
                <c:pt idx="227">
                  <c:v>10/2033</c:v>
                </c:pt>
                <c:pt idx="228">
                  <c:v>11/2033</c:v>
                </c:pt>
                <c:pt idx="229">
                  <c:v>12/2033</c:v>
                </c:pt>
                <c:pt idx="230">
                  <c:v>1/2034</c:v>
                </c:pt>
                <c:pt idx="231">
                  <c:v>2/2034</c:v>
                </c:pt>
                <c:pt idx="232">
                  <c:v>3/2034</c:v>
                </c:pt>
                <c:pt idx="233">
                  <c:v>4/2034</c:v>
                </c:pt>
                <c:pt idx="234">
                  <c:v>5/2034</c:v>
                </c:pt>
                <c:pt idx="235">
                  <c:v>6/2034</c:v>
                </c:pt>
                <c:pt idx="236">
                  <c:v>7/2034</c:v>
                </c:pt>
                <c:pt idx="237">
                  <c:v>8/2034</c:v>
                </c:pt>
                <c:pt idx="238">
                  <c:v>9/2034</c:v>
                </c:pt>
                <c:pt idx="239">
                  <c:v>10/2034</c:v>
                </c:pt>
              </c:strCache>
            </c:strRef>
          </c:cat>
          <c:val>
            <c:numRef>
              <c:f>'Cracking Data'!$I$5:$I$244</c:f>
              <c:numCache>
                <c:formatCode>[$-1010409]#,##0.0000;\-#,##0.0000</c:formatCode>
                <c:ptCount val="240"/>
                <c:pt idx="0">
                  <c:v>1.003941244E-7</c:v>
                </c:pt>
                <c:pt idx="1">
                  <c:v>1.1216569559999999E-7</c:v>
                </c:pt>
                <c:pt idx="2">
                  <c:v>1.3171136160000002E-7</c:v>
                </c:pt>
                <c:pt idx="3">
                  <c:v>1.658926293E-7</c:v>
                </c:pt>
                <c:pt idx="4">
                  <c:v>6.4677771299999993E-7</c:v>
                </c:pt>
                <c:pt idx="5">
                  <c:v>2.355858429E-6</c:v>
                </c:pt>
                <c:pt idx="6">
                  <c:v>8.4097195000000001E-6</c:v>
                </c:pt>
                <c:pt idx="7">
                  <c:v>1.8684143859999999E-5</c:v>
                </c:pt>
                <c:pt idx="8">
                  <c:v>3.2505196869999999E-5</c:v>
                </c:pt>
                <c:pt idx="9">
                  <c:v>4.0577777E-5</c:v>
                </c:pt>
                <c:pt idx="10">
                  <c:v>4.4863316700000006E-5</c:v>
                </c:pt>
                <c:pt idx="11">
                  <c:v>4.5807398099999997E-5</c:v>
                </c:pt>
                <c:pt idx="12">
                  <c:v>4.5871131800000006E-5</c:v>
                </c:pt>
                <c:pt idx="13">
                  <c:v>4.5879382699999999E-5</c:v>
                </c:pt>
                <c:pt idx="14">
                  <c:v>4.5894187300000004E-5</c:v>
                </c:pt>
                <c:pt idx="15">
                  <c:v>4.5921228099999998E-5</c:v>
                </c:pt>
                <c:pt idx="16">
                  <c:v>4.6313550300000001E-5</c:v>
                </c:pt>
                <c:pt idx="17">
                  <c:v>4.7715372200000001E-5</c:v>
                </c:pt>
                <c:pt idx="18">
                  <c:v>5.2642544499999995E-5</c:v>
                </c:pt>
                <c:pt idx="19">
                  <c:v>6.1005876200000002E-5</c:v>
                </c:pt>
                <c:pt idx="20">
                  <c:v>7.2202415299999994E-5</c:v>
                </c:pt>
                <c:pt idx="21">
                  <c:v>7.8908246699999998E-5</c:v>
                </c:pt>
                <c:pt idx="22">
                  <c:v>8.2520145499999991E-5</c:v>
                </c:pt>
                <c:pt idx="23">
                  <c:v>8.3336522800000004E-5</c:v>
                </c:pt>
                <c:pt idx="24">
                  <c:v>8.3392972199999992E-5</c:v>
                </c:pt>
                <c:pt idx="25">
                  <c:v>8.3400341899999992E-5</c:v>
                </c:pt>
                <c:pt idx="26">
                  <c:v>8.3413724100000008E-5</c:v>
                </c:pt>
                <c:pt idx="27">
                  <c:v>8.3438290299999991E-5</c:v>
                </c:pt>
                <c:pt idx="28">
                  <c:v>8.3797377599999998E-5</c:v>
                </c:pt>
                <c:pt idx="29">
                  <c:v>8.5074014500000002E-5</c:v>
                </c:pt>
                <c:pt idx="30">
                  <c:v>8.9519607299999996E-5</c:v>
                </c:pt>
                <c:pt idx="31">
                  <c:v>9.7039331299999997E-5</c:v>
                </c:pt>
                <c:pt idx="32">
                  <c:v>1.070693781E-4</c:v>
                </c:pt>
                <c:pt idx="33">
                  <c:v>1.131385152E-4</c:v>
                </c:pt>
                <c:pt idx="34">
                  <c:v>1.1643749570000001E-4</c:v>
                </c:pt>
                <c:pt idx="35">
                  <c:v>1.1719470820000002E-4</c:v>
                </c:pt>
                <c:pt idx="36">
                  <c:v>1.172477609E-4</c:v>
                </c:pt>
                <c:pt idx="37">
                  <c:v>1.1725470999999998E-4</c:v>
                </c:pt>
                <c:pt idx="38">
                  <c:v>1.172673911E-4</c:v>
                </c:pt>
                <c:pt idx="39">
                  <c:v>1.17290785E-4</c:v>
                </c:pt>
                <c:pt idx="40">
                  <c:v>1.176337012E-4</c:v>
                </c:pt>
                <c:pt idx="41">
                  <c:v>1.1884816670000001E-4</c:v>
                </c:pt>
                <c:pt idx="42">
                  <c:v>1.2304949209999998E-4</c:v>
                </c:pt>
                <c:pt idx="43">
                  <c:v>1.3013361929999998E-4</c:v>
                </c:pt>
                <c:pt idx="44">
                  <c:v>1.3955127990000001E-4</c:v>
                </c:pt>
                <c:pt idx="45">
                  <c:v>1.4527629580000001E-4</c:v>
                </c:pt>
                <c:pt idx="46">
                  <c:v>1.4840235800000001E-4</c:v>
                </c:pt>
                <c:pt idx="47">
                  <c:v>1.4912602260000002E-4</c:v>
                </c:pt>
                <c:pt idx="48">
                  <c:v>1.491771314E-4</c:v>
                </c:pt>
                <c:pt idx="49">
                  <c:v>1.4918384020000001E-4</c:v>
                </c:pt>
                <c:pt idx="50">
                  <c:v>1.491961407E-4</c:v>
                </c:pt>
                <c:pt idx="51">
                  <c:v>1.4921883329999997E-4</c:v>
                </c:pt>
                <c:pt idx="52">
                  <c:v>1.4955238990000002E-4</c:v>
                </c:pt>
                <c:pt idx="53">
                  <c:v>1.5073014030000001E-4</c:v>
                </c:pt>
                <c:pt idx="54">
                  <c:v>1.5478421969999999E-4</c:v>
                </c:pt>
                <c:pt idx="55">
                  <c:v>1.6160236019999998E-4</c:v>
                </c:pt>
                <c:pt idx="56">
                  <c:v>1.7064206540000001E-4</c:v>
                </c:pt>
                <c:pt idx="57">
                  <c:v>1.7615195979999999E-4</c:v>
                </c:pt>
                <c:pt idx="58">
                  <c:v>1.791691626E-4</c:v>
                </c:pt>
                <c:pt idx="59">
                  <c:v>1.7987165150000001E-4</c:v>
                </c:pt>
                <c:pt idx="60">
                  <c:v>1.7992158779999999E-4</c:v>
                </c:pt>
                <c:pt idx="61">
                  <c:v>1.7992812639999999E-4</c:v>
                </c:pt>
                <c:pt idx="62">
                  <c:v>1.7994019639999998E-4</c:v>
                </c:pt>
                <c:pt idx="63">
                  <c:v>1.7996240820000002E-4</c:v>
                </c:pt>
                <c:pt idx="64">
                  <c:v>1.8029024649999999E-4</c:v>
                </c:pt>
                <c:pt idx="65">
                  <c:v>1.8144475749999999E-4</c:v>
                </c:pt>
                <c:pt idx="66">
                  <c:v>1.854030562E-4</c:v>
                </c:pt>
                <c:pt idx="67">
                  <c:v>1.9204604290000001E-4</c:v>
                </c:pt>
                <c:pt idx="68">
                  <c:v>2.0083403159999998E-4</c:v>
                </c:pt>
                <c:pt idx="69">
                  <c:v>2.06199851E-4</c:v>
                </c:pt>
                <c:pt idx="70">
                  <c:v>2.0914421869999998E-4</c:v>
                </c:pt>
                <c:pt idx="71">
                  <c:v>2.0983268040000001E-4</c:v>
                </c:pt>
                <c:pt idx="72">
                  <c:v>2.0988172510000001E-4</c:v>
                </c:pt>
                <c:pt idx="73">
                  <c:v>2.098882336E-4</c:v>
                </c:pt>
                <c:pt idx="74">
                  <c:v>2.0990016329999999E-4</c:v>
                </c:pt>
                <c:pt idx="75">
                  <c:v>2.0992206459999999E-4</c:v>
                </c:pt>
                <c:pt idx="76">
                  <c:v>2.1024623140000002E-4</c:v>
                </c:pt>
                <c:pt idx="77">
                  <c:v>2.11385751E-4</c:v>
                </c:pt>
                <c:pt idx="78">
                  <c:v>2.1527979960000001E-4</c:v>
                </c:pt>
                <c:pt idx="79">
                  <c:v>2.2180304859999999E-4</c:v>
                </c:pt>
                <c:pt idx="80">
                  <c:v>2.3041682459999999E-4</c:v>
                </c:pt>
                <c:pt idx="81">
                  <c:v>2.3568267460000002E-4</c:v>
                </c:pt>
                <c:pt idx="82">
                  <c:v>2.3857675640000001E-4</c:v>
                </c:pt>
                <c:pt idx="83">
                  <c:v>2.392556626E-4</c:v>
                </c:pt>
                <c:pt idx="84">
                  <c:v>2.3930415630000004E-4</c:v>
                </c:pt>
                <c:pt idx="85">
                  <c:v>2.3931056470000002E-4</c:v>
                </c:pt>
                <c:pt idx="86">
                  <c:v>2.3932238430000001E-4</c:v>
                </c:pt>
                <c:pt idx="87">
                  <c:v>2.3934422520000001E-4</c:v>
                </c:pt>
                <c:pt idx="88">
                  <c:v>2.396661451E-4</c:v>
                </c:pt>
                <c:pt idx="89">
                  <c:v>2.407960514E-4</c:v>
                </c:pt>
                <c:pt idx="90">
                  <c:v>2.446464664E-4</c:v>
                </c:pt>
                <c:pt idx="91">
                  <c:v>2.5108672770000006E-4</c:v>
                </c:pt>
                <c:pt idx="92">
                  <c:v>2.5957753200000003E-4</c:v>
                </c:pt>
                <c:pt idx="93">
                  <c:v>2.647729899E-4</c:v>
                </c:pt>
                <c:pt idx="94">
                  <c:v>2.6763197539999997E-4</c:v>
                </c:pt>
                <c:pt idx="95">
                  <c:v>2.6830446429999995E-4</c:v>
                </c:pt>
                <c:pt idx="96">
                  <c:v>2.6835265729999999E-4</c:v>
                </c:pt>
                <c:pt idx="97">
                  <c:v>2.6835906560000001E-4</c:v>
                </c:pt>
                <c:pt idx="98">
                  <c:v>2.6837068510000004E-4</c:v>
                </c:pt>
                <c:pt idx="99">
                  <c:v>2.683924259E-4</c:v>
                </c:pt>
                <c:pt idx="100">
                  <c:v>2.6871324199999997E-4</c:v>
                </c:pt>
                <c:pt idx="101">
                  <c:v>2.6983732810000001E-4</c:v>
                </c:pt>
                <c:pt idx="102">
                  <c:v>2.7365894640000001E-4</c:v>
                </c:pt>
                <c:pt idx="103">
                  <c:v>2.8004222810000003E-4</c:v>
                </c:pt>
                <c:pt idx="104">
                  <c:v>2.8844678099999995E-4</c:v>
                </c:pt>
                <c:pt idx="105">
                  <c:v>2.9359300219999998E-4</c:v>
                </c:pt>
                <c:pt idx="106">
                  <c:v>2.964277204E-4</c:v>
                </c:pt>
                <c:pt idx="107">
                  <c:v>2.9709599770000002E-4</c:v>
                </c:pt>
                <c:pt idx="108">
                  <c:v>2.9714409030000001E-4</c:v>
                </c:pt>
                <c:pt idx="109">
                  <c:v>2.971503986E-4</c:v>
                </c:pt>
                <c:pt idx="110">
                  <c:v>2.9716211799999997E-4</c:v>
                </c:pt>
                <c:pt idx="111">
                  <c:v>2.9718375870000003E-4</c:v>
                </c:pt>
                <c:pt idx="112">
                  <c:v>2.9750417340000001E-4</c:v>
                </c:pt>
                <c:pt idx="113">
                  <c:v>2.9862524899999999E-4</c:v>
                </c:pt>
                <c:pt idx="114">
                  <c:v>3.0242870529999997E-4</c:v>
                </c:pt>
                <c:pt idx="115">
                  <c:v>3.0877436470000001E-4</c:v>
                </c:pt>
                <c:pt idx="116">
                  <c:v>3.1711913970000003E-4</c:v>
                </c:pt>
                <c:pt idx="117">
                  <c:v>3.2223176480000005E-4</c:v>
                </c:pt>
                <c:pt idx="118">
                  <c:v>3.2505053660000002E-4</c:v>
                </c:pt>
                <c:pt idx="119">
                  <c:v>3.2571630679999999E-4</c:v>
                </c:pt>
                <c:pt idx="120">
                  <c:v>3.2576419920000001E-4</c:v>
                </c:pt>
                <c:pt idx="121">
                  <c:v>3.257705075E-4</c:v>
                </c:pt>
                <c:pt idx="122">
                  <c:v>3.2578222689999997E-4</c:v>
                </c:pt>
                <c:pt idx="123">
                  <c:v>3.258038675E-4</c:v>
                </c:pt>
                <c:pt idx="124">
                  <c:v>3.261242826E-4</c:v>
                </c:pt>
                <c:pt idx="125">
                  <c:v>3.2724455479999997E-4</c:v>
                </c:pt>
                <c:pt idx="126">
                  <c:v>3.3103817510000001E-4</c:v>
                </c:pt>
                <c:pt idx="127">
                  <c:v>3.3736055540000001E-4</c:v>
                </c:pt>
                <c:pt idx="128">
                  <c:v>3.4566600769999999E-4</c:v>
                </c:pt>
                <c:pt idx="129">
                  <c:v>3.5075666759999994E-4</c:v>
                </c:pt>
                <c:pt idx="130">
                  <c:v>3.5356550900000005E-4</c:v>
                </c:pt>
                <c:pt idx="131">
                  <c:v>3.5423017529999997E-4</c:v>
                </c:pt>
                <c:pt idx="132">
                  <c:v>3.5427816760000004E-4</c:v>
                </c:pt>
                <c:pt idx="133">
                  <c:v>3.542843759E-4</c:v>
                </c:pt>
                <c:pt idx="134">
                  <c:v>3.5429619539999998E-4</c:v>
                </c:pt>
                <c:pt idx="135">
                  <c:v>3.5431773610000001E-4</c:v>
                </c:pt>
                <c:pt idx="136">
                  <c:v>3.5463885290000003E-4</c:v>
                </c:pt>
                <c:pt idx="137">
                  <c:v>3.5575982730000002E-4</c:v>
                </c:pt>
                <c:pt idx="138">
                  <c:v>3.5954993219999994E-4</c:v>
                </c:pt>
                <c:pt idx="139">
                  <c:v>3.6586056700000004E-4</c:v>
                </c:pt>
                <c:pt idx="140">
                  <c:v>3.74142541E-4</c:v>
                </c:pt>
                <c:pt idx="141">
                  <c:v>3.79220961E-4</c:v>
                </c:pt>
                <c:pt idx="142">
                  <c:v>3.8202488500000006E-4</c:v>
                </c:pt>
                <c:pt idx="143">
                  <c:v>3.8268924999999994E-4</c:v>
                </c:pt>
                <c:pt idx="144">
                  <c:v>3.8273724200000003E-4</c:v>
                </c:pt>
                <c:pt idx="145">
                  <c:v>3.8274355000000003E-4</c:v>
                </c:pt>
                <c:pt idx="146">
                  <c:v>3.8275537000000002E-4</c:v>
                </c:pt>
                <c:pt idx="147">
                  <c:v>3.8277711099999999E-4</c:v>
                </c:pt>
                <c:pt idx="148">
                  <c:v>3.8309902999999996E-4</c:v>
                </c:pt>
                <c:pt idx="149">
                  <c:v>3.84222212E-4</c:v>
                </c:pt>
                <c:pt idx="150">
                  <c:v>3.88013918E-4</c:v>
                </c:pt>
                <c:pt idx="151">
                  <c:v>3.9432173499999998E-4</c:v>
                </c:pt>
                <c:pt idx="152">
                  <c:v>4.0259316500000002E-4</c:v>
                </c:pt>
                <c:pt idx="153">
                  <c:v>4.0766656300000002E-4</c:v>
                </c:pt>
                <c:pt idx="154">
                  <c:v>4.1046948000000004E-4</c:v>
                </c:pt>
                <c:pt idx="155">
                  <c:v>4.11134546E-4</c:v>
                </c:pt>
                <c:pt idx="156">
                  <c:v>4.1118263799999995E-4</c:v>
                </c:pt>
                <c:pt idx="157">
                  <c:v>4.1118894699999995E-4</c:v>
                </c:pt>
                <c:pt idx="158">
                  <c:v>4.1120066600000002E-4</c:v>
                </c:pt>
                <c:pt idx="159">
                  <c:v>4.1122250699999997E-4</c:v>
                </c:pt>
                <c:pt idx="160">
                  <c:v>4.11545631E-4</c:v>
                </c:pt>
                <c:pt idx="161">
                  <c:v>4.1267222300000003E-4</c:v>
                </c:pt>
                <c:pt idx="162">
                  <c:v>4.1646974300000005E-4</c:v>
                </c:pt>
                <c:pt idx="163">
                  <c:v>4.2278226499999999E-4</c:v>
                </c:pt>
                <c:pt idx="164">
                  <c:v>4.3105337900000004E-4</c:v>
                </c:pt>
                <c:pt idx="165">
                  <c:v>4.3612827199999998E-4</c:v>
                </c:pt>
                <c:pt idx="166">
                  <c:v>4.3893329000000005E-4</c:v>
                </c:pt>
                <c:pt idx="167">
                  <c:v>4.3959965900000001E-4</c:v>
                </c:pt>
                <c:pt idx="168">
                  <c:v>4.3964795199999998E-4</c:v>
                </c:pt>
                <c:pt idx="169">
                  <c:v>4.3965425999999993E-4</c:v>
                </c:pt>
                <c:pt idx="170">
                  <c:v>4.3966608000000007E-4</c:v>
                </c:pt>
                <c:pt idx="171">
                  <c:v>4.3968792100000003E-4</c:v>
                </c:pt>
                <c:pt idx="172">
                  <c:v>4.4001254900000002E-4</c:v>
                </c:pt>
                <c:pt idx="173">
                  <c:v>4.4114325400000003E-4</c:v>
                </c:pt>
                <c:pt idx="174">
                  <c:v>4.4495E-4</c:v>
                </c:pt>
                <c:pt idx="175">
                  <c:v>4.5127344499999998E-4</c:v>
                </c:pt>
                <c:pt idx="176">
                  <c:v>4.5955276699999998E-4</c:v>
                </c:pt>
                <c:pt idx="177">
                  <c:v>4.6463396799999998E-4</c:v>
                </c:pt>
                <c:pt idx="178">
                  <c:v>4.6744379400000003E-4</c:v>
                </c:pt>
                <c:pt idx="179">
                  <c:v>4.6811196600000005E-4</c:v>
                </c:pt>
                <c:pt idx="180">
                  <c:v>4.6816046000000002E-4</c:v>
                </c:pt>
                <c:pt idx="181">
                  <c:v>4.68166868E-4</c:v>
                </c:pt>
                <c:pt idx="182">
                  <c:v>4.6817868799999999E-4</c:v>
                </c:pt>
                <c:pt idx="183">
                  <c:v>4.6820072900000001E-4</c:v>
                </c:pt>
                <c:pt idx="184">
                  <c:v>4.68526862E-4</c:v>
                </c:pt>
                <c:pt idx="185">
                  <c:v>4.6966248400000005E-4</c:v>
                </c:pt>
                <c:pt idx="186">
                  <c:v>4.7348146400000003E-4</c:v>
                </c:pt>
                <c:pt idx="187">
                  <c:v>4.7982084700000003E-4</c:v>
                </c:pt>
                <c:pt idx="188">
                  <c:v>4.8811559600000002E-4</c:v>
                </c:pt>
                <c:pt idx="189">
                  <c:v>4.9320731599999999E-4</c:v>
                </c:pt>
                <c:pt idx="190">
                  <c:v>4.9602425599999992E-4</c:v>
                </c:pt>
                <c:pt idx="191">
                  <c:v>4.9669493399999995E-4</c:v>
                </c:pt>
                <c:pt idx="192">
                  <c:v>4.9674352800000007E-4</c:v>
                </c:pt>
                <c:pt idx="193">
                  <c:v>4.9674993600000005E-4</c:v>
                </c:pt>
                <c:pt idx="194">
                  <c:v>4.9676195600000005E-4</c:v>
                </c:pt>
                <c:pt idx="195">
                  <c:v>4.9678399700000002E-4</c:v>
                </c:pt>
                <c:pt idx="196">
                  <c:v>4.9711203599999993E-4</c:v>
                </c:pt>
                <c:pt idx="197">
                  <c:v>4.9825317599999999E-4</c:v>
                </c:pt>
                <c:pt idx="198">
                  <c:v>5.0208669900000003E-4</c:v>
                </c:pt>
                <c:pt idx="199">
                  <c:v>5.0844633200000005E-4</c:v>
                </c:pt>
                <c:pt idx="200">
                  <c:v>5.1676282599999999E-4</c:v>
                </c:pt>
                <c:pt idx="201">
                  <c:v>5.21868675E-4</c:v>
                </c:pt>
                <c:pt idx="202">
                  <c:v>5.2469463299999999E-4</c:v>
                </c:pt>
                <c:pt idx="203">
                  <c:v>5.2536791800000002E-4</c:v>
                </c:pt>
                <c:pt idx="204">
                  <c:v>5.2541671199999999E-4</c:v>
                </c:pt>
                <c:pt idx="205">
                  <c:v>5.2542332000000004E-4</c:v>
                </c:pt>
                <c:pt idx="206">
                  <c:v>5.2543524E-4</c:v>
                </c:pt>
                <c:pt idx="207">
                  <c:v>5.2545748199999992E-4</c:v>
                </c:pt>
                <c:pt idx="208">
                  <c:v>5.2578742700000003E-4</c:v>
                </c:pt>
                <c:pt idx="209">
                  <c:v>5.2693468700000003E-4</c:v>
                </c:pt>
                <c:pt idx="210">
                  <c:v>5.30784859E-4</c:v>
                </c:pt>
                <c:pt idx="211">
                  <c:v>5.3716865399999997E-4</c:v>
                </c:pt>
                <c:pt idx="212">
                  <c:v>5.4551170599999993E-4</c:v>
                </c:pt>
                <c:pt idx="213">
                  <c:v>5.5063499099999998E-4</c:v>
                </c:pt>
                <c:pt idx="214">
                  <c:v>5.53471472E-4</c:v>
                </c:pt>
                <c:pt idx="215">
                  <c:v>5.5414786399999997E-4</c:v>
                </c:pt>
                <c:pt idx="216">
                  <c:v>5.5419705899999996E-4</c:v>
                </c:pt>
                <c:pt idx="217">
                  <c:v>5.5420356699999998E-4</c:v>
                </c:pt>
                <c:pt idx="218">
                  <c:v>5.5421558699999998E-4</c:v>
                </c:pt>
                <c:pt idx="219">
                  <c:v>5.5423802899999997E-4</c:v>
                </c:pt>
                <c:pt idx="220">
                  <c:v>5.5456998100000007E-4</c:v>
                </c:pt>
                <c:pt idx="221">
                  <c:v>5.5572376300000003E-4</c:v>
                </c:pt>
                <c:pt idx="222">
                  <c:v>5.5959238999999999E-4</c:v>
                </c:pt>
                <c:pt idx="223">
                  <c:v>5.6600345699999994E-4</c:v>
                </c:pt>
                <c:pt idx="224">
                  <c:v>5.7437767799999994E-4</c:v>
                </c:pt>
                <c:pt idx="225">
                  <c:v>5.7952080699999995E-4</c:v>
                </c:pt>
                <c:pt idx="226">
                  <c:v>5.8236941500000008E-4</c:v>
                </c:pt>
                <c:pt idx="227">
                  <c:v>5.8304921499999999E-4</c:v>
                </c:pt>
                <c:pt idx="228">
                  <c:v>5.8309860999999994E-4</c:v>
                </c:pt>
                <c:pt idx="229">
                  <c:v>5.8310511799999996E-4</c:v>
                </c:pt>
                <c:pt idx="230">
                  <c:v>5.8311733799999992E-4</c:v>
                </c:pt>
                <c:pt idx="231">
                  <c:v>5.8313988100000005E-4</c:v>
                </c:pt>
                <c:pt idx="232">
                  <c:v>5.8347403900000001E-4</c:v>
                </c:pt>
                <c:pt idx="233">
                  <c:v>5.846348440000001E-4</c:v>
                </c:pt>
                <c:pt idx="234">
                  <c:v>5.8852353199999991E-4</c:v>
                </c:pt>
                <c:pt idx="235">
                  <c:v>5.9496457799999999E-4</c:v>
                </c:pt>
                <c:pt idx="236">
                  <c:v>6.0337387999999999E-4</c:v>
                </c:pt>
                <c:pt idx="237">
                  <c:v>6.0853925800000001E-4</c:v>
                </c:pt>
                <c:pt idx="238">
                  <c:v>6.1140099600000004E-4</c:v>
                </c:pt>
                <c:pt idx="239">
                  <c:v>6.1208450399999998E-4</c:v>
                </c:pt>
              </c:numCache>
            </c:numRef>
          </c:val>
          <c:smooth val="0"/>
        </c:ser>
        <c:dLbls>
          <c:showLegendKey val="0"/>
          <c:showVal val="0"/>
          <c:showCatName val="0"/>
          <c:showSerName val="0"/>
          <c:showPercent val="0"/>
          <c:showBubbleSize val="0"/>
        </c:dLbls>
        <c:marker val="1"/>
        <c:smooth val="0"/>
        <c:axId val="111454848"/>
        <c:axId val="111362816"/>
      </c:lineChart>
      <c:catAx>
        <c:axId val="111454848"/>
        <c:scaling>
          <c:orientation val="minMax"/>
        </c:scaling>
        <c:delete val="1"/>
        <c:axPos val="b"/>
        <c:majorGridlines/>
        <c:title>
          <c:tx>
            <c:rich>
              <a:bodyPr/>
              <a:lstStyle/>
              <a:p>
                <a:pPr>
                  <a:defRPr sz="1000" b="1" i="0" u="none" strike="noStrike" baseline="0">
                    <a:solidFill>
                      <a:srgbClr val="000000"/>
                    </a:solidFill>
                    <a:latin typeface="Calibri"/>
                    <a:ea typeface="Calibri"/>
                    <a:cs typeface="Calibri"/>
                  </a:defRPr>
                </a:pPr>
                <a:r>
                  <a:rPr lang="en-US" dirty="0"/>
                  <a:t>Pavement </a:t>
                </a:r>
                <a:r>
                  <a:rPr lang="en-US" dirty="0" smtClean="0"/>
                  <a:t>Age</a:t>
                </a:r>
                <a:endParaRPr lang="en-US" dirty="0"/>
              </a:p>
            </c:rich>
          </c:tx>
          <c:overlay val="0"/>
        </c:title>
        <c:numFmt formatCode="General" sourceLinked="1"/>
        <c:majorTickMark val="out"/>
        <c:minorTickMark val="none"/>
        <c:tickLblPos val="nextTo"/>
        <c:crossAx val="111362816"/>
        <c:crosses val="autoZero"/>
        <c:auto val="1"/>
        <c:lblAlgn val="ctr"/>
        <c:lblOffset val="100"/>
        <c:tickLblSkip val="12"/>
        <c:tickMarkSkip val="12"/>
        <c:noMultiLvlLbl val="0"/>
      </c:catAx>
      <c:valAx>
        <c:axId val="111362816"/>
        <c:scaling>
          <c:orientation val="minMax"/>
        </c:scaling>
        <c:delete val="0"/>
        <c:axPos val="l"/>
        <c:majorGridlines>
          <c:spPr>
            <a:ln>
              <a:solidFill>
                <a:srgbClr val="00000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n-US" dirty="0" smtClean="0"/>
                  <a:t> </a:t>
                </a:r>
                <a:r>
                  <a:rPr lang="en-US" dirty="0"/>
                  <a:t>Damage</a:t>
                </a:r>
              </a:p>
            </c:rich>
          </c:tx>
          <c:overlay val="0"/>
        </c:title>
        <c:numFmt formatCode="[$-1010409]#,##0.0000;\-#,##0.0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1454848"/>
        <c:crosses val="autoZero"/>
        <c:crossBetween val="midCat"/>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4574786324786454"/>
          <c:y val="0.12691173166195754"/>
          <c:w val="0.61020559930009122"/>
          <c:h val="0.66964495864010876"/>
        </c:manualLayout>
      </c:layout>
      <c:scatterChart>
        <c:scatterStyle val="lineMarker"/>
        <c:varyColors val="0"/>
        <c:ser>
          <c:idx val="0"/>
          <c:order val="0"/>
          <c:tx>
            <c:v>Predicted  Distressed Section</c:v>
          </c:tx>
          <c:spPr>
            <a:ln w="25400">
              <a:solidFill>
                <a:srgbClr val="0000FF"/>
              </a:solidFill>
              <a:prstDash val="solid"/>
            </a:ln>
          </c:spPr>
          <c:marker>
            <c:symbol val="none"/>
          </c:marker>
          <c:xVal>
            <c:numRef>
              <c:f>'Faulting Summary'!$C$5:$C$184</c:f>
              <c:numCache>
                <c:formatCode>General</c:formatCode>
                <c:ptCount val="180"/>
                <c:pt idx="0">
                  <c:v>8.0000000000000043E-2</c:v>
                </c:pt>
                <c:pt idx="1">
                  <c:v>0.17</c:v>
                </c:pt>
                <c:pt idx="2">
                  <c:v>0.25</c:v>
                </c:pt>
                <c:pt idx="3">
                  <c:v>0.3300000000000024</c:v>
                </c:pt>
                <c:pt idx="4">
                  <c:v>0.42000000000000032</c:v>
                </c:pt>
                <c:pt idx="5">
                  <c:v>0.5</c:v>
                </c:pt>
                <c:pt idx="6">
                  <c:v>0.58000000000000007</c:v>
                </c:pt>
                <c:pt idx="7">
                  <c:v>0.67000000000000492</c:v>
                </c:pt>
                <c:pt idx="8">
                  <c:v>0.75000000000000389</c:v>
                </c:pt>
                <c:pt idx="9">
                  <c:v>0.83000000000000063</c:v>
                </c:pt>
                <c:pt idx="10">
                  <c:v>0.92</c:v>
                </c:pt>
                <c:pt idx="11">
                  <c:v>1</c:v>
                </c:pt>
                <c:pt idx="12">
                  <c:v>1.08</c:v>
                </c:pt>
                <c:pt idx="13">
                  <c:v>1.1700000000000021</c:v>
                </c:pt>
                <c:pt idx="14">
                  <c:v>1.25</c:v>
                </c:pt>
                <c:pt idx="15">
                  <c:v>1.33</c:v>
                </c:pt>
                <c:pt idx="16">
                  <c:v>1.42</c:v>
                </c:pt>
                <c:pt idx="17">
                  <c:v>1.5</c:v>
                </c:pt>
                <c:pt idx="18">
                  <c:v>1.58</c:v>
                </c:pt>
                <c:pt idx="19">
                  <c:v>1.6700000000000021</c:v>
                </c:pt>
                <c:pt idx="20">
                  <c:v>1.75</c:v>
                </c:pt>
                <c:pt idx="21">
                  <c:v>1.83</c:v>
                </c:pt>
                <c:pt idx="22">
                  <c:v>1.9200000000000021</c:v>
                </c:pt>
                <c:pt idx="23">
                  <c:v>2</c:v>
                </c:pt>
                <c:pt idx="24">
                  <c:v>2.08</c:v>
                </c:pt>
                <c:pt idx="25">
                  <c:v>2.17</c:v>
                </c:pt>
                <c:pt idx="26">
                  <c:v>2.25</c:v>
                </c:pt>
                <c:pt idx="27">
                  <c:v>2.3299999999999987</c:v>
                </c:pt>
                <c:pt idx="28">
                  <c:v>2.42</c:v>
                </c:pt>
                <c:pt idx="29">
                  <c:v>2.5</c:v>
                </c:pt>
                <c:pt idx="30">
                  <c:v>2.58</c:v>
                </c:pt>
                <c:pt idx="31">
                  <c:v>2.67</c:v>
                </c:pt>
                <c:pt idx="32">
                  <c:v>2.75</c:v>
                </c:pt>
                <c:pt idx="33">
                  <c:v>2.8299999999999987</c:v>
                </c:pt>
                <c:pt idx="34">
                  <c:v>2.92</c:v>
                </c:pt>
                <c:pt idx="35">
                  <c:v>3</c:v>
                </c:pt>
                <c:pt idx="36">
                  <c:v>3.08</c:v>
                </c:pt>
                <c:pt idx="37">
                  <c:v>3.17</c:v>
                </c:pt>
                <c:pt idx="38">
                  <c:v>3.25</c:v>
                </c:pt>
                <c:pt idx="39">
                  <c:v>3.3299999999999987</c:v>
                </c:pt>
                <c:pt idx="40">
                  <c:v>3.42</c:v>
                </c:pt>
                <c:pt idx="41">
                  <c:v>3.5</c:v>
                </c:pt>
                <c:pt idx="42">
                  <c:v>3.58</c:v>
                </c:pt>
                <c:pt idx="43">
                  <c:v>3.67</c:v>
                </c:pt>
                <c:pt idx="44">
                  <c:v>3.75</c:v>
                </c:pt>
                <c:pt idx="45">
                  <c:v>3.8299999999999987</c:v>
                </c:pt>
                <c:pt idx="46">
                  <c:v>3.92</c:v>
                </c:pt>
                <c:pt idx="47">
                  <c:v>4</c:v>
                </c:pt>
                <c:pt idx="48">
                  <c:v>4.08</c:v>
                </c:pt>
                <c:pt idx="49">
                  <c:v>4.17</c:v>
                </c:pt>
                <c:pt idx="50">
                  <c:v>4.25</c:v>
                </c:pt>
                <c:pt idx="51">
                  <c:v>4.33</c:v>
                </c:pt>
                <c:pt idx="52">
                  <c:v>4.42</c:v>
                </c:pt>
                <c:pt idx="53">
                  <c:v>4.5</c:v>
                </c:pt>
                <c:pt idx="54">
                  <c:v>4.58</c:v>
                </c:pt>
                <c:pt idx="55">
                  <c:v>4.67</c:v>
                </c:pt>
                <c:pt idx="56">
                  <c:v>4.75</c:v>
                </c:pt>
                <c:pt idx="57">
                  <c:v>4.83</c:v>
                </c:pt>
                <c:pt idx="58">
                  <c:v>4.92</c:v>
                </c:pt>
                <c:pt idx="59">
                  <c:v>5</c:v>
                </c:pt>
                <c:pt idx="60">
                  <c:v>5.08</c:v>
                </c:pt>
                <c:pt idx="61">
                  <c:v>5.17</c:v>
                </c:pt>
                <c:pt idx="62">
                  <c:v>5.25</c:v>
                </c:pt>
                <c:pt idx="63">
                  <c:v>5.33</c:v>
                </c:pt>
                <c:pt idx="64">
                  <c:v>5.42</c:v>
                </c:pt>
                <c:pt idx="65">
                  <c:v>5.5</c:v>
                </c:pt>
                <c:pt idx="66">
                  <c:v>5.58</c:v>
                </c:pt>
                <c:pt idx="67">
                  <c:v>5.67</c:v>
                </c:pt>
                <c:pt idx="68">
                  <c:v>5.75</c:v>
                </c:pt>
                <c:pt idx="69">
                  <c:v>5.83</c:v>
                </c:pt>
                <c:pt idx="70">
                  <c:v>5.92</c:v>
                </c:pt>
                <c:pt idx="71">
                  <c:v>6</c:v>
                </c:pt>
                <c:pt idx="72">
                  <c:v>6.08</c:v>
                </c:pt>
                <c:pt idx="73">
                  <c:v>6.17</c:v>
                </c:pt>
                <c:pt idx="74">
                  <c:v>6.25</c:v>
                </c:pt>
                <c:pt idx="75">
                  <c:v>6.33</c:v>
                </c:pt>
                <c:pt idx="76">
                  <c:v>6.42</c:v>
                </c:pt>
                <c:pt idx="77">
                  <c:v>6.5</c:v>
                </c:pt>
                <c:pt idx="78">
                  <c:v>6.58</c:v>
                </c:pt>
                <c:pt idx="79">
                  <c:v>6.67</c:v>
                </c:pt>
                <c:pt idx="80">
                  <c:v>6.75</c:v>
                </c:pt>
                <c:pt idx="81">
                  <c:v>6.83</c:v>
                </c:pt>
                <c:pt idx="82">
                  <c:v>6.92</c:v>
                </c:pt>
                <c:pt idx="83">
                  <c:v>7</c:v>
                </c:pt>
                <c:pt idx="84">
                  <c:v>7.08</c:v>
                </c:pt>
                <c:pt idx="85">
                  <c:v>7.17</c:v>
                </c:pt>
                <c:pt idx="86">
                  <c:v>7.25</c:v>
                </c:pt>
                <c:pt idx="87">
                  <c:v>7.33</c:v>
                </c:pt>
                <c:pt idx="88">
                  <c:v>7.42</c:v>
                </c:pt>
                <c:pt idx="89">
                  <c:v>7.5</c:v>
                </c:pt>
                <c:pt idx="90">
                  <c:v>7.58</c:v>
                </c:pt>
                <c:pt idx="91">
                  <c:v>7.67</c:v>
                </c:pt>
                <c:pt idx="92">
                  <c:v>7.75</c:v>
                </c:pt>
                <c:pt idx="93">
                  <c:v>7.83</c:v>
                </c:pt>
                <c:pt idx="94">
                  <c:v>7.92</c:v>
                </c:pt>
                <c:pt idx="95">
                  <c:v>8</c:v>
                </c:pt>
                <c:pt idx="96">
                  <c:v>8.08</c:v>
                </c:pt>
                <c:pt idx="97">
                  <c:v>8.17</c:v>
                </c:pt>
                <c:pt idx="98">
                  <c:v>8.25</c:v>
                </c:pt>
                <c:pt idx="99">
                  <c:v>8.33</c:v>
                </c:pt>
                <c:pt idx="100">
                  <c:v>8.42</c:v>
                </c:pt>
                <c:pt idx="101">
                  <c:v>8.5</c:v>
                </c:pt>
                <c:pt idx="102">
                  <c:v>8.58</c:v>
                </c:pt>
                <c:pt idx="103">
                  <c:v>8.67</c:v>
                </c:pt>
                <c:pt idx="104">
                  <c:v>8.75</c:v>
                </c:pt>
                <c:pt idx="105">
                  <c:v>8.83</c:v>
                </c:pt>
                <c:pt idx="106">
                  <c:v>8.92</c:v>
                </c:pt>
                <c:pt idx="107">
                  <c:v>9</c:v>
                </c:pt>
                <c:pt idx="108">
                  <c:v>9.08</c:v>
                </c:pt>
                <c:pt idx="109">
                  <c:v>9.17</c:v>
                </c:pt>
                <c:pt idx="110">
                  <c:v>9.25</c:v>
                </c:pt>
                <c:pt idx="111">
                  <c:v>9.33</c:v>
                </c:pt>
                <c:pt idx="112">
                  <c:v>9.42</c:v>
                </c:pt>
                <c:pt idx="113">
                  <c:v>9.5</c:v>
                </c:pt>
                <c:pt idx="114">
                  <c:v>9.58</c:v>
                </c:pt>
                <c:pt idx="115">
                  <c:v>9.67</c:v>
                </c:pt>
                <c:pt idx="116">
                  <c:v>9.75</c:v>
                </c:pt>
                <c:pt idx="117">
                  <c:v>9.83</c:v>
                </c:pt>
                <c:pt idx="118">
                  <c:v>9.92</c:v>
                </c:pt>
                <c:pt idx="119">
                  <c:v>10</c:v>
                </c:pt>
                <c:pt idx="120">
                  <c:v>10.08</c:v>
                </c:pt>
                <c:pt idx="121">
                  <c:v>10.17</c:v>
                </c:pt>
                <c:pt idx="122">
                  <c:v>10.25</c:v>
                </c:pt>
                <c:pt idx="123">
                  <c:v>10.33</c:v>
                </c:pt>
                <c:pt idx="124">
                  <c:v>10.42</c:v>
                </c:pt>
                <c:pt idx="125">
                  <c:v>10.5</c:v>
                </c:pt>
                <c:pt idx="126">
                  <c:v>10.58</c:v>
                </c:pt>
                <c:pt idx="127">
                  <c:v>10.67</c:v>
                </c:pt>
                <c:pt idx="128">
                  <c:v>10.75</c:v>
                </c:pt>
                <c:pt idx="129">
                  <c:v>10.83</c:v>
                </c:pt>
                <c:pt idx="130">
                  <c:v>10.92</c:v>
                </c:pt>
                <c:pt idx="131">
                  <c:v>11</c:v>
                </c:pt>
                <c:pt idx="132">
                  <c:v>11.08</c:v>
                </c:pt>
                <c:pt idx="133">
                  <c:v>11.17</c:v>
                </c:pt>
                <c:pt idx="134">
                  <c:v>11.25</c:v>
                </c:pt>
                <c:pt idx="135">
                  <c:v>11.33</c:v>
                </c:pt>
                <c:pt idx="136">
                  <c:v>11.42</c:v>
                </c:pt>
                <c:pt idx="137">
                  <c:v>11.5</c:v>
                </c:pt>
                <c:pt idx="138">
                  <c:v>11.58</c:v>
                </c:pt>
                <c:pt idx="139">
                  <c:v>11.67</c:v>
                </c:pt>
                <c:pt idx="140">
                  <c:v>11.75</c:v>
                </c:pt>
                <c:pt idx="141">
                  <c:v>11.83</c:v>
                </c:pt>
                <c:pt idx="142">
                  <c:v>11.92</c:v>
                </c:pt>
                <c:pt idx="143">
                  <c:v>12</c:v>
                </c:pt>
                <c:pt idx="144">
                  <c:v>12.08</c:v>
                </c:pt>
                <c:pt idx="145">
                  <c:v>12.17</c:v>
                </c:pt>
                <c:pt idx="146">
                  <c:v>12.25</c:v>
                </c:pt>
                <c:pt idx="147">
                  <c:v>12.33</c:v>
                </c:pt>
                <c:pt idx="148">
                  <c:v>12.42</c:v>
                </c:pt>
                <c:pt idx="149">
                  <c:v>12.5</c:v>
                </c:pt>
                <c:pt idx="150">
                  <c:v>12.58</c:v>
                </c:pt>
                <c:pt idx="151">
                  <c:v>12.67</c:v>
                </c:pt>
                <c:pt idx="152">
                  <c:v>12.75</c:v>
                </c:pt>
                <c:pt idx="153">
                  <c:v>12.83</c:v>
                </c:pt>
                <c:pt idx="154">
                  <c:v>12.92</c:v>
                </c:pt>
                <c:pt idx="155">
                  <c:v>13</c:v>
                </c:pt>
                <c:pt idx="156">
                  <c:v>13.08</c:v>
                </c:pt>
                <c:pt idx="157">
                  <c:v>13.17</c:v>
                </c:pt>
                <c:pt idx="158">
                  <c:v>13.25</c:v>
                </c:pt>
                <c:pt idx="159">
                  <c:v>13.33</c:v>
                </c:pt>
                <c:pt idx="160">
                  <c:v>13.42</c:v>
                </c:pt>
                <c:pt idx="161">
                  <c:v>13.5</c:v>
                </c:pt>
                <c:pt idx="162">
                  <c:v>13.58</c:v>
                </c:pt>
                <c:pt idx="163">
                  <c:v>13.67</c:v>
                </c:pt>
                <c:pt idx="164">
                  <c:v>13.75</c:v>
                </c:pt>
                <c:pt idx="165">
                  <c:v>13.83</c:v>
                </c:pt>
                <c:pt idx="166">
                  <c:v>13.92</c:v>
                </c:pt>
                <c:pt idx="167">
                  <c:v>14</c:v>
                </c:pt>
                <c:pt idx="168">
                  <c:v>14.08</c:v>
                </c:pt>
                <c:pt idx="169">
                  <c:v>14.17</c:v>
                </c:pt>
                <c:pt idx="170">
                  <c:v>14.25</c:v>
                </c:pt>
                <c:pt idx="171">
                  <c:v>14.33</c:v>
                </c:pt>
                <c:pt idx="172">
                  <c:v>14.42</c:v>
                </c:pt>
                <c:pt idx="173">
                  <c:v>14.5</c:v>
                </c:pt>
                <c:pt idx="174">
                  <c:v>14.58</c:v>
                </c:pt>
                <c:pt idx="175">
                  <c:v>14.67</c:v>
                </c:pt>
                <c:pt idx="176">
                  <c:v>14.75</c:v>
                </c:pt>
                <c:pt idx="177">
                  <c:v>14.83</c:v>
                </c:pt>
                <c:pt idx="178">
                  <c:v>14.92</c:v>
                </c:pt>
                <c:pt idx="179">
                  <c:v>15</c:v>
                </c:pt>
              </c:numCache>
            </c:numRef>
          </c:xVal>
          <c:yVal>
            <c:numRef>
              <c:f>'Faulting Summary'!$Q$5:$Q$184</c:f>
              <c:numCache>
                <c:formatCode>General</c:formatCode>
                <c:ptCount val="180"/>
                <c:pt idx="0">
                  <c:v>1.0000000000000041E-3</c:v>
                </c:pt>
                <c:pt idx="1">
                  <c:v>2.0000000000000052E-3</c:v>
                </c:pt>
                <c:pt idx="2">
                  <c:v>2.0000000000000052E-3</c:v>
                </c:pt>
                <c:pt idx="3">
                  <c:v>3.0000000000000092E-3</c:v>
                </c:pt>
                <c:pt idx="4">
                  <c:v>4.0000000000000114E-3</c:v>
                </c:pt>
                <c:pt idx="5">
                  <c:v>5.0000000000000114E-3</c:v>
                </c:pt>
                <c:pt idx="6">
                  <c:v>6.0000000000000114E-3</c:v>
                </c:pt>
                <c:pt idx="7">
                  <c:v>7.0000000000000114E-3</c:v>
                </c:pt>
                <c:pt idx="8">
                  <c:v>7.0000000000000114E-3</c:v>
                </c:pt>
                <c:pt idx="9">
                  <c:v>8.0000000000000227E-3</c:v>
                </c:pt>
                <c:pt idx="10">
                  <c:v>9.0000000000000028E-3</c:v>
                </c:pt>
                <c:pt idx="11">
                  <c:v>1.0000000000000005E-2</c:v>
                </c:pt>
                <c:pt idx="12">
                  <c:v>1.0999999999999998E-2</c:v>
                </c:pt>
                <c:pt idx="13">
                  <c:v>1.2E-2</c:v>
                </c:pt>
                <c:pt idx="14">
                  <c:v>1.2999999999999998E-2</c:v>
                </c:pt>
                <c:pt idx="15">
                  <c:v>1.4999999999999998E-2</c:v>
                </c:pt>
                <c:pt idx="16">
                  <c:v>1.6000000000000021E-2</c:v>
                </c:pt>
                <c:pt idx="17">
                  <c:v>1.7000000000000001E-2</c:v>
                </c:pt>
                <c:pt idx="18">
                  <c:v>1.7999999999999999E-2</c:v>
                </c:pt>
                <c:pt idx="19">
                  <c:v>1.9000000000000124E-2</c:v>
                </c:pt>
                <c:pt idx="20">
                  <c:v>2.0000000000000011E-2</c:v>
                </c:pt>
                <c:pt idx="21">
                  <c:v>2.1000000000000012E-2</c:v>
                </c:pt>
                <c:pt idx="22">
                  <c:v>2.1999999999999999E-2</c:v>
                </c:pt>
                <c:pt idx="23">
                  <c:v>2.3E-2</c:v>
                </c:pt>
                <c:pt idx="24">
                  <c:v>2.5000000000000001E-2</c:v>
                </c:pt>
                <c:pt idx="25">
                  <c:v>2.5999999999999999E-2</c:v>
                </c:pt>
                <c:pt idx="26">
                  <c:v>2.7000000000000191E-2</c:v>
                </c:pt>
                <c:pt idx="27">
                  <c:v>2.9000000000000001E-2</c:v>
                </c:pt>
                <c:pt idx="28">
                  <c:v>3.0000000000000002E-2</c:v>
                </c:pt>
                <c:pt idx="29">
                  <c:v>3.1000000000000052E-2</c:v>
                </c:pt>
                <c:pt idx="30">
                  <c:v>3.2000000000000042E-2</c:v>
                </c:pt>
                <c:pt idx="31">
                  <c:v>3.4000000000000002E-2</c:v>
                </c:pt>
                <c:pt idx="32">
                  <c:v>3.500000000000001E-2</c:v>
                </c:pt>
                <c:pt idx="33">
                  <c:v>3.5999999999999997E-2</c:v>
                </c:pt>
                <c:pt idx="34">
                  <c:v>3.6999999999999998E-2</c:v>
                </c:pt>
                <c:pt idx="35">
                  <c:v>3.7999999999999999E-2</c:v>
                </c:pt>
                <c:pt idx="36">
                  <c:v>3.9000000000000014E-2</c:v>
                </c:pt>
                <c:pt idx="37">
                  <c:v>4.0000000000000022E-2</c:v>
                </c:pt>
                <c:pt idx="38">
                  <c:v>4.2000000000000023E-2</c:v>
                </c:pt>
                <c:pt idx="39">
                  <c:v>4.3000000000000003E-2</c:v>
                </c:pt>
                <c:pt idx="40">
                  <c:v>4.5000000000000012E-2</c:v>
                </c:pt>
                <c:pt idx="41">
                  <c:v>4.5999999999999999E-2</c:v>
                </c:pt>
                <c:pt idx="42">
                  <c:v>4.7000000000000014E-2</c:v>
                </c:pt>
                <c:pt idx="43">
                  <c:v>4.8000000000000001E-2</c:v>
                </c:pt>
                <c:pt idx="44">
                  <c:v>4.9000000000000113E-2</c:v>
                </c:pt>
                <c:pt idx="45">
                  <c:v>0.05</c:v>
                </c:pt>
                <c:pt idx="46">
                  <c:v>5.1000000000000004E-2</c:v>
                </c:pt>
                <c:pt idx="47">
                  <c:v>5.1999999999999998E-2</c:v>
                </c:pt>
                <c:pt idx="48">
                  <c:v>5.3999999999999999E-2</c:v>
                </c:pt>
                <c:pt idx="49">
                  <c:v>5.5000000000000014E-2</c:v>
                </c:pt>
                <c:pt idx="50">
                  <c:v>5.6000000000000001E-2</c:v>
                </c:pt>
                <c:pt idx="51">
                  <c:v>5.8000000000000003E-2</c:v>
                </c:pt>
                <c:pt idx="52">
                  <c:v>5.9000000000000365E-2</c:v>
                </c:pt>
                <c:pt idx="53">
                  <c:v>6.0000000000000032E-2</c:v>
                </c:pt>
                <c:pt idx="54">
                  <c:v>6.1000000000000013E-2</c:v>
                </c:pt>
                <c:pt idx="55">
                  <c:v>6.2000000000000034E-2</c:v>
                </c:pt>
                <c:pt idx="56">
                  <c:v>6.3E-2</c:v>
                </c:pt>
                <c:pt idx="57">
                  <c:v>6.4000000000000112E-2</c:v>
                </c:pt>
                <c:pt idx="58">
                  <c:v>6.5000000000000002E-2</c:v>
                </c:pt>
                <c:pt idx="59">
                  <c:v>6.7000000000000004E-2</c:v>
                </c:pt>
                <c:pt idx="60">
                  <c:v>6.8000000000000019E-2</c:v>
                </c:pt>
                <c:pt idx="61">
                  <c:v>6.9000000000000034E-2</c:v>
                </c:pt>
                <c:pt idx="62">
                  <c:v>7.0000000000000021E-2</c:v>
                </c:pt>
                <c:pt idx="63">
                  <c:v>7.0999999999999994E-2</c:v>
                </c:pt>
                <c:pt idx="64">
                  <c:v>7.3000000000000009E-2</c:v>
                </c:pt>
                <c:pt idx="65">
                  <c:v>7.3999999999999996E-2</c:v>
                </c:pt>
                <c:pt idx="66">
                  <c:v>7.5000000000000011E-2</c:v>
                </c:pt>
                <c:pt idx="67">
                  <c:v>7.5999999999999998E-2</c:v>
                </c:pt>
                <c:pt idx="68">
                  <c:v>7.6999999999999999E-2</c:v>
                </c:pt>
                <c:pt idx="69">
                  <c:v>7.8000000000000014E-2</c:v>
                </c:pt>
                <c:pt idx="70">
                  <c:v>7.9000000000000473E-2</c:v>
                </c:pt>
                <c:pt idx="71">
                  <c:v>8.0000000000000043E-2</c:v>
                </c:pt>
                <c:pt idx="72">
                  <c:v>8.1000000000000003E-2</c:v>
                </c:pt>
                <c:pt idx="73">
                  <c:v>8.2000000000000003E-2</c:v>
                </c:pt>
                <c:pt idx="74">
                  <c:v>8.3000000000000046E-2</c:v>
                </c:pt>
                <c:pt idx="75">
                  <c:v>8.5000000000000006E-2</c:v>
                </c:pt>
                <c:pt idx="76">
                  <c:v>8.6000000000000021E-2</c:v>
                </c:pt>
                <c:pt idx="77">
                  <c:v>8.7000000000000022E-2</c:v>
                </c:pt>
                <c:pt idx="78">
                  <c:v>8.8000000000000064E-2</c:v>
                </c:pt>
                <c:pt idx="79">
                  <c:v>8.9000000000000065E-2</c:v>
                </c:pt>
                <c:pt idx="80">
                  <c:v>9.0000000000000024E-2</c:v>
                </c:pt>
                <c:pt idx="81">
                  <c:v>9.0000000000000024E-2</c:v>
                </c:pt>
                <c:pt idx="82">
                  <c:v>9.1000000000000025E-2</c:v>
                </c:pt>
                <c:pt idx="83">
                  <c:v>9.2000000000000026E-2</c:v>
                </c:pt>
                <c:pt idx="84">
                  <c:v>9.3000000000000208E-2</c:v>
                </c:pt>
                <c:pt idx="85">
                  <c:v>9.5000000000000043E-2</c:v>
                </c:pt>
                <c:pt idx="86">
                  <c:v>9.6000000000000002E-2</c:v>
                </c:pt>
                <c:pt idx="87">
                  <c:v>9.7000000000000003E-2</c:v>
                </c:pt>
                <c:pt idx="88">
                  <c:v>9.8000000000000226E-2</c:v>
                </c:pt>
                <c:pt idx="89">
                  <c:v>9.9000000000000046E-2</c:v>
                </c:pt>
                <c:pt idx="90">
                  <c:v>0.1</c:v>
                </c:pt>
                <c:pt idx="91">
                  <c:v>0.10100000000000002</c:v>
                </c:pt>
                <c:pt idx="92">
                  <c:v>0.10199999999999998</c:v>
                </c:pt>
                <c:pt idx="93">
                  <c:v>0.10199999999999998</c:v>
                </c:pt>
                <c:pt idx="94">
                  <c:v>0.10299999999999998</c:v>
                </c:pt>
                <c:pt idx="95">
                  <c:v>0.10400000000000002</c:v>
                </c:pt>
                <c:pt idx="96">
                  <c:v>0.10500000000000002</c:v>
                </c:pt>
                <c:pt idx="97">
                  <c:v>0.10600000000000002</c:v>
                </c:pt>
                <c:pt idx="98">
                  <c:v>0.10700000000000012</c:v>
                </c:pt>
                <c:pt idx="99">
                  <c:v>0.10800000000000012</c:v>
                </c:pt>
                <c:pt idx="100">
                  <c:v>0.11</c:v>
                </c:pt>
                <c:pt idx="101">
                  <c:v>0.11</c:v>
                </c:pt>
                <c:pt idx="102">
                  <c:v>0.111</c:v>
                </c:pt>
                <c:pt idx="103">
                  <c:v>0.112</c:v>
                </c:pt>
                <c:pt idx="104">
                  <c:v>0.113</c:v>
                </c:pt>
                <c:pt idx="105">
                  <c:v>0.114</c:v>
                </c:pt>
                <c:pt idx="106">
                  <c:v>0.115</c:v>
                </c:pt>
                <c:pt idx="107">
                  <c:v>0.115</c:v>
                </c:pt>
                <c:pt idx="108">
                  <c:v>0.11600000000000002</c:v>
                </c:pt>
                <c:pt idx="109">
                  <c:v>0.11700000000000002</c:v>
                </c:pt>
                <c:pt idx="110">
                  <c:v>0.11799999999999998</c:v>
                </c:pt>
                <c:pt idx="111">
                  <c:v>0.11899999999999998</c:v>
                </c:pt>
                <c:pt idx="112">
                  <c:v>0.12000000000000002</c:v>
                </c:pt>
                <c:pt idx="113">
                  <c:v>0.12100000000000002</c:v>
                </c:pt>
                <c:pt idx="114">
                  <c:v>0.12200000000000009</c:v>
                </c:pt>
                <c:pt idx="115">
                  <c:v>0.12300000000000012</c:v>
                </c:pt>
                <c:pt idx="116">
                  <c:v>0.12400000000000012</c:v>
                </c:pt>
                <c:pt idx="117">
                  <c:v>0.12400000000000012</c:v>
                </c:pt>
                <c:pt idx="118">
                  <c:v>0.125</c:v>
                </c:pt>
                <c:pt idx="119">
                  <c:v>0.126</c:v>
                </c:pt>
                <c:pt idx="120">
                  <c:v>0.127</c:v>
                </c:pt>
                <c:pt idx="121">
                  <c:v>0.128</c:v>
                </c:pt>
                <c:pt idx="122">
                  <c:v>0.129</c:v>
                </c:pt>
                <c:pt idx="123">
                  <c:v>0.13</c:v>
                </c:pt>
                <c:pt idx="124">
                  <c:v>0.13100000000000001</c:v>
                </c:pt>
                <c:pt idx="125">
                  <c:v>0.13200000000000001</c:v>
                </c:pt>
                <c:pt idx="126">
                  <c:v>0.13200000000000001</c:v>
                </c:pt>
                <c:pt idx="127">
                  <c:v>0.13300000000000001</c:v>
                </c:pt>
                <c:pt idx="128">
                  <c:v>0.13400000000000001</c:v>
                </c:pt>
                <c:pt idx="129">
                  <c:v>0.13500000000000001</c:v>
                </c:pt>
                <c:pt idx="130">
                  <c:v>0.13500000000000001</c:v>
                </c:pt>
                <c:pt idx="131">
                  <c:v>0.13600000000000001</c:v>
                </c:pt>
                <c:pt idx="132">
                  <c:v>0.13700000000000001</c:v>
                </c:pt>
                <c:pt idx="133">
                  <c:v>0.13800000000000001</c:v>
                </c:pt>
                <c:pt idx="134">
                  <c:v>0.13900000000000001</c:v>
                </c:pt>
                <c:pt idx="135">
                  <c:v>0.14000000000000001</c:v>
                </c:pt>
                <c:pt idx="136">
                  <c:v>0.14000000000000001</c:v>
                </c:pt>
                <c:pt idx="137">
                  <c:v>0.14100000000000001</c:v>
                </c:pt>
                <c:pt idx="138">
                  <c:v>0.14200000000000004</c:v>
                </c:pt>
                <c:pt idx="139">
                  <c:v>0.14300000000000004</c:v>
                </c:pt>
                <c:pt idx="140">
                  <c:v>0.14300000000000004</c:v>
                </c:pt>
                <c:pt idx="141">
                  <c:v>0.14400000000000004</c:v>
                </c:pt>
                <c:pt idx="142">
                  <c:v>0.14500000000000021</c:v>
                </c:pt>
                <c:pt idx="143">
                  <c:v>0.14500000000000021</c:v>
                </c:pt>
                <c:pt idx="144">
                  <c:v>0.14600000000000021</c:v>
                </c:pt>
                <c:pt idx="145">
                  <c:v>0.14700000000000021</c:v>
                </c:pt>
                <c:pt idx="146">
                  <c:v>0.14800000000000021</c:v>
                </c:pt>
                <c:pt idx="147">
                  <c:v>0.14900000000000024</c:v>
                </c:pt>
                <c:pt idx="148">
                  <c:v>0.15000000000000024</c:v>
                </c:pt>
                <c:pt idx="149">
                  <c:v>0.15000000000000024</c:v>
                </c:pt>
                <c:pt idx="150">
                  <c:v>0.15100000000000041</c:v>
                </c:pt>
                <c:pt idx="151">
                  <c:v>0.15200000000000041</c:v>
                </c:pt>
                <c:pt idx="152">
                  <c:v>0.15200000000000041</c:v>
                </c:pt>
                <c:pt idx="153">
                  <c:v>0.15300000000000041</c:v>
                </c:pt>
                <c:pt idx="154">
                  <c:v>0.15400000000000041</c:v>
                </c:pt>
                <c:pt idx="155">
                  <c:v>0.15400000000000041</c:v>
                </c:pt>
                <c:pt idx="156">
                  <c:v>0.15500000000000044</c:v>
                </c:pt>
                <c:pt idx="157">
                  <c:v>0.15600000000000044</c:v>
                </c:pt>
                <c:pt idx="158">
                  <c:v>0.15700000000000044</c:v>
                </c:pt>
                <c:pt idx="159">
                  <c:v>0.158000000000001</c:v>
                </c:pt>
                <c:pt idx="160">
                  <c:v>0.158000000000001</c:v>
                </c:pt>
                <c:pt idx="161">
                  <c:v>0.159000000000001</c:v>
                </c:pt>
                <c:pt idx="162">
                  <c:v>0.16</c:v>
                </c:pt>
                <c:pt idx="163">
                  <c:v>0.16</c:v>
                </c:pt>
                <c:pt idx="164">
                  <c:v>0.161</c:v>
                </c:pt>
                <c:pt idx="165">
                  <c:v>0.16200000000000001</c:v>
                </c:pt>
                <c:pt idx="166">
                  <c:v>0.16200000000000001</c:v>
                </c:pt>
                <c:pt idx="167">
                  <c:v>0.16300000000000001</c:v>
                </c:pt>
                <c:pt idx="168">
                  <c:v>0.16400000000000001</c:v>
                </c:pt>
                <c:pt idx="169">
                  <c:v>0.16400000000000001</c:v>
                </c:pt>
                <c:pt idx="170">
                  <c:v>0.16500000000000001</c:v>
                </c:pt>
                <c:pt idx="171">
                  <c:v>0.16600000000000001</c:v>
                </c:pt>
                <c:pt idx="172">
                  <c:v>0.16700000000000001</c:v>
                </c:pt>
                <c:pt idx="173">
                  <c:v>0.16700000000000001</c:v>
                </c:pt>
                <c:pt idx="174">
                  <c:v>0.16800000000000001</c:v>
                </c:pt>
                <c:pt idx="175">
                  <c:v>0.16900000000000001</c:v>
                </c:pt>
                <c:pt idx="176">
                  <c:v>0.16900000000000001</c:v>
                </c:pt>
                <c:pt idx="177">
                  <c:v>0.17</c:v>
                </c:pt>
                <c:pt idx="178">
                  <c:v>0.17</c:v>
                </c:pt>
                <c:pt idx="179">
                  <c:v>0.17100000000000001</c:v>
                </c:pt>
              </c:numCache>
            </c:numRef>
          </c:yVal>
          <c:smooth val="0"/>
        </c:ser>
        <c:ser>
          <c:idx val="1"/>
          <c:order val="1"/>
          <c:tx>
            <c:v>Manual Survey Distressed Section</c:v>
          </c:tx>
          <c:marker>
            <c:symbol val="square"/>
            <c:size val="5"/>
          </c:marker>
          <c:xVal>
            <c:numRef>
              <c:f>'Faulting Summary'!$C$184</c:f>
              <c:numCache>
                <c:formatCode>General</c:formatCode>
                <c:ptCount val="1"/>
                <c:pt idx="0">
                  <c:v>15</c:v>
                </c:pt>
              </c:numCache>
            </c:numRef>
          </c:xVal>
          <c:yVal>
            <c:numRef>
              <c:f>'Faulting Summary'!$T$184</c:f>
              <c:numCache>
                <c:formatCode>General</c:formatCode>
                <c:ptCount val="1"/>
                <c:pt idx="0">
                  <c:v>3.0000000000000002E-2</c:v>
                </c:pt>
              </c:numCache>
            </c:numRef>
          </c:yVal>
          <c:smooth val="0"/>
        </c:ser>
        <c:ser>
          <c:idx val="2"/>
          <c:order val="2"/>
          <c:tx>
            <c:v>Predicted Control Section</c:v>
          </c:tx>
          <c:marker>
            <c:symbol val="none"/>
          </c:marker>
          <c:xVal>
            <c:numRef>
              <c:f>'Faulting Summary'!$C$5:$C$148</c:f>
              <c:numCache>
                <c:formatCode>General</c:formatCode>
                <c:ptCount val="144"/>
                <c:pt idx="0">
                  <c:v>8.0000000000000043E-2</c:v>
                </c:pt>
                <c:pt idx="1">
                  <c:v>0.17</c:v>
                </c:pt>
                <c:pt idx="2">
                  <c:v>0.25</c:v>
                </c:pt>
                <c:pt idx="3">
                  <c:v>0.3300000000000024</c:v>
                </c:pt>
                <c:pt idx="4">
                  <c:v>0.42000000000000032</c:v>
                </c:pt>
                <c:pt idx="5">
                  <c:v>0.5</c:v>
                </c:pt>
                <c:pt idx="6">
                  <c:v>0.58000000000000007</c:v>
                </c:pt>
                <c:pt idx="7">
                  <c:v>0.67000000000000492</c:v>
                </c:pt>
                <c:pt idx="8">
                  <c:v>0.75000000000000389</c:v>
                </c:pt>
                <c:pt idx="9">
                  <c:v>0.83000000000000063</c:v>
                </c:pt>
                <c:pt idx="10">
                  <c:v>0.92</c:v>
                </c:pt>
                <c:pt idx="11">
                  <c:v>1</c:v>
                </c:pt>
                <c:pt idx="12">
                  <c:v>1.08</c:v>
                </c:pt>
                <c:pt idx="13">
                  <c:v>1.1700000000000021</c:v>
                </c:pt>
                <c:pt idx="14">
                  <c:v>1.25</c:v>
                </c:pt>
                <c:pt idx="15">
                  <c:v>1.33</c:v>
                </c:pt>
                <c:pt idx="16">
                  <c:v>1.42</c:v>
                </c:pt>
                <c:pt idx="17">
                  <c:v>1.5</c:v>
                </c:pt>
                <c:pt idx="18">
                  <c:v>1.58</c:v>
                </c:pt>
                <c:pt idx="19">
                  <c:v>1.6700000000000021</c:v>
                </c:pt>
                <c:pt idx="20">
                  <c:v>1.75</c:v>
                </c:pt>
                <c:pt idx="21">
                  <c:v>1.83</c:v>
                </c:pt>
                <c:pt idx="22">
                  <c:v>1.9200000000000021</c:v>
                </c:pt>
                <c:pt idx="23">
                  <c:v>2</c:v>
                </c:pt>
                <c:pt idx="24">
                  <c:v>2.08</c:v>
                </c:pt>
                <c:pt idx="25">
                  <c:v>2.17</c:v>
                </c:pt>
                <c:pt idx="26">
                  <c:v>2.25</c:v>
                </c:pt>
                <c:pt idx="27">
                  <c:v>2.3299999999999987</c:v>
                </c:pt>
                <c:pt idx="28">
                  <c:v>2.42</c:v>
                </c:pt>
                <c:pt idx="29">
                  <c:v>2.5</c:v>
                </c:pt>
                <c:pt idx="30">
                  <c:v>2.58</c:v>
                </c:pt>
                <c:pt idx="31">
                  <c:v>2.67</c:v>
                </c:pt>
                <c:pt idx="32">
                  <c:v>2.75</c:v>
                </c:pt>
                <c:pt idx="33">
                  <c:v>2.8299999999999987</c:v>
                </c:pt>
                <c:pt idx="34">
                  <c:v>2.92</c:v>
                </c:pt>
                <c:pt idx="35">
                  <c:v>3</c:v>
                </c:pt>
                <c:pt idx="36">
                  <c:v>3.08</c:v>
                </c:pt>
                <c:pt idx="37">
                  <c:v>3.17</c:v>
                </c:pt>
                <c:pt idx="38">
                  <c:v>3.25</c:v>
                </c:pt>
                <c:pt idx="39">
                  <c:v>3.3299999999999987</c:v>
                </c:pt>
                <c:pt idx="40">
                  <c:v>3.42</c:v>
                </c:pt>
                <c:pt idx="41">
                  <c:v>3.5</c:v>
                </c:pt>
                <c:pt idx="42">
                  <c:v>3.58</c:v>
                </c:pt>
                <c:pt idx="43">
                  <c:v>3.67</c:v>
                </c:pt>
                <c:pt idx="44">
                  <c:v>3.75</c:v>
                </c:pt>
                <c:pt idx="45">
                  <c:v>3.8299999999999987</c:v>
                </c:pt>
                <c:pt idx="46">
                  <c:v>3.92</c:v>
                </c:pt>
                <c:pt idx="47">
                  <c:v>4</c:v>
                </c:pt>
                <c:pt idx="48">
                  <c:v>4.08</c:v>
                </c:pt>
                <c:pt idx="49">
                  <c:v>4.17</c:v>
                </c:pt>
                <c:pt idx="50">
                  <c:v>4.25</c:v>
                </c:pt>
                <c:pt idx="51">
                  <c:v>4.33</c:v>
                </c:pt>
                <c:pt idx="52">
                  <c:v>4.42</c:v>
                </c:pt>
                <c:pt idx="53">
                  <c:v>4.5</c:v>
                </c:pt>
                <c:pt idx="54">
                  <c:v>4.58</c:v>
                </c:pt>
                <c:pt idx="55">
                  <c:v>4.67</c:v>
                </c:pt>
                <c:pt idx="56">
                  <c:v>4.75</c:v>
                </c:pt>
                <c:pt idx="57">
                  <c:v>4.83</c:v>
                </c:pt>
                <c:pt idx="58">
                  <c:v>4.92</c:v>
                </c:pt>
                <c:pt idx="59">
                  <c:v>5</c:v>
                </c:pt>
                <c:pt idx="60">
                  <c:v>5.08</c:v>
                </c:pt>
                <c:pt idx="61">
                  <c:v>5.17</c:v>
                </c:pt>
                <c:pt idx="62">
                  <c:v>5.25</c:v>
                </c:pt>
                <c:pt idx="63">
                  <c:v>5.33</c:v>
                </c:pt>
                <c:pt idx="64">
                  <c:v>5.42</c:v>
                </c:pt>
                <c:pt idx="65">
                  <c:v>5.5</c:v>
                </c:pt>
                <c:pt idx="66">
                  <c:v>5.58</c:v>
                </c:pt>
                <c:pt idx="67">
                  <c:v>5.67</c:v>
                </c:pt>
                <c:pt idx="68">
                  <c:v>5.75</c:v>
                </c:pt>
                <c:pt idx="69">
                  <c:v>5.83</c:v>
                </c:pt>
                <c:pt idx="70">
                  <c:v>5.92</c:v>
                </c:pt>
                <c:pt idx="71">
                  <c:v>6</c:v>
                </c:pt>
                <c:pt idx="72">
                  <c:v>6.08</c:v>
                </c:pt>
                <c:pt idx="73">
                  <c:v>6.17</c:v>
                </c:pt>
                <c:pt idx="74">
                  <c:v>6.25</c:v>
                </c:pt>
                <c:pt idx="75">
                  <c:v>6.33</c:v>
                </c:pt>
                <c:pt idx="76">
                  <c:v>6.42</c:v>
                </c:pt>
                <c:pt idx="77">
                  <c:v>6.5</c:v>
                </c:pt>
                <c:pt idx="78">
                  <c:v>6.58</c:v>
                </c:pt>
                <c:pt idx="79">
                  <c:v>6.67</c:v>
                </c:pt>
                <c:pt idx="80">
                  <c:v>6.75</c:v>
                </c:pt>
                <c:pt idx="81">
                  <c:v>6.83</c:v>
                </c:pt>
                <c:pt idx="82">
                  <c:v>6.92</c:v>
                </c:pt>
                <c:pt idx="83">
                  <c:v>7</c:v>
                </c:pt>
                <c:pt idx="84">
                  <c:v>7.08</c:v>
                </c:pt>
                <c:pt idx="85">
                  <c:v>7.17</c:v>
                </c:pt>
                <c:pt idx="86">
                  <c:v>7.25</c:v>
                </c:pt>
                <c:pt idx="87">
                  <c:v>7.33</c:v>
                </c:pt>
                <c:pt idx="88">
                  <c:v>7.42</c:v>
                </c:pt>
                <c:pt idx="89">
                  <c:v>7.5</c:v>
                </c:pt>
                <c:pt idx="90">
                  <c:v>7.58</c:v>
                </c:pt>
                <c:pt idx="91">
                  <c:v>7.67</c:v>
                </c:pt>
                <c:pt idx="92">
                  <c:v>7.75</c:v>
                </c:pt>
                <c:pt idx="93">
                  <c:v>7.83</c:v>
                </c:pt>
                <c:pt idx="94">
                  <c:v>7.92</c:v>
                </c:pt>
                <c:pt idx="95">
                  <c:v>8</c:v>
                </c:pt>
                <c:pt idx="96">
                  <c:v>8.08</c:v>
                </c:pt>
                <c:pt idx="97">
                  <c:v>8.17</c:v>
                </c:pt>
                <c:pt idx="98">
                  <c:v>8.25</c:v>
                </c:pt>
                <c:pt idx="99">
                  <c:v>8.33</c:v>
                </c:pt>
                <c:pt idx="100">
                  <c:v>8.42</c:v>
                </c:pt>
                <c:pt idx="101">
                  <c:v>8.5</c:v>
                </c:pt>
                <c:pt idx="102">
                  <c:v>8.58</c:v>
                </c:pt>
                <c:pt idx="103">
                  <c:v>8.67</c:v>
                </c:pt>
                <c:pt idx="104">
                  <c:v>8.75</c:v>
                </c:pt>
                <c:pt idx="105">
                  <c:v>8.83</c:v>
                </c:pt>
                <c:pt idx="106">
                  <c:v>8.92</c:v>
                </c:pt>
                <c:pt idx="107">
                  <c:v>9</c:v>
                </c:pt>
                <c:pt idx="108">
                  <c:v>9.08</c:v>
                </c:pt>
                <c:pt idx="109">
                  <c:v>9.17</c:v>
                </c:pt>
                <c:pt idx="110">
                  <c:v>9.25</c:v>
                </c:pt>
                <c:pt idx="111">
                  <c:v>9.33</c:v>
                </c:pt>
                <c:pt idx="112">
                  <c:v>9.42</c:v>
                </c:pt>
                <c:pt idx="113">
                  <c:v>9.5</c:v>
                </c:pt>
                <c:pt idx="114">
                  <c:v>9.58</c:v>
                </c:pt>
                <c:pt idx="115">
                  <c:v>9.67</c:v>
                </c:pt>
                <c:pt idx="116">
                  <c:v>9.75</c:v>
                </c:pt>
                <c:pt idx="117">
                  <c:v>9.83</c:v>
                </c:pt>
                <c:pt idx="118">
                  <c:v>9.92</c:v>
                </c:pt>
                <c:pt idx="119">
                  <c:v>10</c:v>
                </c:pt>
                <c:pt idx="120">
                  <c:v>10.08</c:v>
                </c:pt>
                <c:pt idx="121">
                  <c:v>10.17</c:v>
                </c:pt>
                <c:pt idx="122">
                  <c:v>10.25</c:v>
                </c:pt>
                <c:pt idx="123">
                  <c:v>10.33</c:v>
                </c:pt>
                <c:pt idx="124">
                  <c:v>10.42</c:v>
                </c:pt>
                <c:pt idx="125">
                  <c:v>10.5</c:v>
                </c:pt>
                <c:pt idx="126">
                  <c:v>10.58</c:v>
                </c:pt>
                <c:pt idx="127">
                  <c:v>10.67</c:v>
                </c:pt>
                <c:pt idx="128">
                  <c:v>10.75</c:v>
                </c:pt>
                <c:pt idx="129">
                  <c:v>10.83</c:v>
                </c:pt>
                <c:pt idx="130">
                  <c:v>10.92</c:v>
                </c:pt>
                <c:pt idx="131">
                  <c:v>11</c:v>
                </c:pt>
                <c:pt idx="132">
                  <c:v>11.08</c:v>
                </c:pt>
                <c:pt idx="133">
                  <c:v>11.17</c:v>
                </c:pt>
                <c:pt idx="134">
                  <c:v>11.25</c:v>
                </c:pt>
                <c:pt idx="135">
                  <c:v>11.33</c:v>
                </c:pt>
                <c:pt idx="136">
                  <c:v>11.42</c:v>
                </c:pt>
                <c:pt idx="137">
                  <c:v>11.5</c:v>
                </c:pt>
                <c:pt idx="138">
                  <c:v>11.58</c:v>
                </c:pt>
                <c:pt idx="139">
                  <c:v>11.67</c:v>
                </c:pt>
                <c:pt idx="140">
                  <c:v>11.75</c:v>
                </c:pt>
                <c:pt idx="141">
                  <c:v>11.83</c:v>
                </c:pt>
                <c:pt idx="142">
                  <c:v>11.92</c:v>
                </c:pt>
                <c:pt idx="143">
                  <c:v>12</c:v>
                </c:pt>
              </c:numCache>
            </c:numRef>
          </c:xVal>
          <c:yVal>
            <c:numRef>
              <c:f>'Faulting Summary'!$U$5:$U$148</c:f>
              <c:numCache>
                <c:formatCode>General</c:formatCode>
                <c:ptCount val="144"/>
                <c:pt idx="0">
                  <c:v>1.0000000000000041E-3</c:v>
                </c:pt>
                <c:pt idx="1">
                  <c:v>2.0000000000000052E-3</c:v>
                </c:pt>
                <c:pt idx="2">
                  <c:v>2.0000000000000052E-3</c:v>
                </c:pt>
                <c:pt idx="3">
                  <c:v>3.0000000000000092E-3</c:v>
                </c:pt>
                <c:pt idx="4">
                  <c:v>4.0000000000000114E-3</c:v>
                </c:pt>
                <c:pt idx="5">
                  <c:v>5.0000000000000114E-3</c:v>
                </c:pt>
                <c:pt idx="6">
                  <c:v>6.0000000000000114E-3</c:v>
                </c:pt>
                <c:pt idx="7">
                  <c:v>7.0000000000000114E-3</c:v>
                </c:pt>
                <c:pt idx="8">
                  <c:v>8.0000000000000227E-3</c:v>
                </c:pt>
                <c:pt idx="9">
                  <c:v>9.0000000000000028E-3</c:v>
                </c:pt>
                <c:pt idx="10">
                  <c:v>9.0000000000000028E-3</c:v>
                </c:pt>
                <c:pt idx="11">
                  <c:v>1.0999999999999998E-2</c:v>
                </c:pt>
                <c:pt idx="12">
                  <c:v>1.2E-2</c:v>
                </c:pt>
                <c:pt idx="13">
                  <c:v>1.2999999999999998E-2</c:v>
                </c:pt>
                <c:pt idx="14">
                  <c:v>1.4E-2</c:v>
                </c:pt>
                <c:pt idx="15">
                  <c:v>1.4999999999999998E-2</c:v>
                </c:pt>
                <c:pt idx="16">
                  <c:v>1.7000000000000001E-2</c:v>
                </c:pt>
                <c:pt idx="17">
                  <c:v>1.7999999999999999E-2</c:v>
                </c:pt>
                <c:pt idx="18">
                  <c:v>1.9000000000000124E-2</c:v>
                </c:pt>
                <c:pt idx="19">
                  <c:v>2.0000000000000011E-2</c:v>
                </c:pt>
                <c:pt idx="20">
                  <c:v>2.1000000000000012E-2</c:v>
                </c:pt>
                <c:pt idx="21">
                  <c:v>2.1999999999999999E-2</c:v>
                </c:pt>
                <c:pt idx="22">
                  <c:v>2.3E-2</c:v>
                </c:pt>
                <c:pt idx="23">
                  <c:v>2.4E-2</c:v>
                </c:pt>
                <c:pt idx="24">
                  <c:v>2.5999999999999999E-2</c:v>
                </c:pt>
                <c:pt idx="25">
                  <c:v>2.7000000000000191E-2</c:v>
                </c:pt>
                <c:pt idx="26">
                  <c:v>2.8000000000000001E-2</c:v>
                </c:pt>
                <c:pt idx="27">
                  <c:v>3.0000000000000002E-2</c:v>
                </c:pt>
                <c:pt idx="28">
                  <c:v>3.1000000000000052E-2</c:v>
                </c:pt>
                <c:pt idx="29">
                  <c:v>3.3000000000000002E-2</c:v>
                </c:pt>
                <c:pt idx="30">
                  <c:v>3.4000000000000002E-2</c:v>
                </c:pt>
                <c:pt idx="31">
                  <c:v>3.500000000000001E-2</c:v>
                </c:pt>
                <c:pt idx="32">
                  <c:v>3.5999999999999997E-2</c:v>
                </c:pt>
                <c:pt idx="33">
                  <c:v>3.7999999999999999E-2</c:v>
                </c:pt>
                <c:pt idx="34">
                  <c:v>3.9000000000000014E-2</c:v>
                </c:pt>
                <c:pt idx="35">
                  <c:v>4.0000000000000022E-2</c:v>
                </c:pt>
                <c:pt idx="36">
                  <c:v>4.1000000000000002E-2</c:v>
                </c:pt>
                <c:pt idx="37">
                  <c:v>4.3000000000000003E-2</c:v>
                </c:pt>
                <c:pt idx="38">
                  <c:v>4.3999999999999997E-2</c:v>
                </c:pt>
                <c:pt idx="39">
                  <c:v>4.5999999999999999E-2</c:v>
                </c:pt>
                <c:pt idx="40">
                  <c:v>4.7000000000000014E-2</c:v>
                </c:pt>
                <c:pt idx="41">
                  <c:v>4.9000000000000113E-2</c:v>
                </c:pt>
                <c:pt idx="42">
                  <c:v>0.05</c:v>
                </c:pt>
                <c:pt idx="43">
                  <c:v>5.1000000000000004E-2</c:v>
                </c:pt>
                <c:pt idx="44">
                  <c:v>5.1999999999999998E-2</c:v>
                </c:pt>
                <c:pt idx="45">
                  <c:v>5.3000000000000012E-2</c:v>
                </c:pt>
                <c:pt idx="46">
                  <c:v>5.5000000000000014E-2</c:v>
                </c:pt>
                <c:pt idx="47">
                  <c:v>5.6000000000000001E-2</c:v>
                </c:pt>
                <c:pt idx="48">
                  <c:v>5.7000000000000023E-2</c:v>
                </c:pt>
                <c:pt idx="49">
                  <c:v>5.9000000000000365E-2</c:v>
                </c:pt>
                <c:pt idx="50">
                  <c:v>6.0000000000000032E-2</c:v>
                </c:pt>
                <c:pt idx="51">
                  <c:v>6.2000000000000034E-2</c:v>
                </c:pt>
                <c:pt idx="52">
                  <c:v>6.3E-2</c:v>
                </c:pt>
                <c:pt idx="53">
                  <c:v>6.4000000000000112E-2</c:v>
                </c:pt>
                <c:pt idx="54">
                  <c:v>6.6000000000000003E-2</c:v>
                </c:pt>
                <c:pt idx="55">
                  <c:v>6.7000000000000004E-2</c:v>
                </c:pt>
                <c:pt idx="56">
                  <c:v>6.8000000000000019E-2</c:v>
                </c:pt>
                <c:pt idx="57">
                  <c:v>6.9000000000000034E-2</c:v>
                </c:pt>
                <c:pt idx="58">
                  <c:v>7.0000000000000021E-2</c:v>
                </c:pt>
                <c:pt idx="59">
                  <c:v>7.0999999999999994E-2</c:v>
                </c:pt>
                <c:pt idx="60">
                  <c:v>7.3000000000000009E-2</c:v>
                </c:pt>
                <c:pt idx="61">
                  <c:v>7.3999999999999996E-2</c:v>
                </c:pt>
                <c:pt idx="62">
                  <c:v>7.5000000000000011E-2</c:v>
                </c:pt>
                <c:pt idx="63">
                  <c:v>7.6999999999999999E-2</c:v>
                </c:pt>
                <c:pt idx="64">
                  <c:v>7.8000000000000014E-2</c:v>
                </c:pt>
                <c:pt idx="65">
                  <c:v>8.0000000000000043E-2</c:v>
                </c:pt>
                <c:pt idx="66">
                  <c:v>8.1000000000000003E-2</c:v>
                </c:pt>
                <c:pt idx="67">
                  <c:v>8.2000000000000003E-2</c:v>
                </c:pt>
                <c:pt idx="68">
                  <c:v>8.3000000000000046E-2</c:v>
                </c:pt>
                <c:pt idx="69">
                  <c:v>8.4000000000000047E-2</c:v>
                </c:pt>
                <c:pt idx="70">
                  <c:v>8.5000000000000006E-2</c:v>
                </c:pt>
                <c:pt idx="71">
                  <c:v>8.6000000000000021E-2</c:v>
                </c:pt>
                <c:pt idx="72">
                  <c:v>8.7000000000000022E-2</c:v>
                </c:pt>
                <c:pt idx="73">
                  <c:v>8.8000000000000064E-2</c:v>
                </c:pt>
                <c:pt idx="74">
                  <c:v>9.0000000000000024E-2</c:v>
                </c:pt>
                <c:pt idx="75">
                  <c:v>9.1000000000000025E-2</c:v>
                </c:pt>
                <c:pt idx="76">
                  <c:v>9.2000000000000026E-2</c:v>
                </c:pt>
                <c:pt idx="77">
                  <c:v>9.4000000000000028E-2</c:v>
                </c:pt>
                <c:pt idx="78">
                  <c:v>9.5000000000000043E-2</c:v>
                </c:pt>
                <c:pt idx="79">
                  <c:v>9.6000000000000002E-2</c:v>
                </c:pt>
                <c:pt idx="80">
                  <c:v>9.7000000000000003E-2</c:v>
                </c:pt>
                <c:pt idx="81">
                  <c:v>9.8000000000000226E-2</c:v>
                </c:pt>
                <c:pt idx="82">
                  <c:v>9.9000000000000046E-2</c:v>
                </c:pt>
                <c:pt idx="83">
                  <c:v>0.1</c:v>
                </c:pt>
                <c:pt idx="84">
                  <c:v>0.10100000000000002</c:v>
                </c:pt>
                <c:pt idx="85">
                  <c:v>0.10199999999999998</c:v>
                </c:pt>
                <c:pt idx="86">
                  <c:v>0.10299999999999998</c:v>
                </c:pt>
                <c:pt idx="87">
                  <c:v>0.10500000000000002</c:v>
                </c:pt>
                <c:pt idx="88">
                  <c:v>0.10600000000000002</c:v>
                </c:pt>
                <c:pt idx="89">
                  <c:v>0.10700000000000012</c:v>
                </c:pt>
                <c:pt idx="90">
                  <c:v>0.10800000000000012</c:v>
                </c:pt>
                <c:pt idx="91">
                  <c:v>0.10900000000000012</c:v>
                </c:pt>
                <c:pt idx="92">
                  <c:v>0.11</c:v>
                </c:pt>
                <c:pt idx="93">
                  <c:v>0.111</c:v>
                </c:pt>
                <c:pt idx="94">
                  <c:v>0.112</c:v>
                </c:pt>
                <c:pt idx="95">
                  <c:v>0.113</c:v>
                </c:pt>
                <c:pt idx="96">
                  <c:v>0.114</c:v>
                </c:pt>
                <c:pt idx="97">
                  <c:v>0.115</c:v>
                </c:pt>
                <c:pt idx="98">
                  <c:v>0.11600000000000002</c:v>
                </c:pt>
                <c:pt idx="99">
                  <c:v>0.11700000000000002</c:v>
                </c:pt>
                <c:pt idx="100">
                  <c:v>0.11799999999999998</c:v>
                </c:pt>
                <c:pt idx="101">
                  <c:v>0.11899999999999998</c:v>
                </c:pt>
                <c:pt idx="102">
                  <c:v>0.12100000000000002</c:v>
                </c:pt>
                <c:pt idx="103">
                  <c:v>0.12100000000000002</c:v>
                </c:pt>
                <c:pt idx="104">
                  <c:v>0.12200000000000009</c:v>
                </c:pt>
                <c:pt idx="105">
                  <c:v>0.12300000000000012</c:v>
                </c:pt>
                <c:pt idx="106">
                  <c:v>0.12400000000000012</c:v>
                </c:pt>
                <c:pt idx="107">
                  <c:v>0.125</c:v>
                </c:pt>
                <c:pt idx="108">
                  <c:v>0.126</c:v>
                </c:pt>
                <c:pt idx="109">
                  <c:v>0.127</c:v>
                </c:pt>
                <c:pt idx="110">
                  <c:v>0.128</c:v>
                </c:pt>
                <c:pt idx="111">
                  <c:v>0.129</c:v>
                </c:pt>
                <c:pt idx="112">
                  <c:v>0.13</c:v>
                </c:pt>
                <c:pt idx="113">
                  <c:v>0.13100000000000001</c:v>
                </c:pt>
                <c:pt idx="114">
                  <c:v>0.13200000000000001</c:v>
                </c:pt>
                <c:pt idx="115">
                  <c:v>0.13300000000000001</c:v>
                </c:pt>
                <c:pt idx="116">
                  <c:v>0.13400000000000001</c:v>
                </c:pt>
                <c:pt idx="117">
                  <c:v>0.13500000000000001</c:v>
                </c:pt>
                <c:pt idx="118">
                  <c:v>0.13500000000000001</c:v>
                </c:pt>
                <c:pt idx="119">
                  <c:v>0.13600000000000001</c:v>
                </c:pt>
                <c:pt idx="120">
                  <c:v>0.13700000000000001</c:v>
                </c:pt>
                <c:pt idx="121">
                  <c:v>0.13800000000000001</c:v>
                </c:pt>
                <c:pt idx="122">
                  <c:v>0.13900000000000001</c:v>
                </c:pt>
                <c:pt idx="123">
                  <c:v>0.14000000000000001</c:v>
                </c:pt>
                <c:pt idx="124">
                  <c:v>0.14100000000000001</c:v>
                </c:pt>
                <c:pt idx="125">
                  <c:v>0.14200000000000004</c:v>
                </c:pt>
                <c:pt idx="126">
                  <c:v>0.14300000000000004</c:v>
                </c:pt>
                <c:pt idx="127">
                  <c:v>0.14400000000000004</c:v>
                </c:pt>
                <c:pt idx="128">
                  <c:v>0.14400000000000004</c:v>
                </c:pt>
                <c:pt idx="129">
                  <c:v>0.14500000000000021</c:v>
                </c:pt>
                <c:pt idx="130">
                  <c:v>0.14600000000000021</c:v>
                </c:pt>
                <c:pt idx="131">
                  <c:v>0.14700000000000021</c:v>
                </c:pt>
                <c:pt idx="132">
                  <c:v>0.14800000000000021</c:v>
                </c:pt>
                <c:pt idx="133">
                  <c:v>0.14800000000000021</c:v>
                </c:pt>
                <c:pt idx="134">
                  <c:v>0.14900000000000024</c:v>
                </c:pt>
                <c:pt idx="135">
                  <c:v>0.15000000000000024</c:v>
                </c:pt>
                <c:pt idx="136">
                  <c:v>0.15100000000000041</c:v>
                </c:pt>
                <c:pt idx="137">
                  <c:v>0.15200000000000041</c:v>
                </c:pt>
                <c:pt idx="138">
                  <c:v>0.15300000000000041</c:v>
                </c:pt>
                <c:pt idx="139">
                  <c:v>0.15400000000000041</c:v>
                </c:pt>
                <c:pt idx="140">
                  <c:v>0.15500000000000044</c:v>
                </c:pt>
                <c:pt idx="141">
                  <c:v>0.15500000000000044</c:v>
                </c:pt>
                <c:pt idx="142">
                  <c:v>0.15600000000000044</c:v>
                </c:pt>
                <c:pt idx="143">
                  <c:v>0.15700000000000044</c:v>
                </c:pt>
              </c:numCache>
            </c:numRef>
          </c:yVal>
          <c:smooth val="0"/>
        </c:ser>
        <c:ser>
          <c:idx val="3"/>
          <c:order val="3"/>
          <c:tx>
            <c:v>Manual Survey Control Section</c:v>
          </c:tx>
          <c:marker>
            <c:symbol val="square"/>
            <c:size val="5"/>
          </c:marker>
          <c:xVal>
            <c:numRef>
              <c:f>'Faulting Summary'!$C$148</c:f>
              <c:numCache>
                <c:formatCode>General</c:formatCode>
                <c:ptCount val="1"/>
                <c:pt idx="0">
                  <c:v>12</c:v>
                </c:pt>
              </c:numCache>
            </c:numRef>
          </c:xVal>
          <c:yVal>
            <c:numRef>
              <c:f>'Faulting Summary'!$V$148</c:f>
              <c:numCache>
                <c:formatCode>General</c:formatCode>
                <c:ptCount val="1"/>
                <c:pt idx="0">
                  <c:v>4.0000000000000022E-2</c:v>
                </c:pt>
              </c:numCache>
            </c:numRef>
          </c:yVal>
          <c:smooth val="0"/>
        </c:ser>
        <c:dLbls>
          <c:showLegendKey val="0"/>
          <c:showVal val="0"/>
          <c:showCatName val="0"/>
          <c:showSerName val="0"/>
          <c:showPercent val="0"/>
          <c:showBubbleSize val="0"/>
        </c:dLbls>
        <c:axId val="141109120"/>
        <c:axId val="141115392"/>
      </c:scatterChart>
      <c:valAx>
        <c:axId val="141109120"/>
        <c:scaling>
          <c:orientation val="minMax"/>
          <c:max val="20"/>
          <c:min val="0"/>
        </c:scaling>
        <c:delete val="0"/>
        <c:axPos val="b"/>
        <c:title>
          <c:tx>
            <c:rich>
              <a:bodyPr/>
              <a:lstStyle/>
              <a:p>
                <a:pPr>
                  <a:defRPr sz="2000"/>
                </a:pPr>
                <a:r>
                  <a:rPr lang="en-US" sz="2000"/>
                  <a:t>Pavement age, years</a:t>
                </a:r>
              </a:p>
            </c:rich>
          </c:tx>
          <c:layout>
            <c:manualLayout>
              <c:xMode val="edge"/>
              <c:yMode val="edge"/>
              <c:x val="0.34851484308196551"/>
              <c:y val="0.92960295263639015"/>
            </c:manualLayout>
          </c:layout>
          <c:overlay val="0"/>
          <c:spPr>
            <a:noFill/>
            <a:ln w="25400">
              <a:noFill/>
            </a:ln>
          </c:spPr>
        </c:title>
        <c:numFmt formatCode="#,##0_]" sourceLinked="0"/>
        <c:majorTickMark val="out"/>
        <c:minorTickMark val="none"/>
        <c:tickLblPos val="nextTo"/>
        <c:spPr>
          <a:ln w="3175">
            <a:solidFill>
              <a:srgbClr val="000000"/>
            </a:solidFill>
            <a:prstDash val="solid"/>
          </a:ln>
        </c:spPr>
        <c:txPr>
          <a:bodyPr rot="0" vert="horz"/>
          <a:lstStyle/>
          <a:p>
            <a:pPr>
              <a:defRPr/>
            </a:pPr>
            <a:endParaRPr lang="en-US"/>
          </a:p>
        </c:txPr>
        <c:crossAx val="141115392"/>
        <c:crosses val="autoZero"/>
        <c:crossBetween val="midCat"/>
        <c:majorUnit val="2"/>
      </c:valAx>
      <c:valAx>
        <c:axId val="141115392"/>
        <c:scaling>
          <c:orientation val="minMax"/>
        </c:scaling>
        <c:delete val="0"/>
        <c:axPos val="l"/>
        <c:majorGridlines>
          <c:spPr>
            <a:ln w="12700">
              <a:solidFill>
                <a:schemeClr val="tx2"/>
              </a:solidFill>
              <a:prstDash val="solid"/>
            </a:ln>
          </c:spPr>
        </c:majorGridlines>
        <c:title>
          <c:tx>
            <c:rich>
              <a:bodyPr/>
              <a:lstStyle/>
              <a:p>
                <a:pPr>
                  <a:defRPr sz="2000"/>
                </a:pPr>
                <a:r>
                  <a:rPr lang="en-US" sz="2000"/>
                  <a:t>Faulting, in</a:t>
                </a:r>
              </a:p>
            </c:rich>
          </c:tx>
          <c:layout>
            <c:manualLayout>
              <c:xMode val="edge"/>
              <c:yMode val="edge"/>
              <c:x val="1.0891042465845616E-2"/>
              <c:y val="0.26901762460241341"/>
            </c:manualLayout>
          </c:layout>
          <c:overlay val="0"/>
          <c:spPr>
            <a:noFill/>
            <a:ln w="25400">
              <a:noFill/>
            </a:ln>
          </c:spPr>
        </c:title>
        <c:numFmt formatCode="#,##0.00_]" sourceLinked="0"/>
        <c:majorTickMark val="out"/>
        <c:minorTickMark val="none"/>
        <c:tickLblPos val="nextTo"/>
        <c:spPr>
          <a:ln w="3175">
            <a:solidFill>
              <a:srgbClr val="000000"/>
            </a:solidFill>
            <a:prstDash val="solid"/>
          </a:ln>
        </c:spPr>
        <c:txPr>
          <a:bodyPr rot="0" vert="horz"/>
          <a:lstStyle/>
          <a:p>
            <a:pPr>
              <a:defRPr/>
            </a:pPr>
            <a:endParaRPr lang="en-US"/>
          </a:p>
        </c:txPr>
        <c:crossAx val="141109120"/>
        <c:crosses val="autoZero"/>
        <c:crossBetween val="midCat"/>
      </c:valAx>
      <c:spPr>
        <a:solidFill>
          <a:schemeClr val="tx2"/>
        </a:solidFill>
        <a:ln w="12700">
          <a:solidFill>
            <a:srgbClr val="000000"/>
          </a:solidFill>
          <a:prstDash val="solid"/>
        </a:ln>
      </c:spPr>
    </c:plotArea>
    <c:legend>
      <c:legendPos val="r"/>
      <c:layout>
        <c:manualLayout>
          <c:xMode val="edge"/>
          <c:yMode val="edge"/>
          <c:x val="0.79356517935258097"/>
          <c:y val="0.17952831726558977"/>
          <c:w val="0.19263747905005851"/>
          <c:h val="0.65868928155766771"/>
        </c:manualLayout>
      </c:layout>
      <c:overlay val="0"/>
      <c:spPr>
        <a:solidFill>
          <a:schemeClr val="tx2"/>
        </a:solidFill>
        <a:ln w="3175">
          <a:solidFill>
            <a:srgbClr val="000000"/>
          </a:solidFill>
          <a:prstDash val="solid"/>
        </a:ln>
      </c:spPr>
    </c:legend>
    <c:plotVisOnly val="0"/>
    <c:dispBlanksAs val="gap"/>
    <c:showDLblsOverMax val="0"/>
  </c:chart>
  <c:spPr>
    <a:solidFill>
      <a:schemeClr val="tx2"/>
    </a:solidFill>
    <a:ln w="9525">
      <a:noFill/>
    </a:ln>
  </c:spPr>
  <c:txPr>
    <a:bodyPr/>
    <a:lstStyle/>
    <a:p>
      <a:pPr>
        <a:defRPr sz="1400" b="0" i="0" u="none" strike="noStrike" baseline="0">
          <a:solidFill>
            <a:srgbClr val="000000"/>
          </a:solidFill>
          <a:latin typeface="Times New Roman" pitchFamily="18" charset="0"/>
          <a:ea typeface="Arial"/>
          <a:cs typeface="Times New Roman" pitchFamily="18"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596"/>
          </a:xfrm>
          <a:prstGeom prst="rect">
            <a:avLst/>
          </a:prstGeom>
        </p:spPr>
        <p:txBody>
          <a:bodyPr vert="horz" lIns="91440" tIns="45720" rIns="91440" bIns="45720" rtlCol="0"/>
          <a:lstStyle>
            <a:lvl1pPr algn="r">
              <a:defRPr sz="1200"/>
            </a:lvl1pPr>
          </a:lstStyle>
          <a:p>
            <a:fld id="{E16E294A-A7DB-4FAC-83EF-020689224F58}" type="datetimeFigureOut">
              <a:rPr lang="en-US" smtClean="0"/>
              <a:t>3/27/2013</a:t>
            </a:fld>
            <a:endParaRPr lang="en-US"/>
          </a:p>
        </p:txBody>
      </p:sp>
      <p:sp>
        <p:nvSpPr>
          <p:cNvPr id="4" name="Footer Placeholder 3"/>
          <p:cNvSpPr>
            <a:spLocks noGrp="1"/>
          </p:cNvSpPr>
          <p:nvPr>
            <p:ph type="ftr" sz="quarter" idx="2"/>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1440" tIns="45720" rIns="91440" bIns="45720" rtlCol="0" anchor="b"/>
          <a:lstStyle>
            <a:lvl1pPr algn="r">
              <a:defRPr sz="1200"/>
            </a:lvl1pPr>
          </a:lstStyle>
          <a:p>
            <a:fld id="{BDC7DE67-CFC3-4F30-B556-3E4E9EC0E9E0}" type="slidenum">
              <a:rPr lang="en-US" smtClean="0"/>
              <a:t>‹#›</a:t>
            </a:fld>
            <a:endParaRPr lang="en-US"/>
          </a:p>
        </p:txBody>
      </p:sp>
    </p:spTree>
    <p:extLst>
      <p:ext uri="{BB962C8B-B14F-4D97-AF65-F5344CB8AC3E}">
        <p14:creationId xmlns:p14="http://schemas.microsoft.com/office/powerpoint/2010/main" val="3915375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D429A3E1-A7CC-4479-957D-32BEF610089F}" type="datetimeFigureOut">
              <a:rPr lang="en-US" smtClean="0"/>
              <a:t>3/27/2013</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AE0810B0-CF43-43F9-B610-331767DE63C4}" type="slidenum">
              <a:rPr lang="en-US" smtClean="0"/>
              <a:t>‹#›</a:t>
            </a:fld>
            <a:endParaRPr lang="en-US"/>
          </a:p>
        </p:txBody>
      </p:sp>
    </p:spTree>
    <p:extLst>
      <p:ext uri="{BB962C8B-B14F-4D97-AF65-F5344CB8AC3E}">
        <p14:creationId xmlns:p14="http://schemas.microsoft.com/office/powerpoint/2010/main" val="358445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46314-D588-4ED2-AAC4-DCD13B85967E}" type="slidenum">
              <a:rPr lang="en-US"/>
              <a:pPr/>
              <a:t>11</a:t>
            </a:fld>
            <a:endParaRPr lang="en-US"/>
          </a:p>
        </p:txBody>
      </p:sp>
      <p:sp>
        <p:nvSpPr>
          <p:cNvPr id="36866" name="Rectangle 2"/>
          <p:cNvSpPr>
            <a:spLocks noGrp="1" noRot="1" noChangeAspect="1" noChangeArrowheads="1" noTextEdit="1"/>
          </p:cNvSpPr>
          <p:nvPr>
            <p:ph type="sldImg"/>
          </p:nvPr>
        </p:nvSpPr>
        <p:spPr>
          <a:xfrm>
            <a:off x="1273175" y="677863"/>
            <a:ext cx="4530725" cy="3397250"/>
          </a:xfrm>
          <a:ln w="12700" cap="flat">
            <a:solidFill>
              <a:schemeClr val="tx1"/>
            </a:solidFill>
          </a:ln>
          <a:extLst>
            <a:ext uri="{909E8E84-426E-40DD-AFC4-6F175D3DCCD1}">
              <a14:hiddenFill xmlns:a14="http://schemas.microsoft.com/office/drawing/2010/main">
                <a:noFill/>
              </a14:hiddenFill>
            </a:ext>
          </a:extLst>
        </p:spPr>
      </p:sp>
      <p:sp>
        <p:nvSpPr>
          <p:cNvPr id="36867" name="Rectangle 3"/>
          <p:cNvSpPr>
            <a:spLocks noGrp="1" noChangeArrowheads="1"/>
          </p:cNvSpPr>
          <p:nvPr>
            <p:ph type="body" idx="1"/>
          </p:nvPr>
        </p:nvSpPr>
        <p:spPr>
          <a:xfrm>
            <a:off x="550439" y="4299665"/>
            <a:ext cx="5976197" cy="4073366"/>
          </a:xfrm>
          <a:noFill/>
          <a:ln/>
        </p:spPr>
        <p:txBody>
          <a:bodyPr lIns="92075" tIns="46038" rIns="92075" bIns="46038"/>
          <a:lstStyle/>
          <a:p>
            <a:r>
              <a:rPr lang="en-US"/>
              <a:t>This is a pictures of the maximum single and tandem axles.   The drivers were army recruits who spent the entire time driving in circles.  Note, there was not any air-conditioning, nor radios</a:t>
            </a:r>
          </a:p>
          <a:p>
            <a:r>
              <a:rPr lang="en-US"/>
              <a:t>Trucks were supposed to keep an average speed of 35 mph .  There were also supposed to be painted white line in the road that they were supposed to stay 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8B1EF-CF97-4DAA-BA44-467FE0058316}" type="slidenum">
              <a:rPr lang="en-US"/>
              <a:pPr/>
              <a:t>34</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Step 5, Calibration and validation of the MEPDG models, was discussed in detail in Lesson 6.1. It is an important and integral part of the implementation process if a user is to be confident with the results of the analysis. </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As previously recognized, in order for the models to be used with confidence, there must be a collection of agency specific information and a comparison of this information to the predictions of the MEPDG in the form of a validation / calibration exercise. This exercise will allow the MEPDG models to more appropriately represent the agency sensitivities and conditions.</a:t>
            </a:r>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fld id="{4F6E41DC-FD1B-4528-BDF5-BFF949DE3059}" type="slidenum">
              <a:rPr kumimoji="0" lang="en-US" sz="1200" smtClean="0">
                <a:solidFill>
                  <a:schemeClr val="tx1"/>
                </a:solidFill>
                <a:latin typeface="Times New Roman" pitchFamily="18" charset="0"/>
              </a:rPr>
              <a:pPr/>
              <a:t>35</a:t>
            </a:fld>
            <a:endParaRPr kumimoji="0" lang="en-US" sz="1200" smtClean="0">
              <a:solidFill>
                <a:schemeClr val="tx1"/>
              </a:solidFill>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Bn = National Field Calibration Factor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fld id="{52ECC28F-296D-4A4C-B262-D944748EEEBA}" type="slidenum">
              <a:rPr kumimoji="0" lang="en-US" sz="1200" smtClean="0">
                <a:solidFill>
                  <a:schemeClr val="tx1"/>
                </a:solidFill>
                <a:latin typeface="Times New Roman" pitchFamily="18" charset="0"/>
              </a:rPr>
              <a:pPr/>
              <a:t>36</a:t>
            </a:fld>
            <a:endParaRPr kumimoji="0" lang="en-US" sz="1200" smtClean="0">
              <a:solidFill>
                <a:schemeClr val="tx1"/>
              </a:solidFill>
              <a:latin typeface="Times New Roman" pitchFamily="18" charset="0"/>
            </a:endParaRPr>
          </a:p>
        </p:txBody>
      </p:sp>
      <p:sp>
        <p:nvSpPr>
          <p:cNvPr id="92163" name="Rectangle 2"/>
          <p:cNvSpPr>
            <a:spLocks noGrp="1" noRot="1" noChangeAspect="1" noChangeArrowheads="1" noTextEdit="1"/>
          </p:cNvSpPr>
          <p:nvPr>
            <p:ph type="sldImg"/>
          </p:nvPr>
        </p:nvSpPr>
        <p:spPr>
          <a:xfrm>
            <a:off x="1281113" y="679450"/>
            <a:ext cx="4525962" cy="3394075"/>
          </a:xfrm>
          <a:ln/>
        </p:spPr>
      </p:sp>
      <p:sp>
        <p:nvSpPr>
          <p:cNvPr id="92164" name="Rectangle 3"/>
          <p:cNvSpPr>
            <a:spLocks noGrp="1" noChangeArrowheads="1"/>
          </p:cNvSpPr>
          <p:nvPr>
            <p:ph type="body" idx="1"/>
          </p:nvPr>
        </p:nvSpPr>
        <p:spPr>
          <a:xfrm>
            <a:off x="707708" y="4299586"/>
            <a:ext cx="5661660" cy="40732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6" tIns="46074" rIns="92146" bIns="46074"/>
          <a:lstStyle/>
          <a:p>
            <a:pPr>
              <a:buFontTx/>
              <a:buChar char="•"/>
            </a:pPr>
            <a:r>
              <a:rPr lang="en-US" smtClean="0"/>
              <a:t>LTPP 145 sections in 23 states</a:t>
            </a:r>
          </a:p>
          <a:p>
            <a:pPr>
              <a:buFontTx/>
              <a:buChar char="•"/>
            </a:pPr>
            <a:r>
              <a:rPr lang="en-US" smtClean="0"/>
              <a:t>RPPR 143 sections in 12 states—Expands to 578 observations </a:t>
            </a:r>
          </a:p>
          <a:p>
            <a:pPr lvl="1">
              <a:buFontTx/>
              <a:buChar char="•"/>
            </a:pPr>
            <a:r>
              <a:rPr lang="en-US" smtClean="0"/>
              <a:t>Random joint spacing—separate out by joint spacing</a:t>
            </a:r>
          </a:p>
          <a:p>
            <a:pPr lvl="1">
              <a:buFontTx/>
              <a:buChar char="•"/>
            </a:pPr>
            <a:r>
              <a:rPr lang="en-US" smtClean="0"/>
              <a:t>2 observation for some sections (1987 and 1992)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7D0AD-7E4E-469A-AA78-614FCB24AD1E}" type="slidenum">
              <a:rPr lang="en-US"/>
              <a:pPr/>
              <a:t>39</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Step 6, Parallel Designs. In order to properly verify that the MEPDG is providing reasonable results for an agency, it is recommended that a program of parallel designs be considered for a period of at least two years.</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 parallel design approach will allow a State to become familiar and confident with the predictions and sensitivities of the MEPDG over time, and in consideration of the typical design processes currently existing. Dramatic differences (such as a suitable design by normal standards of practice in the agency, compared to a prediction of early failure by the MEPDG) might be investigated to see why a large disparity exists. This could lead to more specific performance monitoring, recognizing a particular bias in the MEPDG models or material characterizations. </a:t>
            </a:r>
          </a:p>
          <a:p>
            <a:endParaRPr lang="en-US">
              <a:cs typeface="Times New Roman" pitchFamily="18" charset="0"/>
            </a:endParaRPr>
          </a:p>
          <a:p>
            <a:r>
              <a:rPr lang="en-US">
                <a:cs typeface="Times New Roman" pitchFamily="18" charset="0"/>
              </a:rPr>
              <a:t>As stated on the slide, it is recommended that this approach be started with a year of parallel designs, using the State approach as the primary and the MEPDG method as a comparative. Any gross differences should be scrutinized to determine the reason for the difference and to make sure that the MEPDG was properly used. This would be followed by another year of parallel designs, using the MEPDG as a primary tool and comparing it to requirements by the standard of practice in the agency. At this point it would be hoped that lessons learned from the first year, and additional knowledge gained for property inputs that accurately reflect local conditions, would be incorporated into the process, thus reducing bias in the results of the MEPDG.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7D0AD-7E4E-469A-AA78-614FCB24AD1E}" type="slidenum">
              <a:rPr lang="en-US"/>
              <a:pPr/>
              <a:t>40</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Step 6, Parallel Designs. In order to properly verify that the MEPDG is providing reasonable results for an agency, it is recommended that a program of parallel designs be considered for a period of at least two years.</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 parallel design approach will allow a State to become familiar and confident with the predictions and sensitivities of the MEPDG over time, and in consideration of the typical design processes currently existing. Dramatic differences (such as a suitable design by normal standards of practice in the agency, compared to a prediction of early failure by the MEPDG) might be investigated to see why a large disparity exists. This could lead to more specific performance monitoring, recognizing a particular bias in the MEPDG models or material characterizations. </a:t>
            </a:r>
          </a:p>
          <a:p>
            <a:endParaRPr lang="en-US">
              <a:cs typeface="Times New Roman" pitchFamily="18" charset="0"/>
            </a:endParaRPr>
          </a:p>
          <a:p>
            <a:r>
              <a:rPr lang="en-US">
                <a:cs typeface="Times New Roman" pitchFamily="18" charset="0"/>
              </a:rPr>
              <a:t>As stated on the slide, it is recommended that this approach be started with a year of parallel designs, using the State approach as the primary and the MEPDG method as a comparative. Any gross differences should be scrutinized to determine the reason for the difference and to make sure that the MEPDG was properly used. This would be followed by another year of parallel designs, using the MEPDG as a primary tool and comparing it to requirements by the standard of practice in the agency. At this point it would be hoped that lessons learned from the first year, and additional knowledge gained for property inputs that accurately reflect local conditions, would be incorporated into the process, thus reducing bias in the results of the MEPDG. </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7D0AD-7E4E-469A-AA78-614FCB24AD1E}" type="slidenum">
              <a:rPr lang="en-US"/>
              <a:pPr/>
              <a:t>41</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Step 6, Parallel Designs. In order to properly verify that the MEPDG is providing reasonable results for an agency, it is recommended that a program of parallel designs be considered for a period of at least two years.</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 parallel design approach will allow a State to become familiar and confident with the predictions and sensitivities of the MEPDG over time, and in consideration of the typical design processes currently existing. Dramatic differences (such as a suitable design by normal standards of practice in the agency, compared to a prediction of early failure by the MEPDG) might be investigated to see why a large disparity exists. This could lead to more specific performance monitoring, recognizing a particular bias in the MEPDG models or material characterizations. </a:t>
            </a:r>
          </a:p>
          <a:p>
            <a:endParaRPr lang="en-US">
              <a:cs typeface="Times New Roman" pitchFamily="18" charset="0"/>
            </a:endParaRPr>
          </a:p>
          <a:p>
            <a:r>
              <a:rPr lang="en-US">
                <a:cs typeface="Times New Roman" pitchFamily="18" charset="0"/>
              </a:rPr>
              <a:t>As stated on the slide, it is recommended that this approach be started with a year of parallel designs, using the State approach as the primary and the MEPDG method as a comparative. Any gross differences should be scrutinized to determine the reason for the difference and to make sure that the MEPDG was properly used. This would be followed by another year of parallel designs, using the MEPDG as a primary tool and comparing it to requirements by the standard of practice in the agency. At this point it would be hoped that lessons learned from the first year, and additional knowledge gained for property inputs that accurately reflect local conditions, would be incorporated into the process, thus reducing bias in the results of the MEPDG.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30306B2-45D5-468A-BBA9-2A3A06152C47}" type="slidenum">
              <a:rPr lang="en-US"/>
              <a:pPr/>
              <a:t>13</a:t>
            </a:fld>
            <a:endParaRPr lang="en-US"/>
          </a:p>
        </p:txBody>
      </p:sp>
      <p:sp>
        <p:nvSpPr>
          <p:cNvPr id="309250" name="Rectangle 2050"/>
          <p:cNvSpPr>
            <a:spLocks noGrp="1" noRot="1" noChangeAspect="1" noChangeArrowheads="1" noTextEdit="1"/>
          </p:cNvSpPr>
          <p:nvPr>
            <p:ph type="sldImg"/>
          </p:nvPr>
        </p:nvSpPr>
        <p:spPr>
          <a:xfrm>
            <a:off x="1273175" y="677863"/>
            <a:ext cx="4530725" cy="3397250"/>
          </a:xfrm>
          <a:ln cap="flat"/>
        </p:spPr>
      </p:sp>
      <p:sp>
        <p:nvSpPr>
          <p:cNvPr id="309251" name="Rectangle 2051"/>
          <p:cNvSpPr>
            <a:spLocks noGrp="1" noChangeArrowheads="1"/>
          </p:cNvSpPr>
          <p:nvPr>
            <p:ph type="body" idx="1"/>
          </p:nvPr>
        </p:nvSpPr>
        <p:spPr>
          <a:noFill/>
          <a:ln/>
        </p:spPr>
        <p:txBody>
          <a:bodyPr/>
          <a:lstStyle/>
          <a:p>
            <a:pPr>
              <a:lnSpc>
                <a:spcPct val="112000"/>
              </a:lnSpc>
              <a:spcAft>
                <a:spcPts val="600"/>
              </a:spcAft>
            </a:pPr>
            <a:r>
              <a:rPr lang="en-US" dirty="0">
                <a:latin typeface="Arial" charset="0"/>
              </a:rPr>
              <a:t>This shows the typical test traffic on the pavement test sections.  All test vehicles were trucks. The single axles loads ranged from 900 kg  to 13,600 kg (2,000 - 30,000 lbs.); tandem axles loads ranged from 10,890 kg to 21,780 kg (24,000 to 48,000 lbs.).  It is important to note that front axles were not considered load axles except in loop 2, lane 1.</a:t>
            </a:r>
          </a:p>
          <a:p>
            <a:pPr>
              <a:lnSpc>
                <a:spcPct val="112000"/>
              </a:lnSpc>
              <a:spcAft>
                <a:spcPts val="600"/>
              </a:spcAft>
            </a:pPr>
            <a:r>
              <a:rPr lang="en-US" dirty="0">
                <a:latin typeface="Arial" charset="0"/>
              </a:rPr>
              <a:t>Traffic ran on the test loops from November 1958 to December 1960 (25 months).  The test vehicles operated for 18 hr. 40 min. per day for 6 days a week.  The average speed on the test loops was maintained at approximately 56 km/</a:t>
            </a:r>
            <a:r>
              <a:rPr lang="en-US" dirty="0" err="1">
                <a:latin typeface="Arial" charset="0"/>
              </a:rPr>
              <a:t>hr</a:t>
            </a:r>
            <a:r>
              <a:rPr lang="en-US" dirty="0">
                <a:latin typeface="Arial" charset="0"/>
              </a:rPr>
              <a:t> (35 mph).  In total, there were 1,114,000 load applications during the 25 months of testing with over 27 million km (17 million miles) driven.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4564A-00A5-4C24-AD01-B7AA9042644A}" type="slidenum">
              <a:rPr lang="en-US"/>
              <a:pPr/>
              <a:t>14</a:t>
            </a:fld>
            <a:endParaRPr lang="en-US"/>
          </a:p>
        </p:txBody>
      </p:sp>
      <p:sp>
        <p:nvSpPr>
          <p:cNvPr id="208898" name="Rectangle 2"/>
          <p:cNvSpPr>
            <a:spLocks noGrp="1" noRot="1" noChangeAspect="1" noChangeArrowheads="1" noTextEdit="1"/>
          </p:cNvSpPr>
          <p:nvPr>
            <p:ph type="sldImg"/>
          </p:nvPr>
        </p:nvSpPr>
        <p:spPr bwMode="auto">
          <a:xfrm>
            <a:off x="1724025" y="679450"/>
            <a:ext cx="4022725" cy="3016250"/>
          </a:xfrm>
          <a:prstGeom prst="rect">
            <a:avLst/>
          </a:prstGeom>
          <a:solidFill>
            <a:srgbClr val="FFFFFF"/>
          </a:solidFill>
          <a:ln>
            <a:solidFill>
              <a:srgbClr val="000000"/>
            </a:solidFill>
            <a:miter lim="800000"/>
            <a:headEnd/>
            <a:tailEnd/>
          </a:ln>
        </p:spPr>
      </p:sp>
      <p:sp>
        <p:nvSpPr>
          <p:cNvPr id="208899" name="Rectangle 3"/>
          <p:cNvSpPr>
            <a:spLocks noGrp="1" noChangeArrowheads="1"/>
          </p:cNvSpPr>
          <p:nvPr>
            <p:ph type="body" idx="1"/>
          </p:nvPr>
        </p:nvSpPr>
        <p:spPr bwMode="auto">
          <a:xfrm>
            <a:off x="1022244" y="3847068"/>
            <a:ext cx="5347123" cy="4525963"/>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r>
              <a:rPr lang="en-US" sz="1000" u="sng">
                <a:cs typeface="Times New Roman" pitchFamily="18" charset="0"/>
              </a:rPr>
              <a:t>Key Message: </a:t>
            </a:r>
            <a:r>
              <a:rPr lang="en-US" sz="1000">
                <a:cs typeface="Times New Roman" pitchFamily="18" charset="0"/>
              </a:rPr>
              <a:t> We are extending the findings of the AASHO road test data well beyond anything they imagined.</a:t>
            </a:r>
          </a:p>
          <a:p>
            <a:endParaRPr lang="en-US" sz="1000">
              <a:cs typeface="Times New Roman" pitchFamily="18" charset="0"/>
            </a:endParaRPr>
          </a:p>
          <a:p>
            <a:r>
              <a:rPr lang="en-US" sz="1000" u="sng">
                <a:cs typeface="Times New Roman" pitchFamily="18" charset="0"/>
              </a:rPr>
              <a:t>Background Information:</a:t>
            </a:r>
            <a:r>
              <a:rPr lang="en-US" sz="1000">
                <a:cs typeface="Times New Roman" pitchFamily="18" charset="0"/>
              </a:rPr>
              <a:t> This slide demonstrates one of the most serious drawbacks to using the AASHO road test as a basis for the pavement design. The AASHO road test data was based upon less than 2 million axle applications. This information can be projected several different ways as illustrated by Projection A straight line (the increase in traffic gets a proportional increases in thickness). Or by Projection B, that say as the traffic increase the required thickness required increases at a substantial greater rate. Or Projection C, that says the thickness requirement vary with different levels of traffic. Now we design some roads approaching 100 million applications.  The bottom line is that we are way beyond the traffic limits in the AASHO road test.</a:t>
            </a:r>
          </a:p>
          <a:p>
            <a:endParaRPr lang="en-US" sz="1000">
              <a:cs typeface="Times New Roman" pitchFamily="18" charset="0"/>
            </a:endParaRPr>
          </a:p>
          <a:p>
            <a:r>
              <a:rPr lang="en-US" sz="1000" u="sng">
                <a:cs typeface="Times New Roman" pitchFamily="18" charset="0"/>
              </a:rPr>
              <a:t>Instructor Notes:</a:t>
            </a:r>
            <a:r>
              <a:rPr lang="en-US" sz="1000">
                <a:cs typeface="Times New Roman" pitchFamily="18" charset="0"/>
              </a:rPr>
              <a:t> Which of these projections is right based upon the road test? [Make sure you wait until someone tries to answer.]</a:t>
            </a:r>
          </a:p>
          <a:p>
            <a:endParaRPr lang="en-US" sz="1000"/>
          </a:p>
          <a:p>
            <a:endParaRPr 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bg1"/>
                </a:solidFill>
                <a:latin typeface="Tahoma" pitchFamily="34" charset="0"/>
              </a:defRPr>
            </a:lvl1pPr>
            <a:lvl2pPr marL="745976" indent="-286914">
              <a:defRPr kumimoji="1" sz="3200">
                <a:solidFill>
                  <a:schemeClr val="bg1"/>
                </a:solidFill>
                <a:latin typeface="Tahoma" pitchFamily="34" charset="0"/>
              </a:defRPr>
            </a:lvl2pPr>
            <a:lvl3pPr marL="1147656" indent="-229531">
              <a:defRPr kumimoji="1" sz="3200">
                <a:solidFill>
                  <a:schemeClr val="bg1"/>
                </a:solidFill>
                <a:latin typeface="Tahoma" pitchFamily="34" charset="0"/>
              </a:defRPr>
            </a:lvl3pPr>
            <a:lvl4pPr marL="1606717" indent="-229531">
              <a:defRPr kumimoji="1" sz="3200">
                <a:solidFill>
                  <a:schemeClr val="bg1"/>
                </a:solidFill>
                <a:latin typeface="Tahoma" pitchFamily="34" charset="0"/>
              </a:defRPr>
            </a:lvl4pPr>
            <a:lvl5pPr marL="2065779" indent="-229531">
              <a:defRPr kumimoji="1" sz="3200">
                <a:solidFill>
                  <a:schemeClr val="bg1"/>
                </a:solidFill>
                <a:latin typeface="Tahoma" pitchFamily="34" charset="0"/>
              </a:defRPr>
            </a:lvl5pPr>
            <a:lvl6pPr marL="2524842" indent="-229531" eaLnBrk="0" fontAlgn="base" hangingPunct="0">
              <a:spcBef>
                <a:spcPct val="20000"/>
              </a:spcBef>
              <a:spcAft>
                <a:spcPct val="30000"/>
              </a:spcAft>
              <a:buChar char="•"/>
              <a:defRPr kumimoji="1" sz="3200">
                <a:solidFill>
                  <a:schemeClr val="bg1"/>
                </a:solidFill>
                <a:latin typeface="Tahoma" pitchFamily="34" charset="0"/>
              </a:defRPr>
            </a:lvl6pPr>
            <a:lvl7pPr marL="2983904" indent="-229531" eaLnBrk="0" fontAlgn="base" hangingPunct="0">
              <a:spcBef>
                <a:spcPct val="20000"/>
              </a:spcBef>
              <a:spcAft>
                <a:spcPct val="30000"/>
              </a:spcAft>
              <a:buChar char="•"/>
              <a:defRPr kumimoji="1" sz="3200">
                <a:solidFill>
                  <a:schemeClr val="bg1"/>
                </a:solidFill>
                <a:latin typeface="Tahoma" pitchFamily="34" charset="0"/>
              </a:defRPr>
            </a:lvl7pPr>
            <a:lvl8pPr marL="3442966" indent="-229531" eaLnBrk="0" fontAlgn="base" hangingPunct="0">
              <a:spcBef>
                <a:spcPct val="20000"/>
              </a:spcBef>
              <a:spcAft>
                <a:spcPct val="30000"/>
              </a:spcAft>
              <a:buChar char="•"/>
              <a:defRPr kumimoji="1" sz="3200">
                <a:solidFill>
                  <a:schemeClr val="bg1"/>
                </a:solidFill>
                <a:latin typeface="Tahoma" pitchFamily="34" charset="0"/>
              </a:defRPr>
            </a:lvl8pPr>
            <a:lvl9pPr marL="3902028" indent="-229531" eaLnBrk="0" fontAlgn="base" hangingPunct="0">
              <a:spcBef>
                <a:spcPct val="20000"/>
              </a:spcBef>
              <a:spcAft>
                <a:spcPct val="30000"/>
              </a:spcAft>
              <a:buChar char="•"/>
              <a:defRPr kumimoji="1" sz="3200">
                <a:solidFill>
                  <a:schemeClr val="bg1"/>
                </a:solidFill>
                <a:latin typeface="Tahoma" pitchFamily="34" charset="0"/>
              </a:defRPr>
            </a:lvl9pPr>
          </a:lstStyle>
          <a:p>
            <a:fld id="{0CD9D462-3832-4870-A6DD-3DF8C26B8D0E}" type="slidenum">
              <a:rPr kumimoji="0" lang="en-US" sz="1200">
                <a:solidFill>
                  <a:prstClr val="black"/>
                </a:solidFill>
                <a:latin typeface="Times New Roman" pitchFamily="18" charset="0"/>
              </a:rPr>
              <a:pPr/>
              <a:t>20</a:t>
            </a:fld>
            <a:endParaRPr kumimoji="0" lang="en-US" sz="1200">
              <a:solidFill>
                <a:prstClr val="black"/>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rgbClr val="000000"/>
                </a:solidFill>
                <a:cs typeface="Times New Roman" pitchFamily="18" charset="0"/>
              </a:rPr>
              <a:t>This is a good point to bring back this slide to show how the model through the use of the traffic, climate and material models has considered the changing values of each of the parameters.</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DD085-5B43-4577-B233-7ED7C3708FA7}" type="slidenum">
              <a:rPr lang="en-US"/>
              <a:pPr/>
              <a:t>21</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These are some of the potential Benefits of MEPDG Implementation.</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Improved confidence in the chosen design is a result of using: 1) calibrated models representative of local conditions, 2) material and traffic inputs representative of specific project conditions, and 3) local climate at user defined reliability parameters. With these factors generating designs based on sound engineering principles, agencies can have greater confidence in the chosen design functioning as expected (i.e., lasting for the prescribed life-span).</a:t>
            </a:r>
          </a:p>
          <a:p>
            <a:endParaRPr lang="en-US">
              <a:cs typeface="Times New Roman" pitchFamily="18" charset="0"/>
            </a:endParaRPr>
          </a:p>
          <a:p>
            <a:r>
              <a:rPr lang="en-US">
                <a:cs typeface="Times New Roman" pitchFamily="18" charset="0"/>
              </a:rPr>
              <a:t>Cost effective designs will be achieved as a result of fewer over- or under-designs.</a:t>
            </a:r>
          </a:p>
          <a:p>
            <a:endParaRPr lang="en-US">
              <a:cs typeface="Times New Roman" pitchFamily="18" charset="0"/>
            </a:endParaRPr>
          </a:p>
          <a:p>
            <a:r>
              <a:rPr lang="en-US">
                <a:cs typeface="Times New Roman" pitchFamily="18" charset="0"/>
              </a:rPr>
              <a:t>Probably the greatest benefit is the flexibility to consider special analyses. Forensic studies, such as evaluation of changes in features from the original design and their impact on distress predictions, can be performed easily. Special loading conditions can be modeled to consider impact on performance. In addition to those listed on this slide, the MEPDG accommodates defensible specification limits and pay factors, since changes in material properties or construction conditions can be evaluated immediately to determine anticipated impact on performance. The user has a great deal of flexibility in using the MEPDG for a variety of studies and evaluations.</a:t>
            </a:r>
          </a:p>
          <a:p>
            <a:endParaRPr lang="en-US">
              <a:cs typeface="Times New Roman" pitchFamily="18" charset="0"/>
            </a:endParaRPr>
          </a:p>
          <a:p>
            <a:r>
              <a:rPr lang="en-US" u="sng">
                <a:cs typeface="Times New Roman" pitchFamily="18" charset="0"/>
              </a:rPr>
              <a:t>Instructor Notes:</a:t>
            </a:r>
            <a:r>
              <a:rPr lang="en-US">
                <a:cs typeface="Times New Roman" pitchFamily="18" charset="0"/>
              </a:rPr>
              <a:t> Build Slide – Ask participants what they believe are possible benefits to implementation. Then go through those already identified and review them with the participants. See if this prompts other ideas and add them to the whiteboard list.</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EC7A8-CB99-4B24-BCF0-BCCB96B1B198}" type="slidenum">
              <a:rPr lang="en-US"/>
              <a:pPr/>
              <a:t>22</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Step 3 covers Development of the Database to define local conditions, which is required for calibration and validation of the models in the MEPDG.</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As discussed in Lesson 6.1, development of a database that catalogues the range of conditions in an agency will be a key component in the calibration and validation of the models in the MEPDG. The data set may be composed of two distinct types of information. For short term, or “immediate” needs, section information for existing, in-service conditions can be documented, using estimates of material properties or conditions where necessary to fill out the data set. The key to this will be the availability of time series performance data to compare to MEPDG predictions over time. If time-series data collection exists, then efforts should be made to use these sections to validate the model predictions. </a:t>
            </a:r>
          </a:p>
          <a:p>
            <a:endParaRPr lang="en-US">
              <a:cs typeface="Times New Roman" pitchFamily="18" charset="0"/>
            </a:endParaRPr>
          </a:p>
          <a:p>
            <a:r>
              <a:rPr lang="en-US">
                <a:cs typeface="Times New Roman" pitchFamily="18" charset="0"/>
              </a:rPr>
              <a:t>In addition, new sections may be monitored, allowing the agency to define all MEPDG input parameters at the onset of the performance monitoring period. This will require a long term commitment to this effort, but is the only true way to calibrate the models to local conditions.</a:t>
            </a:r>
          </a:p>
          <a:p>
            <a:endParaRPr lang="en-US">
              <a:cs typeface="Times New Roman" pitchFamily="18" charset="0"/>
            </a:endParaRPr>
          </a:p>
          <a:p>
            <a:r>
              <a:rPr lang="en-US">
                <a:cs typeface="Times New Roman" pitchFamily="18" charset="0"/>
              </a:rPr>
              <a:t>Consideration may be given to use of accelerated pavement testing methods as a means of calibrating the MEPDG as well. Data from an accelerated loading facility or test track may be used to compare actual to predicted performance very quickly. This allows the controlled testing of a pavement section and determination of the material properties for validation in a relatively short period of time. Caution will have to be used to ensure that the results from accelerated testing are representative of true field performance. Accelerated pavement testing provides one alternative for short term results.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EC7A8-CB99-4B24-BCF0-BCCB96B1B198}" type="slidenum">
              <a:rPr lang="en-US"/>
              <a:pPr/>
              <a:t>25</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Step 3 covers Development of the Database to define local conditions, which is required for calibration and validation of the models in the MEPDG.</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As discussed in Lesson 6.1, development of a database that catalogues the range of conditions in an agency will be a key component in the calibration and validation of the models in the MEPDG. The data set may be composed of two distinct types of information. For short term, or “immediate” needs, section information for existing, in-service conditions can be documented, using estimates of material properties or conditions where necessary to fill out the data set. The key to this will be the availability of time series performance data to compare to MEPDG predictions over time. If time-series data collection exists, then efforts should be made to use these sections to validate the model predictions. </a:t>
            </a:r>
          </a:p>
          <a:p>
            <a:endParaRPr lang="en-US">
              <a:cs typeface="Times New Roman" pitchFamily="18" charset="0"/>
            </a:endParaRPr>
          </a:p>
          <a:p>
            <a:r>
              <a:rPr lang="en-US">
                <a:cs typeface="Times New Roman" pitchFamily="18" charset="0"/>
              </a:rPr>
              <a:t>In addition, new sections may be monitored, allowing the agency to define all MEPDG input parameters at the onset of the performance monitoring period. This will require a long term commitment to this effort, but is the only true way to calibrate the models to local conditions.</a:t>
            </a:r>
          </a:p>
          <a:p>
            <a:endParaRPr lang="en-US">
              <a:cs typeface="Times New Roman" pitchFamily="18" charset="0"/>
            </a:endParaRPr>
          </a:p>
          <a:p>
            <a:r>
              <a:rPr lang="en-US">
                <a:cs typeface="Times New Roman" pitchFamily="18" charset="0"/>
              </a:rPr>
              <a:t>Consideration may be given to use of accelerated pavement testing methods as a means of calibrating the MEPDG as well. Data from an accelerated loading facility or test track may be used to compare actual to predicted performance very quickly. This allows the controlled testing of a pavement section and determination of the material properties for validation in a relatively short period of time. Caution will have to be used to ensure that the results from accelerated testing are representative of true field performance. Accelerated pavement testing provides one alternative for short term results.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EC7A8-CB99-4B24-BCF0-BCCB96B1B198}" type="slidenum">
              <a:rPr lang="en-US"/>
              <a:pPr/>
              <a:t>29</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Step 3 covers Development of the Database to define local conditions, which is required for calibration and validation of the models in the MEPDG.</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As discussed in Lesson 6.1, development of a database that catalogues the range of conditions in an agency will be a key component in the calibration and validation of the models in the MEPDG. The data set may be composed of two distinct types of information. For short term, or “immediate” needs, section information for existing, in-service conditions can be documented, using estimates of material properties or conditions where necessary to fill out the data set. The key to this will be the availability of time series performance data to compare to MEPDG predictions over time. If time-series data collection exists, then efforts should be made to use these sections to validate the model predictions. </a:t>
            </a:r>
          </a:p>
          <a:p>
            <a:endParaRPr lang="en-US">
              <a:cs typeface="Times New Roman" pitchFamily="18" charset="0"/>
            </a:endParaRPr>
          </a:p>
          <a:p>
            <a:r>
              <a:rPr lang="en-US">
                <a:cs typeface="Times New Roman" pitchFamily="18" charset="0"/>
              </a:rPr>
              <a:t>In addition, new sections may be monitored, allowing the agency to define all MEPDG input parameters at the onset of the performance monitoring period. This will require a long term commitment to this effort, but is the only true way to calibrate the models to local conditions.</a:t>
            </a:r>
          </a:p>
          <a:p>
            <a:endParaRPr lang="en-US">
              <a:cs typeface="Times New Roman" pitchFamily="18" charset="0"/>
            </a:endParaRPr>
          </a:p>
          <a:p>
            <a:r>
              <a:rPr lang="en-US">
                <a:cs typeface="Times New Roman" pitchFamily="18" charset="0"/>
              </a:rPr>
              <a:t>Consideration may be given to use of accelerated pavement testing methods as a means of calibrating the MEPDG as well. Data from an accelerated loading facility or test track may be used to compare actual to predicted performance very quickly. This allows the controlled testing of a pavement section and determination of the material properties for validation in a relatively short period of time. Caution will have to be used to ensure that the results from accelerated testing are representative of true field performance. Accelerated pavement testing provides one alternative for short term results.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EDCF8-4BCE-4616-8C86-3F8BFF1A44AD}" type="slidenum">
              <a:rPr lang="en-US"/>
              <a:pPr/>
              <a:t>32</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u="sng">
                <a:cs typeface="Times New Roman" pitchFamily="18" charset="0"/>
              </a:rPr>
              <a:t>Key Message</a:t>
            </a:r>
            <a:r>
              <a:rPr lang="en-US">
                <a:cs typeface="Times New Roman" pitchFamily="18" charset="0"/>
              </a:rPr>
              <a:t>: This is a continuation of Step 3, covering development of a database for calibration and validation of the MEPDG Models.</a:t>
            </a:r>
          </a:p>
          <a:p>
            <a:endParaRPr lang="en-US">
              <a:cs typeface="Times New Roman" pitchFamily="18" charset="0"/>
            </a:endParaRPr>
          </a:p>
          <a:p>
            <a:r>
              <a:rPr lang="en-US" u="sng">
                <a:cs typeface="Times New Roman" pitchFamily="18" charset="0"/>
              </a:rPr>
              <a:t>Background Information</a:t>
            </a:r>
            <a:r>
              <a:rPr lang="en-US">
                <a:cs typeface="Times New Roman" pitchFamily="18" charset="0"/>
              </a:rPr>
              <a:t>: As with materials and traffic, proper definition of distress development over time will require a commitment to long term performance monitoring. Existing LTPP test sections may be useful for this purpose. Other studies conducted by agencies in the past may provide valuable information. It is anticipated that there will be limited amounts of information available. The LTPP program was developed because there was a lack of consistent available information of this type. </a:t>
            </a:r>
          </a:p>
          <a:p>
            <a:endParaRPr lang="en-US">
              <a:cs typeface="Times New Roman" pitchFamily="18" charset="0"/>
            </a:endParaRPr>
          </a:p>
          <a:p>
            <a:r>
              <a:rPr lang="en-US">
                <a:cs typeface="Times New Roman" pitchFamily="18" charset="0"/>
              </a:rPr>
              <a:t>Studies should seek to record performance of both new and rehabilitated pavement sections. As the pavement infrastructure continues to age, agencies are faced more and more with rehabilitation of an existing facility (more than construction of a new facility). Methods for evaluation of the existing condition and definition of existing material properties need to be developed consistent with the models in the MEPDG.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36867" name="Rectangle 3"/>
          <p:cNvSpPr>
            <a:spLocks noGrp="1" noChangeArrowheads="1"/>
          </p:cNvSpPr>
          <p:nvPr>
            <p:ph type="dt" sz="half" idx="2"/>
          </p:nvPr>
        </p:nvSpPr>
        <p:spPr>
          <a:xfrm>
            <a:off x="685800" y="6248400"/>
            <a:ext cx="1905000" cy="457200"/>
          </a:xfrm>
        </p:spPr>
        <p:txBody>
          <a:bodyPr/>
          <a:lstStyle>
            <a:lvl1pPr>
              <a:defRPr/>
            </a:lvl1pPr>
          </a:lstStyle>
          <a:p>
            <a:endParaRPr lang="en-US">
              <a:solidFill>
                <a:srgbClr val="292929"/>
              </a:solidFill>
            </a:endParaRPr>
          </a:p>
        </p:txBody>
      </p:sp>
      <p:sp>
        <p:nvSpPr>
          <p:cNvPr id="36868" name="Rectangle 4"/>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292929"/>
              </a:solidFill>
            </a:endParaRPr>
          </a:p>
        </p:txBody>
      </p:sp>
      <p:sp>
        <p:nvSpPr>
          <p:cNvPr id="36869" name="Rectangle 5"/>
          <p:cNvSpPr>
            <a:spLocks noGrp="1" noChangeArrowheads="1"/>
          </p:cNvSpPr>
          <p:nvPr>
            <p:ph type="sldNum" sz="quarter" idx="4"/>
          </p:nvPr>
        </p:nvSpPr>
        <p:spPr>
          <a:xfrm>
            <a:off x="6553200" y="6248400"/>
            <a:ext cx="1905000" cy="457200"/>
          </a:xfrm>
        </p:spPr>
        <p:txBody>
          <a:bodyPr/>
          <a:lstStyle>
            <a:lvl1pPr>
              <a:defRPr/>
            </a:lvl1pPr>
          </a:lstStyle>
          <a:p>
            <a:fld id="{72261742-D4F8-42FA-81B1-C6E3E3DC7DD3}" type="slidenum">
              <a:rPr lang="en-US">
                <a:solidFill>
                  <a:srgbClr val="292929"/>
                </a:solidFill>
              </a:rPr>
              <a:pPr/>
              <a:t>‹#›</a:t>
            </a:fld>
            <a:endParaRPr lang="en-US">
              <a:solidFill>
                <a:srgbClr val="292929"/>
              </a:solidFill>
            </a:endParaRPr>
          </a:p>
        </p:txBody>
      </p:sp>
      <p:grpSp>
        <p:nvGrpSpPr>
          <p:cNvPr id="36870" name="Group 6"/>
          <p:cNvGrpSpPr>
            <a:grpSpLocks/>
          </p:cNvGrpSpPr>
          <p:nvPr/>
        </p:nvGrpSpPr>
        <p:grpSpPr bwMode="auto">
          <a:xfrm>
            <a:off x="0" y="914400"/>
            <a:ext cx="8686800" cy="2514600"/>
            <a:chOff x="0" y="576"/>
            <a:chExt cx="5472" cy="1584"/>
          </a:xfrm>
        </p:grpSpPr>
        <p:sp>
          <p:nvSpPr>
            <p:cNvPr id="36871"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fontAlgn="base">
                <a:spcBef>
                  <a:spcPct val="0"/>
                </a:spcBef>
                <a:spcAft>
                  <a:spcPct val="0"/>
                </a:spcAft>
              </a:pPr>
              <a:endParaRPr lang="en-US">
                <a:solidFill>
                  <a:srgbClr val="292929"/>
                </a:solidFill>
              </a:endParaRPr>
            </a:p>
          </p:txBody>
        </p:sp>
        <p:sp>
          <p:nvSpPr>
            <p:cNvPr id="36872"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36873"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36874"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36875"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eaLnBrk="0" fontAlgn="base" hangingPunct="0">
                <a:spcBef>
                  <a:spcPct val="0"/>
                </a:spcBef>
                <a:spcAft>
                  <a:spcPct val="0"/>
                </a:spcAft>
              </a:pPr>
              <a:endParaRPr lang="en-US">
                <a:solidFill>
                  <a:srgbClr val="292929"/>
                </a:solidFill>
              </a:endParaRPr>
            </a:p>
          </p:txBody>
        </p:sp>
      </p:grpSp>
      <p:sp>
        <p:nvSpPr>
          <p:cNvPr id="36876"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grpSp>
        <p:nvGrpSpPr>
          <p:cNvPr id="13" name="Group 4"/>
          <p:cNvGrpSpPr>
            <a:grpSpLocks/>
          </p:cNvGrpSpPr>
          <p:nvPr userDrawn="1"/>
        </p:nvGrpSpPr>
        <p:grpSpPr bwMode="auto">
          <a:xfrm>
            <a:off x="0" y="6108700"/>
            <a:ext cx="9144000" cy="749300"/>
            <a:chOff x="0" y="3848"/>
            <a:chExt cx="5760" cy="472"/>
          </a:xfrm>
        </p:grpSpPr>
        <p:pic>
          <p:nvPicPr>
            <p:cNvPr id="14" name="Picture 5" descr="PittSeal"/>
            <p:cNvPicPr>
              <a:picLocks noChangeAspect="1" noChangeArrowheads="1"/>
            </p:cNvPicPr>
            <p:nvPr/>
          </p:nvPicPr>
          <p:blipFill>
            <a:blip r:embed="rId2" cstate="print"/>
            <a:srcRect/>
            <a:stretch>
              <a:fillRect/>
            </a:stretch>
          </p:blipFill>
          <p:spPr bwMode="auto">
            <a:xfrm>
              <a:off x="5280" y="3848"/>
              <a:ext cx="480" cy="472"/>
            </a:xfrm>
            <a:prstGeom prst="rect">
              <a:avLst/>
            </a:prstGeom>
            <a:noFill/>
          </p:spPr>
        </p:pic>
        <p:sp>
          <p:nvSpPr>
            <p:cNvPr id="15" name="Text Box 6"/>
            <p:cNvSpPr txBox="1">
              <a:spLocks noChangeArrowheads="1"/>
            </p:cNvSpPr>
            <p:nvPr/>
          </p:nvSpPr>
          <p:spPr bwMode="auto">
            <a:xfrm>
              <a:off x="0" y="4108"/>
              <a:ext cx="5232" cy="212"/>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pPr>
              <a:r>
                <a:rPr lang="en-US" sz="1600" b="1">
                  <a:solidFill>
                    <a:srgbClr val="003366"/>
                  </a:solidFill>
                  <a:latin typeface="Arial Narrow" pitchFamily="34" charset="0"/>
                </a:rPr>
                <a:t>University of Pittsburgh Department of Civil &amp; Environmental Engineering</a:t>
              </a:r>
            </a:p>
          </p:txBody>
        </p:sp>
        <p:sp>
          <p:nvSpPr>
            <p:cNvPr id="16" name="Line 7"/>
            <p:cNvSpPr>
              <a:spLocks noChangeShapeType="1"/>
            </p:cNvSpPr>
            <p:nvPr/>
          </p:nvSpPr>
          <p:spPr bwMode="auto">
            <a:xfrm>
              <a:off x="0" y="4080"/>
              <a:ext cx="5232" cy="0"/>
            </a:xfrm>
            <a:prstGeom prst="line">
              <a:avLst/>
            </a:prstGeom>
            <a:noFill/>
            <a:ln w="19050">
              <a:solidFill>
                <a:srgbClr val="000066"/>
              </a:solidFill>
              <a:round/>
              <a:headEnd/>
              <a:tailEnd/>
            </a:ln>
            <a:effectLst/>
          </p:spPr>
          <p:txBody>
            <a:bodyPr/>
            <a:lstStyle/>
            <a:p>
              <a:pPr eaLnBrk="0" fontAlgn="base" hangingPunct="0">
                <a:spcBef>
                  <a:spcPct val="0"/>
                </a:spcBef>
                <a:spcAft>
                  <a:spcPct val="0"/>
                </a:spcAft>
              </a:pPr>
              <a:endParaRPr lang="en-US">
                <a:solidFill>
                  <a:srgbClr val="292929"/>
                </a:solidFill>
              </a:endParaRPr>
            </a:p>
          </p:txBody>
        </p:sp>
      </p:grpSp>
    </p:spTree>
    <p:extLst>
      <p:ext uri="{BB962C8B-B14F-4D97-AF65-F5344CB8AC3E}">
        <p14:creationId xmlns:p14="http://schemas.microsoft.com/office/powerpoint/2010/main" val="238802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EFB98F28-8552-4146-830E-8404C5BC1820}"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91680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7F71BFBE-873B-46A1-8CA6-26DE3710C026}"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66090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49325" y="1981200"/>
            <a:ext cx="7661275" cy="4114800"/>
          </a:xfrm>
        </p:spPr>
        <p:txBody>
          <a:bodyPr/>
          <a:lstStyle/>
          <a:p>
            <a:endParaRPr lang="en-US"/>
          </a:p>
        </p:txBody>
      </p:sp>
      <p:sp>
        <p:nvSpPr>
          <p:cNvPr id="4" name="Date Placeholder 3"/>
          <p:cNvSpPr>
            <a:spLocks noGrp="1"/>
          </p:cNvSpPr>
          <p:nvPr>
            <p:ph type="dt" sz="half" idx="10"/>
          </p:nvPr>
        </p:nvSpPr>
        <p:spPr>
          <a:xfrm>
            <a:off x="946150" y="6248400"/>
            <a:ext cx="1905000" cy="457200"/>
          </a:xfrm>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a:xfrm>
            <a:off x="3352800" y="6248400"/>
            <a:ext cx="2895600" cy="457200"/>
          </a:xfrm>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771E3E90-F7FF-4536-8ED6-14D039EBEAEF}"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183371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9325" y="1981200"/>
            <a:ext cx="7661275" cy="4114800"/>
          </a:xfrm>
        </p:spPr>
        <p:txBody>
          <a:bodyPr/>
          <a:lstStyle/>
          <a:p>
            <a:endParaRPr lang="en-US"/>
          </a:p>
        </p:txBody>
      </p:sp>
      <p:sp>
        <p:nvSpPr>
          <p:cNvPr id="4" name="Date Placeholder 3"/>
          <p:cNvSpPr>
            <a:spLocks noGrp="1"/>
          </p:cNvSpPr>
          <p:nvPr>
            <p:ph type="dt" sz="half" idx="10"/>
          </p:nvPr>
        </p:nvSpPr>
        <p:spPr>
          <a:xfrm>
            <a:off x="946150" y="6248400"/>
            <a:ext cx="1905000" cy="457200"/>
          </a:xfrm>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a:xfrm>
            <a:off x="3352800" y="6248400"/>
            <a:ext cx="2895600" cy="457200"/>
          </a:xfrm>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D138ECD6-AAC7-4272-AE92-C0F05D39DB8C}"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387301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F89D722-0FC4-40DE-8427-F560DE3E6318}" type="slidenum">
              <a:rPr lang="en-US"/>
              <a:pPr/>
              <a:t>‹#›</a:t>
            </a:fld>
            <a:endParaRPr lang="en-US"/>
          </a:p>
        </p:txBody>
      </p:sp>
    </p:spTree>
    <p:extLst>
      <p:ext uri="{BB962C8B-B14F-4D97-AF65-F5344CB8AC3E}">
        <p14:creationId xmlns:p14="http://schemas.microsoft.com/office/powerpoint/2010/main" val="215237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5363" y="-41275"/>
            <a:ext cx="7158037" cy="1412875"/>
          </a:xfrm>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4477A27E-6C6C-4A14-A467-FB36CD7D6938}" type="slidenum">
              <a:rPr lang="en-US">
                <a:solidFill>
                  <a:srgbClr val="292929"/>
                </a:solidFill>
              </a:rPr>
              <a:pPr/>
              <a:t>‹#›</a:t>
            </a:fld>
            <a:endParaRPr lang="en-US">
              <a:solidFill>
                <a:srgbClr val="292929"/>
              </a:solidFill>
            </a:endParaRPr>
          </a:p>
        </p:txBody>
      </p:sp>
      <p:grpSp>
        <p:nvGrpSpPr>
          <p:cNvPr id="7" name="Group 4"/>
          <p:cNvGrpSpPr>
            <a:grpSpLocks/>
          </p:cNvGrpSpPr>
          <p:nvPr userDrawn="1"/>
        </p:nvGrpSpPr>
        <p:grpSpPr bwMode="auto">
          <a:xfrm>
            <a:off x="0" y="6108700"/>
            <a:ext cx="9144000" cy="749300"/>
            <a:chOff x="0" y="3848"/>
            <a:chExt cx="5760" cy="472"/>
          </a:xfrm>
        </p:grpSpPr>
        <p:pic>
          <p:nvPicPr>
            <p:cNvPr id="8" name="Picture 5" descr="PittSeal"/>
            <p:cNvPicPr>
              <a:picLocks noChangeAspect="1" noChangeArrowheads="1"/>
            </p:cNvPicPr>
            <p:nvPr/>
          </p:nvPicPr>
          <p:blipFill>
            <a:blip r:embed="rId2" cstate="print"/>
            <a:srcRect/>
            <a:stretch>
              <a:fillRect/>
            </a:stretch>
          </p:blipFill>
          <p:spPr bwMode="auto">
            <a:xfrm>
              <a:off x="5280" y="3848"/>
              <a:ext cx="480" cy="472"/>
            </a:xfrm>
            <a:prstGeom prst="rect">
              <a:avLst/>
            </a:prstGeom>
            <a:noFill/>
          </p:spPr>
        </p:pic>
        <p:sp>
          <p:nvSpPr>
            <p:cNvPr id="9" name="Text Box 6"/>
            <p:cNvSpPr txBox="1">
              <a:spLocks noChangeArrowheads="1"/>
            </p:cNvSpPr>
            <p:nvPr/>
          </p:nvSpPr>
          <p:spPr bwMode="auto">
            <a:xfrm>
              <a:off x="0" y="4108"/>
              <a:ext cx="5232" cy="212"/>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pPr>
              <a:r>
                <a:rPr lang="en-US" sz="1600" b="1">
                  <a:solidFill>
                    <a:srgbClr val="003366"/>
                  </a:solidFill>
                  <a:latin typeface="Arial Narrow" pitchFamily="34" charset="0"/>
                </a:rPr>
                <a:t>University of Pittsburgh Department of Civil &amp; Environmental Engineering</a:t>
              </a:r>
            </a:p>
          </p:txBody>
        </p:sp>
        <p:sp>
          <p:nvSpPr>
            <p:cNvPr id="10" name="Line 7"/>
            <p:cNvSpPr>
              <a:spLocks noChangeShapeType="1"/>
            </p:cNvSpPr>
            <p:nvPr/>
          </p:nvSpPr>
          <p:spPr bwMode="auto">
            <a:xfrm>
              <a:off x="0" y="4080"/>
              <a:ext cx="5232" cy="0"/>
            </a:xfrm>
            <a:prstGeom prst="line">
              <a:avLst/>
            </a:prstGeom>
            <a:noFill/>
            <a:ln w="19050">
              <a:solidFill>
                <a:srgbClr val="000066"/>
              </a:solidFill>
              <a:round/>
              <a:headEnd/>
              <a:tailEnd/>
            </a:ln>
            <a:effectLst/>
          </p:spPr>
          <p:txBody>
            <a:bodyPr/>
            <a:lstStyle/>
            <a:p>
              <a:pPr eaLnBrk="0" fontAlgn="base" hangingPunct="0">
                <a:spcBef>
                  <a:spcPct val="0"/>
                </a:spcBef>
                <a:spcAft>
                  <a:spcPct val="0"/>
                </a:spcAft>
              </a:pPr>
              <a:endParaRPr lang="en-US">
                <a:solidFill>
                  <a:srgbClr val="292929"/>
                </a:solidFill>
              </a:endParaRPr>
            </a:p>
          </p:txBody>
        </p:sp>
      </p:grpSp>
    </p:spTree>
    <p:extLst>
      <p:ext uri="{BB962C8B-B14F-4D97-AF65-F5344CB8AC3E}">
        <p14:creationId xmlns:p14="http://schemas.microsoft.com/office/powerpoint/2010/main" val="21778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3E23BC65-64B6-45C3-8F49-429932059E7A}"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345327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29292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92929"/>
              </a:solidFill>
            </a:endParaRPr>
          </a:p>
        </p:txBody>
      </p:sp>
      <p:sp>
        <p:nvSpPr>
          <p:cNvPr id="7" name="Slide Number Placeholder 6"/>
          <p:cNvSpPr>
            <a:spLocks noGrp="1"/>
          </p:cNvSpPr>
          <p:nvPr>
            <p:ph type="sldNum" sz="quarter" idx="12"/>
          </p:nvPr>
        </p:nvSpPr>
        <p:spPr/>
        <p:txBody>
          <a:bodyPr/>
          <a:lstStyle>
            <a:lvl1pPr>
              <a:defRPr/>
            </a:lvl1pPr>
          </a:lstStyle>
          <a:p>
            <a:fld id="{CAFE5E46-3BEA-4ED5-B218-B98EC5BE02F2}"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420462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292929"/>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292929"/>
              </a:solidFill>
            </a:endParaRPr>
          </a:p>
        </p:txBody>
      </p:sp>
      <p:sp>
        <p:nvSpPr>
          <p:cNvPr id="9" name="Slide Number Placeholder 8"/>
          <p:cNvSpPr>
            <a:spLocks noGrp="1"/>
          </p:cNvSpPr>
          <p:nvPr>
            <p:ph type="sldNum" sz="quarter" idx="12"/>
          </p:nvPr>
        </p:nvSpPr>
        <p:spPr/>
        <p:txBody>
          <a:bodyPr/>
          <a:lstStyle>
            <a:lvl1pPr>
              <a:defRPr/>
            </a:lvl1pPr>
          </a:lstStyle>
          <a:p>
            <a:fld id="{58CEC856-0F36-40FD-9526-D8B5EC0CCD30}"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42274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292929"/>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292929"/>
              </a:solidFill>
            </a:endParaRPr>
          </a:p>
        </p:txBody>
      </p:sp>
      <p:sp>
        <p:nvSpPr>
          <p:cNvPr id="5" name="Slide Number Placeholder 4"/>
          <p:cNvSpPr>
            <a:spLocks noGrp="1"/>
          </p:cNvSpPr>
          <p:nvPr>
            <p:ph type="sldNum" sz="quarter" idx="12"/>
          </p:nvPr>
        </p:nvSpPr>
        <p:spPr/>
        <p:txBody>
          <a:bodyPr/>
          <a:lstStyle>
            <a:lvl1pPr>
              <a:defRPr/>
            </a:lvl1pPr>
          </a:lstStyle>
          <a:p>
            <a:fld id="{F6071A30-928C-4EBD-8EAF-45442D51383B}"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56656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292929"/>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292929"/>
              </a:solidFill>
            </a:endParaRPr>
          </a:p>
        </p:txBody>
      </p:sp>
      <p:sp>
        <p:nvSpPr>
          <p:cNvPr id="4" name="Slide Number Placeholder 3"/>
          <p:cNvSpPr>
            <a:spLocks noGrp="1"/>
          </p:cNvSpPr>
          <p:nvPr>
            <p:ph type="sldNum" sz="quarter" idx="12"/>
          </p:nvPr>
        </p:nvSpPr>
        <p:spPr/>
        <p:txBody>
          <a:bodyPr/>
          <a:lstStyle>
            <a:lvl1pPr>
              <a:defRPr/>
            </a:lvl1pPr>
          </a:lstStyle>
          <a:p>
            <a:fld id="{0787BB42-AA59-4492-BF52-179022CCD583}"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17049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9292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92929"/>
              </a:solidFill>
            </a:endParaRPr>
          </a:p>
        </p:txBody>
      </p:sp>
      <p:sp>
        <p:nvSpPr>
          <p:cNvPr id="7" name="Slide Number Placeholder 6"/>
          <p:cNvSpPr>
            <a:spLocks noGrp="1"/>
          </p:cNvSpPr>
          <p:nvPr>
            <p:ph type="sldNum" sz="quarter" idx="12"/>
          </p:nvPr>
        </p:nvSpPr>
        <p:spPr/>
        <p:txBody>
          <a:bodyPr/>
          <a:lstStyle>
            <a:lvl1pPr>
              <a:defRPr/>
            </a:lvl1pPr>
          </a:lstStyle>
          <a:p>
            <a:fld id="{67AEF9B9-520B-4E57-95CD-A618E2BEF0F8}"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100352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9292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92929"/>
              </a:solidFill>
            </a:endParaRPr>
          </a:p>
        </p:txBody>
      </p:sp>
      <p:sp>
        <p:nvSpPr>
          <p:cNvPr id="7" name="Slide Number Placeholder 6"/>
          <p:cNvSpPr>
            <a:spLocks noGrp="1"/>
          </p:cNvSpPr>
          <p:nvPr>
            <p:ph type="sldNum" sz="quarter" idx="12"/>
          </p:nvPr>
        </p:nvSpPr>
        <p:spPr/>
        <p:txBody>
          <a:bodyPr/>
          <a:lstStyle>
            <a:lvl1pPr>
              <a:defRPr/>
            </a:lvl1pPr>
          </a:lstStyle>
          <a:p>
            <a:fld id="{289FC24E-F61E-4225-AEEE-B71786D16E7E}"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69643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35843"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35844"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5"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pPr>
            <a:endParaRPr lang="en-US">
              <a:solidFill>
                <a:srgbClr val="292929"/>
              </a:solidFill>
            </a:endParaRPr>
          </a:p>
        </p:txBody>
      </p:sp>
      <p:sp>
        <p:nvSpPr>
          <p:cNvPr id="3584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endParaRPr lang="en-US">
              <a:solidFill>
                <a:srgbClr val="292929"/>
              </a:solidFill>
            </a:endParaRPr>
          </a:p>
        </p:txBody>
      </p:sp>
      <p:sp>
        <p:nvSpPr>
          <p:cNvPr id="3584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73402D71-F390-4B61-B9C4-F8506A6B0B06}" type="slidenum">
              <a:rPr lang="en-US">
                <a:solidFill>
                  <a:srgbClr val="292929"/>
                </a:solidFill>
              </a:rPr>
              <a:pPr fontAlgn="base">
                <a:spcBef>
                  <a:spcPct val="0"/>
                </a:spcBef>
                <a:spcAft>
                  <a:spcPct val="0"/>
                </a:spcAft>
              </a:pPr>
              <a:t>‹#›</a:t>
            </a:fld>
            <a:endParaRPr lang="en-US">
              <a:solidFill>
                <a:srgbClr val="292929"/>
              </a:solidFill>
            </a:endParaRPr>
          </a:p>
        </p:txBody>
      </p:sp>
      <p:sp>
        <p:nvSpPr>
          <p:cNvPr id="35849"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35850"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eaLnBrk="0" fontAlgn="base" hangingPunct="0">
              <a:spcBef>
                <a:spcPct val="0"/>
              </a:spcBef>
              <a:spcAft>
                <a:spcPct val="0"/>
              </a:spcAft>
            </a:pPr>
            <a:endParaRPr lang="en-US">
              <a:solidFill>
                <a:srgbClr val="292929"/>
              </a:solidFill>
            </a:endParaRPr>
          </a:p>
        </p:txBody>
      </p:sp>
      <p:grpSp>
        <p:nvGrpSpPr>
          <p:cNvPr id="11" name="Group 4"/>
          <p:cNvGrpSpPr>
            <a:grpSpLocks/>
          </p:cNvGrpSpPr>
          <p:nvPr/>
        </p:nvGrpSpPr>
        <p:grpSpPr bwMode="auto">
          <a:xfrm>
            <a:off x="0" y="6108700"/>
            <a:ext cx="9144000" cy="749300"/>
            <a:chOff x="0" y="3848"/>
            <a:chExt cx="5760" cy="472"/>
          </a:xfrm>
        </p:grpSpPr>
        <p:pic>
          <p:nvPicPr>
            <p:cNvPr id="12" name="Picture 5" descr="PittSeal"/>
            <p:cNvPicPr>
              <a:picLocks noChangeAspect="1" noChangeArrowheads="1"/>
            </p:cNvPicPr>
            <p:nvPr/>
          </p:nvPicPr>
          <p:blipFill>
            <a:blip r:embed="rId16" cstate="print"/>
            <a:srcRect/>
            <a:stretch>
              <a:fillRect/>
            </a:stretch>
          </p:blipFill>
          <p:spPr bwMode="auto">
            <a:xfrm>
              <a:off x="5280" y="3848"/>
              <a:ext cx="480" cy="472"/>
            </a:xfrm>
            <a:prstGeom prst="rect">
              <a:avLst/>
            </a:prstGeom>
            <a:noFill/>
          </p:spPr>
        </p:pic>
        <p:sp>
          <p:nvSpPr>
            <p:cNvPr id="13" name="Text Box 6"/>
            <p:cNvSpPr txBox="1">
              <a:spLocks noChangeArrowheads="1"/>
            </p:cNvSpPr>
            <p:nvPr/>
          </p:nvSpPr>
          <p:spPr bwMode="auto">
            <a:xfrm>
              <a:off x="0" y="4108"/>
              <a:ext cx="5232" cy="212"/>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pPr>
              <a:r>
                <a:rPr lang="en-US" sz="1600" b="1">
                  <a:solidFill>
                    <a:srgbClr val="003366"/>
                  </a:solidFill>
                  <a:latin typeface="Arial Narrow" pitchFamily="34" charset="0"/>
                </a:rPr>
                <a:t>University of Pittsburgh Department of Civil &amp; Environmental Engineering</a:t>
              </a:r>
            </a:p>
          </p:txBody>
        </p:sp>
        <p:sp>
          <p:nvSpPr>
            <p:cNvPr id="14" name="Line 7"/>
            <p:cNvSpPr>
              <a:spLocks noChangeShapeType="1"/>
            </p:cNvSpPr>
            <p:nvPr/>
          </p:nvSpPr>
          <p:spPr bwMode="auto">
            <a:xfrm>
              <a:off x="0" y="4080"/>
              <a:ext cx="5232" cy="0"/>
            </a:xfrm>
            <a:prstGeom prst="line">
              <a:avLst/>
            </a:prstGeom>
            <a:noFill/>
            <a:ln w="19050">
              <a:solidFill>
                <a:srgbClr val="000066"/>
              </a:solidFill>
              <a:round/>
              <a:headEnd/>
              <a:tailEnd/>
            </a:ln>
            <a:effectLst/>
          </p:spPr>
          <p:txBody>
            <a:bodyPr/>
            <a:lstStyle/>
            <a:p>
              <a:pPr eaLnBrk="0" fontAlgn="base" hangingPunct="0">
                <a:spcBef>
                  <a:spcPct val="0"/>
                </a:spcBef>
                <a:spcAft>
                  <a:spcPct val="0"/>
                </a:spcAft>
              </a:pPr>
              <a:endParaRPr lang="en-US">
                <a:solidFill>
                  <a:srgbClr val="292929"/>
                </a:solidFill>
              </a:endParaRPr>
            </a:p>
          </p:txBody>
        </p:sp>
      </p:grpSp>
    </p:spTree>
    <p:extLst>
      <p:ext uri="{BB962C8B-B14F-4D97-AF65-F5344CB8AC3E}">
        <p14:creationId xmlns:p14="http://schemas.microsoft.com/office/powerpoint/2010/main" val="1555665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hyperlink" Target="http://www.pavementinteractiv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l0Tmfc4bd48&amp;feature=youtube_gdata_player" TargetMode="Externa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arwinme.org/"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hyperlink" Target="http://www.fronterasdesk.org/news/2012/oct/01/nafta-traffic-security-long-lines-border-bridg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docid=lRVpOw3F9qYGTM&amp;tbnid=80Isx-LRS5t3zM:&amp;ved=0CAQQjB0&amp;url=http://www.frankoverstreet.com/pages/structural/structural-testing.aspx&amp;ei=DJs8UeC0C-y50AHv2YC4Dw&amp;bvm=bv.43287494,d.dmQ&amp;psig=AFQjCNFfTtb7cpIcMdEqaQkQwPL10QAZPg&amp;ust=1363012447867683" TargetMode="External"/><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hyperlink" Target="http://barkleydevelopmentcompany.net/Landscaping.ht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ecnocentro.it/tables/thermal_expansion_chart.htm" TargetMode="External"/><Relationship Id="rId2" Type="http://schemas.openxmlformats.org/officeDocument/2006/relationships/image" Target="../media/image27.gif"/><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lecture.civilengineeringx.com/concrete-category/properties-of-hardened-concrete/" TargetMode="Externa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docid=fNzBsp-KvCufzM&amp;tbnid=-ez6MSfaSL9tuM:&amp;ved=0CAQQjB0&amp;url=http://www.concreteconstruction.net/paving/thermal-expansion--emerging-technology--solid-slu.aspx&amp;ei=L6A8UarXBITU0gGjgYG4Dw&amp;bvm=bv.43287494,d.dmQ&amp;psig=AFQjCNEdT7q1ZUqt3BYHCt8Xyo2Pc4Z2tg&amp;ust=1363013739574230" TargetMode="External"/><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avementinteractive.org/"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hyperlink" Target="http://www.pavementinteractiv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447800"/>
            <a:ext cx="7696200" cy="1600200"/>
          </a:xfrm>
        </p:spPr>
        <p:txBody>
          <a:bodyPr/>
          <a:lstStyle/>
          <a:p>
            <a:r>
              <a:rPr lang="en-US" sz="3200" dirty="0" smtClean="0"/>
              <a:t>MEPDG – Pavement Design</a:t>
            </a:r>
            <a:endParaRPr lang="en-US" sz="3200" dirty="0"/>
          </a:p>
        </p:txBody>
      </p:sp>
      <p:sp>
        <p:nvSpPr>
          <p:cNvPr id="7" name="AutoShape 2" descr="data:image/jpeg;base64,/9j/4AAQSkZJRgABAQAAAQABAAD/2wCEAAkGBhESERUUExQWFBUTGBgVGBcYGBoWHhoZHBwaFxcWHBsdHCYfHh0jHxQcITsgJicsLCwsFyAxNTAqNSYrLCkBCQoKDgwOGg8PGiwlHyUvLSwsNTUtKi00LTQ0LCwsLC8vLCwsKi8vLC00KSw1KSwsLCw0LCwuLCwqLywsLCk0LP/AABEIAFAAuAMBIgACEQEDEQH/xAAcAAACAwEBAQEAAAAAAAAAAAAABgQFBwMCAQj/xAA/EAACAQMCAwUFBgQCCwAAAAABAgMABBESIQUGMRMiQVFhBxQycdEjUoGRobEzQmLBCOEVJGNygoOSk6Kjwv/EABoBAAIDAQEAAAAAAAAAAAAAAAADAQIEBQb/xAAtEQACAgEDAAkDBQEAAAAAAAAAAQIDERIhMQQTQVFhcZGh8CKBsSNCUmLBBf/aAAwDAQACEQMRAD8A2+qjm67misp5LcEzJGxQBdRLeGF8flVvRUp4eQEK5uuLwwF272p7ZVXAkcapFExOhQNOk+W2Cc1Z28d41/NEZ5RCkUciNoTdnLhk1acHSFXbrvvTVRTHZnsRGBJtbi/CXzNM+YHaOHVCCGGhGEmlVBfdmHd22qAvMl8Le409qzxiIo5QMO82HAIRSSBvjRtkbmrHnPinEO2CWUchEKds7BRiQ57sALbHIVs6dxlfOofFeK8Rllle3SYRC0jmRf4X2p7Qle/GxLd1e5sR+NOis7tL5j8kHiLmHiIiuCAzdk0BRtGrKFh2w+BdRC52C7evSpHGeZrwrctahmRWtkiPZncuwE2MjcAHrjA38qh3HHL/AN5QN23Zm2gfKoyDtCW7TpC++AO7kY/GpXMPH+Ii5DW0MrW9qIzKNGe21byBc4Y6EII0g5Y48KnTutl8wB8k47xONblShJieAKxQORG+O1kGkAPpBPdAztXG85ru1S6EHazGNY2ikaIAMTIFYAqBnbO2nb1rQopNSgjOCAd9jvXqk9Yv4k4Fzg3E7x7ySOeMRxrBE66SXBdmcN3yo3wo7vh+NMdFVXMHMEdrHqbdj8KeJ/y9aTOaW/BaKbeEdON8cjtY9bnf+VfFj5f50kQ+0e47TLKhTPwgb49D51VRRXHELjfcnqf5UX6fvTndcgwG3EabSLuJPEn19Kw67bd4bL8mpRrr2nu/wMHDeJRzxiSM5U/mD5H1qVWSWV/ccPnIIIx8SHow8x9a03hHGI7mMPGfmPFT5GnU3Kez5FWVaN1wTqKKK0CQooooAKKKKACiiigAooooA5XRbQ2jBbSdIPTVjb9aS+CXVyVQu92ZzG5mRo1EYfSTsSMDB2Gkn1zTzXxmA61eMsLGCBF4LfcUAsTcAlTFI02kEsWCZUSDTgHPgPGvHAeMcT7VzcRSCO5SRoxhSIWXJjTu795cZJ/mBHTFOkvFYF+KWNfm6j+9R25msx1uYf8AuL9avrzn6QFvlKx4o8cbXUrIGhw41Bn7Q4IcdwBMb93vdfTevaTiScOkk7S4a494MYBUEiITaQwULnePfODWhpMrAMCCDuCDsR55r72g8x+dHW75wgwIVzdX5t0ETSGRrmNWJ1LiM/F3ni2HXfSaveTpbvFwt1qzHMVTO/c0qQQ+F1jJO+kY6eGaYqouZuaY7VcDDSkd1c9P6j6fvVLLkovKJjFyeES+K8YWIpGCDLKdKKf3PoKy3jHGLeS4YFpp5cuGIAUDQyxkAYYgZfx8jVpy7DJcXK3Ej/DKoOQTkkHAHkNqpLLhjSSxkzMuqS8KhQBgC+iVtznOTg+GMVXotcOkJysW3YMsbqeIvftGDhvPkVpFpS0fA6nLZJy4yfsv9n+taNbTakVsY1KGx1xkZxmsvveEMItRupQD1/h7bXB66fT9afOCcw2sscSxzRuSi4AYHOAMgU6yuCX6aEptvc98e4BFdIVbZh8LDcqfp6Vn9vbXljMWVGOkgEgEq4J2+ef0qK3B+1mvn7WaIi7P8ORkzgS4Jx1PdA+Qr3xiwLCNGuJmEUqLGzMCykS6dSsRnVgYySdifOl2dCjKSerD8hsL3FYayjS+CccS5TK5Vl2dD1U+INWVYNytxGaBmkVmyJplBbJ1AOcgnxFbFy7zHHdJkd1wO8nl6jzFI1qNjqb3XuWlD6VNcMt6KKKYKCiiigAooooA53FwqKXchVUEkk4AA6k0hz+0S7uiRwuzM6AlTcSHs01DbCjq3z9Ka+aeBi8tJrcsU7VCobrg+Bx4j0pAsuZX4baCy4lbypGiGJbmAFkZOgJI3Rt60UwTTaWX3f74lWyj4u/NU76AdI3z2DRgD0JzqBrPeaeHX8EgjvmlLsusB5DJkZxnqfKnTk7jvAuG3PbRTXcmVK5ZAFA9QACx/Cq32scy2XEZUnglbUqCMxtGy53J1aunj0rsUuUbFHRt34aFvgpuA+zbiF3GJIoPszuHchAR5jO+PXFHEfZvfxI7mJHSNWd2jdHCBRk53z0FaJb+1rh93YNaXglti0YiZowXGMYypA2+RFItxJwq1imFtPc3MkqNGMA2yAEY7+Dlx/T0NTC25yeqOPs37hhG9cmp/qsXf1/Zpsu2O6NiKk394FfDMVwNsDJHqfA1E5RuYo7aLVIuTGm2MY2/WpV99o2qJ0bboQNvXJrjtfW88Fs7HGW4AwWkJzuGUEf3xXCSGOUHUe1x/K0alsfPNdpycKilCRnJ7vU+AFECOjZfSNO+Bpyfl5VLUXHf57FU2mVHELKGVI442kt+zZXVk2AYMGLFQcnIBXrsGpd4qjWEyfYzT28auyzqFOWmuUmdX3AXSUxnx1DpTiyTEk6VAPiQuB8zUXidzZTxG0nn0q3fZo2CjKsPs8j8D64pkWoYS4+dxKbfIh8S5naWJY3tGAEkbbsjg6S5GRtvqkG2/TrXPh9kn+irJ2ULJ7xOSygAhg7ePpivHOEMVrKptW97QgPjO6sGXu5A8Rk7jw8aXZOebiO1gthbaOzklkDMSdZdy2lRpHQtjYmuhGvMVoXbn2feV8zQeBXJPvOdy92fy7OU/wB69XjgSR52+2DfnKx/tSlypzLdCTs3s2HazGQyHVGq5Qpg9w+fWmO94krmJuhLRsy7nHxEjOPAnGazWVuMyU9ijtuYpUW2t1CGOa5uXfUgY/xtPdydtmNSeHcy9+4njR4hbyRqpBG4kkMS5XG/eGTg9D0NUFuV7WzDd0q07Nq2xmZW3z061D4dcOyzqSShl8GI+FiydPInNNs6HVam3Hfv+5MbZQ4Z+hOWuZkulwe7Ko7yf3HpV5WBcD4zcayS7EwldLnJbcHILndunjWu8rc1LdLpbCyqNx5/1D6VwpPq7HTN7r3NThmOuPAwUUUVcUFFFFABXx0BGCMg9Qd6+0UAKnF/Zdwu5JL2yKx6tH9mf/HFLF5/h9sWOY5p4/TKuP1Ga1Kinw6RbDiTI0oxef8Aw6nPcvtvJoM/qJP7VFk/w7z+F5Ef+Ww/+jW5Urc3c3C3BjiIMpG58E+fr6VeX/RugsuXsiY1anhEZ761sUSGU9o6IFOlB4DGT0xUrhXFY7hH0RMsaAksQACRvjZtzSly3y3JeSF3JEecs56sepA+taYlgqxdkgCrpKgDwyMVz6rbbHqeyHWQhBaVyZtyz7UoL2VoYrZ4wsTyly4UnSVGnCg9dX3qsuMcUMUReONc+BbL4+E53/3qSrX2d8R4PK88US3yGJoyEJjYAlSTpwSfh6DzpO5n58vLkmNyYEG3YrlT0GzEgE9PSu6ujqyf6T+nz/wxvxGDm3jlzNNcRySs0cU2lU6KBpz0HXr41Rdjnptkt+1LXvL4I1Nhjk79T0znrmrLgNktxIEe57F/5dSkg7ZOW1ADp49a6KrVcfLwKNZZZQoAx+Yz+R9KlcVTA4WfOWQ/+2OvtnyFFNOsKXqTO7DUsaFjjPeY94gYBJya680cvWcF2sUV8UjijRo2k1S9/UwcrjZe8g286XrhKSSfs/IlLBoVzMdbDO+dx1+W1cPeMNjVhj4bZ/KkaDkcylpU4lGzP3mcagT45PfH5Un3zFZjpmaUocLL3lJx5ZOoUmFEZ7KXswNW9onK91eGMW6ajGZmfLBMKxXGc+eP0pM4bZvbdpDIVV0YZAYN1UEbg46EUsR8QmUsyyyKXGHIdgWHkxzv+NaXyZ7T+JuiwR2i3pUadWCDjH8zY059TTHCyqGNmvQlpMYfZRw9Lhb6OTvKTFj07rYI9a+cY4LPYzBgTjOUkH7HyPpV/wCynk25sVuGuNAa4cSBFOrT12J/4qdb6xSZCkgDK3gf3rz3T643WOUX5ehqosdax2FNytzWt0ulsLKo3Hn/AFD6UwVk/HeAS2MoZSdOcpINseh9f3p15U5sW5XQ+FlUbj73qPpWSq550T5G2VrGqPAx0UUVqM4UUUUAFFFFAEXiaSmJxCQshB0k9M1msnJF8SSUBJ3J1Df1rVKKTZTGzkbC1w4M+t+HcYjUIh0quwAKbfpXv3fjX3z+afSn6iq9Qv5P1J63wXoIPu/GvvH80+lQOJ8r31yMXMEc4P3ggI9Qy4INabRVo1OLypP1I63wXoZHwj2O2yF3ktZZGxmOJ5gI8+WoDVv6g1CuLaO3wZuE21sAxDEjtTjbTpZiiHV6sMeVbTXxkBGDuPKt0ekz/e2/v8Qlpdhn/AJeFQyGeKN+0ZChdUz3TglQqZA6D8qpbjh1hCGaOK5lzv2Zt1JOSSdMkgAUd7NaJfcn2E38S1hf5ov0qEvs34UDn3KD/oFXjdFbtsrpMov2tjIiQ2CHUe8LlImcDx0mKRmb5afxqx4f7PYrlXM3CpLc4PZvDNjVvsTG3w+e+flWwWXC4YRiKNIx5KoX9qlUS6VLGIbeOWSo95hfD/ZNLE2r3dpCDkdppI9MqNjTjbji0ahUjCAdAqoo/StDorDarLXmc2x6mlxFCD71xr7p/JfrR71xn7p/JfrT9RSuo/syet/qjO7o8XkQo8epWGCCq/WqiLla+VgyxOGG4IIGP1rW6Kq+jJvLbLK9rhIh8IMxhXtwBJjvYoqZRWlLCwI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ESERUUExQWFBUTGBgVGBcYGBoWHhoZHBwaFxcWHBsdHCYfHh0jHxQcITsgJicsLCwsFyAxNTAqNSYrLCkBCQoKDgwOGg8PGiwlHyUvLSwsNTUtKi00LTQ0LCwsLC8vLCwsKi8vLC00KSw1KSwsLCw0LCwuLCwqLywsLCk0LP/AABEIAFAAuAMBIgACEQEDEQH/xAAcAAACAwEBAQEAAAAAAAAAAAAABgQFBwMCAQj/xAA/EAACAQMCAwUFBgQCCwAAAAABAgMABBESIQUGMRMiQVFhBxQycdEjUoGRobEzQmLBCOEVJGNygoOSk6Kjwv/EABoBAAIDAQEAAAAAAAAAAAAAAAADAQIEBQb/xAAtEQACAgEDAAkDBQEAAAAAAAAAAQIDERIhMQQTQVFhcZGh8CKBsSNCUmLBBf/aAAwDAQACEQMRAD8A2+qjm67misp5LcEzJGxQBdRLeGF8flVvRUp4eQEK5uuLwwF272p7ZVXAkcapFExOhQNOk+W2Cc1Z28d41/NEZ5RCkUciNoTdnLhk1acHSFXbrvvTVRTHZnsRGBJtbi/CXzNM+YHaOHVCCGGhGEmlVBfdmHd22qAvMl8Le409qzxiIo5QMO82HAIRSSBvjRtkbmrHnPinEO2CWUchEKds7BRiQ57sALbHIVs6dxlfOofFeK8Rllle3SYRC0jmRf4X2p7Qle/GxLd1e5sR+NOis7tL5j8kHiLmHiIiuCAzdk0BRtGrKFh2w+BdRC52C7evSpHGeZrwrctahmRWtkiPZncuwE2MjcAHrjA38qh3HHL/AN5QN23Zm2gfKoyDtCW7TpC++AO7kY/GpXMPH+Ii5DW0MrW9qIzKNGe21byBc4Y6EII0g5Y48KnTutl8wB8k47xONblShJieAKxQORG+O1kGkAPpBPdAztXG85ru1S6EHazGNY2ikaIAMTIFYAqBnbO2nb1rQopNSgjOCAd9jvXqk9Yv4k4Fzg3E7x7ySOeMRxrBE66SXBdmcN3yo3wo7vh+NMdFVXMHMEdrHqbdj8KeJ/y9aTOaW/BaKbeEdON8cjtY9bnf+VfFj5f50kQ+0e47TLKhTPwgb49D51VRRXHELjfcnqf5UX6fvTndcgwG3EabSLuJPEn19Kw67bd4bL8mpRrr2nu/wMHDeJRzxiSM5U/mD5H1qVWSWV/ccPnIIIx8SHow8x9a03hHGI7mMPGfmPFT5GnU3Kez5FWVaN1wTqKKK0CQooooAKKKKACiiigAooooA5XRbQ2jBbSdIPTVjb9aS+CXVyVQu92ZzG5mRo1EYfSTsSMDB2Gkn1zTzXxmA61eMsLGCBF4LfcUAsTcAlTFI02kEsWCZUSDTgHPgPGvHAeMcT7VzcRSCO5SRoxhSIWXJjTu795cZJ/mBHTFOkvFYF+KWNfm6j+9R25msx1uYf8AuL9avrzn6QFvlKx4o8cbXUrIGhw41Bn7Q4IcdwBMb93vdfTevaTiScOkk7S4a494MYBUEiITaQwULnePfODWhpMrAMCCDuCDsR55r72g8x+dHW75wgwIVzdX5t0ETSGRrmNWJ1LiM/F3ni2HXfSaveTpbvFwt1qzHMVTO/c0qQQ+F1jJO+kY6eGaYqouZuaY7VcDDSkd1c9P6j6fvVLLkovKJjFyeES+K8YWIpGCDLKdKKf3PoKy3jHGLeS4YFpp5cuGIAUDQyxkAYYgZfx8jVpy7DJcXK3Ej/DKoOQTkkHAHkNqpLLhjSSxkzMuqS8KhQBgC+iVtznOTg+GMVXotcOkJysW3YMsbqeIvftGDhvPkVpFpS0fA6nLZJy4yfsv9n+taNbTakVsY1KGx1xkZxmsvveEMItRupQD1/h7bXB66fT9afOCcw2sscSxzRuSi4AYHOAMgU6yuCX6aEptvc98e4BFdIVbZh8LDcqfp6Vn9vbXljMWVGOkgEgEq4J2+ef0qK3B+1mvn7WaIi7P8ORkzgS4Jx1PdA+Qr3xiwLCNGuJmEUqLGzMCykS6dSsRnVgYySdifOl2dCjKSerD8hsL3FYayjS+CccS5TK5Vl2dD1U+INWVYNytxGaBmkVmyJplBbJ1AOcgnxFbFy7zHHdJkd1wO8nl6jzFI1qNjqb3XuWlD6VNcMt6KKKYKCiiigAooooA53FwqKXchVUEkk4AA6k0hz+0S7uiRwuzM6AlTcSHs01DbCjq3z9Ka+aeBi8tJrcsU7VCobrg+Bx4j0pAsuZX4baCy4lbypGiGJbmAFkZOgJI3Rt60UwTTaWX3f74lWyj4u/NU76AdI3z2DRgD0JzqBrPeaeHX8EgjvmlLsusB5DJkZxnqfKnTk7jvAuG3PbRTXcmVK5ZAFA9QACx/Cq32scy2XEZUnglbUqCMxtGy53J1aunj0rsUuUbFHRt34aFvgpuA+zbiF3GJIoPszuHchAR5jO+PXFHEfZvfxI7mJHSNWd2jdHCBRk53z0FaJb+1rh93YNaXglti0YiZowXGMYypA2+RFItxJwq1imFtPc3MkqNGMA2yAEY7+Dlx/T0NTC25yeqOPs37hhG9cmp/qsXf1/Zpsu2O6NiKk394FfDMVwNsDJHqfA1E5RuYo7aLVIuTGm2MY2/WpV99o2qJ0bboQNvXJrjtfW88Fs7HGW4AwWkJzuGUEf3xXCSGOUHUe1x/K0alsfPNdpycKilCRnJ7vU+AFECOjZfSNO+Bpyfl5VLUXHf57FU2mVHELKGVI442kt+zZXVk2AYMGLFQcnIBXrsGpd4qjWEyfYzT28auyzqFOWmuUmdX3AXSUxnx1DpTiyTEk6VAPiQuB8zUXidzZTxG0nn0q3fZo2CjKsPs8j8D64pkWoYS4+dxKbfIh8S5naWJY3tGAEkbbsjg6S5GRtvqkG2/TrXPh9kn+irJ2ULJ7xOSygAhg7ePpivHOEMVrKptW97QgPjO6sGXu5A8Rk7jw8aXZOebiO1gthbaOzklkDMSdZdy2lRpHQtjYmuhGvMVoXbn2feV8zQeBXJPvOdy92fy7OU/wB69XjgSR52+2DfnKx/tSlypzLdCTs3s2HazGQyHVGq5Qpg9w+fWmO94krmJuhLRsy7nHxEjOPAnGazWVuMyU9ijtuYpUW2t1CGOa5uXfUgY/xtPdydtmNSeHcy9+4njR4hbyRqpBG4kkMS5XG/eGTg9D0NUFuV7WzDd0q07Nq2xmZW3z061D4dcOyzqSShl8GI+FiydPInNNs6HVam3Hfv+5MbZQ4Z+hOWuZkulwe7Ko7yf3HpV5WBcD4zcayS7EwldLnJbcHILndunjWu8rc1LdLpbCyqNx5/1D6VwpPq7HTN7r3NThmOuPAwUUUVcUFFFFABXx0BGCMg9Qd6+0UAKnF/Zdwu5JL2yKx6tH9mf/HFLF5/h9sWOY5p4/TKuP1Ga1Kinw6RbDiTI0oxef8Aw6nPcvtvJoM/qJP7VFk/w7z+F5Ef+Ww/+jW5Urc3c3C3BjiIMpG58E+fr6VeX/RugsuXsiY1anhEZ761sUSGU9o6IFOlB4DGT0xUrhXFY7hH0RMsaAksQACRvjZtzSly3y3JeSF3JEecs56sepA+taYlgqxdkgCrpKgDwyMVz6rbbHqeyHWQhBaVyZtyz7UoL2VoYrZ4wsTyly4UnSVGnCg9dX3qsuMcUMUReONc+BbL4+E53/3qSrX2d8R4PK88US3yGJoyEJjYAlSTpwSfh6DzpO5n58vLkmNyYEG3YrlT0GzEgE9PSu6ujqyf6T+nz/wxvxGDm3jlzNNcRySs0cU2lU6KBpz0HXr41Rdjnptkt+1LXvL4I1Nhjk79T0znrmrLgNktxIEe57F/5dSkg7ZOW1ADp49a6KrVcfLwKNZZZQoAx+Yz+R9KlcVTA4WfOWQ/+2OvtnyFFNOsKXqTO7DUsaFjjPeY94gYBJya680cvWcF2sUV8UjijRo2k1S9/UwcrjZe8g286XrhKSSfs/IlLBoVzMdbDO+dx1+W1cPeMNjVhj4bZ/KkaDkcylpU4lGzP3mcagT45PfH5Un3zFZjpmaUocLL3lJx5ZOoUmFEZ7KXswNW9onK91eGMW6ajGZmfLBMKxXGc+eP0pM4bZvbdpDIVV0YZAYN1UEbg46EUsR8QmUsyyyKXGHIdgWHkxzv+NaXyZ7T+JuiwR2i3pUadWCDjH8zY059TTHCyqGNmvQlpMYfZRw9Lhb6OTvKTFj07rYI9a+cY4LPYzBgTjOUkH7HyPpV/wCynk25sVuGuNAa4cSBFOrT12J/4qdb6xSZCkgDK3gf3rz3T643WOUX5ehqosdax2FNytzWt0ulsLKo3Hn/AFD6UwVk/HeAS2MoZSdOcpINseh9f3p15U5sW5XQ+FlUbj73qPpWSq550T5G2VrGqPAx0UUVqM4UUUUAFFFFAEXiaSmJxCQshB0k9M1msnJF8SSUBJ3J1Df1rVKKTZTGzkbC1w4M+t+HcYjUIh0quwAKbfpXv3fjX3z+afSn6iq9Qv5P1J63wXoIPu/GvvH80+lQOJ8r31yMXMEc4P3ggI9Qy4INabRVo1OLypP1I63wXoZHwj2O2yF3ktZZGxmOJ5gI8+WoDVv6g1CuLaO3wZuE21sAxDEjtTjbTpZiiHV6sMeVbTXxkBGDuPKt0ekz/e2/v8Qlpdhn/AJeFQyGeKN+0ZChdUz3TglQqZA6D8qpbjh1hCGaOK5lzv2Zt1JOSSdMkgAUd7NaJfcn2E38S1hf5ov0qEvs34UDn3KD/oFXjdFbtsrpMov2tjIiQ2CHUe8LlImcDx0mKRmb5afxqx4f7PYrlXM3CpLc4PZvDNjVvsTG3w+e+flWwWXC4YRiKNIx5KoX9qlUS6VLGIbeOWSo95hfD/ZNLE2r3dpCDkdppI9MqNjTjbji0ahUjCAdAqoo/StDorDarLXmc2x6mlxFCD71xr7p/JfrR71xn7p/JfrT9RSuo/syet/qjO7o8XkQo8epWGCCq/WqiLla+VgyxOGG4IIGP1rW6Kq+jJvLbLK9rhIh8IMxhXtwBJjvYoqZRWlLCwI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p:cNvSpPr>
            <a:spLocks noChangeArrowheads="1"/>
          </p:cNvSpPr>
          <p:nvPr/>
        </p:nvSpPr>
        <p:spPr bwMode="auto">
          <a:xfrm>
            <a:off x="914400" y="3429000"/>
            <a:ext cx="7696200" cy="1846659"/>
          </a:xfrm>
          <a:prstGeom prst="rect">
            <a:avLst/>
          </a:prstGeom>
          <a:noFill/>
          <a:ln w="9525">
            <a:noFill/>
            <a:miter lim="800000"/>
            <a:headEnd/>
            <a:tailEnd/>
          </a:ln>
          <a:effectLst/>
        </p:spPr>
        <p:txBody>
          <a:bodyPr wrap="square">
            <a:spAutoFit/>
          </a:bodyPr>
          <a:lstStyle/>
          <a:p>
            <a:pPr algn="ctr" eaLnBrk="1" hangingPunct="1"/>
            <a:r>
              <a:rPr lang="en-US" altLang="zh-CN" sz="1600" dirty="0" smtClean="0">
                <a:ea typeface="SimSun" pitchFamily="2" charset="-122"/>
              </a:rPr>
              <a:t>Julie M. Vandenbossche, P.E., Ph.D.</a:t>
            </a:r>
          </a:p>
          <a:p>
            <a:pPr algn="ctr" eaLnBrk="1" hangingPunct="1"/>
            <a:r>
              <a:rPr lang="en-US" sz="1600" dirty="0" smtClean="0">
                <a:solidFill>
                  <a:srgbClr val="002060"/>
                </a:solidFill>
                <a:ea typeface="SimSun" pitchFamily="2" charset="-122"/>
              </a:rPr>
              <a:t>University of Pittsburgh</a:t>
            </a:r>
          </a:p>
          <a:p>
            <a:pPr algn="ctr" eaLnBrk="1" hangingPunct="1"/>
            <a:endParaRPr lang="en-US" sz="1600" dirty="0" smtClean="0">
              <a:solidFill>
                <a:srgbClr val="002060"/>
              </a:solidFill>
              <a:ea typeface="SimSun" pitchFamily="2" charset="-122"/>
            </a:endParaRPr>
          </a:p>
          <a:p>
            <a:pPr algn="ctr" eaLnBrk="1" hangingPunct="1"/>
            <a:r>
              <a:rPr lang="en-US" sz="2400" dirty="0" smtClean="0">
                <a:solidFill>
                  <a:srgbClr val="002060"/>
                </a:solidFill>
                <a:ea typeface="SimSun" pitchFamily="2" charset="-122"/>
              </a:rPr>
              <a:t>Transportation Forum</a:t>
            </a:r>
          </a:p>
          <a:p>
            <a:pPr algn="ctr" eaLnBrk="1" hangingPunct="1"/>
            <a:r>
              <a:rPr lang="en-US" sz="2400" dirty="0" smtClean="0">
                <a:solidFill>
                  <a:srgbClr val="00B050"/>
                </a:solidFill>
                <a:ea typeface="SimSun" pitchFamily="2" charset="-122"/>
              </a:rPr>
              <a:t>-Infrastructure Renewal in Transportation-</a:t>
            </a:r>
          </a:p>
          <a:p>
            <a:pPr algn="ctr" eaLnBrk="1" hangingPunct="1"/>
            <a:r>
              <a:rPr lang="en-US" dirty="0" smtClean="0">
                <a:ea typeface="SimSun" pitchFamily="2" charset="-122"/>
              </a:rPr>
              <a:t>March 23,2013</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5" y="4572000"/>
            <a:ext cx="1783081" cy="1711118"/>
          </a:xfrm>
          <a:prstGeom prst="rect">
            <a:avLst/>
          </a:prstGeom>
        </p:spPr>
      </p:pic>
    </p:spTree>
    <p:extLst>
      <p:ext uri="{BB962C8B-B14F-4D97-AF65-F5344CB8AC3E}">
        <p14:creationId xmlns:p14="http://schemas.microsoft.com/office/powerpoint/2010/main" val="2931179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5"/>
          <p:cNvSpPr txBox="1">
            <a:spLocks noChangeArrowheads="1"/>
          </p:cNvSpPr>
          <p:nvPr/>
        </p:nvSpPr>
        <p:spPr bwMode="auto">
          <a:xfrm>
            <a:off x="737653" y="1882588"/>
            <a:ext cx="2593756" cy="156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smtClean="0">
                <a:solidFill>
                  <a:srgbClr val="002060"/>
                </a:solidFill>
                <a:latin typeface="Times New Roman" pitchFamily="18" charset="0"/>
              </a:rPr>
              <a:t>INPUTS</a:t>
            </a:r>
            <a:endParaRPr kumimoji="0" lang="en-US" sz="1600" b="1" u="sng" dirty="0">
              <a:solidFill>
                <a:srgbClr val="002060"/>
              </a:solidFill>
              <a:latin typeface="Times New Roman" pitchFamily="18" charset="0"/>
            </a:endParaRP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Slab thickness</a:t>
            </a: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k-value</a:t>
            </a:r>
          </a:p>
          <a:p>
            <a:pPr marL="342900" indent="-342900" eaLnBrk="0" fontAlgn="base" hangingPunct="0">
              <a:spcBef>
                <a:spcPct val="0"/>
              </a:spcBef>
              <a:spcAft>
                <a:spcPct val="0"/>
              </a:spcAft>
              <a:buFont typeface="+mj-lt"/>
              <a:buAutoNum type="arabicPeriod"/>
            </a:pPr>
            <a:r>
              <a:rPr kumimoji="0" lang="en-US" sz="1600" dirty="0" smtClean="0">
                <a:solidFill>
                  <a:srgbClr val="002060"/>
                </a:solidFill>
                <a:latin typeface="Times New Roman" pitchFamily="18" charset="0"/>
              </a:rPr>
              <a:t>ESAL</a:t>
            </a:r>
          </a:p>
          <a:p>
            <a:pPr marL="342900" indent="-342900" eaLnBrk="0" fontAlgn="base" hangingPunct="0">
              <a:spcBef>
                <a:spcPct val="0"/>
              </a:spcBef>
              <a:spcAft>
                <a:spcPct val="0"/>
              </a:spcAft>
              <a:buFont typeface="+mj-lt"/>
              <a:buAutoNum type="arabicPeriod"/>
            </a:pPr>
            <a:r>
              <a:rPr kumimoji="0" lang="en-US" sz="1600" dirty="0" smtClean="0">
                <a:solidFill>
                  <a:srgbClr val="002060"/>
                </a:solidFill>
                <a:latin typeface="Times New Roman" pitchFamily="18" charset="0"/>
              </a:rPr>
              <a:t>Reliability</a:t>
            </a:r>
            <a:endParaRPr kumimoji="0" lang="en-US" sz="1600" dirty="0">
              <a:solidFill>
                <a:srgbClr val="002060"/>
              </a:solidFill>
              <a:latin typeface="Times New Roman" pitchFamily="18" charset="0"/>
            </a:endParaRP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PCC </a:t>
            </a:r>
            <a:r>
              <a:rPr kumimoji="0" lang="en-US" sz="1600" dirty="0" smtClean="0">
                <a:solidFill>
                  <a:srgbClr val="002060"/>
                </a:solidFill>
                <a:latin typeface="Times New Roman" pitchFamily="18" charset="0"/>
              </a:rPr>
              <a:t>strength &amp; stiffness</a:t>
            </a:r>
            <a:r>
              <a:rPr kumimoji="0" lang="en-US" sz="1600" baseline="-25000" dirty="0" smtClean="0">
                <a:solidFill>
                  <a:srgbClr val="002060"/>
                </a:solidFill>
                <a:latin typeface="Times New Roman" pitchFamily="18" charset="0"/>
              </a:rPr>
              <a:t> </a:t>
            </a:r>
          </a:p>
        </p:txBody>
      </p:sp>
      <p:sp>
        <p:nvSpPr>
          <p:cNvPr id="17412" name="Text Box 16"/>
          <p:cNvSpPr txBox="1">
            <a:spLocks noChangeArrowheads="1"/>
          </p:cNvSpPr>
          <p:nvPr/>
        </p:nvSpPr>
        <p:spPr bwMode="auto">
          <a:xfrm>
            <a:off x="6580909" y="2218765"/>
            <a:ext cx="1018516"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smtClean="0">
                <a:solidFill>
                  <a:srgbClr val="00B050"/>
                </a:solidFill>
                <a:latin typeface="Times New Roman" pitchFamily="18" charset="0"/>
              </a:rPr>
              <a:t>OUTPUT</a:t>
            </a:r>
          </a:p>
          <a:p>
            <a:pPr eaLnBrk="0" fontAlgn="base" hangingPunct="0">
              <a:spcBef>
                <a:spcPct val="0"/>
              </a:spcBef>
              <a:spcAft>
                <a:spcPct val="0"/>
              </a:spcAft>
            </a:pPr>
            <a:r>
              <a:rPr kumimoji="0" lang="en-US" sz="1600" dirty="0" smtClean="0">
                <a:solidFill>
                  <a:srgbClr val="00B050"/>
                </a:solidFill>
                <a:latin typeface="Symbol" pitchFamily="18" charset="2"/>
              </a:rPr>
              <a:t>D</a:t>
            </a:r>
            <a:r>
              <a:rPr kumimoji="0" lang="en-US" sz="1600" dirty="0" smtClean="0">
                <a:solidFill>
                  <a:srgbClr val="00B050"/>
                </a:solidFill>
                <a:latin typeface="Times New Roman" pitchFamily="18" charset="0"/>
              </a:rPr>
              <a:t> PSI</a:t>
            </a:r>
            <a:endParaRPr kumimoji="0" lang="en-US" sz="1600" dirty="0">
              <a:solidFill>
                <a:srgbClr val="00B050"/>
              </a:solidFill>
              <a:latin typeface="Times New Roman" pitchFamily="18" charset="0"/>
            </a:endParaRPr>
          </a:p>
        </p:txBody>
      </p:sp>
      <p:sp>
        <p:nvSpPr>
          <p:cNvPr id="17413" name="Text Box 17"/>
          <p:cNvSpPr txBox="1">
            <a:spLocks noChangeArrowheads="1"/>
          </p:cNvSpPr>
          <p:nvPr/>
        </p:nvSpPr>
        <p:spPr bwMode="auto">
          <a:xfrm>
            <a:off x="4004326" y="2084294"/>
            <a:ext cx="1510575" cy="8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STATISTICAL</a:t>
            </a:r>
          </a:p>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REGRESSION</a:t>
            </a:r>
          </a:p>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MODEL</a:t>
            </a:r>
          </a:p>
        </p:txBody>
      </p:sp>
      <p:sp>
        <p:nvSpPr>
          <p:cNvPr id="17414" name="Rectangle 18"/>
          <p:cNvSpPr>
            <a:spLocks noChangeArrowheads="1"/>
          </p:cNvSpPr>
          <p:nvPr/>
        </p:nvSpPr>
        <p:spPr bwMode="auto">
          <a:xfrm>
            <a:off x="3893705" y="1983441"/>
            <a:ext cx="1731818" cy="10085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pPr eaLnBrk="0" fontAlgn="base" hangingPunct="0">
              <a:spcBef>
                <a:spcPct val="0"/>
              </a:spcBef>
              <a:spcAft>
                <a:spcPct val="0"/>
              </a:spcAft>
            </a:pPr>
            <a:endParaRPr lang="en-US">
              <a:solidFill>
                <a:schemeClr val="accent1">
                  <a:lumMod val="50000"/>
                </a:schemeClr>
              </a:solidFill>
            </a:endParaRPr>
          </a:p>
        </p:txBody>
      </p:sp>
      <p:sp>
        <p:nvSpPr>
          <p:cNvPr id="17415" name="Line 19"/>
          <p:cNvSpPr>
            <a:spLocks noChangeShapeType="1"/>
          </p:cNvSpPr>
          <p:nvPr/>
        </p:nvSpPr>
        <p:spPr bwMode="auto">
          <a:xfrm>
            <a:off x="2501826" y="2487705"/>
            <a:ext cx="131618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pPr eaLnBrk="0" fontAlgn="base" hangingPunct="0">
              <a:spcBef>
                <a:spcPct val="0"/>
              </a:spcBef>
              <a:spcAft>
                <a:spcPct val="0"/>
              </a:spcAft>
            </a:pPr>
            <a:endParaRPr lang="en-US">
              <a:solidFill>
                <a:srgbClr val="292929"/>
              </a:solidFill>
            </a:endParaRPr>
          </a:p>
        </p:txBody>
      </p:sp>
      <p:sp>
        <p:nvSpPr>
          <p:cNvPr id="17416" name="Line 20"/>
          <p:cNvSpPr>
            <a:spLocks noChangeShapeType="1"/>
          </p:cNvSpPr>
          <p:nvPr/>
        </p:nvSpPr>
        <p:spPr bwMode="auto">
          <a:xfrm>
            <a:off x="5625523" y="2454088"/>
            <a:ext cx="9005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pPr eaLnBrk="0" fontAlgn="base" hangingPunct="0">
              <a:spcBef>
                <a:spcPct val="0"/>
              </a:spcBef>
              <a:spcAft>
                <a:spcPct val="0"/>
              </a:spcAft>
            </a:pPr>
            <a:endParaRPr lang="en-US">
              <a:solidFill>
                <a:srgbClr val="292929"/>
              </a:solidFill>
            </a:endParaRPr>
          </a:p>
        </p:txBody>
      </p:sp>
      <p:pic>
        <p:nvPicPr>
          <p:cNvPr id="9218" name="Picture 2" descr="https://encrypted-tbn2.gstatic.com/images?q=tbn:ANd9GcQTOFPww1rWpS3-6Z_yFFjd9ky0XWWvWD_5duyrnOk3xj2RS8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2819903" cy="28199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0.gstatic.com/images?q=tbn:ANd9GcTG6cmyfX2oEyiLuWSb6k6mDW05Odz-cnwYI3GmoyCI8FH8DlGR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826" y="4334126"/>
            <a:ext cx="6586987" cy="146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96390"/>
            <a:ext cx="2034531" cy="261610"/>
          </a:xfrm>
          <a:prstGeom prst="rect">
            <a:avLst/>
          </a:prstGeom>
        </p:spPr>
        <p:txBody>
          <a:bodyPr wrap="none">
            <a:spAutoFit/>
          </a:bodyPr>
          <a:lstStyle/>
          <a:p>
            <a:r>
              <a:rPr lang="en-US" sz="1100" u="sng" dirty="0" smtClean="0">
                <a:hlinkClick r:id="rId4"/>
              </a:rPr>
              <a:t>www.pavementinteractive.org</a:t>
            </a:r>
            <a:endParaRPr lang="en-US" sz="1100" dirty="0"/>
          </a:p>
        </p:txBody>
      </p:sp>
      <p:sp>
        <p:nvSpPr>
          <p:cNvPr id="3" name="Oval 2"/>
          <p:cNvSpPr/>
          <p:nvPr/>
        </p:nvSpPr>
        <p:spPr>
          <a:xfrm>
            <a:off x="2133600" y="3810000"/>
            <a:ext cx="7620000" cy="26675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cxnSp>
        <p:nvCxnSpPr>
          <p:cNvPr id="5" name="Straight Arrow Connector 4"/>
          <p:cNvCxnSpPr/>
          <p:nvPr/>
        </p:nvCxnSpPr>
        <p:spPr bwMode="auto">
          <a:xfrm flipH="1" flipV="1">
            <a:off x="5289765" y="3104512"/>
            <a:ext cx="450272" cy="676526"/>
          </a:xfrm>
          <a:prstGeom prst="straightConnector1">
            <a:avLst/>
          </a:prstGeom>
          <a:solidFill>
            <a:schemeClr val="accent1"/>
          </a:solidFill>
          <a:ln w="57150" cap="flat" cmpd="sng" algn="ctr">
            <a:solidFill>
              <a:schemeClr val="accent5">
                <a:lumMod val="50000"/>
              </a:schemeClr>
            </a:solidFill>
            <a:prstDash val="solid"/>
            <a:round/>
            <a:headEnd type="none" w="med" len="med"/>
            <a:tailEnd type="arrow"/>
          </a:ln>
          <a:effectLst/>
        </p:spPr>
      </p:cxnSp>
      <p:sp>
        <p:nvSpPr>
          <p:cNvPr id="18" name="Rectangle 2"/>
          <p:cNvSpPr txBox="1">
            <a:spLocks noChangeArrowheads="1"/>
          </p:cNvSpPr>
          <p:nvPr/>
        </p:nvSpPr>
        <p:spPr bwMode="auto">
          <a:xfrm>
            <a:off x="1084263" y="32068"/>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defTabSz="820583">
              <a:defRPr/>
            </a:pPr>
            <a:r>
              <a:rPr lang="en-US" kern="0" dirty="0" smtClean="0"/>
              <a:t>Current design method-DARWIN</a:t>
            </a:r>
          </a:p>
        </p:txBody>
      </p:sp>
      <p:sp>
        <p:nvSpPr>
          <p:cNvPr id="4" name="TextBox 3"/>
          <p:cNvSpPr txBox="1"/>
          <p:nvPr/>
        </p:nvSpPr>
        <p:spPr>
          <a:xfrm>
            <a:off x="860257" y="1983441"/>
            <a:ext cx="7297737" cy="2123658"/>
          </a:xfrm>
          <a:prstGeom prst="rect">
            <a:avLst/>
          </a:prstGeom>
          <a:solidFill>
            <a:srgbClr val="FFFF00"/>
          </a:solidFill>
        </p:spPr>
        <p:txBody>
          <a:bodyPr wrap="square" rtlCol="0">
            <a:spAutoFit/>
          </a:bodyPr>
          <a:lstStyle/>
          <a:p>
            <a:pPr algn="ctr"/>
            <a:r>
              <a:rPr lang="en-US" sz="4400" dirty="0" smtClean="0"/>
              <a:t>Based on materials and traffic conditions from </a:t>
            </a:r>
          </a:p>
          <a:p>
            <a:pPr algn="ctr"/>
            <a:r>
              <a:rPr lang="en-US" sz="4400" dirty="0" smtClean="0"/>
              <a:t>1958-1960</a:t>
            </a:r>
            <a:endParaRPr lang="en-US" sz="4400" dirty="0"/>
          </a:p>
        </p:txBody>
      </p:sp>
    </p:spTree>
    <p:extLst>
      <p:ext uri="{BB962C8B-B14F-4D97-AF65-F5344CB8AC3E}">
        <p14:creationId xmlns:p14="http://schemas.microsoft.com/office/powerpoint/2010/main" val="334890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93763" y="346710"/>
            <a:ext cx="8229600" cy="1143000"/>
          </a:xfrm>
        </p:spPr>
        <p:txBody>
          <a:bodyPr/>
          <a:lstStyle/>
          <a:p>
            <a:r>
              <a:rPr lang="en-US" dirty="0"/>
              <a:t>AASHO Test Traffic</a:t>
            </a:r>
          </a:p>
        </p:txBody>
      </p:sp>
      <p:pic>
        <p:nvPicPr>
          <p:cNvPr id="35843" name="Picture 3" descr="Heavy single ax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850" y="1379538"/>
            <a:ext cx="4510088" cy="335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descr="Heavy Truck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811463"/>
            <a:ext cx="4476750" cy="3355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1600200" y="1524000"/>
            <a:ext cx="255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Max Single Axle</a:t>
            </a:r>
          </a:p>
        </p:txBody>
      </p:sp>
      <p:sp>
        <p:nvSpPr>
          <p:cNvPr id="35846" name="Text Box 6"/>
          <p:cNvSpPr txBox="1">
            <a:spLocks noChangeArrowheads="1"/>
          </p:cNvSpPr>
          <p:nvPr/>
        </p:nvSpPr>
        <p:spPr bwMode="auto">
          <a:xfrm>
            <a:off x="5054600" y="5649913"/>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Max Tandem Axle</a:t>
            </a:r>
          </a:p>
        </p:txBody>
      </p:sp>
    </p:spTree>
    <p:extLst>
      <p:ext uri="{BB962C8B-B14F-4D97-AF65-F5344CB8AC3E}">
        <p14:creationId xmlns:p14="http://schemas.microsoft.com/office/powerpoint/2010/main" val="3935203882"/>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traffic stream</a:t>
            </a:r>
            <a:endParaRPr lang="en-US" dirty="0"/>
          </a:p>
        </p:txBody>
      </p:sp>
      <p:pic>
        <p:nvPicPr>
          <p:cNvPr id="4" name="Picture 4" descr="Play: Volvo Truck   Refrigerated Semi Trailer   Dot Foods">
            <a:hlinkClick r:id="rId2" tooltip="Play: Volvo Truck   Refrigerated Semi Trailer   Dot Foods"/>
          </p:cNvPr>
          <p:cNvPicPr>
            <a:picLocks noChangeAspect="1" noChangeArrowheads="1"/>
          </p:cNvPicPr>
          <p:nvPr/>
        </p:nvPicPr>
        <p:blipFill>
          <a:blip r:embed="rId3" cstate="print"/>
          <a:srcRect/>
          <a:stretch>
            <a:fillRect/>
          </a:stretch>
        </p:blipFill>
        <p:spPr bwMode="auto">
          <a:xfrm>
            <a:off x="5105400" y="1500078"/>
            <a:ext cx="3200400" cy="2400301"/>
          </a:xfrm>
          <a:prstGeom prst="rect">
            <a:avLst/>
          </a:prstGeom>
          <a:noFill/>
        </p:spPr>
      </p:pic>
      <p:sp>
        <p:nvSpPr>
          <p:cNvPr id="5" name="Rectangle 4"/>
          <p:cNvSpPr/>
          <p:nvPr/>
        </p:nvSpPr>
        <p:spPr>
          <a:xfrm>
            <a:off x="1524000" y="3957474"/>
            <a:ext cx="9525000" cy="276999"/>
          </a:xfrm>
          <a:prstGeom prst="rect">
            <a:avLst/>
          </a:prstGeom>
        </p:spPr>
        <p:txBody>
          <a:bodyPr wrap="square">
            <a:spAutoFit/>
          </a:bodyPr>
          <a:lstStyle/>
          <a:p>
            <a:pPr algn="ctr"/>
            <a:r>
              <a:rPr lang="en-US" sz="1200" dirty="0" smtClean="0"/>
              <a:t>Refrigerated Volvohttp://autos.kosmix.com/topic/Semi-trailer_truck</a:t>
            </a:r>
            <a:endParaRPr lang="en-US" sz="1200" dirty="0"/>
          </a:p>
        </p:txBody>
      </p:sp>
      <p:pic>
        <p:nvPicPr>
          <p:cNvPr id="7" name="Picture 4" descr="Heavy Truck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14270"/>
            <a:ext cx="3049587" cy="2286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C:\Users\JMV-User\Desktop\fm\Hotmail\COKE4.jpg"/>
          <p:cNvPicPr>
            <a:picLocks noChangeAspect="1" noChangeArrowheads="1"/>
          </p:cNvPicPr>
          <p:nvPr/>
        </p:nvPicPr>
        <p:blipFill>
          <a:blip r:embed="rId5" cstate="print"/>
          <a:srcRect/>
          <a:stretch>
            <a:fillRect/>
          </a:stretch>
        </p:blipFill>
        <p:spPr bwMode="auto">
          <a:xfrm>
            <a:off x="783242" y="4074527"/>
            <a:ext cx="3039775" cy="2260833"/>
          </a:xfrm>
          <a:prstGeom prst="rect">
            <a:avLst/>
          </a:prstGeom>
          <a:noFill/>
        </p:spPr>
      </p:pic>
      <p:pic>
        <p:nvPicPr>
          <p:cNvPr id="9" name="Picture 8" descr="C:\Users\JMV-User\Desktop\fm\Hotmail\coke-hybrid-truck-lg.jpg"/>
          <p:cNvPicPr>
            <a:picLocks noChangeAspect="1" noChangeArrowheads="1"/>
          </p:cNvPicPr>
          <p:nvPr/>
        </p:nvPicPr>
        <p:blipFill rotWithShape="1">
          <a:blip r:embed="rId6" cstate="print"/>
          <a:srcRect t="17857"/>
          <a:stretch/>
        </p:blipFill>
        <p:spPr bwMode="auto">
          <a:xfrm>
            <a:off x="4876799" y="4158197"/>
            <a:ext cx="3657601" cy="2351311"/>
          </a:xfrm>
          <a:prstGeom prst="rect">
            <a:avLst/>
          </a:prstGeom>
          <a:noFill/>
        </p:spPr>
      </p:pic>
      <p:sp>
        <p:nvSpPr>
          <p:cNvPr id="10" name="Right Arrow 9"/>
          <p:cNvSpPr/>
          <p:nvPr/>
        </p:nvSpPr>
        <p:spPr>
          <a:xfrm>
            <a:off x="4114800" y="2438400"/>
            <a:ext cx="761999"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
        <p:nvSpPr>
          <p:cNvPr id="11" name="Right Arrow 10"/>
          <p:cNvSpPr/>
          <p:nvPr/>
        </p:nvSpPr>
        <p:spPr>
          <a:xfrm>
            <a:off x="4038600" y="4900143"/>
            <a:ext cx="761999"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val="2477144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1026"/>
          <p:cNvSpPr>
            <a:spLocks noGrp="1" noChangeArrowheads="1"/>
          </p:cNvSpPr>
          <p:nvPr>
            <p:ph type="title"/>
          </p:nvPr>
        </p:nvSpPr>
        <p:spPr>
          <a:xfrm>
            <a:off x="914400" y="228600"/>
            <a:ext cx="8229600" cy="1143000"/>
          </a:xfrm>
        </p:spPr>
        <p:txBody>
          <a:bodyPr/>
          <a:lstStyle/>
          <a:p>
            <a:r>
              <a:rPr lang="en-US" dirty="0"/>
              <a:t>AASHO Test Traffic</a:t>
            </a:r>
          </a:p>
        </p:txBody>
      </p:sp>
      <p:sp>
        <p:nvSpPr>
          <p:cNvPr id="308227" name="Rectangle 1027"/>
          <p:cNvSpPr>
            <a:spLocks noGrp="1" noChangeArrowheads="1"/>
          </p:cNvSpPr>
          <p:nvPr>
            <p:ph type="body" sz="half" idx="1"/>
          </p:nvPr>
        </p:nvSpPr>
        <p:spPr>
          <a:xfrm>
            <a:off x="609600" y="1752600"/>
            <a:ext cx="4358922" cy="4684712"/>
          </a:xfrm>
        </p:spPr>
        <p:txBody>
          <a:bodyPr/>
          <a:lstStyle/>
          <a:p>
            <a:r>
              <a:rPr lang="en-US" sz="2000" dirty="0"/>
              <a:t>Started Nov. 1958</a:t>
            </a:r>
          </a:p>
          <a:p>
            <a:r>
              <a:rPr lang="en-US" sz="2000" dirty="0"/>
              <a:t>Loops 3-6:</a:t>
            </a:r>
          </a:p>
          <a:p>
            <a:pPr lvl="1"/>
            <a:r>
              <a:rPr lang="en-US" sz="2000" dirty="0"/>
              <a:t>6 </a:t>
            </a:r>
            <a:r>
              <a:rPr lang="en-US" sz="2000" dirty="0" err="1"/>
              <a:t>veh</a:t>
            </a:r>
            <a:r>
              <a:rPr lang="en-US" sz="2000" dirty="0"/>
              <a:t>/lane</a:t>
            </a:r>
          </a:p>
          <a:p>
            <a:pPr lvl="1"/>
            <a:r>
              <a:rPr lang="en-US" sz="2000" dirty="0"/>
              <a:t>10 </a:t>
            </a:r>
            <a:r>
              <a:rPr lang="en-US" sz="2000" dirty="0" err="1"/>
              <a:t>veh</a:t>
            </a:r>
            <a:r>
              <a:rPr lang="en-US" sz="2000" dirty="0"/>
              <a:t>/lane (Jan ‘60)</a:t>
            </a:r>
          </a:p>
          <a:p>
            <a:r>
              <a:rPr lang="en-US" sz="2000" dirty="0"/>
              <a:t>Operation</a:t>
            </a:r>
          </a:p>
          <a:p>
            <a:pPr lvl="1"/>
            <a:r>
              <a:rPr lang="en-US" sz="2000" dirty="0"/>
              <a:t>18 hr. 40 min.</a:t>
            </a:r>
          </a:p>
          <a:p>
            <a:pPr lvl="1"/>
            <a:r>
              <a:rPr lang="en-US" sz="2000" dirty="0"/>
              <a:t>6 days/</a:t>
            </a:r>
            <a:r>
              <a:rPr lang="en-US" sz="2000" dirty="0" err="1"/>
              <a:t>wk</a:t>
            </a:r>
            <a:endParaRPr lang="en-US" sz="2000" dirty="0"/>
          </a:p>
          <a:p>
            <a:r>
              <a:rPr lang="en-US" sz="2000" dirty="0">
                <a:solidFill>
                  <a:srgbClr val="FF0000"/>
                </a:solidFill>
              </a:rPr>
              <a:t>Total Loads</a:t>
            </a:r>
          </a:p>
          <a:p>
            <a:pPr lvl="1"/>
            <a:r>
              <a:rPr lang="en-US" sz="2000" dirty="0">
                <a:solidFill>
                  <a:srgbClr val="FF0000"/>
                </a:solidFill>
              </a:rPr>
              <a:t>1,114,000 Applications</a:t>
            </a:r>
          </a:p>
          <a:p>
            <a:pPr lvl="1"/>
            <a:r>
              <a:rPr lang="en-US" sz="2000" dirty="0">
                <a:solidFill>
                  <a:srgbClr val="FF0000"/>
                </a:solidFill>
              </a:rPr>
              <a:t>Avg. ESAL - 6.2 million</a:t>
            </a:r>
          </a:p>
          <a:p>
            <a:pPr lvl="1"/>
            <a:r>
              <a:rPr lang="en-US" sz="2000" dirty="0">
                <a:solidFill>
                  <a:srgbClr val="FF0000"/>
                </a:solidFill>
              </a:rPr>
              <a:t>Max ESAL - 10 million (Flex)</a:t>
            </a:r>
          </a:p>
        </p:txBody>
      </p:sp>
      <p:pic>
        <p:nvPicPr>
          <p:cNvPr id="308228" name="Picture 102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2022" y="1343025"/>
            <a:ext cx="3426178" cy="4978400"/>
          </a:xfrm>
        </p:spPr>
      </p:pic>
      <p:sp>
        <p:nvSpPr>
          <p:cNvPr id="2" name="Oval 1"/>
          <p:cNvSpPr/>
          <p:nvPr/>
        </p:nvSpPr>
        <p:spPr>
          <a:xfrm>
            <a:off x="228600" y="4038600"/>
            <a:ext cx="5029200" cy="24384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val="3038736760"/>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Slide Number Placeholder 4"/>
          <p:cNvSpPr>
            <a:spLocks noGrp="1"/>
          </p:cNvSpPr>
          <p:nvPr>
            <p:ph type="sldNum" sz="quarter" idx="12"/>
          </p:nvPr>
        </p:nvSpPr>
        <p:spPr/>
        <p:txBody>
          <a:bodyPr/>
          <a:lstStyle/>
          <a:p>
            <a:r>
              <a:rPr lang="en-US"/>
              <a:t>1.2-</a:t>
            </a:r>
            <a:fld id="{B1B022A2-BE2A-46FA-99B8-6C35BA9A02C2}" type="slidenum">
              <a:rPr lang="en-US"/>
              <a:pPr/>
              <a:t>14</a:t>
            </a:fld>
            <a:endParaRPr lang="en-US"/>
          </a:p>
        </p:txBody>
      </p:sp>
      <p:sp>
        <p:nvSpPr>
          <p:cNvPr id="207874" name="Rectangle 2"/>
          <p:cNvSpPr>
            <a:spLocks noChangeArrowheads="1"/>
          </p:cNvSpPr>
          <p:nvPr/>
        </p:nvSpPr>
        <p:spPr bwMode="auto">
          <a:xfrm>
            <a:off x="1131887" y="1422400"/>
            <a:ext cx="7086600" cy="4814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07875" name="Rectangle 3"/>
          <p:cNvSpPr>
            <a:spLocks noChangeArrowheads="1"/>
          </p:cNvSpPr>
          <p:nvPr/>
        </p:nvSpPr>
        <p:spPr bwMode="auto">
          <a:xfrm>
            <a:off x="2038350" y="1574800"/>
            <a:ext cx="5494337" cy="4140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latin typeface="Arial" charset="0"/>
            </a:endParaRPr>
          </a:p>
          <a:p>
            <a:pPr algn="ctr"/>
            <a:endParaRPr lang="en-US" b="1">
              <a:latin typeface="Arial" charset="0"/>
            </a:endParaRPr>
          </a:p>
        </p:txBody>
      </p:sp>
      <p:sp>
        <p:nvSpPr>
          <p:cNvPr id="207876" name="Rectangle 4" descr="5%"/>
          <p:cNvSpPr>
            <a:spLocks noChangeArrowheads="1"/>
          </p:cNvSpPr>
          <p:nvPr/>
        </p:nvSpPr>
        <p:spPr bwMode="auto">
          <a:xfrm>
            <a:off x="6084887" y="1584325"/>
            <a:ext cx="1412875" cy="4132263"/>
          </a:xfrm>
          <a:prstGeom prst="rect">
            <a:avLst/>
          </a:prstGeom>
          <a:pattFill prst="pct5">
            <a:fgClr>
              <a:srgbClr val="0000CC"/>
            </a:fgClr>
            <a:bgClr>
              <a:srgbClr val="DDDDDD"/>
            </a:bgClr>
          </a:patt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7" name="Rectangle 5"/>
          <p:cNvSpPr>
            <a:spLocks noChangeArrowheads="1"/>
          </p:cNvSpPr>
          <p:nvPr/>
        </p:nvSpPr>
        <p:spPr bwMode="auto">
          <a:xfrm>
            <a:off x="2027237" y="1574800"/>
            <a:ext cx="1414463" cy="4143375"/>
          </a:xfrm>
          <a:prstGeom prst="rect">
            <a:avLst/>
          </a:prstGeom>
          <a:solidFill>
            <a:schemeClr val="hlink"/>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8" name="Freeform 6"/>
          <p:cNvSpPr>
            <a:spLocks/>
          </p:cNvSpPr>
          <p:nvPr/>
        </p:nvSpPr>
        <p:spPr bwMode="auto">
          <a:xfrm>
            <a:off x="2112962" y="1727200"/>
            <a:ext cx="5038725" cy="3140075"/>
          </a:xfrm>
          <a:custGeom>
            <a:avLst/>
            <a:gdLst>
              <a:gd name="T0" fmla="*/ 0 w 960"/>
              <a:gd name="T1" fmla="*/ 1728 h 1728"/>
              <a:gd name="T2" fmla="*/ 528 w 960"/>
              <a:gd name="T3" fmla="*/ 1344 h 1728"/>
              <a:gd name="T4" fmla="*/ 960 w 960"/>
              <a:gd name="T5" fmla="*/ 0 h 1728"/>
            </a:gdLst>
            <a:ahLst/>
            <a:cxnLst>
              <a:cxn ang="0">
                <a:pos x="T0" y="T1"/>
              </a:cxn>
              <a:cxn ang="0">
                <a:pos x="T2" y="T3"/>
              </a:cxn>
              <a:cxn ang="0">
                <a:pos x="T4" y="T5"/>
              </a:cxn>
            </a:cxnLst>
            <a:rect l="0" t="0" r="r" b="b"/>
            <a:pathLst>
              <a:path w="960" h="1728">
                <a:moveTo>
                  <a:pt x="0" y="1728"/>
                </a:moveTo>
                <a:cubicBezTo>
                  <a:pt x="184" y="1680"/>
                  <a:pt x="368" y="1632"/>
                  <a:pt x="528" y="1344"/>
                </a:cubicBezTo>
                <a:cubicBezTo>
                  <a:pt x="688" y="1056"/>
                  <a:pt x="888" y="224"/>
                  <a:pt x="960" y="0"/>
                </a:cubicBezTo>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9" name="Line 7"/>
          <p:cNvSpPr>
            <a:spLocks noChangeShapeType="1"/>
          </p:cNvSpPr>
          <p:nvPr/>
        </p:nvSpPr>
        <p:spPr bwMode="auto">
          <a:xfrm flipV="1">
            <a:off x="2112962" y="4227513"/>
            <a:ext cx="5156200" cy="639762"/>
          </a:xfrm>
          <a:prstGeom prst="line">
            <a:avLst/>
          </a:prstGeom>
          <a:noFill/>
          <a:ln w="3810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0" name="Freeform 8"/>
          <p:cNvSpPr>
            <a:spLocks/>
          </p:cNvSpPr>
          <p:nvPr/>
        </p:nvSpPr>
        <p:spPr bwMode="auto">
          <a:xfrm>
            <a:off x="2122487" y="3403600"/>
            <a:ext cx="5222875" cy="1492250"/>
          </a:xfrm>
          <a:custGeom>
            <a:avLst/>
            <a:gdLst>
              <a:gd name="T0" fmla="*/ 0 w 3696"/>
              <a:gd name="T1" fmla="*/ 1632 h 1632"/>
              <a:gd name="T2" fmla="*/ 1056 w 3696"/>
              <a:gd name="T3" fmla="*/ 1344 h 1632"/>
              <a:gd name="T4" fmla="*/ 1872 w 3696"/>
              <a:gd name="T5" fmla="*/ 480 h 1632"/>
              <a:gd name="T6" fmla="*/ 3696 w 3696"/>
              <a:gd name="T7" fmla="*/ 0 h 1632"/>
            </a:gdLst>
            <a:ahLst/>
            <a:cxnLst>
              <a:cxn ang="0">
                <a:pos x="T0" y="T1"/>
              </a:cxn>
              <a:cxn ang="0">
                <a:pos x="T2" y="T3"/>
              </a:cxn>
              <a:cxn ang="0">
                <a:pos x="T4" y="T5"/>
              </a:cxn>
              <a:cxn ang="0">
                <a:pos x="T6" y="T7"/>
              </a:cxn>
            </a:cxnLst>
            <a:rect l="0" t="0" r="r" b="b"/>
            <a:pathLst>
              <a:path w="3696" h="1632">
                <a:moveTo>
                  <a:pt x="0" y="1632"/>
                </a:moveTo>
                <a:cubicBezTo>
                  <a:pt x="372" y="1584"/>
                  <a:pt x="744" y="1536"/>
                  <a:pt x="1056" y="1344"/>
                </a:cubicBezTo>
                <a:cubicBezTo>
                  <a:pt x="1368" y="1152"/>
                  <a:pt x="1432" y="704"/>
                  <a:pt x="1872" y="480"/>
                </a:cubicBezTo>
                <a:cubicBezTo>
                  <a:pt x="2312" y="256"/>
                  <a:pt x="3392" y="80"/>
                  <a:pt x="3696" y="0"/>
                </a:cubicBezTo>
              </a:path>
            </a:pathLst>
          </a:custGeom>
          <a:noFill/>
          <a:ln w="38100" cap="flat" cmpd="sng">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1" name="Text Box 9"/>
          <p:cNvSpPr txBox="1">
            <a:spLocks noChangeArrowheads="1"/>
          </p:cNvSpPr>
          <p:nvPr/>
        </p:nvSpPr>
        <p:spPr bwMode="auto">
          <a:xfrm>
            <a:off x="2046287" y="4654550"/>
            <a:ext cx="27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3300"/>
                </a:solidFill>
              </a:rPr>
              <a:t></a:t>
            </a:r>
          </a:p>
        </p:txBody>
      </p:sp>
      <p:sp>
        <p:nvSpPr>
          <p:cNvPr id="207882" name="Text Box 10"/>
          <p:cNvSpPr txBox="1">
            <a:spLocks noChangeArrowheads="1"/>
          </p:cNvSpPr>
          <p:nvPr/>
        </p:nvSpPr>
        <p:spPr bwMode="auto">
          <a:xfrm>
            <a:off x="2928937" y="4654550"/>
            <a:ext cx="27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3300"/>
                </a:solidFill>
              </a:rPr>
              <a:t></a:t>
            </a:r>
          </a:p>
        </p:txBody>
      </p:sp>
      <p:sp>
        <p:nvSpPr>
          <p:cNvPr id="207883" name="Text Box 11"/>
          <p:cNvSpPr txBox="1">
            <a:spLocks noChangeArrowheads="1"/>
          </p:cNvSpPr>
          <p:nvPr/>
        </p:nvSpPr>
        <p:spPr bwMode="auto">
          <a:xfrm>
            <a:off x="2452687" y="4583113"/>
            <a:ext cx="27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3300"/>
                </a:solidFill>
              </a:rPr>
              <a:t></a:t>
            </a:r>
          </a:p>
        </p:txBody>
      </p:sp>
      <p:sp>
        <p:nvSpPr>
          <p:cNvPr id="207884" name="Text Box 12"/>
          <p:cNvSpPr txBox="1">
            <a:spLocks noChangeArrowheads="1"/>
          </p:cNvSpPr>
          <p:nvPr/>
        </p:nvSpPr>
        <p:spPr bwMode="auto">
          <a:xfrm>
            <a:off x="3063875" y="4511675"/>
            <a:ext cx="277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3300"/>
                </a:solidFill>
              </a:rPr>
              <a:t></a:t>
            </a:r>
          </a:p>
        </p:txBody>
      </p:sp>
      <p:sp>
        <p:nvSpPr>
          <p:cNvPr id="207885" name="Text Box 13"/>
          <p:cNvSpPr txBox="1">
            <a:spLocks noChangeArrowheads="1"/>
          </p:cNvSpPr>
          <p:nvPr/>
        </p:nvSpPr>
        <p:spPr bwMode="auto">
          <a:xfrm>
            <a:off x="2657475" y="4654550"/>
            <a:ext cx="277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3300"/>
                </a:solidFill>
              </a:rPr>
              <a:t></a:t>
            </a:r>
          </a:p>
        </p:txBody>
      </p:sp>
      <p:sp>
        <p:nvSpPr>
          <p:cNvPr id="207886" name="Text Box 14"/>
          <p:cNvSpPr txBox="1">
            <a:spLocks noChangeArrowheads="1"/>
          </p:cNvSpPr>
          <p:nvPr/>
        </p:nvSpPr>
        <p:spPr bwMode="auto">
          <a:xfrm>
            <a:off x="2792412" y="4583113"/>
            <a:ext cx="27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3300"/>
                </a:solidFill>
              </a:rPr>
              <a:t></a:t>
            </a:r>
          </a:p>
        </p:txBody>
      </p:sp>
      <p:sp>
        <p:nvSpPr>
          <p:cNvPr id="207887" name="Text Box 15"/>
          <p:cNvSpPr txBox="1">
            <a:spLocks noChangeArrowheads="1"/>
          </p:cNvSpPr>
          <p:nvPr/>
        </p:nvSpPr>
        <p:spPr bwMode="auto">
          <a:xfrm>
            <a:off x="2960687" y="4546600"/>
            <a:ext cx="27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3300"/>
                </a:solidFill>
              </a:rPr>
              <a:t></a:t>
            </a:r>
          </a:p>
        </p:txBody>
      </p:sp>
      <p:sp>
        <p:nvSpPr>
          <p:cNvPr id="207888" name="Text Box 16"/>
          <p:cNvSpPr txBox="1">
            <a:spLocks noChangeArrowheads="1"/>
          </p:cNvSpPr>
          <p:nvPr/>
        </p:nvSpPr>
        <p:spPr bwMode="auto">
          <a:xfrm>
            <a:off x="1970087" y="2260600"/>
            <a:ext cx="14144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effectLst>
                  <a:outerShdw blurRad="38100" dist="38100" dir="2700000" algn="tl">
                    <a:srgbClr val="000000"/>
                  </a:outerShdw>
                </a:effectLst>
                <a:latin typeface="Arial" charset="0"/>
              </a:rPr>
              <a:t>Data Limits</a:t>
            </a:r>
          </a:p>
          <a:p>
            <a:pPr algn="ctr"/>
            <a:r>
              <a:rPr lang="en-US" sz="2400" b="1">
                <a:effectLst>
                  <a:outerShdw blurRad="38100" dist="38100" dir="2700000" algn="tl">
                    <a:srgbClr val="000000"/>
                  </a:outerShdw>
                </a:effectLst>
                <a:latin typeface="Arial" charset="0"/>
              </a:rPr>
              <a:t>(AASHO Road Test)</a:t>
            </a:r>
            <a:endParaRPr lang="en-US" sz="2000" b="1">
              <a:effectLst>
                <a:outerShdw blurRad="38100" dist="38100" dir="2700000" algn="tl">
                  <a:srgbClr val="000000"/>
                </a:outerShdw>
              </a:effectLst>
              <a:latin typeface="Arial" charset="0"/>
            </a:endParaRPr>
          </a:p>
        </p:txBody>
      </p:sp>
      <p:sp>
        <p:nvSpPr>
          <p:cNvPr id="207889" name="Text Box 17"/>
          <p:cNvSpPr txBox="1">
            <a:spLocks noChangeArrowheads="1"/>
          </p:cNvSpPr>
          <p:nvPr/>
        </p:nvSpPr>
        <p:spPr bwMode="auto">
          <a:xfrm>
            <a:off x="5703887" y="4440238"/>
            <a:ext cx="19812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b="1">
                <a:solidFill>
                  <a:srgbClr val="0000FF"/>
                </a:solidFill>
                <a:latin typeface="Arial" charset="0"/>
              </a:rPr>
              <a:t>Current</a:t>
            </a:r>
          </a:p>
          <a:p>
            <a:pPr algn="ctr"/>
            <a:r>
              <a:rPr lang="en-US" sz="2200" b="1">
                <a:solidFill>
                  <a:srgbClr val="0000FF"/>
                </a:solidFill>
                <a:latin typeface="Arial" charset="0"/>
              </a:rPr>
              <a:t>Designs</a:t>
            </a:r>
          </a:p>
          <a:p>
            <a:pPr algn="ctr"/>
            <a:r>
              <a:rPr lang="en-US" sz="2200" b="1">
                <a:solidFill>
                  <a:srgbClr val="0000FF"/>
                </a:solidFill>
                <a:latin typeface="Arial" charset="0"/>
              </a:rPr>
              <a:t>&gt;100 Million</a:t>
            </a:r>
            <a:endParaRPr lang="en-US" sz="2200">
              <a:solidFill>
                <a:srgbClr val="0000FF"/>
              </a:solidFill>
            </a:endParaRPr>
          </a:p>
        </p:txBody>
      </p:sp>
      <p:sp>
        <p:nvSpPr>
          <p:cNvPr id="207890" name="Text Box 18"/>
          <p:cNvSpPr txBox="1">
            <a:spLocks noChangeArrowheads="1"/>
          </p:cNvSpPr>
          <p:nvPr/>
        </p:nvSpPr>
        <p:spPr bwMode="auto">
          <a:xfrm>
            <a:off x="1893887" y="4937125"/>
            <a:ext cx="1600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b="1">
              <a:latin typeface="Arial" charset="0"/>
            </a:endParaRPr>
          </a:p>
          <a:p>
            <a:pPr algn="ctr"/>
            <a:r>
              <a:rPr lang="en-US" sz="2200" b="1">
                <a:solidFill>
                  <a:srgbClr val="0000FF"/>
                </a:solidFill>
                <a:latin typeface="Arial" charset="0"/>
              </a:rPr>
              <a:t>&lt;2 Million</a:t>
            </a:r>
          </a:p>
        </p:txBody>
      </p:sp>
      <p:sp>
        <p:nvSpPr>
          <p:cNvPr id="207891" name="Text Box 19"/>
          <p:cNvSpPr txBox="1">
            <a:spLocks noChangeArrowheads="1"/>
          </p:cNvSpPr>
          <p:nvPr/>
        </p:nvSpPr>
        <p:spPr bwMode="auto">
          <a:xfrm>
            <a:off x="3082925" y="5765800"/>
            <a:ext cx="3382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Arial" charset="0"/>
              </a:rPr>
              <a:t>Axle Load Repetitions</a:t>
            </a:r>
          </a:p>
        </p:txBody>
      </p:sp>
      <p:sp>
        <p:nvSpPr>
          <p:cNvPr id="207892" name="Text Box 20"/>
          <p:cNvSpPr txBox="1">
            <a:spLocks noChangeArrowheads="1"/>
          </p:cNvSpPr>
          <p:nvPr/>
        </p:nvSpPr>
        <p:spPr bwMode="auto">
          <a:xfrm rot="-5400000">
            <a:off x="65087" y="3544888"/>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Arial" charset="0"/>
              </a:rPr>
              <a:t>Pavement Thickness</a:t>
            </a:r>
          </a:p>
        </p:txBody>
      </p:sp>
      <p:sp>
        <p:nvSpPr>
          <p:cNvPr id="207893" name="Text Box 21"/>
          <p:cNvSpPr txBox="1">
            <a:spLocks noChangeArrowheads="1"/>
          </p:cNvSpPr>
          <p:nvPr/>
        </p:nvSpPr>
        <p:spPr bwMode="auto">
          <a:xfrm rot="-416010">
            <a:off x="5627687" y="3937000"/>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charset="0"/>
              </a:rPr>
              <a:t>Projection A</a:t>
            </a:r>
          </a:p>
        </p:txBody>
      </p:sp>
      <p:sp>
        <p:nvSpPr>
          <p:cNvPr id="207894" name="Text Box 22"/>
          <p:cNvSpPr txBox="1">
            <a:spLocks noChangeArrowheads="1"/>
          </p:cNvSpPr>
          <p:nvPr/>
        </p:nvSpPr>
        <p:spPr bwMode="auto">
          <a:xfrm rot="-423159">
            <a:off x="5856287" y="3098800"/>
            <a:ext cx="1679575" cy="396875"/>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charset="0"/>
              </a:rPr>
              <a:t>Projection C</a:t>
            </a:r>
          </a:p>
        </p:txBody>
      </p:sp>
      <p:sp>
        <p:nvSpPr>
          <p:cNvPr id="207895" name="Text Box 23"/>
          <p:cNvSpPr txBox="1">
            <a:spLocks noChangeArrowheads="1"/>
          </p:cNvSpPr>
          <p:nvPr/>
        </p:nvSpPr>
        <p:spPr bwMode="auto">
          <a:xfrm rot="-2964788">
            <a:off x="5443537" y="2292350"/>
            <a:ext cx="167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charset="0"/>
              </a:rPr>
              <a:t>Projection B</a:t>
            </a:r>
            <a:endParaRPr lang="en-US" b="1">
              <a:solidFill>
                <a:srgbClr val="0000FF"/>
              </a:solidFill>
              <a:latin typeface="Arial" charset="0"/>
            </a:endParaRPr>
          </a:p>
        </p:txBody>
      </p:sp>
      <p:sp>
        <p:nvSpPr>
          <p:cNvPr id="207896" name="AutoShape 24"/>
          <p:cNvSpPr>
            <a:spLocks noChangeArrowheads="1"/>
          </p:cNvSpPr>
          <p:nvPr/>
        </p:nvSpPr>
        <p:spPr bwMode="auto">
          <a:xfrm>
            <a:off x="3036887" y="1193800"/>
            <a:ext cx="3505200" cy="1219200"/>
          </a:xfrm>
          <a:prstGeom prst="foldedCorner">
            <a:avLst>
              <a:gd name="adj" fmla="val 41014"/>
            </a:avLst>
          </a:prstGeom>
          <a:solidFill>
            <a:srgbClr val="0033CC"/>
          </a:solidFill>
          <a:ln w="12700">
            <a:solidFill>
              <a:srgbClr val="0033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b="1">
                <a:latin typeface="Arial" charset="0"/>
              </a:rPr>
              <a:t>Current design traffic is far beyond road </a:t>
            </a:r>
          </a:p>
          <a:p>
            <a:r>
              <a:rPr lang="en-US" sz="2400" b="1">
                <a:latin typeface="Arial" charset="0"/>
              </a:rPr>
              <a:t>test limits</a:t>
            </a:r>
          </a:p>
        </p:txBody>
      </p:sp>
      <p:sp>
        <p:nvSpPr>
          <p:cNvPr id="207897" name="Rectangle 25"/>
          <p:cNvSpPr>
            <a:spLocks noGrp="1" noChangeArrowheads="1"/>
          </p:cNvSpPr>
          <p:nvPr>
            <p:ph type="title"/>
          </p:nvPr>
        </p:nvSpPr>
        <p:spPr>
          <a:xfrm>
            <a:off x="914400" y="0"/>
            <a:ext cx="7239000" cy="1371600"/>
          </a:xfrm>
          <a:noFill/>
          <a:ln/>
        </p:spPr>
        <p:txBody>
          <a:bodyPr/>
          <a:lstStyle/>
          <a:p>
            <a:r>
              <a:rPr lang="en-US"/>
              <a:t>AASHO Loading Limitations</a:t>
            </a:r>
          </a:p>
        </p:txBody>
      </p:sp>
    </p:spTree>
    <p:extLst>
      <p:ext uri="{BB962C8B-B14F-4D97-AF65-F5344CB8AC3E}">
        <p14:creationId xmlns:p14="http://schemas.microsoft.com/office/powerpoint/2010/main" val="202388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wipe(left)">
                                      <p:cBhvr>
                                        <p:cTn id="7" dur="500"/>
                                        <p:tgtEl>
                                          <p:spTgt spid="20787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07888"/>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20789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07879"/>
                                        </p:tgtEl>
                                        <p:attrNameLst>
                                          <p:attrName>style.visibility</p:attrName>
                                        </p:attrNameLst>
                                      </p:cBhvr>
                                      <p:to>
                                        <p:strVal val="visible"/>
                                      </p:to>
                                    </p:set>
                                    <p:anim calcmode="lin" valueType="num">
                                      <p:cBhvr>
                                        <p:cTn id="18" dur="500" fill="hold"/>
                                        <p:tgtEl>
                                          <p:spTgt spid="207879"/>
                                        </p:tgtEl>
                                        <p:attrNameLst>
                                          <p:attrName>ppt_w</p:attrName>
                                        </p:attrNameLst>
                                      </p:cBhvr>
                                      <p:tavLst>
                                        <p:tav tm="0">
                                          <p:val>
                                            <p:fltVal val="0"/>
                                          </p:val>
                                        </p:tav>
                                        <p:tav tm="100000">
                                          <p:val>
                                            <p:strVal val="#ppt_w"/>
                                          </p:val>
                                        </p:tav>
                                      </p:tavLst>
                                    </p:anim>
                                    <p:anim calcmode="lin" valueType="num">
                                      <p:cBhvr>
                                        <p:cTn id="19" dur="500" fill="hold"/>
                                        <p:tgtEl>
                                          <p:spTgt spid="207879"/>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078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07878"/>
                                        </p:tgtEl>
                                        <p:attrNameLst>
                                          <p:attrName>style.visibility</p:attrName>
                                        </p:attrNameLst>
                                      </p:cBhvr>
                                      <p:to>
                                        <p:strVal val="visible"/>
                                      </p:to>
                                    </p:set>
                                    <p:anim calcmode="lin" valueType="num">
                                      <p:cBhvr>
                                        <p:cTn id="27" dur="500" fill="hold"/>
                                        <p:tgtEl>
                                          <p:spTgt spid="207878"/>
                                        </p:tgtEl>
                                        <p:attrNameLst>
                                          <p:attrName>ppt_w</p:attrName>
                                        </p:attrNameLst>
                                      </p:cBhvr>
                                      <p:tavLst>
                                        <p:tav tm="0">
                                          <p:val>
                                            <p:fltVal val="0"/>
                                          </p:val>
                                        </p:tav>
                                        <p:tav tm="100000">
                                          <p:val>
                                            <p:strVal val="#ppt_w"/>
                                          </p:val>
                                        </p:tav>
                                      </p:tavLst>
                                    </p:anim>
                                    <p:anim calcmode="lin" valueType="num">
                                      <p:cBhvr>
                                        <p:cTn id="28" dur="500" fill="hold"/>
                                        <p:tgtEl>
                                          <p:spTgt spid="207878"/>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20789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07880"/>
                                        </p:tgtEl>
                                        <p:attrNameLst>
                                          <p:attrName>style.visibility</p:attrName>
                                        </p:attrNameLst>
                                      </p:cBhvr>
                                      <p:to>
                                        <p:strVal val="visible"/>
                                      </p:to>
                                    </p:set>
                                    <p:anim calcmode="lin" valueType="num">
                                      <p:cBhvr>
                                        <p:cTn id="36" dur="500" fill="hold"/>
                                        <p:tgtEl>
                                          <p:spTgt spid="207880"/>
                                        </p:tgtEl>
                                        <p:attrNameLst>
                                          <p:attrName>ppt_w</p:attrName>
                                        </p:attrNameLst>
                                      </p:cBhvr>
                                      <p:tavLst>
                                        <p:tav tm="0">
                                          <p:val>
                                            <p:fltVal val="0"/>
                                          </p:val>
                                        </p:tav>
                                        <p:tav tm="100000">
                                          <p:val>
                                            <p:strVal val="#ppt_w"/>
                                          </p:val>
                                        </p:tav>
                                      </p:tavLst>
                                    </p:anim>
                                    <p:anim calcmode="lin" valueType="num">
                                      <p:cBhvr>
                                        <p:cTn id="37" dur="500" fill="hold"/>
                                        <p:tgtEl>
                                          <p:spTgt spid="207880"/>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20789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7876"/>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207889"/>
                                        </p:tgtEl>
                                        <p:attrNameLst>
                                          <p:attrName>style.visibility</p:attrName>
                                        </p:attrNameLst>
                                      </p:cBhvr>
                                      <p:to>
                                        <p:strVal val="visible"/>
                                      </p:to>
                                    </p:set>
                                  </p:childTnLst>
                                </p:cTn>
                              </p:par>
                            </p:childTnLst>
                          </p:cTn>
                        </p:par>
                        <p:par>
                          <p:cTn id="48" fill="hold" nodeType="afterGroup">
                            <p:stCondLst>
                              <p:cond delay="1000"/>
                            </p:stCondLst>
                            <p:childTnLst>
                              <p:par>
                                <p:cTn id="49" presetID="1" presetClass="entr" presetSubtype="0" fill="hold" grpId="0" nodeType="afterEffect">
                                  <p:stCondLst>
                                    <p:cond delay="2000"/>
                                  </p:stCondLst>
                                  <p:childTnLst>
                                    <p:set>
                                      <p:cBhvr>
                                        <p:cTn id="50" dur="1" fill="hold">
                                          <p:stCondLst>
                                            <p:cond delay="499"/>
                                          </p:stCondLst>
                                        </p:cTn>
                                        <p:tgtEl>
                                          <p:spTgt spid="20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animBg="1"/>
      <p:bldP spid="207877" grpId="0" animBg="1"/>
      <p:bldP spid="207878" grpId="0" animBg="1"/>
      <p:bldP spid="207879" grpId="0" animBg="1"/>
      <p:bldP spid="207880" grpId="0" animBg="1"/>
      <p:bldP spid="207888" grpId="0" autoUpdateAnimBg="0"/>
      <p:bldP spid="207889" grpId="0" autoUpdateAnimBg="0"/>
      <p:bldP spid="207890" grpId="0" autoUpdateAnimBg="0"/>
      <p:bldP spid="207893" grpId="0" autoUpdateAnimBg="0"/>
      <p:bldP spid="207894" grpId="0" autoUpdateAnimBg="0"/>
      <p:bldP spid="207895" grpId="0" autoUpdateAnimBg="0"/>
      <p:bldP spid="20789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AASHO road test performance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1343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2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AASHO road test performance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1343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2209800"/>
            <a:ext cx="6934200" cy="1938992"/>
          </a:xfrm>
          <a:prstGeom prst="rect">
            <a:avLst/>
          </a:prstGeom>
          <a:solidFill>
            <a:srgbClr val="FFFF00"/>
          </a:solidFill>
        </p:spPr>
        <p:txBody>
          <a:bodyPr wrap="square" rtlCol="0">
            <a:spAutoFit/>
          </a:bodyPr>
          <a:lstStyle/>
          <a:p>
            <a:pPr algn="ctr"/>
            <a:r>
              <a:rPr lang="en-US" sz="4000" dirty="0" smtClean="0"/>
              <a:t>85% of the PCC pavement sections were not loaded to failure.</a:t>
            </a:r>
            <a:endParaRPr lang="en-US" sz="4000" dirty="0"/>
          </a:p>
        </p:txBody>
      </p:sp>
    </p:spTree>
    <p:extLst>
      <p:ext uri="{BB962C8B-B14F-4D97-AF65-F5344CB8AC3E}">
        <p14:creationId xmlns:p14="http://schemas.microsoft.com/office/powerpoint/2010/main" val="238254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design features</a:t>
            </a:r>
            <a:endParaRPr lang="en-US" dirty="0"/>
          </a:p>
        </p:txBody>
      </p:sp>
      <p:sp>
        <p:nvSpPr>
          <p:cNvPr id="3" name="Content Placeholder 2"/>
          <p:cNvSpPr>
            <a:spLocks noGrp="1"/>
          </p:cNvSpPr>
          <p:nvPr>
            <p:ph idx="1"/>
          </p:nvPr>
        </p:nvSpPr>
        <p:spPr>
          <a:xfrm>
            <a:off x="990600" y="1676400"/>
            <a:ext cx="7661275" cy="4114800"/>
          </a:xfrm>
        </p:spPr>
        <p:txBody>
          <a:bodyPr/>
          <a:lstStyle/>
          <a:p>
            <a:r>
              <a:rPr lang="en-US" dirty="0" err="1" smtClean="0"/>
              <a:t>Superpave</a:t>
            </a:r>
            <a:endParaRPr lang="en-US" dirty="0" smtClean="0"/>
          </a:p>
          <a:p>
            <a:r>
              <a:rPr lang="en-US" dirty="0" smtClean="0"/>
              <a:t>Finer cements </a:t>
            </a:r>
          </a:p>
          <a:p>
            <a:r>
              <a:rPr lang="en-US" dirty="0" smtClean="0"/>
              <a:t>Lower w/c</a:t>
            </a:r>
          </a:p>
          <a:p>
            <a:r>
              <a:rPr lang="en-US" dirty="0" smtClean="0"/>
              <a:t>Stabilized bases</a:t>
            </a:r>
          </a:p>
          <a:p>
            <a:r>
              <a:rPr lang="en-US" dirty="0" smtClean="0"/>
              <a:t>Select granular fill</a:t>
            </a:r>
            <a:endParaRPr lang="en-US" dirty="0"/>
          </a:p>
          <a:p>
            <a:r>
              <a:rPr lang="en-US" dirty="0" smtClean="0"/>
              <a:t>1.5 in dowels</a:t>
            </a:r>
          </a:p>
          <a:p>
            <a:r>
              <a:rPr lang="en-US" dirty="0" smtClean="0"/>
              <a:t>Edge drains</a:t>
            </a:r>
            <a:endParaRPr lang="en-US" dirty="0"/>
          </a:p>
          <a:p>
            <a:r>
              <a:rPr lang="en-US" dirty="0" smtClean="0"/>
              <a:t>Etc….</a:t>
            </a:r>
            <a:endParaRPr lang="en-US" dirty="0"/>
          </a:p>
        </p:txBody>
      </p:sp>
    </p:spTree>
    <p:extLst>
      <p:ext uri="{BB962C8B-B14F-4D97-AF65-F5344CB8AC3E}">
        <p14:creationId xmlns:p14="http://schemas.microsoft.com/office/powerpoint/2010/main" val="378803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pPr defTabSz="820583">
              <a:defRPr/>
            </a:pPr>
            <a:r>
              <a:rPr lang="en-US" dirty="0" smtClean="0"/>
              <a:t>New design method - MEPDG</a:t>
            </a:r>
          </a:p>
        </p:txBody>
      </p:sp>
      <p:pic>
        <p:nvPicPr>
          <p:cNvPr id="11266" name="Picture 2" descr="http://www.darwinme.org/MEDesign/images/MEPDG-1_Cover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744048"/>
            <a:ext cx="2971800" cy="39227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5821768"/>
            <a:ext cx="2362200" cy="369332"/>
          </a:xfrm>
          <a:prstGeom prst="rect">
            <a:avLst/>
          </a:prstGeom>
        </p:spPr>
        <p:txBody>
          <a:bodyPr wrap="square">
            <a:spAutoFit/>
          </a:bodyPr>
          <a:lstStyle/>
          <a:p>
            <a:r>
              <a:rPr lang="en-US" u="sng" dirty="0" smtClean="0">
                <a:hlinkClick r:id="rId3"/>
              </a:rPr>
              <a:t>www.darwinme.org</a:t>
            </a:r>
            <a:endParaRPr lang="en-US" dirty="0"/>
          </a:p>
        </p:txBody>
      </p:sp>
    </p:spTree>
    <p:extLst>
      <p:ext uri="{BB962C8B-B14F-4D97-AF65-F5344CB8AC3E}">
        <p14:creationId xmlns:p14="http://schemas.microsoft.com/office/powerpoint/2010/main" val="153715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pPr defTabSz="820583">
              <a:defRPr/>
            </a:pPr>
            <a:r>
              <a:rPr lang="en-US" dirty="0" smtClean="0"/>
              <a:t>New design method - MEPDG</a:t>
            </a:r>
          </a:p>
        </p:txBody>
      </p:sp>
      <p:grpSp>
        <p:nvGrpSpPr>
          <p:cNvPr id="19459" name="Group 45"/>
          <p:cNvGrpSpPr>
            <a:grpSpLocks/>
          </p:cNvGrpSpPr>
          <p:nvPr/>
        </p:nvGrpSpPr>
        <p:grpSpPr bwMode="auto">
          <a:xfrm>
            <a:off x="623454" y="1613647"/>
            <a:ext cx="8064501" cy="3719981"/>
            <a:chOff x="432" y="1008"/>
            <a:chExt cx="5588" cy="2808"/>
          </a:xfrm>
        </p:grpSpPr>
        <p:sp>
          <p:nvSpPr>
            <p:cNvPr id="19460" name="Rectangle 46"/>
            <p:cNvSpPr>
              <a:spLocks noChangeArrowheads="1"/>
            </p:cNvSpPr>
            <p:nvPr/>
          </p:nvSpPr>
          <p:spPr bwMode="auto">
            <a:xfrm>
              <a:off x="432" y="1056"/>
              <a:ext cx="178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u="sng" dirty="0" smtClean="0">
                  <a:solidFill>
                    <a:srgbClr val="002060"/>
                  </a:solidFill>
                  <a:latin typeface="Times New Roman" pitchFamily="18" charset="0"/>
                </a:rPr>
                <a:t>Over 100 INPUTS</a:t>
              </a:r>
              <a:endParaRPr lang="en-US" sz="1600" b="1" u="sng"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Pavement structure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Characterize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a:solidFill>
                    <a:srgbClr val="002060"/>
                  </a:solidFill>
                  <a:latin typeface="Times New Roman" pitchFamily="18" charset="0"/>
                </a:rPr>
                <a:t>Axle Loads and Volumes</a:t>
              </a:r>
            </a:p>
            <a:p>
              <a:pPr eaLnBrk="0" fontAlgn="base" hangingPunct="0">
                <a:spcBef>
                  <a:spcPct val="0"/>
                </a:spcBef>
                <a:spcAft>
                  <a:spcPct val="0"/>
                </a:spcAft>
              </a:pPr>
              <a:r>
                <a:rPr lang="en-US" sz="1600" dirty="0" smtClean="0">
                  <a:solidFill>
                    <a:srgbClr val="002060"/>
                  </a:solidFill>
                  <a:latin typeface="Times New Roman" pitchFamily="18" charset="0"/>
                </a:rPr>
                <a:t>Temporal material properties</a:t>
              </a:r>
              <a:endParaRPr lang="en-US" sz="1600" baseline="-25000" dirty="0" smtClean="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Climate</a:t>
              </a:r>
              <a:endParaRPr lang="en-US" sz="1600" dirty="0">
                <a:solidFill>
                  <a:srgbClr val="002060"/>
                </a:solidFill>
                <a:latin typeface="Times New Roman" pitchFamily="18" charset="0"/>
              </a:endParaRPr>
            </a:p>
          </p:txBody>
        </p:sp>
        <p:sp>
          <p:nvSpPr>
            <p:cNvPr id="19461" name="Text Box 47"/>
            <p:cNvSpPr txBox="1">
              <a:spLocks noChangeArrowheads="1"/>
            </p:cNvSpPr>
            <p:nvPr/>
          </p:nvSpPr>
          <p:spPr bwMode="auto">
            <a:xfrm>
              <a:off x="2181" y="1041"/>
              <a:ext cx="137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a:solidFill>
                    <a:srgbClr val="000000"/>
                  </a:solidFill>
                  <a:latin typeface="Times New Roman" pitchFamily="18" charset="0"/>
                </a:rPr>
                <a:t>STRUCTURAL</a:t>
              </a:r>
            </a:p>
            <a:p>
              <a:pPr algn="ctr" eaLnBrk="0" fontAlgn="base" hangingPunct="0">
                <a:spcBef>
                  <a:spcPct val="0"/>
                </a:spcBef>
                <a:spcAft>
                  <a:spcPct val="0"/>
                </a:spcAft>
              </a:pPr>
              <a:r>
                <a:rPr kumimoji="0" lang="en-US" sz="1600" dirty="0">
                  <a:solidFill>
                    <a:srgbClr val="000000"/>
                  </a:solidFill>
                  <a:latin typeface="Times New Roman" pitchFamily="18" charset="0"/>
                </a:rPr>
                <a:t>MODEL</a:t>
              </a:r>
            </a:p>
          </p:txBody>
        </p:sp>
        <p:sp>
          <p:nvSpPr>
            <p:cNvPr id="19462" name="Text Box 48"/>
            <p:cNvSpPr txBox="1">
              <a:spLocks noChangeArrowheads="1"/>
            </p:cNvSpPr>
            <p:nvPr/>
          </p:nvSpPr>
          <p:spPr bwMode="auto">
            <a:xfrm>
              <a:off x="3907" y="1056"/>
              <a:ext cx="1517"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smtClean="0">
                  <a:solidFill>
                    <a:srgbClr val="000000"/>
                  </a:solidFill>
                  <a:latin typeface="Times New Roman" pitchFamily="18" charset="0"/>
                </a:rPr>
                <a:t>FATIGUE DAMAGE MODEL</a:t>
              </a:r>
              <a:endParaRPr kumimoji="0" lang="en-US" sz="1600" dirty="0">
                <a:solidFill>
                  <a:srgbClr val="000000"/>
                </a:solidFill>
                <a:latin typeface="Times New Roman" pitchFamily="18" charset="0"/>
              </a:endParaRPr>
            </a:p>
          </p:txBody>
        </p:sp>
        <p:sp>
          <p:nvSpPr>
            <p:cNvPr id="19464" name="Text Box 54"/>
            <p:cNvSpPr txBox="1">
              <a:spLocks noChangeArrowheads="1"/>
            </p:cNvSpPr>
            <p:nvPr/>
          </p:nvSpPr>
          <p:spPr bwMode="auto">
            <a:xfrm>
              <a:off x="4416" y="3087"/>
              <a:ext cx="16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dirty="0" smtClean="0">
                  <a:solidFill>
                    <a:srgbClr val="000000"/>
                  </a:solidFill>
                  <a:latin typeface="Times New Roman" pitchFamily="18" charset="0"/>
                </a:rPr>
                <a:t>TRANSFER FUNCTION</a:t>
              </a:r>
              <a:endParaRPr kumimoji="0" lang="en-US" sz="1600" dirty="0">
                <a:solidFill>
                  <a:srgbClr val="000000"/>
                </a:solidFill>
                <a:latin typeface="Times New Roman" pitchFamily="18" charset="0"/>
              </a:endParaRPr>
            </a:p>
          </p:txBody>
        </p:sp>
        <p:sp>
          <p:nvSpPr>
            <p:cNvPr id="19465" name="Text Box 55"/>
            <p:cNvSpPr txBox="1">
              <a:spLocks noChangeArrowheads="1"/>
            </p:cNvSpPr>
            <p:nvPr/>
          </p:nvSpPr>
          <p:spPr bwMode="auto">
            <a:xfrm>
              <a:off x="2082" y="2941"/>
              <a:ext cx="89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a:solidFill>
                    <a:srgbClr val="008000"/>
                  </a:solidFill>
                  <a:latin typeface="Times New Roman" pitchFamily="18" charset="0"/>
                </a:rPr>
                <a:t>OUTPUTS</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Cracking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Faulting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IRI</a:t>
              </a:r>
            </a:p>
          </p:txBody>
        </p:sp>
        <p:sp>
          <p:nvSpPr>
            <p:cNvPr id="19466" name="Rectangle 56"/>
            <p:cNvSpPr>
              <a:spLocks noChangeArrowheads="1"/>
            </p:cNvSpPr>
            <p:nvPr/>
          </p:nvSpPr>
          <p:spPr bwMode="auto">
            <a:xfrm>
              <a:off x="2160" y="1008"/>
              <a:ext cx="1392" cy="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7" name="Text Box 57"/>
            <p:cNvSpPr txBox="1">
              <a:spLocks noChangeArrowheads="1"/>
            </p:cNvSpPr>
            <p:nvPr/>
          </p:nvSpPr>
          <p:spPr bwMode="auto">
            <a:xfrm>
              <a:off x="2231" y="1520"/>
              <a:ext cx="130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Stress &amp; Deflection</a:t>
              </a:r>
              <a:endParaRPr kumimoji="0" lang="en-US" sz="1600" b="1" dirty="0">
                <a:solidFill>
                  <a:schemeClr val="accent5">
                    <a:lumMod val="50000"/>
                  </a:schemeClr>
                </a:solidFill>
                <a:latin typeface="Symbol" pitchFamily="18" charset="2"/>
              </a:endParaRPr>
            </a:p>
          </p:txBody>
        </p:sp>
        <p:sp>
          <p:nvSpPr>
            <p:cNvPr id="19468" name="Line 58"/>
            <p:cNvSpPr>
              <a:spLocks noChangeShapeType="1"/>
            </p:cNvSpPr>
            <p:nvPr/>
          </p:nvSpPr>
          <p:spPr bwMode="auto">
            <a:xfrm>
              <a:off x="1652" y="1296"/>
              <a:ext cx="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9" name="Line 59"/>
            <p:cNvSpPr>
              <a:spLocks noChangeShapeType="1"/>
            </p:cNvSpPr>
            <p:nvPr/>
          </p:nvSpPr>
          <p:spPr bwMode="auto">
            <a:xfrm>
              <a:off x="3601" y="129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1" name="Rectangle 61"/>
            <p:cNvSpPr>
              <a:spLocks noChangeArrowheads="1"/>
            </p:cNvSpPr>
            <p:nvPr/>
          </p:nvSpPr>
          <p:spPr bwMode="auto">
            <a:xfrm>
              <a:off x="3907" y="1008"/>
              <a:ext cx="1517" cy="8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2" name="Line 62"/>
            <p:cNvSpPr>
              <a:spLocks noChangeShapeType="1"/>
            </p:cNvSpPr>
            <p:nvPr/>
          </p:nvSpPr>
          <p:spPr bwMode="auto">
            <a:xfrm>
              <a:off x="4752" y="1891"/>
              <a:ext cx="0" cy="115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3" name="Rectangle 63"/>
            <p:cNvSpPr>
              <a:spLocks noChangeArrowheads="1"/>
            </p:cNvSpPr>
            <p:nvPr/>
          </p:nvSpPr>
          <p:spPr bwMode="auto">
            <a:xfrm>
              <a:off x="4416" y="3072"/>
              <a:ext cx="1604" cy="7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5" name="Line 65"/>
            <p:cNvSpPr>
              <a:spLocks noChangeShapeType="1"/>
            </p:cNvSpPr>
            <p:nvPr/>
          </p:nvSpPr>
          <p:spPr bwMode="auto">
            <a:xfrm flipH="1">
              <a:off x="3062" y="3264"/>
              <a:ext cx="13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grpSp>
      <p:pic>
        <p:nvPicPr>
          <p:cNvPr id="28" name="Picture 27" descr="Image_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1" y="3850456"/>
            <a:ext cx="3109063" cy="20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Chart 28"/>
          <p:cNvGraphicFramePr>
            <a:graphicFrameLocks/>
          </p:cNvGraphicFramePr>
          <p:nvPr>
            <p:extLst>
              <p:ext uri="{D42A27DB-BD31-4B8C-83A1-F6EECF244321}">
                <p14:modId xmlns:p14="http://schemas.microsoft.com/office/powerpoint/2010/main" val="1740334604"/>
              </p:ext>
            </p:extLst>
          </p:nvPr>
        </p:nvGraphicFramePr>
        <p:xfrm>
          <a:off x="6783657" y="2738131"/>
          <a:ext cx="2214402" cy="1224269"/>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descr="Image_1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108" y="4707006"/>
            <a:ext cx="1378851" cy="9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http://www.tcpavements.com/pics/img_dise.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6" t="59301" r="52907" b="5894"/>
          <a:stretch/>
        </p:blipFill>
        <p:spPr bwMode="auto">
          <a:xfrm>
            <a:off x="3094412" y="2783635"/>
            <a:ext cx="2256245" cy="11787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57"/>
          <p:cNvSpPr txBox="1">
            <a:spLocks noChangeArrowheads="1"/>
          </p:cNvSpPr>
          <p:nvPr/>
        </p:nvSpPr>
        <p:spPr bwMode="auto">
          <a:xfrm>
            <a:off x="5798452" y="2261464"/>
            <a:ext cx="1970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Accumulate damage</a:t>
            </a:r>
            <a:endParaRPr kumimoji="0" lang="en-US" sz="1600" b="1" dirty="0">
              <a:solidFill>
                <a:schemeClr val="accent5">
                  <a:lumMod val="50000"/>
                </a:schemeClr>
              </a:solidFill>
              <a:latin typeface="Symbol" pitchFamily="18" charset="2"/>
            </a:endParaRPr>
          </a:p>
        </p:txBody>
      </p:sp>
      <p:sp>
        <p:nvSpPr>
          <p:cNvPr id="27" name="Text Box 57"/>
          <p:cNvSpPr txBox="1">
            <a:spLocks noChangeArrowheads="1"/>
          </p:cNvSpPr>
          <p:nvPr/>
        </p:nvSpPr>
        <p:spPr bwMode="auto">
          <a:xfrm>
            <a:off x="6504875" y="4707006"/>
            <a:ext cx="2183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Correlate damage to distress</a:t>
            </a:r>
            <a:endParaRPr kumimoji="0" lang="en-US" sz="1600" b="1" dirty="0">
              <a:solidFill>
                <a:schemeClr val="accent5">
                  <a:lumMod val="50000"/>
                </a:schemeClr>
              </a:solidFill>
              <a:latin typeface="Symbol" pitchFamily="18" charset="2"/>
            </a:endParaRPr>
          </a:p>
        </p:txBody>
      </p:sp>
    </p:spTree>
    <p:extLst>
      <p:ext uri="{BB962C8B-B14F-4D97-AF65-F5344CB8AC3E}">
        <p14:creationId xmlns:p14="http://schemas.microsoft.com/office/powerpoint/2010/main" val="3661315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
            </a:r>
            <a:r>
              <a:rPr lang="en-US" dirty="0" smtClean="0"/>
              <a:t>status of roadways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4409"/>
            <a:ext cx="9086850" cy="292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182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5" name="Rectangle 3"/>
          <p:cNvSpPr>
            <a:spLocks noGrp="1" noChangeArrowheads="1"/>
          </p:cNvSpPr>
          <p:nvPr>
            <p:ph type="title"/>
          </p:nvPr>
        </p:nvSpPr>
        <p:spPr>
          <a:xfrm>
            <a:off x="1021019" y="304800"/>
            <a:ext cx="7889875" cy="1143000"/>
          </a:xfrm>
        </p:spPr>
        <p:txBody>
          <a:bodyPr/>
          <a:lstStyle/>
          <a:p>
            <a:pPr>
              <a:defRPr/>
            </a:pPr>
            <a:r>
              <a:rPr lang="en-US" dirty="0" smtClean="0">
                <a:solidFill>
                  <a:schemeClr val="tx1"/>
                </a:solidFill>
              </a:rPr>
              <a:t>MEPDG</a:t>
            </a:r>
          </a:p>
        </p:txBody>
      </p:sp>
      <p:grpSp>
        <p:nvGrpSpPr>
          <p:cNvPr id="23556" name="Group 4"/>
          <p:cNvGrpSpPr>
            <a:grpSpLocks/>
          </p:cNvGrpSpPr>
          <p:nvPr/>
        </p:nvGrpSpPr>
        <p:grpSpPr bwMode="auto">
          <a:xfrm>
            <a:off x="762561" y="1607814"/>
            <a:ext cx="7575261" cy="4689661"/>
            <a:chOff x="626" y="1197"/>
            <a:chExt cx="5249" cy="3348"/>
          </a:xfrm>
        </p:grpSpPr>
        <p:sp>
          <p:nvSpPr>
            <p:cNvPr id="23557" name="Text Box 5"/>
            <p:cNvSpPr txBox="1">
              <a:spLocks noChangeArrowheads="1"/>
            </p:cNvSpPr>
            <p:nvPr/>
          </p:nvSpPr>
          <p:spPr bwMode="ltGray">
            <a:xfrm>
              <a:off x="2294" y="4208"/>
              <a:ext cx="1390"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2400" dirty="0">
                  <a:solidFill>
                    <a:srgbClr val="292929"/>
                  </a:solidFill>
                  <a:latin typeface="Times New Roman" pitchFamily="18" charset="0"/>
                </a:rPr>
                <a:t>Time, years</a:t>
              </a:r>
            </a:p>
          </p:txBody>
        </p:sp>
        <p:sp>
          <p:nvSpPr>
            <p:cNvPr id="23558" name="Text Box 6"/>
            <p:cNvSpPr txBox="1">
              <a:spLocks noChangeArrowheads="1"/>
            </p:cNvSpPr>
            <p:nvPr/>
          </p:nvSpPr>
          <p:spPr bwMode="ltGray">
            <a:xfrm>
              <a:off x="5016" y="1795"/>
              <a:ext cx="74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2200" b="1">
                  <a:solidFill>
                    <a:srgbClr val="FF0066"/>
                  </a:solidFill>
                  <a:latin typeface="Times New Roman" pitchFamily="18" charset="0"/>
                </a:rPr>
                <a:t>Traffic</a:t>
              </a:r>
            </a:p>
          </p:txBody>
        </p:sp>
        <p:sp>
          <p:nvSpPr>
            <p:cNvPr id="23559" name="Text Box 7"/>
            <p:cNvSpPr txBox="1">
              <a:spLocks noChangeArrowheads="1"/>
            </p:cNvSpPr>
            <p:nvPr/>
          </p:nvSpPr>
          <p:spPr bwMode="ltGray">
            <a:xfrm rot="16200000">
              <a:off x="177" y="2504"/>
              <a:ext cx="12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2400" dirty="0">
                  <a:solidFill>
                    <a:srgbClr val="292929"/>
                  </a:solidFill>
                  <a:latin typeface="Times New Roman" pitchFamily="18" charset="0"/>
                </a:rPr>
                <a:t>No Units</a:t>
              </a:r>
            </a:p>
          </p:txBody>
        </p:sp>
        <p:sp>
          <p:nvSpPr>
            <p:cNvPr id="23560" name="Line 8"/>
            <p:cNvSpPr>
              <a:spLocks noChangeShapeType="1"/>
            </p:cNvSpPr>
            <p:nvPr/>
          </p:nvSpPr>
          <p:spPr bwMode="ltGray">
            <a:xfrm>
              <a:off x="4689" y="1631"/>
              <a:ext cx="305" cy="213"/>
            </a:xfrm>
            <a:prstGeom prst="line">
              <a:avLst/>
            </a:prstGeom>
            <a:noFill/>
            <a:ln w="952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61" name="Rectangle 9"/>
            <p:cNvSpPr>
              <a:spLocks noChangeArrowheads="1"/>
            </p:cNvSpPr>
            <p:nvPr/>
          </p:nvSpPr>
          <p:spPr bwMode="ltGray">
            <a:xfrm>
              <a:off x="3719" y="1284"/>
              <a:ext cx="1223"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p>
              <a:pPr defTabSz="914608" eaLnBrk="0" fontAlgn="base" hangingPunct="0">
                <a:spcBef>
                  <a:spcPct val="50000"/>
                </a:spcBef>
                <a:spcAft>
                  <a:spcPct val="0"/>
                </a:spcAft>
              </a:pPr>
              <a:r>
                <a:rPr lang="en-US" sz="2200" dirty="0">
                  <a:solidFill>
                    <a:srgbClr val="3333FF"/>
                  </a:solidFill>
                  <a:latin typeface="Times New Roman" pitchFamily="18" charset="0"/>
                </a:rPr>
                <a:t>PCC Strength</a:t>
              </a:r>
            </a:p>
          </p:txBody>
        </p:sp>
        <p:sp>
          <p:nvSpPr>
            <p:cNvPr id="23562" name="Line 10"/>
            <p:cNvSpPr>
              <a:spLocks noChangeShapeType="1"/>
            </p:cNvSpPr>
            <p:nvPr/>
          </p:nvSpPr>
          <p:spPr bwMode="ltGray">
            <a:xfrm flipH="1">
              <a:off x="3643" y="1561"/>
              <a:ext cx="186" cy="304"/>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63" name="Rectangle 11"/>
            <p:cNvSpPr>
              <a:spLocks noChangeArrowheads="1"/>
            </p:cNvSpPr>
            <p:nvPr/>
          </p:nvSpPr>
          <p:spPr bwMode="ltGray">
            <a:xfrm>
              <a:off x="4966" y="2416"/>
              <a:ext cx="881"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p>
              <a:pPr defTabSz="914608" eaLnBrk="0" fontAlgn="base" hangingPunct="0">
                <a:lnSpc>
                  <a:spcPct val="50000"/>
                </a:lnSpc>
                <a:spcBef>
                  <a:spcPct val="50000"/>
                </a:spcBef>
                <a:spcAft>
                  <a:spcPct val="0"/>
                </a:spcAft>
              </a:pPr>
              <a:r>
                <a:rPr lang="en-US" sz="2200" b="1">
                  <a:solidFill>
                    <a:srgbClr val="CC3300"/>
                  </a:solidFill>
                  <a:latin typeface="Times New Roman" pitchFamily="18" charset="0"/>
                </a:rPr>
                <a:t>Base </a:t>
              </a:r>
            </a:p>
            <a:p>
              <a:pPr defTabSz="914608" eaLnBrk="0" fontAlgn="base" hangingPunct="0">
                <a:lnSpc>
                  <a:spcPct val="50000"/>
                </a:lnSpc>
                <a:spcBef>
                  <a:spcPct val="50000"/>
                </a:spcBef>
                <a:spcAft>
                  <a:spcPct val="0"/>
                </a:spcAft>
              </a:pPr>
              <a:r>
                <a:rPr lang="en-US" sz="2200" b="1">
                  <a:solidFill>
                    <a:srgbClr val="CC3300"/>
                  </a:solidFill>
                  <a:latin typeface="Times New Roman" pitchFamily="18" charset="0"/>
                </a:rPr>
                <a:t>Modulus</a:t>
              </a:r>
            </a:p>
          </p:txBody>
        </p:sp>
        <p:sp>
          <p:nvSpPr>
            <p:cNvPr id="23564" name="Line 12"/>
            <p:cNvSpPr>
              <a:spLocks noChangeShapeType="1"/>
            </p:cNvSpPr>
            <p:nvPr/>
          </p:nvSpPr>
          <p:spPr bwMode="ltGray">
            <a:xfrm flipH="1">
              <a:off x="4382" y="2629"/>
              <a:ext cx="603" cy="417"/>
            </a:xfrm>
            <a:prstGeom prst="line">
              <a:avLst/>
            </a:prstGeom>
            <a:noFill/>
            <a:ln w="9525">
              <a:solidFill>
                <a:srgbClr val="996633"/>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65" name="Rectangle 13"/>
            <p:cNvSpPr>
              <a:spLocks noChangeArrowheads="1"/>
            </p:cNvSpPr>
            <p:nvPr/>
          </p:nvSpPr>
          <p:spPr bwMode="ltGray">
            <a:xfrm>
              <a:off x="5088" y="3168"/>
              <a:ext cx="787"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p>
              <a:pPr defTabSz="914608" eaLnBrk="0" fontAlgn="base" hangingPunct="0">
                <a:lnSpc>
                  <a:spcPct val="60000"/>
                </a:lnSpc>
                <a:spcBef>
                  <a:spcPct val="50000"/>
                </a:spcBef>
                <a:spcAft>
                  <a:spcPct val="0"/>
                </a:spcAft>
              </a:pPr>
              <a:r>
                <a:rPr lang="en-US">
                  <a:solidFill>
                    <a:srgbClr val="000099"/>
                  </a:solidFill>
                  <a:latin typeface="Times New Roman" pitchFamily="18" charset="0"/>
                </a:rPr>
                <a:t>Subgrade </a:t>
              </a:r>
            </a:p>
            <a:p>
              <a:pPr defTabSz="914608" eaLnBrk="0" fontAlgn="base" hangingPunct="0">
                <a:lnSpc>
                  <a:spcPct val="60000"/>
                </a:lnSpc>
                <a:spcBef>
                  <a:spcPct val="50000"/>
                </a:spcBef>
                <a:spcAft>
                  <a:spcPct val="0"/>
                </a:spcAft>
              </a:pPr>
              <a:r>
                <a:rPr lang="en-US">
                  <a:solidFill>
                    <a:srgbClr val="000099"/>
                  </a:solidFill>
                  <a:latin typeface="Times New Roman" pitchFamily="18" charset="0"/>
                </a:rPr>
                <a:t>Modulus</a:t>
              </a:r>
            </a:p>
          </p:txBody>
        </p:sp>
        <p:sp>
          <p:nvSpPr>
            <p:cNvPr id="23566" name="Line 14"/>
            <p:cNvSpPr>
              <a:spLocks noChangeShapeType="1"/>
            </p:cNvSpPr>
            <p:nvPr/>
          </p:nvSpPr>
          <p:spPr bwMode="ltGray">
            <a:xfrm flipH="1">
              <a:off x="4699" y="3427"/>
              <a:ext cx="422" cy="264"/>
            </a:xfrm>
            <a:prstGeom prst="line">
              <a:avLst/>
            </a:prstGeom>
            <a:noFill/>
            <a:ln w="9525">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67" name="Line 15"/>
            <p:cNvSpPr>
              <a:spLocks noChangeShapeType="1"/>
            </p:cNvSpPr>
            <p:nvPr/>
          </p:nvSpPr>
          <p:spPr bwMode="ltGray">
            <a:xfrm>
              <a:off x="1023" y="302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68" name="Line 16"/>
            <p:cNvSpPr>
              <a:spLocks noChangeShapeType="1"/>
            </p:cNvSpPr>
            <p:nvPr/>
          </p:nvSpPr>
          <p:spPr bwMode="ltGray">
            <a:xfrm>
              <a:off x="1026" y="2544"/>
              <a:ext cx="3849"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69" name="Rectangle 17"/>
            <p:cNvSpPr>
              <a:spLocks noChangeArrowheads="1"/>
            </p:cNvSpPr>
            <p:nvPr/>
          </p:nvSpPr>
          <p:spPr bwMode="ltGray">
            <a:xfrm>
              <a:off x="1998" y="1626"/>
              <a:ext cx="54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p>
              <a:pPr defTabSz="914608" eaLnBrk="0" fontAlgn="base" hangingPunct="0">
                <a:spcBef>
                  <a:spcPct val="50000"/>
                </a:spcBef>
                <a:spcAft>
                  <a:spcPct val="0"/>
                </a:spcAft>
              </a:pPr>
              <a:r>
                <a:rPr lang="en-US" sz="2200" b="1" dirty="0" smtClean="0">
                  <a:solidFill>
                    <a:srgbClr val="999933"/>
                  </a:solidFill>
                  <a:latin typeface="Times New Roman" pitchFamily="18" charset="0"/>
                </a:rPr>
                <a:t>CTE</a:t>
              </a:r>
              <a:endParaRPr lang="en-US" sz="2200" b="1" dirty="0">
                <a:solidFill>
                  <a:srgbClr val="999933"/>
                </a:solidFill>
                <a:latin typeface="Times New Roman" pitchFamily="18" charset="0"/>
              </a:endParaRPr>
            </a:p>
          </p:txBody>
        </p:sp>
        <p:sp>
          <p:nvSpPr>
            <p:cNvPr id="23570" name="Line 18"/>
            <p:cNvSpPr>
              <a:spLocks noChangeShapeType="1"/>
            </p:cNvSpPr>
            <p:nvPr/>
          </p:nvSpPr>
          <p:spPr bwMode="ltGray">
            <a:xfrm flipH="1" flipV="1">
              <a:off x="2482" y="1795"/>
              <a:ext cx="446" cy="749"/>
            </a:xfrm>
            <a:prstGeom prst="line">
              <a:avLst/>
            </a:prstGeom>
            <a:noFill/>
            <a:ln w="9525">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71" name="Rectangle 19"/>
            <p:cNvSpPr>
              <a:spLocks noChangeArrowheads="1"/>
            </p:cNvSpPr>
            <p:nvPr/>
          </p:nvSpPr>
          <p:spPr bwMode="ltGray">
            <a:xfrm>
              <a:off x="1628" y="1560"/>
              <a:ext cx="67" cy="2400"/>
            </a:xfrm>
            <a:prstGeom prst="rect">
              <a:avLst/>
            </a:prstGeom>
            <a:solidFill>
              <a:srgbClr val="66CCFF">
                <a:alpha val="50195"/>
              </a:srgbClr>
            </a:solidFill>
            <a:ln w="9525">
              <a:solidFill>
                <a:srgbClr val="66CCFF"/>
              </a:solidFill>
              <a:miter lim="800000"/>
              <a:headEnd/>
              <a:tailEnd/>
            </a:ln>
          </p:spPr>
          <p:txBody>
            <a:bodyPr wrap="none" anchor="ctr"/>
            <a:lstStyle/>
            <a:p>
              <a:pPr eaLnBrk="0" fontAlgn="base" hangingPunct="0">
                <a:spcBef>
                  <a:spcPct val="0"/>
                </a:spcBef>
                <a:spcAft>
                  <a:spcPct val="0"/>
                </a:spcAft>
              </a:pPr>
              <a:endParaRPr lang="en-US">
                <a:solidFill>
                  <a:srgbClr val="292929"/>
                </a:solidFill>
              </a:endParaRPr>
            </a:p>
          </p:txBody>
        </p:sp>
        <p:sp>
          <p:nvSpPr>
            <p:cNvPr id="23572" name="Line 20"/>
            <p:cNvSpPr>
              <a:spLocks noChangeShapeType="1"/>
            </p:cNvSpPr>
            <p:nvPr/>
          </p:nvSpPr>
          <p:spPr bwMode="ltGray">
            <a:xfrm flipV="1">
              <a:off x="1628" y="1229"/>
              <a:ext cx="0" cy="457"/>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73" name="Line 21"/>
            <p:cNvSpPr>
              <a:spLocks noChangeShapeType="1"/>
            </p:cNvSpPr>
            <p:nvPr/>
          </p:nvSpPr>
          <p:spPr bwMode="ltGray">
            <a:xfrm flipV="1">
              <a:off x="1693" y="1224"/>
              <a:ext cx="0" cy="457"/>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74" name="Line 22"/>
            <p:cNvSpPr>
              <a:spLocks noChangeShapeType="1"/>
            </p:cNvSpPr>
            <p:nvPr/>
          </p:nvSpPr>
          <p:spPr bwMode="ltGray">
            <a:xfrm>
              <a:off x="1695" y="1360"/>
              <a:ext cx="1041" cy="0"/>
            </a:xfrm>
            <a:prstGeom prst="line">
              <a:avLst/>
            </a:prstGeom>
            <a:noFill/>
            <a:ln w="9525">
              <a:solidFill>
                <a:srgbClr val="FF00FF"/>
              </a:solidFill>
              <a:round/>
              <a:headEnd type="triangle" w="med" len="lg"/>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75" name="Line 23"/>
            <p:cNvSpPr>
              <a:spLocks noChangeShapeType="1"/>
            </p:cNvSpPr>
            <p:nvPr/>
          </p:nvSpPr>
          <p:spPr bwMode="ltGray">
            <a:xfrm>
              <a:off x="1243" y="1360"/>
              <a:ext cx="385" cy="0"/>
            </a:xfrm>
            <a:prstGeom prst="line">
              <a:avLst/>
            </a:prstGeom>
            <a:noFill/>
            <a:ln w="9525">
              <a:solidFill>
                <a:srgbClr val="FF00FF"/>
              </a:solidFill>
              <a:round/>
              <a:headEnd/>
              <a:tailEnd type="triangle" w="med"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76" name="Text Box 24"/>
            <p:cNvSpPr txBox="1">
              <a:spLocks noChangeArrowheads="1"/>
            </p:cNvSpPr>
            <p:nvPr/>
          </p:nvSpPr>
          <p:spPr bwMode="ltGray">
            <a:xfrm>
              <a:off x="1795" y="1197"/>
              <a:ext cx="989"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lnSpc>
                  <a:spcPct val="35000"/>
                </a:lnSpc>
                <a:spcBef>
                  <a:spcPct val="70000"/>
                </a:spcBef>
                <a:spcAft>
                  <a:spcPct val="0"/>
                </a:spcAft>
              </a:pPr>
              <a:r>
                <a:rPr kumimoji="0" lang="en-US" sz="2200" b="1">
                  <a:solidFill>
                    <a:srgbClr val="FF00FF"/>
                  </a:solidFill>
                  <a:latin typeface="Times New Roman" pitchFamily="18" charset="0"/>
                </a:rPr>
                <a:t>Time </a:t>
              </a:r>
            </a:p>
            <a:p>
              <a:pPr eaLnBrk="0" fontAlgn="base" hangingPunct="0">
                <a:lnSpc>
                  <a:spcPct val="35000"/>
                </a:lnSpc>
                <a:spcBef>
                  <a:spcPct val="70000"/>
                </a:spcBef>
                <a:spcAft>
                  <a:spcPct val="0"/>
                </a:spcAft>
              </a:pPr>
              <a:r>
                <a:rPr kumimoji="0" lang="en-US" sz="2200" b="1">
                  <a:solidFill>
                    <a:srgbClr val="FF00FF"/>
                  </a:solidFill>
                  <a:latin typeface="Times New Roman" pitchFamily="18" charset="0"/>
                </a:rPr>
                <a:t>increment</a:t>
              </a:r>
            </a:p>
          </p:txBody>
        </p:sp>
        <p:grpSp>
          <p:nvGrpSpPr>
            <p:cNvPr id="23577" name="Group 25"/>
            <p:cNvGrpSpPr>
              <a:grpSpLocks/>
            </p:cNvGrpSpPr>
            <p:nvPr/>
          </p:nvGrpSpPr>
          <p:grpSpPr bwMode="auto">
            <a:xfrm>
              <a:off x="1037" y="1578"/>
              <a:ext cx="4007" cy="2401"/>
              <a:chOff x="1211" y="1757"/>
              <a:chExt cx="3497" cy="2016"/>
            </a:xfrm>
          </p:grpSpPr>
          <p:sp>
            <p:nvSpPr>
              <p:cNvPr id="23915" name="Line 26"/>
              <p:cNvSpPr>
                <a:spLocks noChangeShapeType="1"/>
              </p:cNvSpPr>
              <p:nvPr/>
            </p:nvSpPr>
            <p:spPr bwMode="ltGray">
              <a:xfrm>
                <a:off x="1211" y="1757"/>
                <a:ext cx="0" cy="2016"/>
              </a:xfrm>
              <a:prstGeom prst="line">
                <a:avLst/>
              </a:prstGeom>
              <a:noFill/>
              <a:ln w="28575">
                <a:solidFill>
                  <a:schemeClr val="tx1"/>
                </a:solidFill>
                <a:round/>
                <a:headEnd type="stealth" w="lg" len="lg"/>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16" name="Line 27"/>
              <p:cNvSpPr>
                <a:spLocks noChangeShapeType="1"/>
              </p:cNvSpPr>
              <p:nvPr/>
            </p:nvSpPr>
            <p:spPr bwMode="ltGray">
              <a:xfrm>
                <a:off x="1211" y="3773"/>
                <a:ext cx="3497"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grpSp>
        <p:sp>
          <p:nvSpPr>
            <p:cNvPr id="23578" name="Freeform 28"/>
            <p:cNvSpPr>
              <a:spLocks/>
            </p:cNvSpPr>
            <p:nvPr/>
          </p:nvSpPr>
          <p:spPr bwMode="ltGray">
            <a:xfrm>
              <a:off x="1037" y="1607"/>
              <a:ext cx="3652" cy="2372"/>
            </a:xfrm>
            <a:custGeom>
              <a:avLst/>
              <a:gdLst>
                <a:gd name="T0" fmla="*/ 0 w 3850"/>
                <a:gd name="T1" fmla="*/ 2372 h 2370"/>
                <a:gd name="T2" fmla="*/ 1327 w 3850"/>
                <a:gd name="T3" fmla="*/ 1994 h 2370"/>
                <a:gd name="T4" fmla="*/ 2550 w 3850"/>
                <a:gd name="T5" fmla="*/ 1085 h 2370"/>
                <a:gd name="T6" fmla="*/ 3458 w 3850"/>
                <a:gd name="T7" fmla="*/ 205 h 2370"/>
                <a:gd name="T8" fmla="*/ 3652 w 3850"/>
                <a:gd name="T9" fmla="*/ 0 h 2370"/>
                <a:gd name="T10" fmla="*/ 0 60000 65536"/>
                <a:gd name="T11" fmla="*/ 0 60000 65536"/>
                <a:gd name="T12" fmla="*/ 0 60000 65536"/>
                <a:gd name="T13" fmla="*/ 0 60000 65536"/>
                <a:gd name="T14" fmla="*/ 0 60000 65536"/>
                <a:gd name="T15" fmla="*/ 0 w 3850"/>
                <a:gd name="T16" fmla="*/ 0 h 2370"/>
                <a:gd name="T17" fmla="*/ 3850 w 3850"/>
                <a:gd name="T18" fmla="*/ 2370 h 2370"/>
              </a:gdLst>
              <a:ahLst/>
              <a:cxnLst>
                <a:cxn ang="T10">
                  <a:pos x="T0" y="T1"/>
                </a:cxn>
                <a:cxn ang="T11">
                  <a:pos x="T2" y="T3"/>
                </a:cxn>
                <a:cxn ang="T12">
                  <a:pos x="T4" y="T5"/>
                </a:cxn>
                <a:cxn ang="T13">
                  <a:pos x="T6" y="T7"/>
                </a:cxn>
                <a:cxn ang="T14">
                  <a:pos x="T8" y="T9"/>
                </a:cxn>
              </a:cxnLst>
              <a:rect l="T15" t="T16" r="T17" b="T18"/>
              <a:pathLst>
                <a:path w="3850" h="2370">
                  <a:moveTo>
                    <a:pt x="0" y="2370"/>
                  </a:moveTo>
                  <a:cubicBezTo>
                    <a:pt x="233" y="2307"/>
                    <a:pt x="951" y="2206"/>
                    <a:pt x="1399" y="1992"/>
                  </a:cubicBezTo>
                  <a:cubicBezTo>
                    <a:pt x="1847" y="1778"/>
                    <a:pt x="2314" y="1382"/>
                    <a:pt x="2688" y="1084"/>
                  </a:cubicBezTo>
                  <a:cubicBezTo>
                    <a:pt x="3062" y="786"/>
                    <a:pt x="3451" y="386"/>
                    <a:pt x="3645" y="205"/>
                  </a:cubicBezTo>
                  <a:cubicBezTo>
                    <a:pt x="3839" y="24"/>
                    <a:pt x="3807" y="43"/>
                    <a:pt x="3850" y="0"/>
                  </a:cubicBezTo>
                </a:path>
              </a:pathLst>
            </a:custGeom>
            <a:noFill/>
            <a:ln w="38100">
              <a:solidFill>
                <a:srgbClr val="FF006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79" name="Freeform 29"/>
            <p:cNvSpPr>
              <a:spLocks/>
            </p:cNvSpPr>
            <p:nvPr/>
          </p:nvSpPr>
          <p:spPr bwMode="ltGray">
            <a:xfrm>
              <a:off x="1083" y="1818"/>
              <a:ext cx="3698" cy="2161"/>
            </a:xfrm>
            <a:custGeom>
              <a:avLst/>
              <a:gdLst>
                <a:gd name="T0" fmla="*/ 0 w 3899"/>
                <a:gd name="T1" fmla="*/ 2161 h 2160"/>
                <a:gd name="T2" fmla="*/ 198 w 3899"/>
                <a:gd name="T3" fmla="*/ 964 h 2160"/>
                <a:gd name="T4" fmla="*/ 735 w 3899"/>
                <a:gd name="T5" fmla="*/ 473 h 2160"/>
                <a:gd name="T6" fmla="*/ 1318 w 3899"/>
                <a:gd name="T7" fmla="*/ 220 h 2160"/>
                <a:gd name="T8" fmla="*/ 2162 w 3899"/>
                <a:gd name="T9" fmla="*/ 83 h 2160"/>
                <a:gd name="T10" fmla="*/ 3031 w 3899"/>
                <a:gd name="T11" fmla="*/ 41 h 2160"/>
                <a:gd name="T12" fmla="*/ 3365 w 3899"/>
                <a:gd name="T13" fmla="*/ 13 h 2160"/>
                <a:gd name="T14" fmla="*/ 3698 w 3899"/>
                <a:gd name="T15" fmla="*/ 0 h 2160"/>
                <a:gd name="T16" fmla="*/ 0 60000 65536"/>
                <a:gd name="T17" fmla="*/ 0 60000 65536"/>
                <a:gd name="T18" fmla="*/ 0 60000 65536"/>
                <a:gd name="T19" fmla="*/ 0 60000 65536"/>
                <a:gd name="T20" fmla="*/ 0 60000 65536"/>
                <a:gd name="T21" fmla="*/ 0 60000 65536"/>
                <a:gd name="T22" fmla="*/ 0 60000 65536"/>
                <a:gd name="T23" fmla="*/ 0 60000 65536"/>
                <a:gd name="T24" fmla="*/ 0 w 3899"/>
                <a:gd name="T25" fmla="*/ 0 h 2160"/>
                <a:gd name="T26" fmla="*/ 3899 w 3899"/>
                <a:gd name="T27" fmla="*/ 2160 h 2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99" h="2160">
                  <a:moveTo>
                    <a:pt x="0" y="2160"/>
                  </a:moveTo>
                  <a:cubicBezTo>
                    <a:pt x="35" y="1961"/>
                    <a:pt x="80" y="1245"/>
                    <a:pt x="209" y="964"/>
                  </a:cubicBezTo>
                  <a:cubicBezTo>
                    <a:pt x="338" y="683"/>
                    <a:pt x="578" y="597"/>
                    <a:pt x="775" y="473"/>
                  </a:cubicBezTo>
                  <a:cubicBezTo>
                    <a:pt x="972" y="349"/>
                    <a:pt x="1139" y="285"/>
                    <a:pt x="1390" y="220"/>
                  </a:cubicBezTo>
                  <a:cubicBezTo>
                    <a:pt x="1641" y="155"/>
                    <a:pt x="1978" y="113"/>
                    <a:pt x="2279" y="83"/>
                  </a:cubicBezTo>
                  <a:cubicBezTo>
                    <a:pt x="2580" y="53"/>
                    <a:pt x="2985" y="53"/>
                    <a:pt x="3196" y="41"/>
                  </a:cubicBezTo>
                  <a:cubicBezTo>
                    <a:pt x="3407" y="29"/>
                    <a:pt x="3431" y="20"/>
                    <a:pt x="3548" y="13"/>
                  </a:cubicBezTo>
                  <a:cubicBezTo>
                    <a:pt x="3665" y="6"/>
                    <a:pt x="3826" y="3"/>
                    <a:pt x="3899" y="0"/>
                  </a:cubicBezTo>
                </a:path>
              </a:pathLst>
            </a:custGeom>
            <a:noFill/>
            <a:ln w="9525">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nvGrpSpPr>
            <p:cNvPr id="23580" name="Group 30"/>
            <p:cNvGrpSpPr>
              <a:grpSpLocks/>
            </p:cNvGrpSpPr>
            <p:nvPr/>
          </p:nvGrpSpPr>
          <p:grpSpPr bwMode="auto">
            <a:xfrm>
              <a:off x="1479" y="3862"/>
              <a:ext cx="3260" cy="218"/>
              <a:chOff x="1344" y="3254"/>
              <a:chExt cx="2964" cy="538"/>
            </a:xfrm>
          </p:grpSpPr>
          <p:sp>
            <p:nvSpPr>
              <p:cNvPr id="23907" name="Line 31"/>
              <p:cNvSpPr>
                <a:spLocks noChangeShapeType="1"/>
              </p:cNvSpPr>
              <p:nvPr/>
            </p:nvSpPr>
            <p:spPr bwMode="ltGray">
              <a:xfrm>
                <a:off x="1344" y="326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08" name="Line 32"/>
              <p:cNvSpPr>
                <a:spLocks noChangeShapeType="1"/>
              </p:cNvSpPr>
              <p:nvPr/>
            </p:nvSpPr>
            <p:spPr bwMode="ltGray">
              <a:xfrm>
                <a:off x="1801" y="326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09" name="Line 33"/>
              <p:cNvSpPr>
                <a:spLocks noChangeShapeType="1"/>
              </p:cNvSpPr>
              <p:nvPr/>
            </p:nvSpPr>
            <p:spPr bwMode="ltGray">
              <a:xfrm>
                <a:off x="2190" y="326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10" name="Line 34"/>
              <p:cNvSpPr>
                <a:spLocks noChangeShapeType="1"/>
              </p:cNvSpPr>
              <p:nvPr/>
            </p:nvSpPr>
            <p:spPr bwMode="ltGray">
              <a:xfrm>
                <a:off x="2614" y="326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11" name="Line 35"/>
              <p:cNvSpPr>
                <a:spLocks noChangeShapeType="1"/>
              </p:cNvSpPr>
              <p:nvPr/>
            </p:nvSpPr>
            <p:spPr bwMode="ltGray">
              <a:xfrm>
                <a:off x="3024" y="326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12" name="Line 36"/>
              <p:cNvSpPr>
                <a:spLocks noChangeShapeType="1"/>
              </p:cNvSpPr>
              <p:nvPr/>
            </p:nvSpPr>
            <p:spPr bwMode="ltGray">
              <a:xfrm>
                <a:off x="3858" y="326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13" name="Line 37"/>
              <p:cNvSpPr>
                <a:spLocks noChangeShapeType="1"/>
              </p:cNvSpPr>
              <p:nvPr/>
            </p:nvSpPr>
            <p:spPr bwMode="ltGray">
              <a:xfrm>
                <a:off x="4308" y="325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914" name="Line 38"/>
              <p:cNvSpPr>
                <a:spLocks noChangeShapeType="1"/>
              </p:cNvSpPr>
              <p:nvPr/>
            </p:nvSpPr>
            <p:spPr bwMode="ltGray">
              <a:xfrm>
                <a:off x="3446" y="3264"/>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grpSp>
        <p:sp>
          <p:nvSpPr>
            <p:cNvPr id="23581" name="Text Box 39"/>
            <p:cNvSpPr txBox="1">
              <a:spLocks noChangeArrowheads="1"/>
            </p:cNvSpPr>
            <p:nvPr/>
          </p:nvSpPr>
          <p:spPr bwMode="ltGray">
            <a:xfrm>
              <a:off x="1848" y="4057"/>
              <a:ext cx="2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1800" b="1" dirty="0">
                  <a:solidFill>
                    <a:srgbClr val="292929"/>
                  </a:solidFill>
                  <a:latin typeface="Times New Roman" pitchFamily="18" charset="0"/>
                </a:rPr>
                <a:t>2</a:t>
              </a:r>
            </a:p>
          </p:txBody>
        </p:sp>
        <p:sp>
          <p:nvSpPr>
            <p:cNvPr id="23582" name="Text Box 40"/>
            <p:cNvSpPr txBox="1">
              <a:spLocks noChangeArrowheads="1"/>
            </p:cNvSpPr>
            <p:nvPr/>
          </p:nvSpPr>
          <p:spPr bwMode="ltGray">
            <a:xfrm>
              <a:off x="4646" y="4057"/>
              <a:ext cx="21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1800" b="1" dirty="0">
                  <a:solidFill>
                    <a:srgbClr val="292929"/>
                  </a:solidFill>
                  <a:latin typeface="Times New Roman" pitchFamily="18" charset="0"/>
                </a:rPr>
                <a:t>8</a:t>
              </a:r>
            </a:p>
          </p:txBody>
        </p:sp>
        <p:sp>
          <p:nvSpPr>
            <p:cNvPr id="23583" name="Text Box 41"/>
            <p:cNvSpPr txBox="1">
              <a:spLocks noChangeArrowheads="1"/>
            </p:cNvSpPr>
            <p:nvPr/>
          </p:nvSpPr>
          <p:spPr bwMode="ltGray">
            <a:xfrm>
              <a:off x="3696" y="4057"/>
              <a:ext cx="2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1800" b="1" dirty="0">
                  <a:solidFill>
                    <a:srgbClr val="292929"/>
                  </a:solidFill>
                  <a:latin typeface="Times New Roman" pitchFamily="18" charset="0"/>
                </a:rPr>
                <a:t>6</a:t>
              </a:r>
            </a:p>
          </p:txBody>
        </p:sp>
        <p:sp>
          <p:nvSpPr>
            <p:cNvPr id="23584" name="Text Box 42"/>
            <p:cNvSpPr txBox="1">
              <a:spLocks noChangeArrowheads="1"/>
            </p:cNvSpPr>
            <p:nvPr/>
          </p:nvSpPr>
          <p:spPr bwMode="ltGray">
            <a:xfrm>
              <a:off x="2768" y="4057"/>
              <a:ext cx="2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1800" b="1" dirty="0">
                  <a:solidFill>
                    <a:srgbClr val="292929"/>
                  </a:solidFill>
                  <a:latin typeface="Times New Roman" pitchFamily="18" charset="0"/>
                </a:rPr>
                <a:t>4</a:t>
              </a:r>
            </a:p>
          </p:txBody>
        </p:sp>
        <p:grpSp>
          <p:nvGrpSpPr>
            <p:cNvPr id="23585" name="Group 43"/>
            <p:cNvGrpSpPr>
              <a:grpSpLocks/>
            </p:cNvGrpSpPr>
            <p:nvPr/>
          </p:nvGrpSpPr>
          <p:grpSpPr bwMode="auto">
            <a:xfrm>
              <a:off x="1029" y="3438"/>
              <a:ext cx="3754" cy="424"/>
              <a:chOff x="1584" y="1392"/>
              <a:chExt cx="2991" cy="374"/>
            </a:xfrm>
          </p:grpSpPr>
          <p:grpSp>
            <p:nvGrpSpPr>
              <p:cNvPr id="23705" name="Group 44"/>
              <p:cNvGrpSpPr>
                <a:grpSpLocks/>
              </p:cNvGrpSpPr>
              <p:nvPr/>
            </p:nvGrpSpPr>
            <p:grpSpPr bwMode="auto">
              <a:xfrm>
                <a:off x="1584" y="1392"/>
                <a:ext cx="1503" cy="374"/>
                <a:chOff x="1584" y="1392"/>
                <a:chExt cx="1503" cy="374"/>
              </a:xfrm>
            </p:grpSpPr>
            <p:grpSp>
              <p:nvGrpSpPr>
                <p:cNvPr id="23807" name="Group 45"/>
                <p:cNvGrpSpPr>
                  <a:grpSpLocks/>
                </p:cNvGrpSpPr>
                <p:nvPr/>
              </p:nvGrpSpPr>
              <p:grpSpPr bwMode="auto">
                <a:xfrm>
                  <a:off x="1584" y="1392"/>
                  <a:ext cx="758" cy="374"/>
                  <a:chOff x="1594" y="1402"/>
                  <a:chExt cx="2246" cy="1289"/>
                </a:xfrm>
              </p:grpSpPr>
              <p:sp>
                <p:nvSpPr>
                  <p:cNvPr id="23858" name="Freeform 46"/>
                  <p:cNvSpPr>
                    <a:spLocks/>
                  </p:cNvSpPr>
                  <p:nvPr/>
                </p:nvSpPr>
                <p:spPr bwMode="auto">
                  <a:xfrm>
                    <a:off x="1615" y="1423"/>
                    <a:ext cx="92" cy="808"/>
                  </a:xfrm>
                  <a:custGeom>
                    <a:avLst/>
                    <a:gdLst>
                      <a:gd name="T0" fmla="*/ 0 w 92"/>
                      <a:gd name="T1" fmla="*/ 0 h 808"/>
                      <a:gd name="T2" fmla="*/ 14 w 92"/>
                      <a:gd name="T3" fmla="*/ 106 h 808"/>
                      <a:gd name="T4" fmla="*/ 21 w 92"/>
                      <a:gd name="T5" fmla="*/ 213 h 808"/>
                      <a:gd name="T6" fmla="*/ 42 w 92"/>
                      <a:gd name="T7" fmla="*/ 425 h 808"/>
                      <a:gd name="T8" fmla="*/ 57 w 92"/>
                      <a:gd name="T9" fmla="*/ 532 h 808"/>
                      <a:gd name="T10" fmla="*/ 71 w 92"/>
                      <a:gd name="T11" fmla="*/ 631 h 808"/>
                      <a:gd name="T12" fmla="*/ 78 w 92"/>
                      <a:gd name="T13" fmla="*/ 723 h 808"/>
                      <a:gd name="T14" fmla="*/ 92 w 92"/>
                      <a:gd name="T15" fmla="*/ 808 h 808"/>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08"/>
                      <a:gd name="T26" fmla="*/ 92 w 92"/>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08">
                        <a:moveTo>
                          <a:pt x="0" y="0"/>
                        </a:moveTo>
                        <a:lnTo>
                          <a:pt x="14" y="106"/>
                        </a:lnTo>
                        <a:lnTo>
                          <a:pt x="21" y="213"/>
                        </a:lnTo>
                        <a:lnTo>
                          <a:pt x="42" y="425"/>
                        </a:lnTo>
                        <a:lnTo>
                          <a:pt x="57" y="532"/>
                        </a:lnTo>
                        <a:lnTo>
                          <a:pt x="71" y="631"/>
                        </a:lnTo>
                        <a:lnTo>
                          <a:pt x="78" y="723"/>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59" name="Freeform 47"/>
                  <p:cNvSpPr>
                    <a:spLocks/>
                  </p:cNvSpPr>
                  <p:nvPr/>
                </p:nvSpPr>
                <p:spPr bwMode="auto">
                  <a:xfrm>
                    <a:off x="1707" y="2231"/>
                    <a:ext cx="92" cy="439"/>
                  </a:xfrm>
                  <a:custGeom>
                    <a:avLst/>
                    <a:gdLst>
                      <a:gd name="T0" fmla="*/ 0 w 92"/>
                      <a:gd name="T1" fmla="*/ 0 h 439"/>
                      <a:gd name="T2" fmla="*/ 21 w 92"/>
                      <a:gd name="T3" fmla="*/ 149 h 439"/>
                      <a:gd name="T4" fmla="*/ 36 w 92"/>
                      <a:gd name="T5" fmla="*/ 212 h 439"/>
                      <a:gd name="T6" fmla="*/ 43 w 92"/>
                      <a:gd name="T7" fmla="*/ 276 h 439"/>
                      <a:gd name="T8" fmla="*/ 57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6" y="212"/>
                        </a:lnTo>
                        <a:lnTo>
                          <a:pt x="43" y="276"/>
                        </a:lnTo>
                        <a:lnTo>
                          <a:pt x="57"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0" name="Freeform 48"/>
                  <p:cNvSpPr>
                    <a:spLocks/>
                  </p:cNvSpPr>
                  <p:nvPr/>
                </p:nvSpPr>
                <p:spPr bwMode="auto">
                  <a:xfrm>
                    <a:off x="1799" y="2599"/>
                    <a:ext cx="92" cy="85"/>
                  </a:xfrm>
                  <a:custGeom>
                    <a:avLst/>
                    <a:gdLst>
                      <a:gd name="T0" fmla="*/ 0 w 92"/>
                      <a:gd name="T1" fmla="*/ 71 h 85"/>
                      <a:gd name="T2" fmla="*/ 7 w 92"/>
                      <a:gd name="T3" fmla="*/ 85 h 85"/>
                      <a:gd name="T4" fmla="*/ 21 w 92"/>
                      <a:gd name="T5" fmla="*/ 85 h 85"/>
                      <a:gd name="T6" fmla="*/ 36 w 92"/>
                      <a:gd name="T7" fmla="*/ 78 h 85"/>
                      <a:gd name="T8" fmla="*/ 43 w 92"/>
                      <a:gd name="T9" fmla="*/ 64 h 85"/>
                      <a:gd name="T10" fmla="*/ 71 w 92"/>
                      <a:gd name="T11" fmla="*/ 29 h 85"/>
                      <a:gd name="T12" fmla="*/ 85 w 92"/>
                      <a:gd name="T13" fmla="*/ 14 h 85"/>
                      <a:gd name="T14" fmla="*/ 92 w 92"/>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5"/>
                      <a:gd name="T26" fmla="*/ 92 w 92"/>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5">
                        <a:moveTo>
                          <a:pt x="0" y="71"/>
                        </a:moveTo>
                        <a:lnTo>
                          <a:pt x="7" y="85"/>
                        </a:lnTo>
                        <a:lnTo>
                          <a:pt x="21" y="85"/>
                        </a:lnTo>
                        <a:lnTo>
                          <a:pt x="36" y="78"/>
                        </a:lnTo>
                        <a:lnTo>
                          <a:pt x="43" y="64"/>
                        </a:lnTo>
                        <a:lnTo>
                          <a:pt x="71" y="29"/>
                        </a:lnTo>
                        <a:lnTo>
                          <a:pt x="85" y="14"/>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1" name="Freeform 49"/>
                  <p:cNvSpPr>
                    <a:spLocks/>
                  </p:cNvSpPr>
                  <p:nvPr/>
                </p:nvSpPr>
                <p:spPr bwMode="auto">
                  <a:xfrm>
                    <a:off x="1891" y="2451"/>
                    <a:ext cx="92" cy="148"/>
                  </a:xfrm>
                  <a:custGeom>
                    <a:avLst/>
                    <a:gdLst>
                      <a:gd name="T0" fmla="*/ 0 w 92"/>
                      <a:gd name="T1" fmla="*/ 148 h 148"/>
                      <a:gd name="T2" fmla="*/ 22 w 92"/>
                      <a:gd name="T3" fmla="*/ 113 h 148"/>
                      <a:gd name="T4" fmla="*/ 43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2" y="113"/>
                        </a:lnTo>
                        <a:lnTo>
                          <a:pt x="43"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2" name="Freeform 50"/>
                  <p:cNvSpPr>
                    <a:spLocks/>
                  </p:cNvSpPr>
                  <p:nvPr/>
                </p:nvSpPr>
                <p:spPr bwMode="auto">
                  <a:xfrm>
                    <a:off x="1983" y="2380"/>
                    <a:ext cx="93" cy="71"/>
                  </a:xfrm>
                  <a:custGeom>
                    <a:avLst/>
                    <a:gdLst>
                      <a:gd name="T0" fmla="*/ 0 w 93"/>
                      <a:gd name="T1" fmla="*/ 71 h 71"/>
                      <a:gd name="T2" fmla="*/ 43 w 93"/>
                      <a:gd name="T3" fmla="*/ 28 h 71"/>
                      <a:gd name="T4" fmla="*/ 93 w 93"/>
                      <a:gd name="T5" fmla="*/ 0 h 71"/>
                      <a:gd name="T6" fmla="*/ 0 60000 65536"/>
                      <a:gd name="T7" fmla="*/ 0 60000 65536"/>
                      <a:gd name="T8" fmla="*/ 0 60000 65536"/>
                      <a:gd name="T9" fmla="*/ 0 w 93"/>
                      <a:gd name="T10" fmla="*/ 0 h 71"/>
                      <a:gd name="T11" fmla="*/ 93 w 93"/>
                      <a:gd name="T12" fmla="*/ 71 h 71"/>
                    </a:gdLst>
                    <a:ahLst/>
                    <a:cxnLst>
                      <a:cxn ang="T6">
                        <a:pos x="T0" y="T1"/>
                      </a:cxn>
                      <a:cxn ang="T7">
                        <a:pos x="T2" y="T3"/>
                      </a:cxn>
                      <a:cxn ang="T8">
                        <a:pos x="T4" y="T5"/>
                      </a:cxn>
                    </a:cxnLst>
                    <a:rect l="T9" t="T10" r="T11" b="T12"/>
                    <a:pathLst>
                      <a:path w="93" h="71">
                        <a:moveTo>
                          <a:pt x="0" y="71"/>
                        </a:moveTo>
                        <a:lnTo>
                          <a:pt x="43" y="28"/>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3" name="Freeform 51"/>
                  <p:cNvSpPr>
                    <a:spLocks/>
                  </p:cNvSpPr>
                  <p:nvPr/>
                </p:nvSpPr>
                <p:spPr bwMode="auto">
                  <a:xfrm>
                    <a:off x="2076" y="2373"/>
                    <a:ext cx="92" cy="7"/>
                  </a:xfrm>
                  <a:custGeom>
                    <a:avLst/>
                    <a:gdLst>
                      <a:gd name="T0" fmla="*/ 0 w 92"/>
                      <a:gd name="T1" fmla="*/ 7 h 7"/>
                      <a:gd name="T2" fmla="*/ 21 w 92"/>
                      <a:gd name="T3" fmla="*/ 0 h 7"/>
                      <a:gd name="T4" fmla="*/ 42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2"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4" name="Freeform 52"/>
                  <p:cNvSpPr>
                    <a:spLocks/>
                  </p:cNvSpPr>
                  <p:nvPr/>
                </p:nvSpPr>
                <p:spPr bwMode="auto">
                  <a:xfrm>
                    <a:off x="2168" y="2380"/>
                    <a:ext cx="92" cy="7"/>
                  </a:xfrm>
                  <a:custGeom>
                    <a:avLst/>
                    <a:gdLst>
                      <a:gd name="T0" fmla="*/ 0 w 92"/>
                      <a:gd name="T1" fmla="*/ 0 h 7"/>
                      <a:gd name="T2" fmla="*/ 42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2"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5" name="Freeform 53"/>
                  <p:cNvSpPr>
                    <a:spLocks/>
                  </p:cNvSpPr>
                  <p:nvPr/>
                </p:nvSpPr>
                <p:spPr bwMode="auto">
                  <a:xfrm>
                    <a:off x="2260" y="2309"/>
                    <a:ext cx="92" cy="71"/>
                  </a:xfrm>
                  <a:custGeom>
                    <a:avLst/>
                    <a:gdLst>
                      <a:gd name="T0" fmla="*/ 0 w 92"/>
                      <a:gd name="T1" fmla="*/ 71 h 71"/>
                      <a:gd name="T2" fmla="*/ 21 w 92"/>
                      <a:gd name="T3" fmla="*/ 56 h 71"/>
                      <a:gd name="T4" fmla="*/ 42 w 92"/>
                      <a:gd name="T5" fmla="*/ 42 h 71"/>
                      <a:gd name="T6" fmla="*/ 92 w 92"/>
                      <a:gd name="T7" fmla="*/ 0 h 71"/>
                      <a:gd name="T8" fmla="*/ 0 60000 65536"/>
                      <a:gd name="T9" fmla="*/ 0 60000 65536"/>
                      <a:gd name="T10" fmla="*/ 0 60000 65536"/>
                      <a:gd name="T11" fmla="*/ 0 60000 65536"/>
                      <a:gd name="T12" fmla="*/ 0 w 92"/>
                      <a:gd name="T13" fmla="*/ 0 h 71"/>
                      <a:gd name="T14" fmla="*/ 92 w 92"/>
                      <a:gd name="T15" fmla="*/ 71 h 71"/>
                    </a:gdLst>
                    <a:ahLst/>
                    <a:cxnLst>
                      <a:cxn ang="T8">
                        <a:pos x="T0" y="T1"/>
                      </a:cxn>
                      <a:cxn ang="T9">
                        <a:pos x="T2" y="T3"/>
                      </a:cxn>
                      <a:cxn ang="T10">
                        <a:pos x="T4" y="T5"/>
                      </a:cxn>
                      <a:cxn ang="T11">
                        <a:pos x="T6" y="T7"/>
                      </a:cxn>
                    </a:cxnLst>
                    <a:rect l="T12" t="T13" r="T14" b="T15"/>
                    <a:pathLst>
                      <a:path w="92" h="71">
                        <a:moveTo>
                          <a:pt x="0" y="71"/>
                        </a:moveTo>
                        <a:lnTo>
                          <a:pt x="21" y="56"/>
                        </a:lnTo>
                        <a:lnTo>
                          <a:pt x="42" y="42"/>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6" name="Line 54"/>
                  <p:cNvSpPr>
                    <a:spLocks noChangeShapeType="1"/>
                  </p:cNvSpPr>
                  <p:nvPr/>
                </p:nvSpPr>
                <p:spPr bwMode="auto">
                  <a:xfrm flipV="1">
                    <a:off x="2352"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7" name="Freeform 55"/>
                  <p:cNvSpPr>
                    <a:spLocks/>
                  </p:cNvSpPr>
                  <p:nvPr/>
                </p:nvSpPr>
                <p:spPr bwMode="auto">
                  <a:xfrm>
                    <a:off x="2444" y="2160"/>
                    <a:ext cx="92" cy="71"/>
                  </a:xfrm>
                  <a:custGeom>
                    <a:avLst/>
                    <a:gdLst>
                      <a:gd name="T0" fmla="*/ 0 w 92"/>
                      <a:gd name="T1" fmla="*/ 71 h 71"/>
                      <a:gd name="T2" fmla="*/ 21 w 92"/>
                      <a:gd name="T3" fmla="*/ 57 h 71"/>
                      <a:gd name="T4" fmla="*/ 43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3"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8" name="Freeform 56"/>
                  <p:cNvSpPr>
                    <a:spLocks/>
                  </p:cNvSpPr>
                  <p:nvPr/>
                </p:nvSpPr>
                <p:spPr bwMode="auto">
                  <a:xfrm>
                    <a:off x="2536" y="1862"/>
                    <a:ext cx="92" cy="298"/>
                  </a:xfrm>
                  <a:custGeom>
                    <a:avLst/>
                    <a:gdLst>
                      <a:gd name="T0" fmla="*/ 0 w 92"/>
                      <a:gd name="T1" fmla="*/ 298 h 298"/>
                      <a:gd name="T2" fmla="*/ 22 w 92"/>
                      <a:gd name="T3" fmla="*/ 241 h 298"/>
                      <a:gd name="T4" fmla="*/ 43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2" y="241"/>
                        </a:lnTo>
                        <a:lnTo>
                          <a:pt x="43"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69" name="Freeform 57"/>
                  <p:cNvSpPr>
                    <a:spLocks/>
                  </p:cNvSpPr>
                  <p:nvPr/>
                </p:nvSpPr>
                <p:spPr bwMode="auto">
                  <a:xfrm>
                    <a:off x="2628" y="1416"/>
                    <a:ext cx="93" cy="446"/>
                  </a:xfrm>
                  <a:custGeom>
                    <a:avLst/>
                    <a:gdLst>
                      <a:gd name="T0" fmla="*/ 0 w 93"/>
                      <a:gd name="T1" fmla="*/ 446 h 446"/>
                      <a:gd name="T2" fmla="*/ 7 w 93"/>
                      <a:gd name="T3" fmla="*/ 418 h 446"/>
                      <a:gd name="T4" fmla="*/ 15 w 93"/>
                      <a:gd name="T5" fmla="*/ 390 h 446"/>
                      <a:gd name="T6" fmla="*/ 22 w 93"/>
                      <a:gd name="T7" fmla="*/ 319 h 446"/>
                      <a:gd name="T8" fmla="*/ 36 w 93"/>
                      <a:gd name="T9" fmla="*/ 241 h 446"/>
                      <a:gd name="T10" fmla="*/ 43 w 93"/>
                      <a:gd name="T11" fmla="*/ 156 h 446"/>
                      <a:gd name="T12" fmla="*/ 57 w 93"/>
                      <a:gd name="T13" fmla="*/ 85 h 446"/>
                      <a:gd name="T14" fmla="*/ 64 w 93"/>
                      <a:gd name="T15" fmla="*/ 57 h 446"/>
                      <a:gd name="T16" fmla="*/ 71 w 93"/>
                      <a:gd name="T17" fmla="*/ 35 h 446"/>
                      <a:gd name="T18" fmla="*/ 78 w 93"/>
                      <a:gd name="T19" fmla="*/ 14 h 446"/>
                      <a:gd name="T20" fmla="*/ 78 w 93"/>
                      <a:gd name="T21" fmla="*/ 0 h 446"/>
                      <a:gd name="T22" fmla="*/ 85 w 93"/>
                      <a:gd name="T23" fmla="*/ 0 h 446"/>
                      <a:gd name="T24" fmla="*/ 93 w 93"/>
                      <a:gd name="T25" fmla="*/ 7 h 4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446"/>
                      <a:gd name="T41" fmla="*/ 93 w 93"/>
                      <a:gd name="T42" fmla="*/ 446 h 4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446">
                        <a:moveTo>
                          <a:pt x="0" y="446"/>
                        </a:moveTo>
                        <a:lnTo>
                          <a:pt x="7" y="418"/>
                        </a:lnTo>
                        <a:lnTo>
                          <a:pt x="15" y="390"/>
                        </a:lnTo>
                        <a:lnTo>
                          <a:pt x="22" y="319"/>
                        </a:lnTo>
                        <a:lnTo>
                          <a:pt x="36" y="241"/>
                        </a:lnTo>
                        <a:lnTo>
                          <a:pt x="43" y="156"/>
                        </a:lnTo>
                        <a:lnTo>
                          <a:pt x="57" y="85"/>
                        </a:lnTo>
                        <a:lnTo>
                          <a:pt x="64" y="57"/>
                        </a:lnTo>
                        <a:lnTo>
                          <a:pt x="71" y="35"/>
                        </a:lnTo>
                        <a:lnTo>
                          <a:pt x="78" y="14"/>
                        </a:lnTo>
                        <a:lnTo>
                          <a:pt x="78" y="0"/>
                        </a:lnTo>
                        <a:lnTo>
                          <a:pt x="85" y="0"/>
                        </a:lnTo>
                        <a:lnTo>
                          <a:pt x="93"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0" name="Freeform 58"/>
                  <p:cNvSpPr>
                    <a:spLocks/>
                  </p:cNvSpPr>
                  <p:nvPr/>
                </p:nvSpPr>
                <p:spPr bwMode="auto">
                  <a:xfrm>
                    <a:off x="2721" y="1423"/>
                    <a:ext cx="92" cy="808"/>
                  </a:xfrm>
                  <a:custGeom>
                    <a:avLst/>
                    <a:gdLst>
                      <a:gd name="T0" fmla="*/ 0 w 92"/>
                      <a:gd name="T1" fmla="*/ 0 h 808"/>
                      <a:gd name="T2" fmla="*/ 7 w 92"/>
                      <a:gd name="T3" fmla="*/ 14 h 808"/>
                      <a:gd name="T4" fmla="*/ 14 w 92"/>
                      <a:gd name="T5" fmla="*/ 43 h 808"/>
                      <a:gd name="T6" fmla="*/ 14 w 92"/>
                      <a:gd name="T7" fmla="*/ 78 h 808"/>
                      <a:gd name="T8" fmla="*/ 21 w 92"/>
                      <a:gd name="T9" fmla="*/ 121 h 808"/>
                      <a:gd name="T10" fmla="*/ 28 w 92"/>
                      <a:gd name="T11" fmla="*/ 170 h 808"/>
                      <a:gd name="T12" fmla="*/ 35 w 92"/>
                      <a:gd name="T13" fmla="*/ 227 h 808"/>
                      <a:gd name="T14" fmla="*/ 42 w 92"/>
                      <a:gd name="T15" fmla="*/ 347 h 808"/>
                      <a:gd name="T16" fmla="*/ 56 w 92"/>
                      <a:gd name="T17" fmla="*/ 475 h 808"/>
                      <a:gd name="T18" fmla="*/ 70 w 92"/>
                      <a:gd name="T19" fmla="*/ 602 h 808"/>
                      <a:gd name="T20" fmla="*/ 77 w 92"/>
                      <a:gd name="T21" fmla="*/ 659 h 808"/>
                      <a:gd name="T22" fmla="*/ 77 w 92"/>
                      <a:gd name="T23" fmla="*/ 716 h 808"/>
                      <a:gd name="T24" fmla="*/ 85 w 92"/>
                      <a:gd name="T25" fmla="*/ 765 h 808"/>
                      <a:gd name="T26" fmla="*/ 92 w 92"/>
                      <a:gd name="T27" fmla="*/ 808 h 8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808"/>
                      <a:gd name="T44" fmla="*/ 92 w 92"/>
                      <a:gd name="T45" fmla="*/ 808 h 8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808">
                        <a:moveTo>
                          <a:pt x="0" y="0"/>
                        </a:moveTo>
                        <a:lnTo>
                          <a:pt x="7" y="14"/>
                        </a:lnTo>
                        <a:lnTo>
                          <a:pt x="14" y="43"/>
                        </a:lnTo>
                        <a:lnTo>
                          <a:pt x="14" y="78"/>
                        </a:lnTo>
                        <a:lnTo>
                          <a:pt x="21" y="121"/>
                        </a:lnTo>
                        <a:lnTo>
                          <a:pt x="28" y="170"/>
                        </a:lnTo>
                        <a:lnTo>
                          <a:pt x="35" y="227"/>
                        </a:lnTo>
                        <a:lnTo>
                          <a:pt x="42" y="347"/>
                        </a:lnTo>
                        <a:lnTo>
                          <a:pt x="56" y="475"/>
                        </a:lnTo>
                        <a:lnTo>
                          <a:pt x="70" y="602"/>
                        </a:lnTo>
                        <a:lnTo>
                          <a:pt x="77" y="659"/>
                        </a:lnTo>
                        <a:lnTo>
                          <a:pt x="77" y="716"/>
                        </a:lnTo>
                        <a:lnTo>
                          <a:pt x="85" y="765"/>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1" name="Freeform 59"/>
                  <p:cNvSpPr>
                    <a:spLocks/>
                  </p:cNvSpPr>
                  <p:nvPr/>
                </p:nvSpPr>
                <p:spPr bwMode="auto">
                  <a:xfrm>
                    <a:off x="2813" y="2231"/>
                    <a:ext cx="92" cy="439"/>
                  </a:xfrm>
                  <a:custGeom>
                    <a:avLst/>
                    <a:gdLst>
                      <a:gd name="T0" fmla="*/ 0 w 92"/>
                      <a:gd name="T1" fmla="*/ 0 h 439"/>
                      <a:gd name="T2" fmla="*/ 21 w 92"/>
                      <a:gd name="T3" fmla="*/ 149 h 439"/>
                      <a:gd name="T4" fmla="*/ 35 w 92"/>
                      <a:gd name="T5" fmla="*/ 212 h 439"/>
                      <a:gd name="T6" fmla="*/ 49 w 92"/>
                      <a:gd name="T7" fmla="*/ 276 h 439"/>
                      <a:gd name="T8" fmla="*/ 56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5" y="212"/>
                        </a:lnTo>
                        <a:lnTo>
                          <a:pt x="49" y="276"/>
                        </a:lnTo>
                        <a:lnTo>
                          <a:pt x="56"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2" name="Freeform 60"/>
                  <p:cNvSpPr>
                    <a:spLocks/>
                  </p:cNvSpPr>
                  <p:nvPr/>
                </p:nvSpPr>
                <p:spPr bwMode="auto">
                  <a:xfrm>
                    <a:off x="2905" y="2599"/>
                    <a:ext cx="85" cy="85"/>
                  </a:xfrm>
                  <a:custGeom>
                    <a:avLst/>
                    <a:gdLst>
                      <a:gd name="T0" fmla="*/ 0 w 85"/>
                      <a:gd name="T1" fmla="*/ 71 h 85"/>
                      <a:gd name="T2" fmla="*/ 7 w 85"/>
                      <a:gd name="T3" fmla="*/ 85 h 85"/>
                      <a:gd name="T4" fmla="*/ 21 w 85"/>
                      <a:gd name="T5" fmla="*/ 85 h 85"/>
                      <a:gd name="T6" fmla="*/ 28 w 85"/>
                      <a:gd name="T7" fmla="*/ 78 h 85"/>
                      <a:gd name="T8" fmla="*/ 42 w 85"/>
                      <a:gd name="T9" fmla="*/ 64 h 85"/>
                      <a:gd name="T10" fmla="*/ 64 w 85"/>
                      <a:gd name="T11" fmla="*/ 29 h 85"/>
                      <a:gd name="T12" fmla="*/ 78 w 85"/>
                      <a:gd name="T13" fmla="*/ 14 h 85"/>
                      <a:gd name="T14" fmla="*/ 85 w 85"/>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5"/>
                      <a:gd name="T26" fmla="*/ 85 w 85"/>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5">
                        <a:moveTo>
                          <a:pt x="0" y="71"/>
                        </a:moveTo>
                        <a:lnTo>
                          <a:pt x="7" y="85"/>
                        </a:lnTo>
                        <a:lnTo>
                          <a:pt x="21" y="85"/>
                        </a:lnTo>
                        <a:lnTo>
                          <a:pt x="28" y="78"/>
                        </a:lnTo>
                        <a:lnTo>
                          <a:pt x="42" y="64"/>
                        </a:lnTo>
                        <a:lnTo>
                          <a:pt x="64" y="29"/>
                        </a:lnTo>
                        <a:lnTo>
                          <a:pt x="78" y="14"/>
                        </a:lnTo>
                        <a:lnTo>
                          <a:pt x="85"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3" name="Freeform 61"/>
                  <p:cNvSpPr>
                    <a:spLocks/>
                  </p:cNvSpPr>
                  <p:nvPr/>
                </p:nvSpPr>
                <p:spPr bwMode="auto">
                  <a:xfrm>
                    <a:off x="2990" y="2451"/>
                    <a:ext cx="92" cy="148"/>
                  </a:xfrm>
                  <a:custGeom>
                    <a:avLst/>
                    <a:gdLst>
                      <a:gd name="T0" fmla="*/ 0 w 92"/>
                      <a:gd name="T1" fmla="*/ 148 h 148"/>
                      <a:gd name="T2" fmla="*/ 21 w 92"/>
                      <a:gd name="T3" fmla="*/ 113 h 148"/>
                      <a:gd name="T4" fmla="*/ 42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1" y="113"/>
                        </a:lnTo>
                        <a:lnTo>
                          <a:pt x="42"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4" name="Freeform 62"/>
                  <p:cNvSpPr>
                    <a:spLocks/>
                  </p:cNvSpPr>
                  <p:nvPr/>
                </p:nvSpPr>
                <p:spPr bwMode="auto">
                  <a:xfrm>
                    <a:off x="3082" y="2380"/>
                    <a:ext cx="92" cy="71"/>
                  </a:xfrm>
                  <a:custGeom>
                    <a:avLst/>
                    <a:gdLst>
                      <a:gd name="T0" fmla="*/ 0 w 92"/>
                      <a:gd name="T1" fmla="*/ 71 h 71"/>
                      <a:gd name="T2" fmla="*/ 43 w 92"/>
                      <a:gd name="T3" fmla="*/ 28 h 71"/>
                      <a:gd name="T4" fmla="*/ 92 w 92"/>
                      <a:gd name="T5" fmla="*/ 0 h 71"/>
                      <a:gd name="T6" fmla="*/ 0 60000 65536"/>
                      <a:gd name="T7" fmla="*/ 0 60000 65536"/>
                      <a:gd name="T8" fmla="*/ 0 60000 65536"/>
                      <a:gd name="T9" fmla="*/ 0 w 92"/>
                      <a:gd name="T10" fmla="*/ 0 h 71"/>
                      <a:gd name="T11" fmla="*/ 92 w 92"/>
                      <a:gd name="T12" fmla="*/ 71 h 71"/>
                    </a:gdLst>
                    <a:ahLst/>
                    <a:cxnLst>
                      <a:cxn ang="T6">
                        <a:pos x="T0" y="T1"/>
                      </a:cxn>
                      <a:cxn ang="T7">
                        <a:pos x="T2" y="T3"/>
                      </a:cxn>
                      <a:cxn ang="T8">
                        <a:pos x="T4" y="T5"/>
                      </a:cxn>
                    </a:cxnLst>
                    <a:rect l="T9" t="T10" r="T11" b="T12"/>
                    <a:pathLst>
                      <a:path w="92" h="71">
                        <a:moveTo>
                          <a:pt x="0" y="71"/>
                        </a:moveTo>
                        <a:lnTo>
                          <a:pt x="43"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5" name="Freeform 63"/>
                  <p:cNvSpPr>
                    <a:spLocks/>
                  </p:cNvSpPr>
                  <p:nvPr/>
                </p:nvSpPr>
                <p:spPr bwMode="auto">
                  <a:xfrm>
                    <a:off x="3174" y="2373"/>
                    <a:ext cx="92" cy="7"/>
                  </a:xfrm>
                  <a:custGeom>
                    <a:avLst/>
                    <a:gdLst>
                      <a:gd name="T0" fmla="*/ 0 w 92"/>
                      <a:gd name="T1" fmla="*/ 7 h 7"/>
                      <a:gd name="T2" fmla="*/ 21 w 92"/>
                      <a:gd name="T3" fmla="*/ 0 h 7"/>
                      <a:gd name="T4" fmla="*/ 43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3"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6" name="Freeform 64"/>
                  <p:cNvSpPr>
                    <a:spLocks/>
                  </p:cNvSpPr>
                  <p:nvPr/>
                </p:nvSpPr>
                <p:spPr bwMode="auto">
                  <a:xfrm>
                    <a:off x="3266" y="2380"/>
                    <a:ext cx="92" cy="7"/>
                  </a:xfrm>
                  <a:custGeom>
                    <a:avLst/>
                    <a:gdLst>
                      <a:gd name="T0" fmla="*/ 0 w 92"/>
                      <a:gd name="T1" fmla="*/ 0 h 7"/>
                      <a:gd name="T2" fmla="*/ 43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3"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7" name="Freeform 65"/>
                  <p:cNvSpPr>
                    <a:spLocks/>
                  </p:cNvSpPr>
                  <p:nvPr/>
                </p:nvSpPr>
                <p:spPr bwMode="auto">
                  <a:xfrm>
                    <a:off x="3358" y="2309"/>
                    <a:ext cx="93" cy="71"/>
                  </a:xfrm>
                  <a:custGeom>
                    <a:avLst/>
                    <a:gdLst>
                      <a:gd name="T0" fmla="*/ 0 w 93"/>
                      <a:gd name="T1" fmla="*/ 71 h 71"/>
                      <a:gd name="T2" fmla="*/ 22 w 93"/>
                      <a:gd name="T3" fmla="*/ 56 h 71"/>
                      <a:gd name="T4" fmla="*/ 43 w 93"/>
                      <a:gd name="T5" fmla="*/ 42 h 71"/>
                      <a:gd name="T6" fmla="*/ 93 w 93"/>
                      <a:gd name="T7" fmla="*/ 0 h 71"/>
                      <a:gd name="T8" fmla="*/ 0 60000 65536"/>
                      <a:gd name="T9" fmla="*/ 0 60000 65536"/>
                      <a:gd name="T10" fmla="*/ 0 60000 65536"/>
                      <a:gd name="T11" fmla="*/ 0 60000 65536"/>
                      <a:gd name="T12" fmla="*/ 0 w 93"/>
                      <a:gd name="T13" fmla="*/ 0 h 71"/>
                      <a:gd name="T14" fmla="*/ 93 w 93"/>
                      <a:gd name="T15" fmla="*/ 71 h 71"/>
                    </a:gdLst>
                    <a:ahLst/>
                    <a:cxnLst>
                      <a:cxn ang="T8">
                        <a:pos x="T0" y="T1"/>
                      </a:cxn>
                      <a:cxn ang="T9">
                        <a:pos x="T2" y="T3"/>
                      </a:cxn>
                      <a:cxn ang="T10">
                        <a:pos x="T4" y="T5"/>
                      </a:cxn>
                      <a:cxn ang="T11">
                        <a:pos x="T6" y="T7"/>
                      </a:cxn>
                    </a:cxnLst>
                    <a:rect l="T12" t="T13" r="T14" b="T15"/>
                    <a:pathLst>
                      <a:path w="93" h="71">
                        <a:moveTo>
                          <a:pt x="0" y="71"/>
                        </a:moveTo>
                        <a:lnTo>
                          <a:pt x="22" y="56"/>
                        </a:lnTo>
                        <a:lnTo>
                          <a:pt x="43" y="42"/>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8" name="Line 66"/>
                  <p:cNvSpPr>
                    <a:spLocks noChangeShapeType="1"/>
                  </p:cNvSpPr>
                  <p:nvPr/>
                </p:nvSpPr>
                <p:spPr bwMode="auto">
                  <a:xfrm flipV="1">
                    <a:off x="3451"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79" name="Freeform 67"/>
                  <p:cNvSpPr>
                    <a:spLocks/>
                  </p:cNvSpPr>
                  <p:nvPr/>
                </p:nvSpPr>
                <p:spPr bwMode="auto">
                  <a:xfrm>
                    <a:off x="3543" y="2160"/>
                    <a:ext cx="92" cy="71"/>
                  </a:xfrm>
                  <a:custGeom>
                    <a:avLst/>
                    <a:gdLst>
                      <a:gd name="T0" fmla="*/ 0 w 92"/>
                      <a:gd name="T1" fmla="*/ 71 h 71"/>
                      <a:gd name="T2" fmla="*/ 21 w 92"/>
                      <a:gd name="T3" fmla="*/ 57 h 71"/>
                      <a:gd name="T4" fmla="*/ 42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2"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80" name="Freeform 68"/>
                  <p:cNvSpPr>
                    <a:spLocks/>
                  </p:cNvSpPr>
                  <p:nvPr/>
                </p:nvSpPr>
                <p:spPr bwMode="auto">
                  <a:xfrm>
                    <a:off x="3635" y="1862"/>
                    <a:ext cx="92" cy="298"/>
                  </a:xfrm>
                  <a:custGeom>
                    <a:avLst/>
                    <a:gdLst>
                      <a:gd name="T0" fmla="*/ 0 w 92"/>
                      <a:gd name="T1" fmla="*/ 298 h 298"/>
                      <a:gd name="T2" fmla="*/ 21 w 92"/>
                      <a:gd name="T3" fmla="*/ 241 h 298"/>
                      <a:gd name="T4" fmla="*/ 42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1" y="241"/>
                        </a:lnTo>
                        <a:lnTo>
                          <a:pt x="42"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81" name="Freeform 69"/>
                  <p:cNvSpPr>
                    <a:spLocks/>
                  </p:cNvSpPr>
                  <p:nvPr/>
                </p:nvSpPr>
                <p:spPr bwMode="auto">
                  <a:xfrm>
                    <a:off x="3727" y="1423"/>
                    <a:ext cx="92" cy="439"/>
                  </a:xfrm>
                  <a:custGeom>
                    <a:avLst/>
                    <a:gdLst>
                      <a:gd name="T0" fmla="*/ 0 w 92"/>
                      <a:gd name="T1" fmla="*/ 439 h 439"/>
                      <a:gd name="T2" fmla="*/ 21 w 92"/>
                      <a:gd name="T3" fmla="*/ 340 h 439"/>
                      <a:gd name="T4" fmla="*/ 42 w 92"/>
                      <a:gd name="T5" fmla="*/ 227 h 439"/>
                      <a:gd name="T6" fmla="*/ 71 w 92"/>
                      <a:gd name="T7" fmla="*/ 113 h 439"/>
                      <a:gd name="T8" fmla="*/ 92 w 92"/>
                      <a:gd name="T9" fmla="*/ 0 h 439"/>
                      <a:gd name="T10" fmla="*/ 0 60000 65536"/>
                      <a:gd name="T11" fmla="*/ 0 60000 65536"/>
                      <a:gd name="T12" fmla="*/ 0 60000 65536"/>
                      <a:gd name="T13" fmla="*/ 0 60000 65536"/>
                      <a:gd name="T14" fmla="*/ 0 60000 65536"/>
                      <a:gd name="T15" fmla="*/ 0 w 92"/>
                      <a:gd name="T16" fmla="*/ 0 h 439"/>
                      <a:gd name="T17" fmla="*/ 92 w 92"/>
                      <a:gd name="T18" fmla="*/ 439 h 439"/>
                    </a:gdLst>
                    <a:ahLst/>
                    <a:cxnLst>
                      <a:cxn ang="T10">
                        <a:pos x="T0" y="T1"/>
                      </a:cxn>
                      <a:cxn ang="T11">
                        <a:pos x="T2" y="T3"/>
                      </a:cxn>
                      <a:cxn ang="T12">
                        <a:pos x="T4" y="T5"/>
                      </a:cxn>
                      <a:cxn ang="T13">
                        <a:pos x="T6" y="T7"/>
                      </a:cxn>
                      <a:cxn ang="T14">
                        <a:pos x="T8" y="T9"/>
                      </a:cxn>
                    </a:cxnLst>
                    <a:rect l="T15" t="T16" r="T17" b="T18"/>
                    <a:pathLst>
                      <a:path w="92" h="439">
                        <a:moveTo>
                          <a:pt x="0" y="439"/>
                        </a:moveTo>
                        <a:lnTo>
                          <a:pt x="21" y="340"/>
                        </a:lnTo>
                        <a:lnTo>
                          <a:pt x="42" y="227"/>
                        </a:lnTo>
                        <a:lnTo>
                          <a:pt x="71" y="11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82" name="Rectangle 70"/>
                  <p:cNvSpPr>
                    <a:spLocks noChangeArrowheads="1"/>
                  </p:cNvSpPr>
                  <p:nvPr/>
                </p:nvSpPr>
                <p:spPr bwMode="auto">
                  <a:xfrm>
                    <a:off x="1594"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83" name="Rectangle 71"/>
                  <p:cNvSpPr>
                    <a:spLocks noChangeArrowheads="1"/>
                  </p:cNvSpPr>
                  <p:nvPr/>
                </p:nvSpPr>
                <p:spPr bwMode="auto">
                  <a:xfrm>
                    <a:off x="1686"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84" name="Rectangle 72"/>
                  <p:cNvSpPr>
                    <a:spLocks noChangeArrowheads="1"/>
                  </p:cNvSpPr>
                  <p:nvPr/>
                </p:nvSpPr>
                <p:spPr bwMode="auto">
                  <a:xfrm>
                    <a:off x="1778"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85" name="Rectangle 73"/>
                  <p:cNvSpPr>
                    <a:spLocks noChangeArrowheads="1"/>
                  </p:cNvSpPr>
                  <p:nvPr/>
                </p:nvSpPr>
                <p:spPr bwMode="auto">
                  <a:xfrm>
                    <a:off x="1870" y="257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86" name="Rectangle 74"/>
                  <p:cNvSpPr>
                    <a:spLocks noChangeArrowheads="1"/>
                  </p:cNvSpPr>
                  <p:nvPr/>
                </p:nvSpPr>
                <p:spPr bwMode="auto">
                  <a:xfrm>
                    <a:off x="1962" y="2429"/>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87" name="Rectangle 75"/>
                  <p:cNvSpPr>
                    <a:spLocks noChangeArrowheads="1"/>
                  </p:cNvSpPr>
                  <p:nvPr/>
                </p:nvSpPr>
                <p:spPr bwMode="auto">
                  <a:xfrm>
                    <a:off x="2054"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88" name="Rectangle 76"/>
                  <p:cNvSpPr>
                    <a:spLocks noChangeArrowheads="1"/>
                  </p:cNvSpPr>
                  <p:nvPr/>
                </p:nvSpPr>
                <p:spPr bwMode="auto">
                  <a:xfrm>
                    <a:off x="2146"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89" name="Rectangle 77"/>
                  <p:cNvSpPr>
                    <a:spLocks noChangeArrowheads="1"/>
                  </p:cNvSpPr>
                  <p:nvPr/>
                </p:nvSpPr>
                <p:spPr bwMode="auto">
                  <a:xfrm>
                    <a:off x="2239"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0" name="Rectangle 78"/>
                  <p:cNvSpPr>
                    <a:spLocks noChangeArrowheads="1"/>
                  </p:cNvSpPr>
                  <p:nvPr/>
                </p:nvSpPr>
                <p:spPr bwMode="auto">
                  <a:xfrm>
                    <a:off x="2331" y="2288"/>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1" name="Rectangle 79"/>
                  <p:cNvSpPr>
                    <a:spLocks noChangeArrowheads="1"/>
                  </p:cNvSpPr>
                  <p:nvPr/>
                </p:nvSpPr>
                <p:spPr bwMode="auto">
                  <a:xfrm>
                    <a:off x="2423"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2" name="Rectangle 80"/>
                  <p:cNvSpPr>
                    <a:spLocks noChangeArrowheads="1"/>
                  </p:cNvSpPr>
                  <p:nvPr/>
                </p:nvSpPr>
                <p:spPr bwMode="auto">
                  <a:xfrm>
                    <a:off x="2515" y="2139"/>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3" name="Rectangle 81"/>
                  <p:cNvSpPr>
                    <a:spLocks noChangeArrowheads="1"/>
                  </p:cNvSpPr>
                  <p:nvPr/>
                </p:nvSpPr>
                <p:spPr bwMode="auto">
                  <a:xfrm>
                    <a:off x="2607" y="1841"/>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4" name="Rectangle 82"/>
                  <p:cNvSpPr>
                    <a:spLocks noChangeArrowheads="1"/>
                  </p:cNvSpPr>
                  <p:nvPr/>
                </p:nvSpPr>
                <p:spPr bwMode="auto">
                  <a:xfrm>
                    <a:off x="2699" y="1402"/>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5" name="Rectangle 83"/>
                  <p:cNvSpPr>
                    <a:spLocks noChangeArrowheads="1"/>
                  </p:cNvSpPr>
                  <p:nvPr/>
                </p:nvSpPr>
                <p:spPr bwMode="auto">
                  <a:xfrm>
                    <a:off x="279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6" name="Rectangle 84"/>
                  <p:cNvSpPr>
                    <a:spLocks noChangeArrowheads="1"/>
                  </p:cNvSpPr>
                  <p:nvPr/>
                </p:nvSpPr>
                <p:spPr bwMode="auto">
                  <a:xfrm>
                    <a:off x="2884"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7" name="Rectangle 85"/>
                  <p:cNvSpPr>
                    <a:spLocks noChangeArrowheads="1"/>
                  </p:cNvSpPr>
                  <p:nvPr/>
                </p:nvSpPr>
                <p:spPr bwMode="auto">
                  <a:xfrm>
                    <a:off x="2969" y="257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8" name="Rectangle 86"/>
                  <p:cNvSpPr>
                    <a:spLocks noChangeArrowheads="1"/>
                  </p:cNvSpPr>
                  <p:nvPr/>
                </p:nvSpPr>
                <p:spPr bwMode="auto">
                  <a:xfrm>
                    <a:off x="3061" y="2429"/>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99" name="Rectangle 87"/>
                  <p:cNvSpPr>
                    <a:spLocks noChangeArrowheads="1"/>
                  </p:cNvSpPr>
                  <p:nvPr/>
                </p:nvSpPr>
                <p:spPr bwMode="auto">
                  <a:xfrm>
                    <a:off x="3153"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900" name="Rectangle 88"/>
                  <p:cNvSpPr>
                    <a:spLocks noChangeArrowheads="1"/>
                  </p:cNvSpPr>
                  <p:nvPr/>
                </p:nvSpPr>
                <p:spPr bwMode="auto">
                  <a:xfrm>
                    <a:off x="3245"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901" name="Rectangle 89"/>
                  <p:cNvSpPr>
                    <a:spLocks noChangeArrowheads="1"/>
                  </p:cNvSpPr>
                  <p:nvPr/>
                </p:nvSpPr>
                <p:spPr bwMode="auto">
                  <a:xfrm>
                    <a:off x="3337"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902" name="Rectangle 90"/>
                  <p:cNvSpPr>
                    <a:spLocks noChangeArrowheads="1"/>
                  </p:cNvSpPr>
                  <p:nvPr/>
                </p:nvSpPr>
                <p:spPr bwMode="auto">
                  <a:xfrm>
                    <a:off x="3429" y="2288"/>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903" name="Rectangle 91"/>
                  <p:cNvSpPr>
                    <a:spLocks noChangeArrowheads="1"/>
                  </p:cNvSpPr>
                  <p:nvPr/>
                </p:nvSpPr>
                <p:spPr bwMode="auto">
                  <a:xfrm>
                    <a:off x="352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904" name="Rectangle 92"/>
                  <p:cNvSpPr>
                    <a:spLocks noChangeArrowheads="1"/>
                  </p:cNvSpPr>
                  <p:nvPr/>
                </p:nvSpPr>
                <p:spPr bwMode="auto">
                  <a:xfrm>
                    <a:off x="3614" y="213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905" name="Rectangle 93"/>
                  <p:cNvSpPr>
                    <a:spLocks noChangeArrowheads="1"/>
                  </p:cNvSpPr>
                  <p:nvPr/>
                </p:nvSpPr>
                <p:spPr bwMode="auto">
                  <a:xfrm>
                    <a:off x="3706" y="1841"/>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906" name="Rectangle 94"/>
                  <p:cNvSpPr>
                    <a:spLocks noChangeArrowheads="1"/>
                  </p:cNvSpPr>
                  <p:nvPr/>
                </p:nvSpPr>
                <p:spPr bwMode="auto">
                  <a:xfrm>
                    <a:off x="3798"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grpSp>
            <p:grpSp>
              <p:nvGrpSpPr>
                <p:cNvPr id="23808" name="Group 95"/>
                <p:cNvGrpSpPr>
                  <a:grpSpLocks/>
                </p:cNvGrpSpPr>
                <p:nvPr/>
              </p:nvGrpSpPr>
              <p:grpSpPr bwMode="auto">
                <a:xfrm>
                  <a:off x="2329" y="1392"/>
                  <a:ext cx="758" cy="374"/>
                  <a:chOff x="1594" y="1402"/>
                  <a:chExt cx="2246" cy="1289"/>
                </a:xfrm>
              </p:grpSpPr>
              <p:sp>
                <p:nvSpPr>
                  <p:cNvPr id="23809" name="Freeform 96"/>
                  <p:cNvSpPr>
                    <a:spLocks/>
                  </p:cNvSpPr>
                  <p:nvPr/>
                </p:nvSpPr>
                <p:spPr bwMode="auto">
                  <a:xfrm>
                    <a:off x="1615" y="1423"/>
                    <a:ext cx="92" cy="808"/>
                  </a:xfrm>
                  <a:custGeom>
                    <a:avLst/>
                    <a:gdLst>
                      <a:gd name="T0" fmla="*/ 0 w 92"/>
                      <a:gd name="T1" fmla="*/ 0 h 808"/>
                      <a:gd name="T2" fmla="*/ 14 w 92"/>
                      <a:gd name="T3" fmla="*/ 106 h 808"/>
                      <a:gd name="T4" fmla="*/ 21 w 92"/>
                      <a:gd name="T5" fmla="*/ 213 h 808"/>
                      <a:gd name="T6" fmla="*/ 42 w 92"/>
                      <a:gd name="T7" fmla="*/ 425 h 808"/>
                      <a:gd name="T8" fmla="*/ 57 w 92"/>
                      <a:gd name="T9" fmla="*/ 532 h 808"/>
                      <a:gd name="T10" fmla="*/ 71 w 92"/>
                      <a:gd name="T11" fmla="*/ 631 h 808"/>
                      <a:gd name="T12" fmla="*/ 78 w 92"/>
                      <a:gd name="T13" fmla="*/ 723 h 808"/>
                      <a:gd name="T14" fmla="*/ 92 w 92"/>
                      <a:gd name="T15" fmla="*/ 808 h 808"/>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08"/>
                      <a:gd name="T26" fmla="*/ 92 w 92"/>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08">
                        <a:moveTo>
                          <a:pt x="0" y="0"/>
                        </a:moveTo>
                        <a:lnTo>
                          <a:pt x="14" y="106"/>
                        </a:lnTo>
                        <a:lnTo>
                          <a:pt x="21" y="213"/>
                        </a:lnTo>
                        <a:lnTo>
                          <a:pt x="42" y="425"/>
                        </a:lnTo>
                        <a:lnTo>
                          <a:pt x="57" y="532"/>
                        </a:lnTo>
                        <a:lnTo>
                          <a:pt x="71" y="631"/>
                        </a:lnTo>
                        <a:lnTo>
                          <a:pt x="78" y="723"/>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0" name="Freeform 97"/>
                  <p:cNvSpPr>
                    <a:spLocks/>
                  </p:cNvSpPr>
                  <p:nvPr/>
                </p:nvSpPr>
                <p:spPr bwMode="auto">
                  <a:xfrm>
                    <a:off x="1707" y="2231"/>
                    <a:ext cx="92" cy="439"/>
                  </a:xfrm>
                  <a:custGeom>
                    <a:avLst/>
                    <a:gdLst>
                      <a:gd name="T0" fmla="*/ 0 w 92"/>
                      <a:gd name="T1" fmla="*/ 0 h 439"/>
                      <a:gd name="T2" fmla="*/ 21 w 92"/>
                      <a:gd name="T3" fmla="*/ 149 h 439"/>
                      <a:gd name="T4" fmla="*/ 36 w 92"/>
                      <a:gd name="T5" fmla="*/ 212 h 439"/>
                      <a:gd name="T6" fmla="*/ 43 w 92"/>
                      <a:gd name="T7" fmla="*/ 276 h 439"/>
                      <a:gd name="T8" fmla="*/ 57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6" y="212"/>
                        </a:lnTo>
                        <a:lnTo>
                          <a:pt x="43" y="276"/>
                        </a:lnTo>
                        <a:lnTo>
                          <a:pt x="57"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1" name="Freeform 98"/>
                  <p:cNvSpPr>
                    <a:spLocks/>
                  </p:cNvSpPr>
                  <p:nvPr/>
                </p:nvSpPr>
                <p:spPr bwMode="auto">
                  <a:xfrm>
                    <a:off x="1799" y="2599"/>
                    <a:ext cx="92" cy="85"/>
                  </a:xfrm>
                  <a:custGeom>
                    <a:avLst/>
                    <a:gdLst>
                      <a:gd name="T0" fmla="*/ 0 w 92"/>
                      <a:gd name="T1" fmla="*/ 71 h 85"/>
                      <a:gd name="T2" fmla="*/ 7 w 92"/>
                      <a:gd name="T3" fmla="*/ 85 h 85"/>
                      <a:gd name="T4" fmla="*/ 21 w 92"/>
                      <a:gd name="T5" fmla="*/ 85 h 85"/>
                      <a:gd name="T6" fmla="*/ 36 w 92"/>
                      <a:gd name="T7" fmla="*/ 78 h 85"/>
                      <a:gd name="T8" fmla="*/ 43 w 92"/>
                      <a:gd name="T9" fmla="*/ 64 h 85"/>
                      <a:gd name="T10" fmla="*/ 71 w 92"/>
                      <a:gd name="T11" fmla="*/ 29 h 85"/>
                      <a:gd name="T12" fmla="*/ 85 w 92"/>
                      <a:gd name="T13" fmla="*/ 14 h 85"/>
                      <a:gd name="T14" fmla="*/ 92 w 92"/>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5"/>
                      <a:gd name="T26" fmla="*/ 92 w 92"/>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5">
                        <a:moveTo>
                          <a:pt x="0" y="71"/>
                        </a:moveTo>
                        <a:lnTo>
                          <a:pt x="7" y="85"/>
                        </a:lnTo>
                        <a:lnTo>
                          <a:pt x="21" y="85"/>
                        </a:lnTo>
                        <a:lnTo>
                          <a:pt x="36" y="78"/>
                        </a:lnTo>
                        <a:lnTo>
                          <a:pt x="43" y="64"/>
                        </a:lnTo>
                        <a:lnTo>
                          <a:pt x="71" y="29"/>
                        </a:lnTo>
                        <a:lnTo>
                          <a:pt x="85" y="14"/>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2" name="Freeform 99"/>
                  <p:cNvSpPr>
                    <a:spLocks/>
                  </p:cNvSpPr>
                  <p:nvPr/>
                </p:nvSpPr>
                <p:spPr bwMode="auto">
                  <a:xfrm>
                    <a:off x="1891" y="2451"/>
                    <a:ext cx="92" cy="148"/>
                  </a:xfrm>
                  <a:custGeom>
                    <a:avLst/>
                    <a:gdLst>
                      <a:gd name="T0" fmla="*/ 0 w 92"/>
                      <a:gd name="T1" fmla="*/ 148 h 148"/>
                      <a:gd name="T2" fmla="*/ 22 w 92"/>
                      <a:gd name="T3" fmla="*/ 113 h 148"/>
                      <a:gd name="T4" fmla="*/ 43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2" y="113"/>
                        </a:lnTo>
                        <a:lnTo>
                          <a:pt x="43"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3" name="Freeform 100"/>
                  <p:cNvSpPr>
                    <a:spLocks/>
                  </p:cNvSpPr>
                  <p:nvPr/>
                </p:nvSpPr>
                <p:spPr bwMode="auto">
                  <a:xfrm>
                    <a:off x="1983" y="2380"/>
                    <a:ext cx="93" cy="71"/>
                  </a:xfrm>
                  <a:custGeom>
                    <a:avLst/>
                    <a:gdLst>
                      <a:gd name="T0" fmla="*/ 0 w 93"/>
                      <a:gd name="T1" fmla="*/ 71 h 71"/>
                      <a:gd name="T2" fmla="*/ 43 w 93"/>
                      <a:gd name="T3" fmla="*/ 28 h 71"/>
                      <a:gd name="T4" fmla="*/ 93 w 93"/>
                      <a:gd name="T5" fmla="*/ 0 h 71"/>
                      <a:gd name="T6" fmla="*/ 0 60000 65536"/>
                      <a:gd name="T7" fmla="*/ 0 60000 65536"/>
                      <a:gd name="T8" fmla="*/ 0 60000 65536"/>
                      <a:gd name="T9" fmla="*/ 0 w 93"/>
                      <a:gd name="T10" fmla="*/ 0 h 71"/>
                      <a:gd name="T11" fmla="*/ 93 w 93"/>
                      <a:gd name="T12" fmla="*/ 71 h 71"/>
                    </a:gdLst>
                    <a:ahLst/>
                    <a:cxnLst>
                      <a:cxn ang="T6">
                        <a:pos x="T0" y="T1"/>
                      </a:cxn>
                      <a:cxn ang="T7">
                        <a:pos x="T2" y="T3"/>
                      </a:cxn>
                      <a:cxn ang="T8">
                        <a:pos x="T4" y="T5"/>
                      </a:cxn>
                    </a:cxnLst>
                    <a:rect l="T9" t="T10" r="T11" b="T12"/>
                    <a:pathLst>
                      <a:path w="93" h="71">
                        <a:moveTo>
                          <a:pt x="0" y="71"/>
                        </a:moveTo>
                        <a:lnTo>
                          <a:pt x="43" y="28"/>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4" name="Freeform 101"/>
                  <p:cNvSpPr>
                    <a:spLocks/>
                  </p:cNvSpPr>
                  <p:nvPr/>
                </p:nvSpPr>
                <p:spPr bwMode="auto">
                  <a:xfrm>
                    <a:off x="2076" y="2373"/>
                    <a:ext cx="92" cy="7"/>
                  </a:xfrm>
                  <a:custGeom>
                    <a:avLst/>
                    <a:gdLst>
                      <a:gd name="T0" fmla="*/ 0 w 92"/>
                      <a:gd name="T1" fmla="*/ 7 h 7"/>
                      <a:gd name="T2" fmla="*/ 21 w 92"/>
                      <a:gd name="T3" fmla="*/ 0 h 7"/>
                      <a:gd name="T4" fmla="*/ 42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2"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5" name="Freeform 102"/>
                  <p:cNvSpPr>
                    <a:spLocks/>
                  </p:cNvSpPr>
                  <p:nvPr/>
                </p:nvSpPr>
                <p:spPr bwMode="auto">
                  <a:xfrm>
                    <a:off x="2168" y="2380"/>
                    <a:ext cx="92" cy="7"/>
                  </a:xfrm>
                  <a:custGeom>
                    <a:avLst/>
                    <a:gdLst>
                      <a:gd name="T0" fmla="*/ 0 w 92"/>
                      <a:gd name="T1" fmla="*/ 0 h 7"/>
                      <a:gd name="T2" fmla="*/ 42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2"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6" name="Freeform 103"/>
                  <p:cNvSpPr>
                    <a:spLocks/>
                  </p:cNvSpPr>
                  <p:nvPr/>
                </p:nvSpPr>
                <p:spPr bwMode="auto">
                  <a:xfrm>
                    <a:off x="2260" y="2309"/>
                    <a:ext cx="92" cy="71"/>
                  </a:xfrm>
                  <a:custGeom>
                    <a:avLst/>
                    <a:gdLst>
                      <a:gd name="T0" fmla="*/ 0 w 92"/>
                      <a:gd name="T1" fmla="*/ 71 h 71"/>
                      <a:gd name="T2" fmla="*/ 21 w 92"/>
                      <a:gd name="T3" fmla="*/ 56 h 71"/>
                      <a:gd name="T4" fmla="*/ 42 w 92"/>
                      <a:gd name="T5" fmla="*/ 42 h 71"/>
                      <a:gd name="T6" fmla="*/ 92 w 92"/>
                      <a:gd name="T7" fmla="*/ 0 h 71"/>
                      <a:gd name="T8" fmla="*/ 0 60000 65536"/>
                      <a:gd name="T9" fmla="*/ 0 60000 65536"/>
                      <a:gd name="T10" fmla="*/ 0 60000 65536"/>
                      <a:gd name="T11" fmla="*/ 0 60000 65536"/>
                      <a:gd name="T12" fmla="*/ 0 w 92"/>
                      <a:gd name="T13" fmla="*/ 0 h 71"/>
                      <a:gd name="T14" fmla="*/ 92 w 92"/>
                      <a:gd name="T15" fmla="*/ 71 h 71"/>
                    </a:gdLst>
                    <a:ahLst/>
                    <a:cxnLst>
                      <a:cxn ang="T8">
                        <a:pos x="T0" y="T1"/>
                      </a:cxn>
                      <a:cxn ang="T9">
                        <a:pos x="T2" y="T3"/>
                      </a:cxn>
                      <a:cxn ang="T10">
                        <a:pos x="T4" y="T5"/>
                      </a:cxn>
                      <a:cxn ang="T11">
                        <a:pos x="T6" y="T7"/>
                      </a:cxn>
                    </a:cxnLst>
                    <a:rect l="T12" t="T13" r="T14" b="T15"/>
                    <a:pathLst>
                      <a:path w="92" h="71">
                        <a:moveTo>
                          <a:pt x="0" y="71"/>
                        </a:moveTo>
                        <a:lnTo>
                          <a:pt x="21" y="56"/>
                        </a:lnTo>
                        <a:lnTo>
                          <a:pt x="42" y="42"/>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7" name="Line 104"/>
                  <p:cNvSpPr>
                    <a:spLocks noChangeShapeType="1"/>
                  </p:cNvSpPr>
                  <p:nvPr/>
                </p:nvSpPr>
                <p:spPr bwMode="auto">
                  <a:xfrm flipV="1">
                    <a:off x="2352"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8" name="Freeform 105"/>
                  <p:cNvSpPr>
                    <a:spLocks/>
                  </p:cNvSpPr>
                  <p:nvPr/>
                </p:nvSpPr>
                <p:spPr bwMode="auto">
                  <a:xfrm>
                    <a:off x="2444" y="2160"/>
                    <a:ext cx="92" cy="71"/>
                  </a:xfrm>
                  <a:custGeom>
                    <a:avLst/>
                    <a:gdLst>
                      <a:gd name="T0" fmla="*/ 0 w 92"/>
                      <a:gd name="T1" fmla="*/ 71 h 71"/>
                      <a:gd name="T2" fmla="*/ 21 w 92"/>
                      <a:gd name="T3" fmla="*/ 57 h 71"/>
                      <a:gd name="T4" fmla="*/ 43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3"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19" name="Freeform 106"/>
                  <p:cNvSpPr>
                    <a:spLocks/>
                  </p:cNvSpPr>
                  <p:nvPr/>
                </p:nvSpPr>
                <p:spPr bwMode="auto">
                  <a:xfrm>
                    <a:off x="2536" y="1862"/>
                    <a:ext cx="92" cy="298"/>
                  </a:xfrm>
                  <a:custGeom>
                    <a:avLst/>
                    <a:gdLst>
                      <a:gd name="T0" fmla="*/ 0 w 92"/>
                      <a:gd name="T1" fmla="*/ 298 h 298"/>
                      <a:gd name="T2" fmla="*/ 22 w 92"/>
                      <a:gd name="T3" fmla="*/ 241 h 298"/>
                      <a:gd name="T4" fmla="*/ 43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2" y="241"/>
                        </a:lnTo>
                        <a:lnTo>
                          <a:pt x="43"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0" name="Freeform 107"/>
                  <p:cNvSpPr>
                    <a:spLocks/>
                  </p:cNvSpPr>
                  <p:nvPr/>
                </p:nvSpPr>
                <p:spPr bwMode="auto">
                  <a:xfrm>
                    <a:off x="2628" y="1416"/>
                    <a:ext cx="93" cy="446"/>
                  </a:xfrm>
                  <a:custGeom>
                    <a:avLst/>
                    <a:gdLst>
                      <a:gd name="T0" fmla="*/ 0 w 93"/>
                      <a:gd name="T1" fmla="*/ 446 h 446"/>
                      <a:gd name="T2" fmla="*/ 7 w 93"/>
                      <a:gd name="T3" fmla="*/ 418 h 446"/>
                      <a:gd name="T4" fmla="*/ 15 w 93"/>
                      <a:gd name="T5" fmla="*/ 390 h 446"/>
                      <a:gd name="T6" fmla="*/ 22 w 93"/>
                      <a:gd name="T7" fmla="*/ 319 h 446"/>
                      <a:gd name="T8" fmla="*/ 36 w 93"/>
                      <a:gd name="T9" fmla="*/ 241 h 446"/>
                      <a:gd name="T10" fmla="*/ 43 w 93"/>
                      <a:gd name="T11" fmla="*/ 156 h 446"/>
                      <a:gd name="T12" fmla="*/ 57 w 93"/>
                      <a:gd name="T13" fmla="*/ 85 h 446"/>
                      <a:gd name="T14" fmla="*/ 64 w 93"/>
                      <a:gd name="T15" fmla="*/ 57 h 446"/>
                      <a:gd name="T16" fmla="*/ 71 w 93"/>
                      <a:gd name="T17" fmla="*/ 35 h 446"/>
                      <a:gd name="T18" fmla="*/ 78 w 93"/>
                      <a:gd name="T19" fmla="*/ 14 h 446"/>
                      <a:gd name="T20" fmla="*/ 78 w 93"/>
                      <a:gd name="T21" fmla="*/ 0 h 446"/>
                      <a:gd name="T22" fmla="*/ 85 w 93"/>
                      <a:gd name="T23" fmla="*/ 0 h 446"/>
                      <a:gd name="T24" fmla="*/ 93 w 93"/>
                      <a:gd name="T25" fmla="*/ 7 h 4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446"/>
                      <a:gd name="T41" fmla="*/ 93 w 93"/>
                      <a:gd name="T42" fmla="*/ 446 h 4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446">
                        <a:moveTo>
                          <a:pt x="0" y="446"/>
                        </a:moveTo>
                        <a:lnTo>
                          <a:pt x="7" y="418"/>
                        </a:lnTo>
                        <a:lnTo>
                          <a:pt x="15" y="390"/>
                        </a:lnTo>
                        <a:lnTo>
                          <a:pt x="22" y="319"/>
                        </a:lnTo>
                        <a:lnTo>
                          <a:pt x="36" y="241"/>
                        </a:lnTo>
                        <a:lnTo>
                          <a:pt x="43" y="156"/>
                        </a:lnTo>
                        <a:lnTo>
                          <a:pt x="57" y="85"/>
                        </a:lnTo>
                        <a:lnTo>
                          <a:pt x="64" y="57"/>
                        </a:lnTo>
                        <a:lnTo>
                          <a:pt x="71" y="35"/>
                        </a:lnTo>
                        <a:lnTo>
                          <a:pt x="78" y="14"/>
                        </a:lnTo>
                        <a:lnTo>
                          <a:pt x="78" y="0"/>
                        </a:lnTo>
                        <a:lnTo>
                          <a:pt x="85" y="0"/>
                        </a:lnTo>
                        <a:lnTo>
                          <a:pt x="93"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1" name="Freeform 108"/>
                  <p:cNvSpPr>
                    <a:spLocks/>
                  </p:cNvSpPr>
                  <p:nvPr/>
                </p:nvSpPr>
                <p:spPr bwMode="auto">
                  <a:xfrm>
                    <a:off x="2721" y="1423"/>
                    <a:ext cx="92" cy="808"/>
                  </a:xfrm>
                  <a:custGeom>
                    <a:avLst/>
                    <a:gdLst>
                      <a:gd name="T0" fmla="*/ 0 w 92"/>
                      <a:gd name="T1" fmla="*/ 0 h 808"/>
                      <a:gd name="T2" fmla="*/ 7 w 92"/>
                      <a:gd name="T3" fmla="*/ 14 h 808"/>
                      <a:gd name="T4" fmla="*/ 14 w 92"/>
                      <a:gd name="T5" fmla="*/ 43 h 808"/>
                      <a:gd name="T6" fmla="*/ 14 w 92"/>
                      <a:gd name="T7" fmla="*/ 78 h 808"/>
                      <a:gd name="T8" fmla="*/ 21 w 92"/>
                      <a:gd name="T9" fmla="*/ 121 h 808"/>
                      <a:gd name="T10" fmla="*/ 28 w 92"/>
                      <a:gd name="T11" fmla="*/ 170 h 808"/>
                      <a:gd name="T12" fmla="*/ 35 w 92"/>
                      <a:gd name="T13" fmla="*/ 227 h 808"/>
                      <a:gd name="T14" fmla="*/ 42 w 92"/>
                      <a:gd name="T15" fmla="*/ 347 h 808"/>
                      <a:gd name="T16" fmla="*/ 56 w 92"/>
                      <a:gd name="T17" fmla="*/ 475 h 808"/>
                      <a:gd name="T18" fmla="*/ 70 w 92"/>
                      <a:gd name="T19" fmla="*/ 602 h 808"/>
                      <a:gd name="T20" fmla="*/ 77 w 92"/>
                      <a:gd name="T21" fmla="*/ 659 h 808"/>
                      <a:gd name="T22" fmla="*/ 77 w 92"/>
                      <a:gd name="T23" fmla="*/ 716 h 808"/>
                      <a:gd name="T24" fmla="*/ 85 w 92"/>
                      <a:gd name="T25" fmla="*/ 765 h 808"/>
                      <a:gd name="T26" fmla="*/ 92 w 92"/>
                      <a:gd name="T27" fmla="*/ 808 h 8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808"/>
                      <a:gd name="T44" fmla="*/ 92 w 92"/>
                      <a:gd name="T45" fmla="*/ 808 h 8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808">
                        <a:moveTo>
                          <a:pt x="0" y="0"/>
                        </a:moveTo>
                        <a:lnTo>
                          <a:pt x="7" y="14"/>
                        </a:lnTo>
                        <a:lnTo>
                          <a:pt x="14" y="43"/>
                        </a:lnTo>
                        <a:lnTo>
                          <a:pt x="14" y="78"/>
                        </a:lnTo>
                        <a:lnTo>
                          <a:pt x="21" y="121"/>
                        </a:lnTo>
                        <a:lnTo>
                          <a:pt x="28" y="170"/>
                        </a:lnTo>
                        <a:lnTo>
                          <a:pt x="35" y="227"/>
                        </a:lnTo>
                        <a:lnTo>
                          <a:pt x="42" y="347"/>
                        </a:lnTo>
                        <a:lnTo>
                          <a:pt x="56" y="475"/>
                        </a:lnTo>
                        <a:lnTo>
                          <a:pt x="70" y="602"/>
                        </a:lnTo>
                        <a:lnTo>
                          <a:pt x="77" y="659"/>
                        </a:lnTo>
                        <a:lnTo>
                          <a:pt x="77" y="716"/>
                        </a:lnTo>
                        <a:lnTo>
                          <a:pt x="85" y="765"/>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2" name="Freeform 109"/>
                  <p:cNvSpPr>
                    <a:spLocks/>
                  </p:cNvSpPr>
                  <p:nvPr/>
                </p:nvSpPr>
                <p:spPr bwMode="auto">
                  <a:xfrm>
                    <a:off x="2813" y="2231"/>
                    <a:ext cx="92" cy="439"/>
                  </a:xfrm>
                  <a:custGeom>
                    <a:avLst/>
                    <a:gdLst>
                      <a:gd name="T0" fmla="*/ 0 w 92"/>
                      <a:gd name="T1" fmla="*/ 0 h 439"/>
                      <a:gd name="T2" fmla="*/ 21 w 92"/>
                      <a:gd name="T3" fmla="*/ 149 h 439"/>
                      <a:gd name="T4" fmla="*/ 35 w 92"/>
                      <a:gd name="T5" fmla="*/ 212 h 439"/>
                      <a:gd name="T6" fmla="*/ 49 w 92"/>
                      <a:gd name="T7" fmla="*/ 276 h 439"/>
                      <a:gd name="T8" fmla="*/ 56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5" y="212"/>
                        </a:lnTo>
                        <a:lnTo>
                          <a:pt x="49" y="276"/>
                        </a:lnTo>
                        <a:lnTo>
                          <a:pt x="56"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3" name="Freeform 110"/>
                  <p:cNvSpPr>
                    <a:spLocks/>
                  </p:cNvSpPr>
                  <p:nvPr/>
                </p:nvSpPr>
                <p:spPr bwMode="auto">
                  <a:xfrm>
                    <a:off x="2905" y="2599"/>
                    <a:ext cx="85" cy="85"/>
                  </a:xfrm>
                  <a:custGeom>
                    <a:avLst/>
                    <a:gdLst>
                      <a:gd name="T0" fmla="*/ 0 w 85"/>
                      <a:gd name="T1" fmla="*/ 71 h 85"/>
                      <a:gd name="T2" fmla="*/ 7 w 85"/>
                      <a:gd name="T3" fmla="*/ 85 h 85"/>
                      <a:gd name="T4" fmla="*/ 21 w 85"/>
                      <a:gd name="T5" fmla="*/ 85 h 85"/>
                      <a:gd name="T6" fmla="*/ 28 w 85"/>
                      <a:gd name="T7" fmla="*/ 78 h 85"/>
                      <a:gd name="T8" fmla="*/ 42 w 85"/>
                      <a:gd name="T9" fmla="*/ 64 h 85"/>
                      <a:gd name="T10" fmla="*/ 64 w 85"/>
                      <a:gd name="T11" fmla="*/ 29 h 85"/>
                      <a:gd name="T12" fmla="*/ 78 w 85"/>
                      <a:gd name="T13" fmla="*/ 14 h 85"/>
                      <a:gd name="T14" fmla="*/ 85 w 85"/>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5"/>
                      <a:gd name="T26" fmla="*/ 85 w 85"/>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5">
                        <a:moveTo>
                          <a:pt x="0" y="71"/>
                        </a:moveTo>
                        <a:lnTo>
                          <a:pt x="7" y="85"/>
                        </a:lnTo>
                        <a:lnTo>
                          <a:pt x="21" y="85"/>
                        </a:lnTo>
                        <a:lnTo>
                          <a:pt x="28" y="78"/>
                        </a:lnTo>
                        <a:lnTo>
                          <a:pt x="42" y="64"/>
                        </a:lnTo>
                        <a:lnTo>
                          <a:pt x="64" y="29"/>
                        </a:lnTo>
                        <a:lnTo>
                          <a:pt x="78" y="14"/>
                        </a:lnTo>
                        <a:lnTo>
                          <a:pt x="85"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4" name="Freeform 111"/>
                  <p:cNvSpPr>
                    <a:spLocks/>
                  </p:cNvSpPr>
                  <p:nvPr/>
                </p:nvSpPr>
                <p:spPr bwMode="auto">
                  <a:xfrm>
                    <a:off x="2990" y="2451"/>
                    <a:ext cx="92" cy="148"/>
                  </a:xfrm>
                  <a:custGeom>
                    <a:avLst/>
                    <a:gdLst>
                      <a:gd name="T0" fmla="*/ 0 w 92"/>
                      <a:gd name="T1" fmla="*/ 148 h 148"/>
                      <a:gd name="T2" fmla="*/ 21 w 92"/>
                      <a:gd name="T3" fmla="*/ 113 h 148"/>
                      <a:gd name="T4" fmla="*/ 42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1" y="113"/>
                        </a:lnTo>
                        <a:lnTo>
                          <a:pt x="42"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5" name="Freeform 112"/>
                  <p:cNvSpPr>
                    <a:spLocks/>
                  </p:cNvSpPr>
                  <p:nvPr/>
                </p:nvSpPr>
                <p:spPr bwMode="auto">
                  <a:xfrm>
                    <a:off x="3082" y="2380"/>
                    <a:ext cx="92" cy="71"/>
                  </a:xfrm>
                  <a:custGeom>
                    <a:avLst/>
                    <a:gdLst>
                      <a:gd name="T0" fmla="*/ 0 w 92"/>
                      <a:gd name="T1" fmla="*/ 71 h 71"/>
                      <a:gd name="T2" fmla="*/ 43 w 92"/>
                      <a:gd name="T3" fmla="*/ 28 h 71"/>
                      <a:gd name="T4" fmla="*/ 92 w 92"/>
                      <a:gd name="T5" fmla="*/ 0 h 71"/>
                      <a:gd name="T6" fmla="*/ 0 60000 65536"/>
                      <a:gd name="T7" fmla="*/ 0 60000 65536"/>
                      <a:gd name="T8" fmla="*/ 0 60000 65536"/>
                      <a:gd name="T9" fmla="*/ 0 w 92"/>
                      <a:gd name="T10" fmla="*/ 0 h 71"/>
                      <a:gd name="T11" fmla="*/ 92 w 92"/>
                      <a:gd name="T12" fmla="*/ 71 h 71"/>
                    </a:gdLst>
                    <a:ahLst/>
                    <a:cxnLst>
                      <a:cxn ang="T6">
                        <a:pos x="T0" y="T1"/>
                      </a:cxn>
                      <a:cxn ang="T7">
                        <a:pos x="T2" y="T3"/>
                      </a:cxn>
                      <a:cxn ang="T8">
                        <a:pos x="T4" y="T5"/>
                      </a:cxn>
                    </a:cxnLst>
                    <a:rect l="T9" t="T10" r="T11" b="T12"/>
                    <a:pathLst>
                      <a:path w="92" h="71">
                        <a:moveTo>
                          <a:pt x="0" y="71"/>
                        </a:moveTo>
                        <a:lnTo>
                          <a:pt x="43"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6" name="Freeform 113"/>
                  <p:cNvSpPr>
                    <a:spLocks/>
                  </p:cNvSpPr>
                  <p:nvPr/>
                </p:nvSpPr>
                <p:spPr bwMode="auto">
                  <a:xfrm>
                    <a:off x="3174" y="2373"/>
                    <a:ext cx="92" cy="7"/>
                  </a:xfrm>
                  <a:custGeom>
                    <a:avLst/>
                    <a:gdLst>
                      <a:gd name="T0" fmla="*/ 0 w 92"/>
                      <a:gd name="T1" fmla="*/ 7 h 7"/>
                      <a:gd name="T2" fmla="*/ 21 w 92"/>
                      <a:gd name="T3" fmla="*/ 0 h 7"/>
                      <a:gd name="T4" fmla="*/ 43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3"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7" name="Freeform 114"/>
                  <p:cNvSpPr>
                    <a:spLocks/>
                  </p:cNvSpPr>
                  <p:nvPr/>
                </p:nvSpPr>
                <p:spPr bwMode="auto">
                  <a:xfrm>
                    <a:off x="3266" y="2380"/>
                    <a:ext cx="92" cy="7"/>
                  </a:xfrm>
                  <a:custGeom>
                    <a:avLst/>
                    <a:gdLst>
                      <a:gd name="T0" fmla="*/ 0 w 92"/>
                      <a:gd name="T1" fmla="*/ 0 h 7"/>
                      <a:gd name="T2" fmla="*/ 43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3"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8" name="Freeform 115"/>
                  <p:cNvSpPr>
                    <a:spLocks/>
                  </p:cNvSpPr>
                  <p:nvPr/>
                </p:nvSpPr>
                <p:spPr bwMode="auto">
                  <a:xfrm>
                    <a:off x="3358" y="2309"/>
                    <a:ext cx="93" cy="71"/>
                  </a:xfrm>
                  <a:custGeom>
                    <a:avLst/>
                    <a:gdLst>
                      <a:gd name="T0" fmla="*/ 0 w 93"/>
                      <a:gd name="T1" fmla="*/ 71 h 71"/>
                      <a:gd name="T2" fmla="*/ 22 w 93"/>
                      <a:gd name="T3" fmla="*/ 56 h 71"/>
                      <a:gd name="T4" fmla="*/ 43 w 93"/>
                      <a:gd name="T5" fmla="*/ 42 h 71"/>
                      <a:gd name="T6" fmla="*/ 93 w 93"/>
                      <a:gd name="T7" fmla="*/ 0 h 71"/>
                      <a:gd name="T8" fmla="*/ 0 60000 65536"/>
                      <a:gd name="T9" fmla="*/ 0 60000 65536"/>
                      <a:gd name="T10" fmla="*/ 0 60000 65536"/>
                      <a:gd name="T11" fmla="*/ 0 60000 65536"/>
                      <a:gd name="T12" fmla="*/ 0 w 93"/>
                      <a:gd name="T13" fmla="*/ 0 h 71"/>
                      <a:gd name="T14" fmla="*/ 93 w 93"/>
                      <a:gd name="T15" fmla="*/ 71 h 71"/>
                    </a:gdLst>
                    <a:ahLst/>
                    <a:cxnLst>
                      <a:cxn ang="T8">
                        <a:pos x="T0" y="T1"/>
                      </a:cxn>
                      <a:cxn ang="T9">
                        <a:pos x="T2" y="T3"/>
                      </a:cxn>
                      <a:cxn ang="T10">
                        <a:pos x="T4" y="T5"/>
                      </a:cxn>
                      <a:cxn ang="T11">
                        <a:pos x="T6" y="T7"/>
                      </a:cxn>
                    </a:cxnLst>
                    <a:rect l="T12" t="T13" r="T14" b="T15"/>
                    <a:pathLst>
                      <a:path w="93" h="71">
                        <a:moveTo>
                          <a:pt x="0" y="71"/>
                        </a:moveTo>
                        <a:lnTo>
                          <a:pt x="22" y="56"/>
                        </a:lnTo>
                        <a:lnTo>
                          <a:pt x="43" y="42"/>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29" name="Line 116"/>
                  <p:cNvSpPr>
                    <a:spLocks noChangeShapeType="1"/>
                  </p:cNvSpPr>
                  <p:nvPr/>
                </p:nvSpPr>
                <p:spPr bwMode="auto">
                  <a:xfrm flipV="1">
                    <a:off x="3451"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30" name="Freeform 117"/>
                  <p:cNvSpPr>
                    <a:spLocks/>
                  </p:cNvSpPr>
                  <p:nvPr/>
                </p:nvSpPr>
                <p:spPr bwMode="auto">
                  <a:xfrm>
                    <a:off x="3543" y="2160"/>
                    <a:ext cx="92" cy="71"/>
                  </a:xfrm>
                  <a:custGeom>
                    <a:avLst/>
                    <a:gdLst>
                      <a:gd name="T0" fmla="*/ 0 w 92"/>
                      <a:gd name="T1" fmla="*/ 71 h 71"/>
                      <a:gd name="T2" fmla="*/ 21 w 92"/>
                      <a:gd name="T3" fmla="*/ 57 h 71"/>
                      <a:gd name="T4" fmla="*/ 42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2"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31" name="Freeform 118"/>
                  <p:cNvSpPr>
                    <a:spLocks/>
                  </p:cNvSpPr>
                  <p:nvPr/>
                </p:nvSpPr>
                <p:spPr bwMode="auto">
                  <a:xfrm>
                    <a:off x="3635" y="1862"/>
                    <a:ext cx="92" cy="298"/>
                  </a:xfrm>
                  <a:custGeom>
                    <a:avLst/>
                    <a:gdLst>
                      <a:gd name="T0" fmla="*/ 0 w 92"/>
                      <a:gd name="T1" fmla="*/ 298 h 298"/>
                      <a:gd name="T2" fmla="*/ 21 w 92"/>
                      <a:gd name="T3" fmla="*/ 241 h 298"/>
                      <a:gd name="T4" fmla="*/ 42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1" y="241"/>
                        </a:lnTo>
                        <a:lnTo>
                          <a:pt x="42"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32" name="Freeform 119"/>
                  <p:cNvSpPr>
                    <a:spLocks/>
                  </p:cNvSpPr>
                  <p:nvPr/>
                </p:nvSpPr>
                <p:spPr bwMode="auto">
                  <a:xfrm>
                    <a:off x="3727" y="1423"/>
                    <a:ext cx="92" cy="439"/>
                  </a:xfrm>
                  <a:custGeom>
                    <a:avLst/>
                    <a:gdLst>
                      <a:gd name="T0" fmla="*/ 0 w 92"/>
                      <a:gd name="T1" fmla="*/ 439 h 439"/>
                      <a:gd name="T2" fmla="*/ 21 w 92"/>
                      <a:gd name="T3" fmla="*/ 340 h 439"/>
                      <a:gd name="T4" fmla="*/ 42 w 92"/>
                      <a:gd name="T5" fmla="*/ 227 h 439"/>
                      <a:gd name="T6" fmla="*/ 71 w 92"/>
                      <a:gd name="T7" fmla="*/ 113 h 439"/>
                      <a:gd name="T8" fmla="*/ 92 w 92"/>
                      <a:gd name="T9" fmla="*/ 0 h 439"/>
                      <a:gd name="T10" fmla="*/ 0 60000 65536"/>
                      <a:gd name="T11" fmla="*/ 0 60000 65536"/>
                      <a:gd name="T12" fmla="*/ 0 60000 65536"/>
                      <a:gd name="T13" fmla="*/ 0 60000 65536"/>
                      <a:gd name="T14" fmla="*/ 0 60000 65536"/>
                      <a:gd name="T15" fmla="*/ 0 w 92"/>
                      <a:gd name="T16" fmla="*/ 0 h 439"/>
                      <a:gd name="T17" fmla="*/ 92 w 92"/>
                      <a:gd name="T18" fmla="*/ 439 h 439"/>
                    </a:gdLst>
                    <a:ahLst/>
                    <a:cxnLst>
                      <a:cxn ang="T10">
                        <a:pos x="T0" y="T1"/>
                      </a:cxn>
                      <a:cxn ang="T11">
                        <a:pos x="T2" y="T3"/>
                      </a:cxn>
                      <a:cxn ang="T12">
                        <a:pos x="T4" y="T5"/>
                      </a:cxn>
                      <a:cxn ang="T13">
                        <a:pos x="T6" y="T7"/>
                      </a:cxn>
                      <a:cxn ang="T14">
                        <a:pos x="T8" y="T9"/>
                      </a:cxn>
                    </a:cxnLst>
                    <a:rect l="T15" t="T16" r="T17" b="T18"/>
                    <a:pathLst>
                      <a:path w="92" h="439">
                        <a:moveTo>
                          <a:pt x="0" y="439"/>
                        </a:moveTo>
                        <a:lnTo>
                          <a:pt x="21" y="340"/>
                        </a:lnTo>
                        <a:lnTo>
                          <a:pt x="42" y="227"/>
                        </a:lnTo>
                        <a:lnTo>
                          <a:pt x="71" y="11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833" name="Rectangle 120"/>
                  <p:cNvSpPr>
                    <a:spLocks noChangeArrowheads="1"/>
                  </p:cNvSpPr>
                  <p:nvPr/>
                </p:nvSpPr>
                <p:spPr bwMode="auto">
                  <a:xfrm>
                    <a:off x="1594"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34" name="Rectangle 121"/>
                  <p:cNvSpPr>
                    <a:spLocks noChangeArrowheads="1"/>
                  </p:cNvSpPr>
                  <p:nvPr/>
                </p:nvSpPr>
                <p:spPr bwMode="auto">
                  <a:xfrm>
                    <a:off x="1686"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35" name="Rectangle 122"/>
                  <p:cNvSpPr>
                    <a:spLocks noChangeArrowheads="1"/>
                  </p:cNvSpPr>
                  <p:nvPr/>
                </p:nvSpPr>
                <p:spPr bwMode="auto">
                  <a:xfrm>
                    <a:off x="1778"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36" name="Rectangle 123"/>
                  <p:cNvSpPr>
                    <a:spLocks noChangeArrowheads="1"/>
                  </p:cNvSpPr>
                  <p:nvPr/>
                </p:nvSpPr>
                <p:spPr bwMode="auto">
                  <a:xfrm>
                    <a:off x="1870" y="257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37" name="Rectangle 124"/>
                  <p:cNvSpPr>
                    <a:spLocks noChangeArrowheads="1"/>
                  </p:cNvSpPr>
                  <p:nvPr/>
                </p:nvSpPr>
                <p:spPr bwMode="auto">
                  <a:xfrm>
                    <a:off x="1962" y="2429"/>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38" name="Rectangle 125"/>
                  <p:cNvSpPr>
                    <a:spLocks noChangeArrowheads="1"/>
                  </p:cNvSpPr>
                  <p:nvPr/>
                </p:nvSpPr>
                <p:spPr bwMode="auto">
                  <a:xfrm>
                    <a:off x="2054"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39" name="Rectangle 126"/>
                  <p:cNvSpPr>
                    <a:spLocks noChangeArrowheads="1"/>
                  </p:cNvSpPr>
                  <p:nvPr/>
                </p:nvSpPr>
                <p:spPr bwMode="auto">
                  <a:xfrm>
                    <a:off x="2146"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0" name="Rectangle 127"/>
                  <p:cNvSpPr>
                    <a:spLocks noChangeArrowheads="1"/>
                  </p:cNvSpPr>
                  <p:nvPr/>
                </p:nvSpPr>
                <p:spPr bwMode="auto">
                  <a:xfrm>
                    <a:off x="2239"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1" name="Rectangle 128"/>
                  <p:cNvSpPr>
                    <a:spLocks noChangeArrowheads="1"/>
                  </p:cNvSpPr>
                  <p:nvPr/>
                </p:nvSpPr>
                <p:spPr bwMode="auto">
                  <a:xfrm>
                    <a:off x="2331" y="2288"/>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2" name="Rectangle 129"/>
                  <p:cNvSpPr>
                    <a:spLocks noChangeArrowheads="1"/>
                  </p:cNvSpPr>
                  <p:nvPr/>
                </p:nvSpPr>
                <p:spPr bwMode="auto">
                  <a:xfrm>
                    <a:off x="2423"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3" name="Rectangle 130"/>
                  <p:cNvSpPr>
                    <a:spLocks noChangeArrowheads="1"/>
                  </p:cNvSpPr>
                  <p:nvPr/>
                </p:nvSpPr>
                <p:spPr bwMode="auto">
                  <a:xfrm>
                    <a:off x="2515" y="2139"/>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4" name="Rectangle 131"/>
                  <p:cNvSpPr>
                    <a:spLocks noChangeArrowheads="1"/>
                  </p:cNvSpPr>
                  <p:nvPr/>
                </p:nvSpPr>
                <p:spPr bwMode="auto">
                  <a:xfrm>
                    <a:off x="2607" y="1841"/>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5" name="Rectangle 132"/>
                  <p:cNvSpPr>
                    <a:spLocks noChangeArrowheads="1"/>
                  </p:cNvSpPr>
                  <p:nvPr/>
                </p:nvSpPr>
                <p:spPr bwMode="auto">
                  <a:xfrm>
                    <a:off x="2699" y="1402"/>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6" name="Rectangle 133"/>
                  <p:cNvSpPr>
                    <a:spLocks noChangeArrowheads="1"/>
                  </p:cNvSpPr>
                  <p:nvPr/>
                </p:nvSpPr>
                <p:spPr bwMode="auto">
                  <a:xfrm>
                    <a:off x="279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7" name="Rectangle 134"/>
                  <p:cNvSpPr>
                    <a:spLocks noChangeArrowheads="1"/>
                  </p:cNvSpPr>
                  <p:nvPr/>
                </p:nvSpPr>
                <p:spPr bwMode="auto">
                  <a:xfrm>
                    <a:off x="2884"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8" name="Rectangle 135"/>
                  <p:cNvSpPr>
                    <a:spLocks noChangeArrowheads="1"/>
                  </p:cNvSpPr>
                  <p:nvPr/>
                </p:nvSpPr>
                <p:spPr bwMode="auto">
                  <a:xfrm>
                    <a:off x="2969" y="257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49" name="Rectangle 136"/>
                  <p:cNvSpPr>
                    <a:spLocks noChangeArrowheads="1"/>
                  </p:cNvSpPr>
                  <p:nvPr/>
                </p:nvSpPr>
                <p:spPr bwMode="auto">
                  <a:xfrm>
                    <a:off x="3061" y="2429"/>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0" name="Rectangle 137"/>
                  <p:cNvSpPr>
                    <a:spLocks noChangeArrowheads="1"/>
                  </p:cNvSpPr>
                  <p:nvPr/>
                </p:nvSpPr>
                <p:spPr bwMode="auto">
                  <a:xfrm>
                    <a:off x="3153"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1" name="Rectangle 138"/>
                  <p:cNvSpPr>
                    <a:spLocks noChangeArrowheads="1"/>
                  </p:cNvSpPr>
                  <p:nvPr/>
                </p:nvSpPr>
                <p:spPr bwMode="auto">
                  <a:xfrm>
                    <a:off x="3245"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2" name="Rectangle 139"/>
                  <p:cNvSpPr>
                    <a:spLocks noChangeArrowheads="1"/>
                  </p:cNvSpPr>
                  <p:nvPr/>
                </p:nvSpPr>
                <p:spPr bwMode="auto">
                  <a:xfrm>
                    <a:off x="3337"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3" name="Rectangle 140"/>
                  <p:cNvSpPr>
                    <a:spLocks noChangeArrowheads="1"/>
                  </p:cNvSpPr>
                  <p:nvPr/>
                </p:nvSpPr>
                <p:spPr bwMode="auto">
                  <a:xfrm>
                    <a:off x="3429" y="2288"/>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4" name="Rectangle 141"/>
                  <p:cNvSpPr>
                    <a:spLocks noChangeArrowheads="1"/>
                  </p:cNvSpPr>
                  <p:nvPr/>
                </p:nvSpPr>
                <p:spPr bwMode="auto">
                  <a:xfrm>
                    <a:off x="352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5" name="Rectangle 142"/>
                  <p:cNvSpPr>
                    <a:spLocks noChangeArrowheads="1"/>
                  </p:cNvSpPr>
                  <p:nvPr/>
                </p:nvSpPr>
                <p:spPr bwMode="auto">
                  <a:xfrm>
                    <a:off x="3614" y="213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6" name="Rectangle 143"/>
                  <p:cNvSpPr>
                    <a:spLocks noChangeArrowheads="1"/>
                  </p:cNvSpPr>
                  <p:nvPr/>
                </p:nvSpPr>
                <p:spPr bwMode="auto">
                  <a:xfrm>
                    <a:off x="3706" y="1841"/>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57" name="Rectangle 144"/>
                  <p:cNvSpPr>
                    <a:spLocks noChangeArrowheads="1"/>
                  </p:cNvSpPr>
                  <p:nvPr/>
                </p:nvSpPr>
                <p:spPr bwMode="auto">
                  <a:xfrm>
                    <a:off x="3798"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grpSp>
          </p:grpSp>
          <p:grpSp>
            <p:nvGrpSpPr>
              <p:cNvPr id="23706" name="Group 145"/>
              <p:cNvGrpSpPr>
                <a:grpSpLocks/>
              </p:cNvGrpSpPr>
              <p:nvPr/>
            </p:nvGrpSpPr>
            <p:grpSpPr bwMode="auto">
              <a:xfrm>
                <a:off x="3072" y="1392"/>
                <a:ext cx="1503" cy="374"/>
                <a:chOff x="1584" y="1392"/>
                <a:chExt cx="1503" cy="374"/>
              </a:xfrm>
            </p:grpSpPr>
            <p:grpSp>
              <p:nvGrpSpPr>
                <p:cNvPr id="23707" name="Group 146"/>
                <p:cNvGrpSpPr>
                  <a:grpSpLocks/>
                </p:cNvGrpSpPr>
                <p:nvPr/>
              </p:nvGrpSpPr>
              <p:grpSpPr bwMode="auto">
                <a:xfrm>
                  <a:off x="1584" y="1392"/>
                  <a:ext cx="758" cy="374"/>
                  <a:chOff x="1594" y="1402"/>
                  <a:chExt cx="2246" cy="1289"/>
                </a:xfrm>
              </p:grpSpPr>
              <p:sp>
                <p:nvSpPr>
                  <p:cNvPr id="23758" name="Freeform 147"/>
                  <p:cNvSpPr>
                    <a:spLocks/>
                  </p:cNvSpPr>
                  <p:nvPr/>
                </p:nvSpPr>
                <p:spPr bwMode="auto">
                  <a:xfrm>
                    <a:off x="1615" y="1423"/>
                    <a:ext cx="92" cy="808"/>
                  </a:xfrm>
                  <a:custGeom>
                    <a:avLst/>
                    <a:gdLst>
                      <a:gd name="T0" fmla="*/ 0 w 92"/>
                      <a:gd name="T1" fmla="*/ 0 h 808"/>
                      <a:gd name="T2" fmla="*/ 14 w 92"/>
                      <a:gd name="T3" fmla="*/ 106 h 808"/>
                      <a:gd name="T4" fmla="*/ 21 w 92"/>
                      <a:gd name="T5" fmla="*/ 213 h 808"/>
                      <a:gd name="T6" fmla="*/ 42 w 92"/>
                      <a:gd name="T7" fmla="*/ 425 h 808"/>
                      <a:gd name="T8" fmla="*/ 57 w 92"/>
                      <a:gd name="T9" fmla="*/ 532 h 808"/>
                      <a:gd name="T10" fmla="*/ 71 w 92"/>
                      <a:gd name="T11" fmla="*/ 631 h 808"/>
                      <a:gd name="T12" fmla="*/ 78 w 92"/>
                      <a:gd name="T13" fmla="*/ 723 h 808"/>
                      <a:gd name="T14" fmla="*/ 92 w 92"/>
                      <a:gd name="T15" fmla="*/ 808 h 808"/>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08"/>
                      <a:gd name="T26" fmla="*/ 92 w 92"/>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08">
                        <a:moveTo>
                          <a:pt x="0" y="0"/>
                        </a:moveTo>
                        <a:lnTo>
                          <a:pt x="14" y="106"/>
                        </a:lnTo>
                        <a:lnTo>
                          <a:pt x="21" y="213"/>
                        </a:lnTo>
                        <a:lnTo>
                          <a:pt x="42" y="425"/>
                        </a:lnTo>
                        <a:lnTo>
                          <a:pt x="57" y="532"/>
                        </a:lnTo>
                        <a:lnTo>
                          <a:pt x="71" y="631"/>
                        </a:lnTo>
                        <a:lnTo>
                          <a:pt x="78" y="723"/>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59" name="Freeform 148"/>
                  <p:cNvSpPr>
                    <a:spLocks/>
                  </p:cNvSpPr>
                  <p:nvPr/>
                </p:nvSpPr>
                <p:spPr bwMode="auto">
                  <a:xfrm>
                    <a:off x="1707" y="2231"/>
                    <a:ext cx="92" cy="439"/>
                  </a:xfrm>
                  <a:custGeom>
                    <a:avLst/>
                    <a:gdLst>
                      <a:gd name="T0" fmla="*/ 0 w 92"/>
                      <a:gd name="T1" fmla="*/ 0 h 439"/>
                      <a:gd name="T2" fmla="*/ 21 w 92"/>
                      <a:gd name="T3" fmla="*/ 149 h 439"/>
                      <a:gd name="T4" fmla="*/ 36 w 92"/>
                      <a:gd name="T5" fmla="*/ 212 h 439"/>
                      <a:gd name="T6" fmla="*/ 43 w 92"/>
                      <a:gd name="T7" fmla="*/ 276 h 439"/>
                      <a:gd name="T8" fmla="*/ 57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6" y="212"/>
                        </a:lnTo>
                        <a:lnTo>
                          <a:pt x="43" y="276"/>
                        </a:lnTo>
                        <a:lnTo>
                          <a:pt x="57"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0" name="Freeform 149"/>
                  <p:cNvSpPr>
                    <a:spLocks/>
                  </p:cNvSpPr>
                  <p:nvPr/>
                </p:nvSpPr>
                <p:spPr bwMode="auto">
                  <a:xfrm>
                    <a:off x="1799" y="2599"/>
                    <a:ext cx="92" cy="85"/>
                  </a:xfrm>
                  <a:custGeom>
                    <a:avLst/>
                    <a:gdLst>
                      <a:gd name="T0" fmla="*/ 0 w 92"/>
                      <a:gd name="T1" fmla="*/ 71 h 85"/>
                      <a:gd name="T2" fmla="*/ 7 w 92"/>
                      <a:gd name="T3" fmla="*/ 85 h 85"/>
                      <a:gd name="T4" fmla="*/ 21 w 92"/>
                      <a:gd name="T5" fmla="*/ 85 h 85"/>
                      <a:gd name="T6" fmla="*/ 36 w 92"/>
                      <a:gd name="T7" fmla="*/ 78 h 85"/>
                      <a:gd name="T8" fmla="*/ 43 w 92"/>
                      <a:gd name="T9" fmla="*/ 64 h 85"/>
                      <a:gd name="T10" fmla="*/ 71 w 92"/>
                      <a:gd name="T11" fmla="*/ 29 h 85"/>
                      <a:gd name="T12" fmla="*/ 85 w 92"/>
                      <a:gd name="T13" fmla="*/ 14 h 85"/>
                      <a:gd name="T14" fmla="*/ 92 w 92"/>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5"/>
                      <a:gd name="T26" fmla="*/ 92 w 92"/>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5">
                        <a:moveTo>
                          <a:pt x="0" y="71"/>
                        </a:moveTo>
                        <a:lnTo>
                          <a:pt x="7" y="85"/>
                        </a:lnTo>
                        <a:lnTo>
                          <a:pt x="21" y="85"/>
                        </a:lnTo>
                        <a:lnTo>
                          <a:pt x="36" y="78"/>
                        </a:lnTo>
                        <a:lnTo>
                          <a:pt x="43" y="64"/>
                        </a:lnTo>
                        <a:lnTo>
                          <a:pt x="71" y="29"/>
                        </a:lnTo>
                        <a:lnTo>
                          <a:pt x="85" y="14"/>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1" name="Freeform 150"/>
                  <p:cNvSpPr>
                    <a:spLocks/>
                  </p:cNvSpPr>
                  <p:nvPr/>
                </p:nvSpPr>
                <p:spPr bwMode="auto">
                  <a:xfrm>
                    <a:off x="1891" y="2451"/>
                    <a:ext cx="92" cy="148"/>
                  </a:xfrm>
                  <a:custGeom>
                    <a:avLst/>
                    <a:gdLst>
                      <a:gd name="T0" fmla="*/ 0 w 92"/>
                      <a:gd name="T1" fmla="*/ 148 h 148"/>
                      <a:gd name="T2" fmla="*/ 22 w 92"/>
                      <a:gd name="T3" fmla="*/ 113 h 148"/>
                      <a:gd name="T4" fmla="*/ 43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2" y="113"/>
                        </a:lnTo>
                        <a:lnTo>
                          <a:pt x="43"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2" name="Freeform 151"/>
                  <p:cNvSpPr>
                    <a:spLocks/>
                  </p:cNvSpPr>
                  <p:nvPr/>
                </p:nvSpPr>
                <p:spPr bwMode="auto">
                  <a:xfrm>
                    <a:off x="1983" y="2380"/>
                    <a:ext cx="93" cy="71"/>
                  </a:xfrm>
                  <a:custGeom>
                    <a:avLst/>
                    <a:gdLst>
                      <a:gd name="T0" fmla="*/ 0 w 93"/>
                      <a:gd name="T1" fmla="*/ 71 h 71"/>
                      <a:gd name="T2" fmla="*/ 43 w 93"/>
                      <a:gd name="T3" fmla="*/ 28 h 71"/>
                      <a:gd name="T4" fmla="*/ 93 w 93"/>
                      <a:gd name="T5" fmla="*/ 0 h 71"/>
                      <a:gd name="T6" fmla="*/ 0 60000 65536"/>
                      <a:gd name="T7" fmla="*/ 0 60000 65536"/>
                      <a:gd name="T8" fmla="*/ 0 60000 65536"/>
                      <a:gd name="T9" fmla="*/ 0 w 93"/>
                      <a:gd name="T10" fmla="*/ 0 h 71"/>
                      <a:gd name="T11" fmla="*/ 93 w 93"/>
                      <a:gd name="T12" fmla="*/ 71 h 71"/>
                    </a:gdLst>
                    <a:ahLst/>
                    <a:cxnLst>
                      <a:cxn ang="T6">
                        <a:pos x="T0" y="T1"/>
                      </a:cxn>
                      <a:cxn ang="T7">
                        <a:pos x="T2" y="T3"/>
                      </a:cxn>
                      <a:cxn ang="T8">
                        <a:pos x="T4" y="T5"/>
                      </a:cxn>
                    </a:cxnLst>
                    <a:rect l="T9" t="T10" r="T11" b="T12"/>
                    <a:pathLst>
                      <a:path w="93" h="71">
                        <a:moveTo>
                          <a:pt x="0" y="71"/>
                        </a:moveTo>
                        <a:lnTo>
                          <a:pt x="43" y="28"/>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3" name="Freeform 152"/>
                  <p:cNvSpPr>
                    <a:spLocks/>
                  </p:cNvSpPr>
                  <p:nvPr/>
                </p:nvSpPr>
                <p:spPr bwMode="auto">
                  <a:xfrm>
                    <a:off x="2076" y="2373"/>
                    <a:ext cx="92" cy="7"/>
                  </a:xfrm>
                  <a:custGeom>
                    <a:avLst/>
                    <a:gdLst>
                      <a:gd name="T0" fmla="*/ 0 w 92"/>
                      <a:gd name="T1" fmla="*/ 7 h 7"/>
                      <a:gd name="T2" fmla="*/ 21 w 92"/>
                      <a:gd name="T3" fmla="*/ 0 h 7"/>
                      <a:gd name="T4" fmla="*/ 42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2"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4" name="Freeform 153"/>
                  <p:cNvSpPr>
                    <a:spLocks/>
                  </p:cNvSpPr>
                  <p:nvPr/>
                </p:nvSpPr>
                <p:spPr bwMode="auto">
                  <a:xfrm>
                    <a:off x="2168" y="2380"/>
                    <a:ext cx="92" cy="7"/>
                  </a:xfrm>
                  <a:custGeom>
                    <a:avLst/>
                    <a:gdLst>
                      <a:gd name="T0" fmla="*/ 0 w 92"/>
                      <a:gd name="T1" fmla="*/ 0 h 7"/>
                      <a:gd name="T2" fmla="*/ 42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2"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5" name="Freeform 154"/>
                  <p:cNvSpPr>
                    <a:spLocks/>
                  </p:cNvSpPr>
                  <p:nvPr/>
                </p:nvSpPr>
                <p:spPr bwMode="auto">
                  <a:xfrm>
                    <a:off x="2260" y="2309"/>
                    <a:ext cx="92" cy="71"/>
                  </a:xfrm>
                  <a:custGeom>
                    <a:avLst/>
                    <a:gdLst>
                      <a:gd name="T0" fmla="*/ 0 w 92"/>
                      <a:gd name="T1" fmla="*/ 71 h 71"/>
                      <a:gd name="T2" fmla="*/ 21 w 92"/>
                      <a:gd name="T3" fmla="*/ 56 h 71"/>
                      <a:gd name="T4" fmla="*/ 42 w 92"/>
                      <a:gd name="T5" fmla="*/ 42 h 71"/>
                      <a:gd name="T6" fmla="*/ 92 w 92"/>
                      <a:gd name="T7" fmla="*/ 0 h 71"/>
                      <a:gd name="T8" fmla="*/ 0 60000 65536"/>
                      <a:gd name="T9" fmla="*/ 0 60000 65536"/>
                      <a:gd name="T10" fmla="*/ 0 60000 65536"/>
                      <a:gd name="T11" fmla="*/ 0 60000 65536"/>
                      <a:gd name="T12" fmla="*/ 0 w 92"/>
                      <a:gd name="T13" fmla="*/ 0 h 71"/>
                      <a:gd name="T14" fmla="*/ 92 w 92"/>
                      <a:gd name="T15" fmla="*/ 71 h 71"/>
                    </a:gdLst>
                    <a:ahLst/>
                    <a:cxnLst>
                      <a:cxn ang="T8">
                        <a:pos x="T0" y="T1"/>
                      </a:cxn>
                      <a:cxn ang="T9">
                        <a:pos x="T2" y="T3"/>
                      </a:cxn>
                      <a:cxn ang="T10">
                        <a:pos x="T4" y="T5"/>
                      </a:cxn>
                      <a:cxn ang="T11">
                        <a:pos x="T6" y="T7"/>
                      </a:cxn>
                    </a:cxnLst>
                    <a:rect l="T12" t="T13" r="T14" b="T15"/>
                    <a:pathLst>
                      <a:path w="92" h="71">
                        <a:moveTo>
                          <a:pt x="0" y="71"/>
                        </a:moveTo>
                        <a:lnTo>
                          <a:pt x="21" y="56"/>
                        </a:lnTo>
                        <a:lnTo>
                          <a:pt x="42" y="42"/>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6" name="Line 155"/>
                  <p:cNvSpPr>
                    <a:spLocks noChangeShapeType="1"/>
                  </p:cNvSpPr>
                  <p:nvPr/>
                </p:nvSpPr>
                <p:spPr bwMode="auto">
                  <a:xfrm flipV="1">
                    <a:off x="2352"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7" name="Freeform 156"/>
                  <p:cNvSpPr>
                    <a:spLocks/>
                  </p:cNvSpPr>
                  <p:nvPr/>
                </p:nvSpPr>
                <p:spPr bwMode="auto">
                  <a:xfrm>
                    <a:off x="2444" y="2160"/>
                    <a:ext cx="92" cy="71"/>
                  </a:xfrm>
                  <a:custGeom>
                    <a:avLst/>
                    <a:gdLst>
                      <a:gd name="T0" fmla="*/ 0 w 92"/>
                      <a:gd name="T1" fmla="*/ 71 h 71"/>
                      <a:gd name="T2" fmla="*/ 21 w 92"/>
                      <a:gd name="T3" fmla="*/ 57 h 71"/>
                      <a:gd name="T4" fmla="*/ 43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3"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8" name="Freeform 157"/>
                  <p:cNvSpPr>
                    <a:spLocks/>
                  </p:cNvSpPr>
                  <p:nvPr/>
                </p:nvSpPr>
                <p:spPr bwMode="auto">
                  <a:xfrm>
                    <a:off x="2536" y="1862"/>
                    <a:ext cx="92" cy="298"/>
                  </a:xfrm>
                  <a:custGeom>
                    <a:avLst/>
                    <a:gdLst>
                      <a:gd name="T0" fmla="*/ 0 w 92"/>
                      <a:gd name="T1" fmla="*/ 298 h 298"/>
                      <a:gd name="T2" fmla="*/ 22 w 92"/>
                      <a:gd name="T3" fmla="*/ 241 h 298"/>
                      <a:gd name="T4" fmla="*/ 43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2" y="241"/>
                        </a:lnTo>
                        <a:lnTo>
                          <a:pt x="43"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69" name="Freeform 158"/>
                  <p:cNvSpPr>
                    <a:spLocks/>
                  </p:cNvSpPr>
                  <p:nvPr/>
                </p:nvSpPr>
                <p:spPr bwMode="auto">
                  <a:xfrm>
                    <a:off x="2628" y="1416"/>
                    <a:ext cx="93" cy="446"/>
                  </a:xfrm>
                  <a:custGeom>
                    <a:avLst/>
                    <a:gdLst>
                      <a:gd name="T0" fmla="*/ 0 w 93"/>
                      <a:gd name="T1" fmla="*/ 446 h 446"/>
                      <a:gd name="T2" fmla="*/ 7 w 93"/>
                      <a:gd name="T3" fmla="*/ 418 h 446"/>
                      <a:gd name="T4" fmla="*/ 15 w 93"/>
                      <a:gd name="T5" fmla="*/ 390 h 446"/>
                      <a:gd name="T6" fmla="*/ 22 w 93"/>
                      <a:gd name="T7" fmla="*/ 319 h 446"/>
                      <a:gd name="T8" fmla="*/ 36 w 93"/>
                      <a:gd name="T9" fmla="*/ 241 h 446"/>
                      <a:gd name="T10" fmla="*/ 43 w 93"/>
                      <a:gd name="T11" fmla="*/ 156 h 446"/>
                      <a:gd name="T12" fmla="*/ 57 w 93"/>
                      <a:gd name="T13" fmla="*/ 85 h 446"/>
                      <a:gd name="T14" fmla="*/ 64 w 93"/>
                      <a:gd name="T15" fmla="*/ 57 h 446"/>
                      <a:gd name="T16" fmla="*/ 71 w 93"/>
                      <a:gd name="T17" fmla="*/ 35 h 446"/>
                      <a:gd name="T18" fmla="*/ 78 w 93"/>
                      <a:gd name="T19" fmla="*/ 14 h 446"/>
                      <a:gd name="T20" fmla="*/ 78 w 93"/>
                      <a:gd name="T21" fmla="*/ 0 h 446"/>
                      <a:gd name="T22" fmla="*/ 85 w 93"/>
                      <a:gd name="T23" fmla="*/ 0 h 446"/>
                      <a:gd name="T24" fmla="*/ 93 w 93"/>
                      <a:gd name="T25" fmla="*/ 7 h 4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446"/>
                      <a:gd name="T41" fmla="*/ 93 w 93"/>
                      <a:gd name="T42" fmla="*/ 446 h 4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446">
                        <a:moveTo>
                          <a:pt x="0" y="446"/>
                        </a:moveTo>
                        <a:lnTo>
                          <a:pt x="7" y="418"/>
                        </a:lnTo>
                        <a:lnTo>
                          <a:pt x="15" y="390"/>
                        </a:lnTo>
                        <a:lnTo>
                          <a:pt x="22" y="319"/>
                        </a:lnTo>
                        <a:lnTo>
                          <a:pt x="36" y="241"/>
                        </a:lnTo>
                        <a:lnTo>
                          <a:pt x="43" y="156"/>
                        </a:lnTo>
                        <a:lnTo>
                          <a:pt x="57" y="85"/>
                        </a:lnTo>
                        <a:lnTo>
                          <a:pt x="64" y="57"/>
                        </a:lnTo>
                        <a:lnTo>
                          <a:pt x="71" y="35"/>
                        </a:lnTo>
                        <a:lnTo>
                          <a:pt x="78" y="14"/>
                        </a:lnTo>
                        <a:lnTo>
                          <a:pt x="78" y="0"/>
                        </a:lnTo>
                        <a:lnTo>
                          <a:pt x="85" y="0"/>
                        </a:lnTo>
                        <a:lnTo>
                          <a:pt x="93"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0" name="Freeform 159"/>
                  <p:cNvSpPr>
                    <a:spLocks/>
                  </p:cNvSpPr>
                  <p:nvPr/>
                </p:nvSpPr>
                <p:spPr bwMode="auto">
                  <a:xfrm>
                    <a:off x="2721" y="1423"/>
                    <a:ext cx="92" cy="808"/>
                  </a:xfrm>
                  <a:custGeom>
                    <a:avLst/>
                    <a:gdLst>
                      <a:gd name="T0" fmla="*/ 0 w 92"/>
                      <a:gd name="T1" fmla="*/ 0 h 808"/>
                      <a:gd name="T2" fmla="*/ 7 w 92"/>
                      <a:gd name="T3" fmla="*/ 14 h 808"/>
                      <a:gd name="T4" fmla="*/ 14 w 92"/>
                      <a:gd name="T5" fmla="*/ 43 h 808"/>
                      <a:gd name="T6" fmla="*/ 14 w 92"/>
                      <a:gd name="T7" fmla="*/ 78 h 808"/>
                      <a:gd name="T8" fmla="*/ 21 w 92"/>
                      <a:gd name="T9" fmla="*/ 121 h 808"/>
                      <a:gd name="T10" fmla="*/ 28 w 92"/>
                      <a:gd name="T11" fmla="*/ 170 h 808"/>
                      <a:gd name="T12" fmla="*/ 35 w 92"/>
                      <a:gd name="T13" fmla="*/ 227 h 808"/>
                      <a:gd name="T14" fmla="*/ 42 w 92"/>
                      <a:gd name="T15" fmla="*/ 347 h 808"/>
                      <a:gd name="T16" fmla="*/ 56 w 92"/>
                      <a:gd name="T17" fmla="*/ 475 h 808"/>
                      <a:gd name="T18" fmla="*/ 70 w 92"/>
                      <a:gd name="T19" fmla="*/ 602 h 808"/>
                      <a:gd name="T20" fmla="*/ 77 w 92"/>
                      <a:gd name="T21" fmla="*/ 659 h 808"/>
                      <a:gd name="T22" fmla="*/ 77 w 92"/>
                      <a:gd name="T23" fmla="*/ 716 h 808"/>
                      <a:gd name="T24" fmla="*/ 85 w 92"/>
                      <a:gd name="T25" fmla="*/ 765 h 808"/>
                      <a:gd name="T26" fmla="*/ 92 w 92"/>
                      <a:gd name="T27" fmla="*/ 808 h 8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808"/>
                      <a:gd name="T44" fmla="*/ 92 w 92"/>
                      <a:gd name="T45" fmla="*/ 808 h 8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808">
                        <a:moveTo>
                          <a:pt x="0" y="0"/>
                        </a:moveTo>
                        <a:lnTo>
                          <a:pt x="7" y="14"/>
                        </a:lnTo>
                        <a:lnTo>
                          <a:pt x="14" y="43"/>
                        </a:lnTo>
                        <a:lnTo>
                          <a:pt x="14" y="78"/>
                        </a:lnTo>
                        <a:lnTo>
                          <a:pt x="21" y="121"/>
                        </a:lnTo>
                        <a:lnTo>
                          <a:pt x="28" y="170"/>
                        </a:lnTo>
                        <a:lnTo>
                          <a:pt x="35" y="227"/>
                        </a:lnTo>
                        <a:lnTo>
                          <a:pt x="42" y="347"/>
                        </a:lnTo>
                        <a:lnTo>
                          <a:pt x="56" y="475"/>
                        </a:lnTo>
                        <a:lnTo>
                          <a:pt x="70" y="602"/>
                        </a:lnTo>
                        <a:lnTo>
                          <a:pt x="77" y="659"/>
                        </a:lnTo>
                        <a:lnTo>
                          <a:pt x="77" y="716"/>
                        </a:lnTo>
                        <a:lnTo>
                          <a:pt x="85" y="765"/>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1" name="Freeform 160"/>
                  <p:cNvSpPr>
                    <a:spLocks/>
                  </p:cNvSpPr>
                  <p:nvPr/>
                </p:nvSpPr>
                <p:spPr bwMode="auto">
                  <a:xfrm>
                    <a:off x="2813" y="2231"/>
                    <a:ext cx="92" cy="439"/>
                  </a:xfrm>
                  <a:custGeom>
                    <a:avLst/>
                    <a:gdLst>
                      <a:gd name="T0" fmla="*/ 0 w 92"/>
                      <a:gd name="T1" fmla="*/ 0 h 439"/>
                      <a:gd name="T2" fmla="*/ 21 w 92"/>
                      <a:gd name="T3" fmla="*/ 149 h 439"/>
                      <a:gd name="T4" fmla="*/ 35 w 92"/>
                      <a:gd name="T5" fmla="*/ 212 h 439"/>
                      <a:gd name="T6" fmla="*/ 49 w 92"/>
                      <a:gd name="T7" fmla="*/ 276 h 439"/>
                      <a:gd name="T8" fmla="*/ 56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5" y="212"/>
                        </a:lnTo>
                        <a:lnTo>
                          <a:pt x="49" y="276"/>
                        </a:lnTo>
                        <a:lnTo>
                          <a:pt x="56"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2" name="Freeform 161"/>
                  <p:cNvSpPr>
                    <a:spLocks/>
                  </p:cNvSpPr>
                  <p:nvPr/>
                </p:nvSpPr>
                <p:spPr bwMode="auto">
                  <a:xfrm>
                    <a:off x="2905" y="2599"/>
                    <a:ext cx="85" cy="85"/>
                  </a:xfrm>
                  <a:custGeom>
                    <a:avLst/>
                    <a:gdLst>
                      <a:gd name="T0" fmla="*/ 0 w 85"/>
                      <a:gd name="T1" fmla="*/ 71 h 85"/>
                      <a:gd name="T2" fmla="*/ 7 w 85"/>
                      <a:gd name="T3" fmla="*/ 85 h 85"/>
                      <a:gd name="T4" fmla="*/ 21 w 85"/>
                      <a:gd name="T5" fmla="*/ 85 h 85"/>
                      <a:gd name="T6" fmla="*/ 28 w 85"/>
                      <a:gd name="T7" fmla="*/ 78 h 85"/>
                      <a:gd name="T8" fmla="*/ 42 w 85"/>
                      <a:gd name="T9" fmla="*/ 64 h 85"/>
                      <a:gd name="T10" fmla="*/ 64 w 85"/>
                      <a:gd name="T11" fmla="*/ 29 h 85"/>
                      <a:gd name="T12" fmla="*/ 78 w 85"/>
                      <a:gd name="T13" fmla="*/ 14 h 85"/>
                      <a:gd name="T14" fmla="*/ 85 w 85"/>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5"/>
                      <a:gd name="T26" fmla="*/ 85 w 85"/>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5">
                        <a:moveTo>
                          <a:pt x="0" y="71"/>
                        </a:moveTo>
                        <a:lnTo>
                          <a:pt x="7" y="85"/>
                        </a:lnTo>
                        <a:lnTo>
                          <a:pt x="21" y="85"/>
                        </a:lnTo>
                        <a:lnTo>
                          <a:pt x="28" y="78"/>
                        </a:lnTo>
                        <a:lnTo>
                          <a:pt x="42" y="64"/>
                        </a:lnTo>
                        <a:lnTo>
                          <a:pt x="64" y="29"/>
                        </a:lnTo>
                        <a:lnTo>
                          <a:pt x="78" y="14"/>
                        </a:lnTo>
                        <a:lnTo>
                          <a:pt x="85"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3" name="Freeform 162"/>
                  <p:cNvSpPr>
                    <a:spLocks/>
                  </p:cNvSpPr>
                  <p:nvPr/>
                </p:nvSpPr>
                <p:spPr bwMode="auto">
                  <a:xfrm>
                    <a:off x="2990" y="2451"/>
                    <a:ext cx="92" cy="148"/>
                  </a:xfrm>
                  <a:custGeom>
                    <a:avLst/>
                    <a:gdLst>
                      <a:gd name="T0" fmla="*/ 0 w 92"/>
                      <a:gd name="T1" fmla="*/ 148 h 148"/>
                      <a:gd name="T2" fmla="*/ 21 w 92"/>
                      <a:gd name="T3" fmla="*/ 113 h 148"/>
                      <a:gd name="T4" fmla="*/ 42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1" y="113"/>
                        </a:lnTo>
                        <a:lnTo>
                          <a:pt x="42"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4" name="Freeform 163"/>
                  <p:cNvSpPr>
                    <a:spLocks/>
                  </p:cNvSpPr>
                  <p:nvPr/>
                </p:nvSpPr>
                <p:spPr bwMode="auto">
                  <a:xfrm>
                    <a:off x="3082" y="2380"/>
                    <a:ext cx="92" cy="71"/>
                  </a:xfrm>
                  <a:custGeom>
                    <a:avLst/>
                    <a:gdLst>
                      <a:gd name="T0" fmla="*/ 0 w 92"/>
                      <a:gd name="T1" fmla="*/ 71 h 71"/>
                      <a:gd name="T2" fmla="*/ 43 w 92"/>
                      <a:gd name="T3" fmla="*/ 28 h 71"/>
                      <a:gd name="T4" fmla="*/ 92 w 92"/>
                      <a:gd name="T5" fmla="*/ 0 h 71"/>
                      <a:gd name="T6" fmla="*/ 0 60000 65536"/>
                      <a:gd name="T7" fmla="*/ 0 60000 65536"/>
                      <a:gd name="T8" fmla="*/ 0 60000 65536"/>
                      <a:gd name="T9" fmla="*/ 0 w 92"/>
                      <a:gd name="T10" fmla="*/ 0 h 71"/>
                      <a:gd name="T11" fmla="*/ 92 w 92"/>
                      <a:gd name="T12" fmla="*/ 71 h 71"/>
                    </a:gdLst>
                    <a:ahLst/>
                    <a:cxnLst>
                      <a:cxn ang="T6">
                        <a:pos x="T0" y="T1"/>
                      </a:cxn>
                      <a:cxn ang="T7">
                        <a:pos x="T2" y="T3"/>
                      </a:cxn>
                      <a:cxn ang="T8">
                        <a:pos x="T4" y="T5"/>
                      </a:cxn>
                    </a:cxnLst>
                    <a:rect l="T9" t="T10" r="T11" b="T12"/>
                    <a:pathLst>
                      <a:path w="92" h="71">
                        <a:moveTo>
                          <a:pt x="0" y="71"/>
                        </a:moveTo>
                        <a:lnTo>
                          <a:pt x="43"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5" name="Freeform 164"/>
                  <p:cNvSpPr>
                    <a:spLocks/>
                  </p:cNvSpPr>
                  <p:nvPr/>
                </p:nvSpPr>
                <p:spPr bwMode="auto">
                  <a:xfrm>
                    <a:off x="3174" y="2373"/>
                    <a:ext cx="92" cy="7"/>
                  </a:xfrm>
                  <a:custGeom>
                    <a:avLst/>
                    <a:gdLst>
                      <a:gd name="T0" fmla="*/ 0 w 92"/>
                      <a:gd name="T1" fmla="*/ 7 h 7"/>
                      <a:gd name="T2" fmla="*/ 21 w 92"/>
                      <a:gd name="T3" fmla="*/ 0 h 7"/>
                      <a:gd name="T4" fmla="*/ 43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3"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6" name="Freeform 165"/>
                  <p:cNvSpPr>
                    <a:spLocks/>
                  </p:cNvSpPr>
                  <p:nvPr/>
                </p:nvSpPr>
                <p:spPr bwMode="auto">
                  <a:xfrm>
                    <a:off x="3266" y="2380"/>
                    <a:ext cx="92" cy="7"/>
                  </a:xfrm>
                  <a:custGeom>
                    <a:avLst/>
                    <a:gdLst>
                      <a:gd name="T0" fmla="*/ 0 w 92"/>
                      <a:gd name="T1" fmla="*/ 0 h 7"/>
                      <a:gd name="T2" fmla="*/ 43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3"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7" name="Freeform 166"/>
                  <p:cNvSpPr>
                    <a:spLocks/>
                  </p:cNvSpPr>
                  <p:nvPr/>
                </p:nvSpPr>
                <p:spPr bwMode="auto">
                  <a:xfrm>
                    <a:off x="3358" y="2309"/>
                    <a:ext cx="93" cy="71"/>
                  </a:xfrm>
                  <a:custGeom>
                    <a:avLst/>
                    <a:gdLst>
                      <a:gd name="T0" fmla="*/ 0 w 93"/>
                      <a:gd name="T1" fmla="*/ 71 h 71"/>
                      <a:gd name="T2" fmla="*/ 22 w 93"/>
                      <a:gd name="T3" fmla="*/ 56 h 71"/>
                      <a:gd name="T4" fmla="*/ 43 w 93"/>
                      <a:gd name="T5" fmla="*/ 42 h 71"/>
                      <a:gd name="T6" fmla="*/ 93 w 93"/>
                      <a:gd name="T7" fmla="*/ 0 h 71"/>
                      <a:gd name="T8" fmla="*/ 0 60000 65536"/>
                      <a:gd name="T9" fmla="*/ 0 60000 65536"/>
                      <a:gd name="T10" fmla="*/ 0 60000 65536"/>
                      <a:gd name="T11" fmla="*/ 0 60000 65536"/>
                      <a:gd name="T12" fmla="*/ 0 w 93"/>
                      <a:gd name="T13" fmla="*/ 0 h 71"/>
                      <a:gd name="T14" fmla="*/ 93 w 93"/>
                      <a:gd name="T15" fmla="*/ 71 h 71"/>
                    </a:gdLst>
                    <a:ahLst/>
                    <a:cxnLst>
                      <a:cxn ang="T8">
                        <a:pos x="T0" y="T1"/>
                      </a:cxn>
                      <a:cxn ang="T9">
                        <a:pos x="T2" y="T3"/>
                      </a:cxn>
                      <a:cxn ang="T10">
                        <a:pos x="T4" y="T5"/>
                      </a:cxn>
                      <a:cxn ang="T11">
                        <a:pos x="T6" y="T7"/>
                      </a:cxn>
                    </a:cxnLst>
                    <a:rect l="T12" t="T13" r="T14" b="T15"/>
                    <a:pathLst>
                      <a:path w="93" h="71">
                        <a:moveTo>
                          <a:pt x="0" y="71"/>
                        </a:moveTo>
                        <a:lnTo>
                          <a:pt x="22" y="56"/>
                        </a:lnTo>
                        <a:lnTo>
                          <a:pt x="43" y="42"/>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8" name="Line 167"/>
                  <p:cNvSpPr>
                    <a:spLocks noChangeShapeType="1"/>
                  </p:cNvSpPr>
                  <p:nvPr/>
                </p:nvSpPr>
                <p:spPr bwMode="auto">
                  <a:xfrm flipV="1">
                    <a:off x="3451"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79" name="Freeform 168"/>
                  <p:cNvSpPr>
                    <a:spLocks/>
                  </p:cNvSpPr>
                  <p:nvPr/>
                </p:nvSpPr>
                <p:spPr bwMode="auto">
                  <a:xfrm>
                    <a:off x="3543" y="2160"/>
                    <a:ext cx="92" cy="71"/>
                  </a:xfrm>
                  <a:custGeom>
                    <a:avLst/>
                    <a:gdLst>
                      <a:gd name="T0" fmla="*/ 0 w 92"/>
                      <a:gd name="T1" fmla="*/ 71 h 71"/>
                      <a:gd name="T2" fmla="*/ 21 w 92"/>
                      <a:gd name="T3" fmla="*/ 57 h 71"/>
                      <a:gd name="T4" fmla="*/ 42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2"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80" name="Freeform 169"/>
                  <p:cNvSpPr>
                    <a:spLocks/>
                  </p:cNvSpPr>
                  <p:nvPr/>
                </p:nvSpPr>
                <p:spPr bwMode="auto">
                  <a:xfrm>
                    <a:off x="3635" y="1862"/>
                    <a:ext cx="92" cy="298"/>
                  </a:xfrm>
                  <a:custGeom>
                    <a:avLst/>
                    <a:gdLst>
                      <a:gd name="T0" fmla="*/ 0 w 92"/>
                      <a:gd name="T1" fmla="*/ 298 h 298"/>
                      <a:gd name="T2" fmla="*/ 21 w 92"/>
                      <a:gd name="T3" fmla="*/ 241 h 298"/>
                      <a:gd name="T4" fmla="*/ 42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1" y="241"/>
                        </a:lnTo>
                        <a:lnTo>
                          <a:pt x="42"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81" name="Freeform 170"/>
                  <p:cNvSpPr>
                    <a:spLocks/>
                  </p:cNvSpPr>
                  <p:nvPr/>
                </p:nvSpPr>
                <p:spPr bwMode="auto">
                  <a:xfrm>
                    <a:off x="3727" y="1423"/>
                    <a:ext cx="92" cy="439"/>
                  </a:xfrm>
                  <a:custGeom>
                    <a:avLst/>
                    <a:gdLst>
                      <a:gd name="T0" fmla="*/ 0 w 92"/>
                      <a:gd name="T1" fmla="*/ 439 h 439"/>
                      <a:gd name="T2" fmla="*/ 21 w 92"/>
                      <a:gd name="T3" fmla="*/ 340 h 439"/>
                      <a:gd name="T4" fmla="*/ 42 w 92"/>
                      <a:gd name="T5" fmla="*/ 227 h 439"/>
                      <a:gd name="T6" fmla="*/ 71 w 92"/>
                      <a:gd name="T7" fmla="*/ 113 h 439"/>
                      <a:gd name="T8" fmla="*/ 92 w 92"/>
                      <a:gd name="T9" fmla="*/ 0 h 439"/>
                      <a:gd name="T10" fmla="*/ 0 60000 65536"/>
                      <a:gd name="T11" fmla="*/ 0 60000 65536"/>
                      <a:gd name="T12" fmla="*/ 0 60000 65536"/>
                      <a:gd name="T13" fmla="*/ 0 60000 65536"/>
                      <a:gd name="T14" fmla="*/ 0 60000 65536"/>
                      <a:gd name="T15" fmla="*/ 0 w 92"/>
                      <a:gd name="T16" fmla="*/ 0 h 439"/>
                      <a:gd name="T17" fmla="*/ 92 w 92"/>
                      <a:gd name="T18" fmla="*/ 439 h 439"/>
                    </a:gdLst>
                    <a:ahLst/>
                    <a:cxnLst>
                      <a:cxn ang="T10">
                        <a:pos x="T0" y="T1"/>
                      </a:cxn>
                      <a:cxn ang="T11">
                        <a:pos x="T2" y="T3"/>
                      </a:cxn>
                      <a:cxn ang="T12">
                        <a:pos x="T4" y="T5"/>
                      </a:cxn>
                      <a:cxn ang="T13">
                        <a:pos x="T6" y="T7"/>
                      </a:cxn>
                      <a:cxn ang="T14">
                        <a:pos x="T8" y="T9"/>
                      </a:cxn>
                    </a:cxnLst>
                    <a:rect l="T15" t="T16" r="T17" b="T18"/>
                    <a:pathLst>
                      <a:path w="92" h="439">
                        <a:moveTo>
                          <a:pt x="0" y="439"/>
                        </a:moveTo>
                        <a:lnTo>
                          <a:pt x="21" y="340"/>
                        </a:lnTo>
                        <a:lnTo>
                          <a:pt x="42" y="227"/>
                        </a:lnTo>
                        <a:lnTo>
                          <a:pt x="71" y="11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82" name="Rectangle 171"/>
                  <p:cNvSpPr>
                    <a:spLocks noChangeArrowheads="1"/>
                  </p:cNvSpPr>
                  <p:nvPr/>
                </p:nvSpPr>
                <p:spPr bwMode="auto">
                  <a:xfrm>
                    <a:off x="1594"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83" name="Rectangle 172"/>
                  <p:cNvSpPr>
                    <a:spLocks noChangeArrowheads="1"/>
                  </p:cNvSpPr>
                  <p:nvPr/>
                </p:nvSpPr>
                <p:spPr bwMode="auto">
                  <a:xfrm>
                    <a:off x="1686"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84" name="Rectangle 173"/>
                  <p:cNvSpPr>
                    <a:spLocks noChangeArrowheads="1"/>
                  </p:cNvSpPr>
                  <p:nvPr/>
                </p:nvSpPr>
                <p:spPr bwMode="auto">
                  <a:xfrm>
                    <a:off x="1778"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85" name="Rectangle 174"/>
                  <p:cNvSpPr>
                    <a:spLocks noChangeArrowheads="1"/>
                  </p:cNvSpPr>
                  <p:nvPr/>
                </p:nvSpPr>
                <p:spPr bwMode="auto">
                  <a:xfrm>
                    <a:off x="1870" y="257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86" name="Rectangle 175"/>
                  <p:cNvSpPr>
                    <a:spLocks noChangeArrowheads="1"/>
                  </p:cNvSpPr>
                  <p:nvPr/>
                </p:nvSpPr>
                <p:spPr bwMode="auto">
                  <a:xfrm>
                    <a:off x="1962" y="2429"/>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87" name="Rectangle 176"/>
                  <p:cNvSpPr>
                    <a:spLocks noChangeArrowheads="1"/>
                  </p:cNvSpPr>
                  <p:nvPr/>
                </p:nvSpPr>
                <p:spPr bwMode="auto">
                  <a:xfrm>
                    <a:off x="2054"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88" name="Rectangle 177"/>
                  <p:cNvSpPr>
                    <a:spLocks noChangeArrowheads="1"/>
                  </p:cNvSpPr>
                  <p:nvPr/>
                </p:nvSpPr>
                <p:spPr bwMode="auto">
                  <a:xfrm>
                    <a:off x="2146"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89" name="Rectangle 178"/>
                  <p:cNvSpPr>
                    <a:spLocks noChangeArrowheads="1"/>
                  </p:cNvSpPr>
                  <p:nvPr/>
                </p:nvSpPr>
                <p:spPr bwMode="auto">
                  <a:xfrm>
                    <a:off x="2239"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0" name="Rectangle 179"/>
                  <p:cNvSpPr>
                    <a:spLocks noChangeArrowheads="1"/>
                  </p:cNvSpPr>
                  <p:nvPr/>
                </p:nvSpPr>
                <p:spPr bwMode="auto">
                  <a:xfrm>
                    <a:off x="2331" y="2288"/>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1" name="Rectangle 180"/>
                  <p:cNvSpPr>
                    <a:spLocks noChangeArrowheads="1"/>
                  </p:cNvSpPr>
                  <p:nvPr/>
                </p:nvSpPr>
                <p:spPr bwMode="auto">
                  <a:xfrm>
                    <a:off x="2423"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2" name="Rectangle 181"/>
                  <p:cNvSpPr>
                    <a:spLocks noChangeArrowheads="1"/>
                  </p:cNvSpPr>
                  <p:nvPr/>
                </p:nvSpPr>
                <p:spPr bwMode="auto">
                  <a:xfrm>
                    <a:off x="2515" y="2139"/>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3" name="Rectangle 182"/>
                  <p:cNvSpPr>
                    <a:spLocks noChangeArrowheads="1"/>
                  </p:cNvSpPr>
                  <p:nvPr/>
                </p:nvSpPr>
                <p:spPr bwMode="auto">
                  <a:xfrm>
                    <a:off x="2607" y="1841"/>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4" name="Rectangle 183"/>
                  <p:cNvSpPr>
                    <a:spLocks noChangeArrowheads="1"/>
                  </p:cNvSpPr>
                  <p:nvPr/>
                </p:nvSpPr>
                <p:spPr bwMode="auto">
                  <a:xfrm>
                    <a:off x="2699" y="1402"/>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5" name="Rectangle 184"/>
                  <p:cNvSpPr>
                    <a:spLocks noChangeArrowheads="1"/>
                  </p:cNvSpPr>
                  <p:nvPr/>
                </p:nvSpPr>
                <p:spPr bwMode="auto">
                  <a:xfrm>
                    <a:off x="279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6" name="Rectangle 185"/>
                  <p:cNvSpPr>
                    <a:spLocks noChangeArrowheads="1"/>
                  </p:cNvSpPr>
                  <p:nvPr/>
                </p:nvSpPr>
                <p:spPr bwMode="auto">
                  <a:xfrm>
                    <a:off x="2884"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7" name="Rectangle 186"/>
                  <p:cNvSpPr>
                    <a:spLocks noChangeArrowheads="1"/>
                  </p:cNvSpPr>
                  <p:nvPr/>
                </p:nvSpPr>
                <p:spPr bwMode="auto">
                  <a:xfrm>
                    <a:off x="2969" y="257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8" name="Rectangle 187"/>
                  <p:cNvSpPr>
                    <a:spLocks noChangeArrowheads="1"/>
                  </p:cNvSpPr>
                  <p:nvPr/>
                </p:nvSpPr>
                <p:spPr bwMode="auto">
                  <a:xfrm>
                    <a:off x="3061" y="2429"/>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99" name="Rectangle 188"/>
                  <p:cNvSpPr>
                    <a:spLocks noChangeArrowheads="1"/>
                  </p:cNvSpPr>
                  <p:nvPr/>
                </p:nvSpPr>
                <p:spPr bwMode="auto">
                  <a:xfrm>
                    <a:off x="3153"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00" name="Rectangle 189"/>
                  <p:cNvSpPr>
                    <a:spLocks noChangeArrowheads="1"/>
                  </p:cNvSpPr>
                  <p:nvPr/>
                </p:nvSpPr>
                <p:spPr bwMode="auto">
                  <a:xfrm>
                    <a:off x="3245"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01" name="Rectangle 190"/>
                  <p:cNvSpPr>
                    <a:spLocks noChangeArrowheads="1"/>
                  </p:cNvSpPr>
                  <p:nvPr/>
                </p:nvSpPr>
                <p:spPr bwMode="auto">
                  <a:xfrm>
                    <a:off x="3337"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02" name="Rectangle 191"/>
                  <p:cNvSpPr>
                    <a:spLocks noChangeArrowheads="1"/>
                  </p:cNvSpPr>
                  <p:nvPr/>
                </p:nvSpPr>
                <p:spPr bwMode="auto">
                  <a:xfrm>
                    <a:off x="3429" y="2288"/>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03" name="Rectangle 192"/>
                  <p:cNvSpPr>
                    <a:spLocks noChangeArrowheads="1"/>
                  </p:cNvSpPr>
                  <p:nvPr/>
                </p:nvSpPr>
                <p:spPr bwMode="auto">
                  <a:xfrm>
                    <a:off x="352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04" name="Rectangle 193"/>
                  <p:cNvSpPr>
                    <a:spLocks noChangeArrowheads="1"/>
                  </p:cNvSpPr>
                  <p:nvPr/>
                </p:nvSpPr>
                <p:spPr bwMode="auto">
                  <a:xfrm>
                    <a:off x="3614" y="213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05" name="Rectangle 194"/>
                  <p:cNvSpPr>
                    <a:spLocks noChangeArrowheads="1"/>
                  </p:cNvSpPr>
                  <p:nvPr/>
                </p:nvSpPr>
                <p:spPr bwMode="auto">
                  <a:xfrm>
                    <a:off x="3706" y="1841"/>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806" name="Rectangle 195"/>
                  <p:cNvSpPr>
                    <a:spLocks noChangeArrowheads="1"/>
                  </p:cNvSpPr>
                  <p:nvPr/>
                </p:nvSpPr>
                <p:spPr bwMode="auto">
                  <a:xfrm>
                    <a:off x="3798"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grpSp>
            <p:grpSp>
              <p:nvGrpSpPr>
                <p:cNvPr id="23708" name="Group 196"/>
                <p:cNvGrpSpPr>
                  <a:grpSpLocks/>
                </p:cNvGrpSpPr>
                <p:nvPr/>
              </p:nvGrpSpPr>
              <p:grpSpPr bwMode="auto">
                <a:xfrm>
                  <a:off x="2329" y="1392"/>
                  <a:ext cx="758" cy="374"/>
                  <a:chOff x="1594" y="1402"/>
                  <a:chExt cx="2246" cy="1289"/>
                </a:xfrm>
              </p:grpSpPr>
              <p:sp>
                <p:nvSpPr>
                  <p:cNvPr id="23709" name="Freeform 197"/>
                  <p:cNvSpPr>
                    <a:spLocks/>
                  </p:cNvSpPr>
                  <p:nvPr/>
                </p:nvSpPr>
                <p:spPr bwMode="auto">
                  <a:xfrm>
                    <a:off x="1615" y="1423"/>
                    <a:ext cx="92" cy="808"/>
                  </a:xfrm>
                  <a:custGeom>
                    <a:avLst/>
                    <a:gdLst>
                      <a:gd name="T0" fmla="*/ 0 w 92"/>
                      <a:gd name="T1" fmla="*/ 0 h 808"/>
                      <a:gd name="T2" fmla="*/ 14 w 92"/>
                      <a:gd name="T3" fmla="*/ 106 h 808"/>
                      <a:gd name="T4" fmla="*/ 21 w 92"/>
                      <a:gd name="T5" fmla="*/ 213 h 808"/>
                      <a:gd name="T6" fmla="*/ 42 w 92"/>
                      <a:gd name="T7" fmla="*/ 425 h 808"/>
                      <a:gd name="T8" fmla="*/ 57 w 92"/>
                      <a:gd name="T9" fmla="*/ 532 h 808"/>
                      <a:gd name="T10" fmla="*/ 71 w 92"/>
                      <a:gd name="T11" fmla="*/ 631 h 808"/>
                      <a:gd name="T12" fmla="*/ 78 w 92"/>
                      <a:gd name="T13" fmla="*/ 723 h 808"/>
                      <a:gd name="T14" fmla="*/ 92 w 92"/>
                      <a:gd name="T15" fmla="*/ 808 h 808"/>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08"/>
                      <a:gd name="T26" fmla="*/ 92 w 92"/>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08">
                        <a:moveTo>
                          <a:pt x="0" y="0"/>
                        </a:moveTo>
                        <a:lnTo>
                          <a:pt x="14" y="106"/>
                        </a:lnTo>
                        <a:lnTo>
                          <a:pt x="21" y="213"/>
                        </a:lnTo>
                        <a:lnTo>
                          <a:pt x="42" y="425"/>
                        </a:lnTo>
                        <a:lnTo>
                          <a:pt x="57" y="532"/>
                        </a:lnTo>
                        <a:lnTo>
                          <a:pt x="71" y="631"/>
                        </a:lnTo>
                        <a:lnTo>
                          <a:pt x="78" y="723"/>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0" name="Freeform 198"/>
                  <p:cNvSpPr>
                    <a:spLocks/>
                  </p:cNvSpPr>
                  <p:nvPr/>
                </p:nvSpPr>
                <p:spPr bwMode="auto">
                  <a:xfrm>
                    <a:off x="1707" y="2231"/>
                    <a:ext cx="92" cy="439"/>
                  </a:xfrm>
                  <a:custGeom>
                    <a:avLst/>
                    <a:gdLst>
                      <a:gd name="T0" fmla="*/ 0 w 92"/>
                      <a:gd name="T1" fmla="*/ 0 h 439"/>
                      <a:gd name="T2" fmla="*/ 21 w 92"/>
                      <a:gd name="T3" fmla="*/ 149 h 439"/>
                      <a:gd name="T4" fmla="*/ 36 w 92"/>
                      <a:gd name="T5" fmla="*/ 212 h 439"/>
                      <a:gd name="T6" fmla="*/ 43 w 92"/>
                      <a:gd name="T7" fmla="*/ 276 h 439"/>
                      <a:gd name="T8" fmla="*/ 57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6" y="212"/>
                        </a:lnTo>
                        <a:lnTo>
                          <a:pt x="43" y="276"/>
                        </a:lnTo>
                        <a:lnTo>
                          <a:pt x="57"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1" name="Freeform 199"/>
                  <p:cNvSpPr>
                    <a:spLocks/>
                  </p:cNvSpPr>
                  <p:nvPr/>
                </p:nvSpPr>
                <p:spPr bwMode="auto">
                  <a:xfrm>
                    <a:off x="1799" y="2599"/>
                    <a:ext cx="92" cy="85"/>
                  </a:xfrm>
                  <a:custGeom>
                    <a:avLst/>
                    <a:gdLst>
                      <a:gd name="T0" fmla="*/ 0 w 92"/>
                      <a:gd name="T1" fmla="*/ 71 h 85"/>
                      <a:gd name="T2" fmla="*/ 7 w 92"/>
                      <a:gd name="T3" fmla="*/ 85 h 85"/>
                      <a:gd name="T4" fmla="*/ 21 w 92"/>
                      <a:gd name="T5" fmla="*/ 85 h 85"/>
                      <a:gd name="T6" fmla="*/ 36 w 92"/>
                      <a:gd name="T7" fmla="*/ 78 h 85"/>
                      <a:gd name="T8" fmla="*/ 43 w 92"/>
                      <a:gd name="T9" fmla="*/ 64 h 85"/>
                      <a:gd name="T10" fmla="*/ 71 w 92"/>
                      <a:gd name="T11" fmla="*/ 29 h 85"/>
                      <a:gd name="T12" fmla="*/ 85 w 92"/>
                      <a:gd name="T13" fmla="*/ 14 h 85"/>
                      <a:gd name="T14" fmla="*/ 92 w 92"/>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85"/>
                      <a:gd name="T26" fmla="*/ 92 w 92"/>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85">
                        <a:moveTo>
                          <a:pt x="0" y="71"/>
                        </a:moveTo>
                        <a:lnTo>
                          <a:pt x="7" y="85"/>
                        </a:lnTo>
                        <a:lnTo>
                          <a:pt x="21" y="85"/>
                        </a:lnTo>
                        <a:lnTo>
                          <a:pt x="36" y="78"/>
                        </a:lnTo>
                        <a:lnTo>
                          <a:pt x="43" y="64"/>
                        </a:lnTo>
                        <a:lnTo>
                          <a:pt x="71" y="29"/>
                        </a:lnTo>
                        <a:lnTo>
                          <a:pt x="85" y="14"/>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2" name="Freeform 200"/>
                  <p:cNvSpPr>
                    <a:spLocks/>
                  </p:cNvSpPr>
                  <p:nvPr/>
                </p:nvSpPr>
                <p:spPr bwMode="auto">
                  <a:xfrm>
                    <a:off x="1891" y="2451"/>
                    <a:ext cx="92" cy="148"/>
                  </a:xfrm>
                  <a:custGeom>
                    <a:avLst/>
                    <a:gdLst>
                      <a:gd name="T0" fmla="*/ 0 w 92"/>
                      <a:gd name="T1" fmla="*/ 148 h 148"/>
                      <a:gd name="T2" fmla="*/ 22 w 92"/>
                      <a:gd name="T3" fmla="*/ 113 h 148"/>
                      <a:gd name="T4" fmla="*/ 43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2" y="113"/>
                        </a:lnTo>
                        <a:lnTo>
                          <a:pt x="43"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3" name="Freeform 201"/>
                  <p:cNvSpPr>
                    <a:spLocks/>
                  </p:cNvSpPr>
                  <p:nvPr/>
                </p:nvSpPr>
                <p:spPr bwMode="auto">
                  <a:xfrm>
                    <a:off x="1983" y="2380"/>
                    <a:ext cx="93" cy="71"/>
                  </a:xfrm>
                  <a:custGeom>
                    <a:avLst/>
                    <a:gdLst>
                      <a:gd name="T0" fmla="*/ 0 w 93"/>
                      <a:gd name="T1" fmla="*/ 71 h 71"/>
                      <a:gd name="T2" fmla="*/ 43 w 93"/>
                      <a:gd name="T3" fmla="*/ 28 h 71"/>
                      <a:gd name="T4" fmla="*/ 93 w 93"/>
                      <a:gd name="T5" fmla="*/ 0 h 71"/>
                      <a:gd name="T6" fmla="*/ 0 60000 65536"/>
                      <a:gd name="T7" fmla="*/ 0 60000 65536"/>
                      <a:gd name="T8" fmla="*/ 0 60000 65536"/>
                      <a:gd name="T9" fmla="*/ 0 w 93"/>
                      <a:gd name="T10" fmla="*/ 0 h 71"/>
                      <a:gd name="T11" fmla="*/ 93 w 93"/>
                      <a:gd name="T12" fmla="*/ 71 h 71"/>
                    </a:gdLst>
                    <a:ahLst/>
                    <a:cxnLst>
                      <a:cxn ang="T6">
                        <a:pos x="T0" y="T1"/>
                      </a:cxn>
                      <a:cxn ang="T7">
                        <a:pos x="T2" y="T3"/>
                      </a:cxn>
                      <a:cxn ang="T8">
                        <a:pos x="T4" y="T5"/>
                      </a:cxn>
                    </a:cxnLst>
                    <a:rect l="T9" t="T10" r="T11" b="T12"/>
                    <a:pathLst>
                      <a:path w="93" h="71">
                        <a:moveTo>
                          <a:pt x="0" y="71"/>
                        </a:moveTo>
                        <a:lnTo>
                          <a:pt x="43" y="28"/>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4" name="Freeform 202"/>
                  <p:cNvSpPr>
                    <a:spLocks/>
                  </p:cNvSpPr>
                  <p:nvPr/>
                </p:nvSpPr>
                <p:spPr bwMode="auto">
                  <a:xfrm>
                    <a:off x="2076" y="2373"/>
                    <a:ext cx="92" cy="7"/>
                  </a:xfrm>
                  <a:custGeom>
                    <a:avLst/>
                    <a:gdLst>
                      <a:gd name="T0" fmla="*/ 0 w 92"/>
                      <a:gd name="T1" fmla="*/ 7 h 7"/>
                      <a:gd name="T2" fmla="*/ 21 w 92"/>
                      <a:gd name="T3" fmla="*/ 0 h 7"/>
                      <a:gd name="T4" fmla="*/ 42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2"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5" name="Freeform 203"/>
                  <p:cNvSpPr>
                    <a:spLocks/>
                  </p:cNvSpPr>
                  <p:nvPr/>
                </p:nvSpPr>
                <p:spPr bwMode="auto">
                  <a:xfrm>
                    <a:off x="2168" y="2380"/>
                    <a:ext cx="92" cy="7"/>
                  </a:xfrm>
                  <a:custGeom>
                    <a:avLst/>
                    <a:gdLst>
                      <a:gd name="T0" fmla="*/ 0 w 92"/>
                      <a:gd name="T1" fmla="*/ 0 h 7"/>
                      <a:gd name="T2" fmla="*/ 42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2"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6" name="Freeform 204"/>
                  <p:cNvSpPr>
                    <a:spLocks/>
                  </p:cNvSpPr>
                  <p:nvPr/>
                </p:nvSpPr>
                <p:spPr bwMode="auto">
                  <a:xfrm>
                    <a:off x="2260" y="2309"/>
                    <a:ext cx="92" cy="71"/>
                  </a:xfrm>
                  <a:custGeom>
                    <a:avLst/>
                    <a:gdLst>
                      <a:gd name="T0" fmla="*/ 0 w 92"/>
                      <a:gd name="T1" fmla="*/ 71 h 71"/>
                      <a:gd name="T2" fmla="*/ 21 w 92"/>
                      <a:gd name="T3" fmla="*/ 56 h 71"/>
                      <a:gd name="T4" fmla="*/ 42 w 92"/>
                      <a:gd name="T5" fmla="*/ 42 h 71"/>
                      <a:gd name="T6" fmla="*/ 92 w 92"/>
                      <a:gd name="T7" fmla="*/ 0 h 71"/>
                      <a:gd name="T8" fmla="*/ 0 60000 65536"/>
                      <a:gd name="T9" fmla="*/ 0 60000 65536"/>
                      <a:gd name="T10" fmla="*/ 0 60000 65536"/>
                      <a:gd name="T11" fmla="*/ 0 60000 65536"/>
                      <a:gd name="T12" fmla="*/ 0 w 92"/>
                      <a:gd name="T13" fmla="*/ 0 h 71"/>
                      <a:gd name="T14" fmla="*/ 92 w 92"/>
                      <a:gd name="T15" fmla="*/ 71 h 71"/>
                    </a:gdLst>
                    <a:ahLst/>
                    <a:cxnLst>
                      <a:cxn ang="T8">
                        <a:pos x="T0" y="T1"/>
                      </a:cxn>
                      <a:cxn ang="T9">
                        <a:pos x="T2" y="T3"/>
                      </a:cxn>
                      <a:cxn ang="T10">
                        <a:pos x="T4" y="T5"/>
                      </a:cxn>
                      <a:cxn ang="T11">
                        <a:pos x="T6" y="T7"/>
                      </a:cxn>
                    </a:cxnLst>
                    <a:rect l="T12" t="T13" r="T14" b="T15"/>
                    <a:pathLst>
                      <a:path w="92" h="71">
                        <a:moveTo>
                          <a:pt x="0" y="71"/>
                        </a:moveTo>
                        <a:lnTo>
                          <a:pt x="21" y="56"/>
                        </a:lnTo>
                        <a:lnTo>
                          <a:pt x="42" y="42"/>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7" name="Line 205"/>
                  <p:cNvSpPr>
                    <a:spLocks noChangeShapeType="1"/>
                  </p:cNvSpPr>
                  <p:nvPr/>
                </p:nvSpPr>
                <p:spPr bwMode="auto">
                  <a:xfrm flipV="1">
                    <a:off x="2352"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8" name="Freeform 206"/>
                  <p:cNvSpPr>
                    <a:spLocks/>
                  </p:cNvSpPr>
                  <p:nvPr/>
                </p:nvSpPr>
                <p:spPr bwMode="auto">
                  <a:xfrm>
                    <a:off x="2444" y="2160"/>
                    <a:ext cx="92" cy="71"/>
                  </a:xfrm>
                  <a:custGeom>
                    <a:avLst/>
                    <a:gdLst>
                      <a:gd name="T0" fmla="*/ 0 w 92"/>
                      <a:gd name="T1" fmla="*/ 71 h 71"/>
                      <a:gd name="T2" fmla="*/ 21 w 92"/>
                      <a:gd name="T3" fmla="*/ 57 h 71"/>
                      <a:gd name="T4" fmla="*/ 43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3"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19" name="Freeform 207"/>
                  <p:cNvSpPr>
                    <a:spLocks/>
                  </p:cNvSpPr>
                  <p:nvPr/>
                </p:nvSpPr>
                <p:spPr bwMode="auto">
                  <a:xfrm>
                    <a:off x="2536" y="1862"/>
                    <a:ext cx="92" cy="298"/>
                  </a:xfrm>
                  <a:custGeom>
                    <a:avLst/>
                    <a:gdLst>
                      <a:gd name="T0" fmla="*/ 0 w 92"/>
                      <a:gd name="T1" fmla="*/ 298 h 298"/>
                      <a:gd name="T2" fmla="*/ 22 w 92"/>
                      <a:gd name="T3" fmla="*/ 241 h 298"/>
                      <a:gd name="T4" fmla="*/ 43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2" y="241"/>
                        </a:lnTo>
                        <a:lnTo>
                          <a:pt x="43"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0" name="Freeform 208"/>
                  <p:cNvSpPr>
                    <a:spLocks/>
                  </p:cNvSpPr>
                  <p:nvPr/>
                </p:nvSpPr>
                <p:spPr bwMode="auto">
                  <a:xfrm>
                    <a:off x="2628" y="1416"/>
                    <a:ext cx="93" cy="446"/>
                  </a:xfrm>
                  <a:custGeom>
                    <a:avLst/>
                    <a:gdLst>
                      <a:gd name="T0" fmla="*/ 0 w 93"/>
                      <a:gd name="T1" fmla="*/ 446 h 446"/>
                      <a:gd name="T2" fmla="*/ 7 w 93"/>
                      <a:gd name="T3" fmla="*/ 418 h 446"/>
                      <a:gd name="T4" fmla="*/ 15 w 93"/>
                      <a:gd name="T5" fmla="*/ 390 h 446"/>
                      <a:gd name="T6" fmla="*/ 22 w 93"/>
                      <a:gd name="T7" fmla="*/ 319 h 446"/>
                      <a:gd name="T8" fmla="*/ 36 w 93"/>
                      <a:gd name="T9" fmla="*/ 241 h 446"/>
                      <a:gd name="T10" fmla="*/ 43 w 93"/>
                      <a:gd name="T11" fmla="*/ 156 h 446"/>
                      <a:gd name="T12" fmla="*/ 57 w 93"/>
                      <a:gd name="T13" fmla="*/ 85 h 446"/>
                      <a:gd name="T14" fmla="*/ 64 w 93"/>
                      <a:gd name="T15" fmla="*/ 57 h 446"/>
                      <a:gd name="T16" fmla="*/ 71 w 93"/>
                      <a:gd name="T17" fmla="*/ 35 h 446"/>
                      <a:gd name="T18" fmla="*/ 78 w 93"/>
                      <a:gd name="T19" fmla="*/ 14 h 446"/>
                      <a:gd name="T20" fmla="*/ 78 w 93"/>
                      <a:gd name="T21" fmla="*/ 0 h 446"/>
                      <a:gd name="T22" fmla="*/ 85 w 93"/>
                      <a:gd name="T23" fmla="*/ 0 h 446"/>
                      <a:gd name="T24" fmla="*/ 93 w 93"/>
                      <a:gd name="T25" fmla="*/ 7 h 4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446"/>
                      <a:gd name="T41" fmla="*/ 93 w 93"/>
                      <a:gd name="T42" fmla="*/ 446 h 4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446">
                        <a:moveTo>
                          <a:pt x="0" y="446"/>
                        </a:moveTo>
                        <a:lnTo>
                          <a:pt x="7" y="418"/>
                        </a:lnTo>
                        <a:lnTo>
                          <a:pt x="15" y="390"/>
                        </a:lnTo>
                        <a:lnTo>
                          <a:pt x="22" y="319"/>
                        </a:lnTo>
                        <a:lnTo>
                          <a:pt x="36" y="241"/>
                        </a:lnTo>
                        <a:lnTo>
                          <a:pt x="43" y="156"/>
                        </a:lnTo>
                        <a:lnTo>
                          <a:pt x="57" y="85"/>
                        </a:lnTo>
                        <a:lnTo>
                          <a:pt x="64" y="57"/>
                        </a:lnTo>
                        <a:lnTo>
                          <a:pt x="71" y="35"/>
                        </a:lnTo>
                        <a:lnTo>
                          <a:pt x="78" y="14"/>
                        </a:lnTo>
                        <a:lnTo>
                          <a:pt x="78" y="0"/>
                        </a:lnTo>
                        <a:lnTo>
                          <a:pt x="85" y="0"/>
                        </a:lnTo>
                        <a:lnTo>
                          <a:pt x="93"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1" name="Freeform 209"/>
                  <p:cNvSpPr>
                    <a:spLocks/>
                  </p:cNvSpPr>
                  <p:nvPr/>
                </p:nvSpPr>
                <p:spPr bwMode="auto">
                  <a:xfrm>
                    <a:off x="2721" y="1423"/>
                    <a:ext cx="92" cy="808"/>
                  </a:xfrm>
                  <a:custGeom>
                    <a:avLst/>
                    <a:gdLst>
                      <a:gd name="T0" fmla="*/ 0 w 92"/>
                      <a:gd name="T1" fmla="*/ 0 h 808"/>
                      <a:gd name="T2" fmla="*/ 7 w 92"/>
                      <a:gd name="T3" fmla="*/ 14 h 808"/>
                      <a:gd name="T4" fmla="*/ 14 w 92"/>
                      <a:gd name="T5" fmla="*/ 43 h 808"/>
                      <a:gd name="T6" fmla="*/ 14 w 92"/>
                      <a:gd name="T7" fmla="*/ 78 h 808"/>
                      <a:gd name="T8" fmla="*/ 21 w 92"/>
                      <a:gd name="T9" fmla="*/ 121 h 808"/>
                      <a:gd name="T10" fmla="*/ 28 w 92"/>
                      <a:gd name="T11" fmla="*/ 170 h 808"/>
                      <a:gd name="T12" fmla="*/ 35 w 92"/>
                      <a:gd name="T13" fmla="*/ 227 h 808"/>
                      <a:gd name="T14" fmla="*/ 42 w 92"/>
                      <a:gd name="T15" fmla="*/ 347 h 808"/>
                      <a:gd name="T16" fmla="*/ 56 w 92"/>
                      <a:gd name="T17" fmla="*/ 475 h 808"/>
                      <a:gd name="T18" fmla="*/ 70 w 92"/>
                      <a:gd name="T19" fmla="*/ 602 h 808"/>
                      <a:gd name="T20" fmla="*/ 77 w 92"/>
                      <a:gd name="T21" fmla="*/ 659 h 808"/>
                      <a:gd name="T22" fmla="*/ 77 w 92"/>
                      <a:gd name="T23" fmla="*/ 716 h 808"/>
                      <a:gd name="T24" fmla="*/ 85 w 92"/>
                      <a:gd name="T25" fmla="*/ 765 h 808"/>
                      <a:gd name="T26" fmla="*/ 92 w 92"/>
                      <a:gd name="T27" fmla="*/ 808 h 8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808"/>
                      <a:gd name="T44" fmla="*/ 92 w 92"/>
                      <a:gd name="T45" fmla="*/ 808 h 8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808">
                        <a:moveTo>
                          <a:pt x="0" y="0"/>
                        </a:moveTo>
                        <a:lnTo>
                          <a:pt x="7" y="14"/>
                        </a:lnTo>
                        <a:lnTo>
                          <a:pt x="14" y="43"/>
                        </a:lnTo>
                        <a:lnTo>
                          <a:pt x="14" y="78"/>
                        </a:lnTo>
                        <a:lnTo>
                          <a:pt x="21" y="121"/>
                        </a:lnTo>
                        <a:lnTo>
                          <a:pt x="28" y="170"/>
                        </a:lnTo>
                        <a:lnTo>
                          <a:pt x="35" y="227"/>
                        </a:lnTo>
                        <a:lnTo>
                          <a:pt x="42" y="347"/>
                        </a:lnTo>
                        <a:lnTo>
                          <a:pt x="56" y="475"/>
                        </a:lnTo>
                        <a:lnTo>
                          <a:pt x="70" y="602"/>
                        </a:lnTo>
                        <a:lnTo>
                          <a:pt x="77" y="659"/>
                        </a:lnTo>
                        <a:lnTo>
                          <a:pt x="77" y="716"/>
                        </a:lnTo>
                        <a:lnTo>
                          <a:pt x="85" y="765"/>
                        </a:lnTo>
                        <a:lnTo>
                          <a:pt x="92" y="808"/>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2" name="Freeform 210"/>
                  <p:cNvSpPr>
                    <a:spLocks/>
                  </p:cNvSpPr>
                  <p:nvPr/>
                </p:nvSpPr>
                <p:spPr bwMode="auto">
                  <a:xfrm>
                    <a:off x="2813" y="2231"/>
                    <a:ext cx="92" cy="439"/>
                  </a:xfrm>
                  <a:custGeom>
                    <a:avLst/>
                    <a:gdLst>
                      <a:gd name="T0" fmla="*/ 0 w 92"/>
                      <a:gd name="T1" fmla="*/ 0 h 439"/>
                      <a:gd name="T2" fmla="*/ 21 w 92"/>
                      <a:gd name="T3" fmla="*/ 149 h 439"/>
                      <a:gd name="T4" fmla="*/ 35 w 92"/>
                      <a:gd name="T5" fmla="*/ 212 h 439"/>
                      <a:gd name="T6" fmla="*/ 49 w 92"/>
                      <a:gd name="T7" fmla="*/ 276 h 439"/>
                      <a:gd name="T8" fmla="*/ 56 w 92"/>
                      <a:gd name="T9" fmla="*/ 326 h 439"/>
                      <a:gd name="T10" fmla="*/ 71 w 92"/>
                      <a:gd name="T11" fmla="*/ 375 h 439"/>
                      <a:gd name="T12" fmla="*/ 78 w 92"/>
                      <a:gd name="T13" fmla="*/ 411 h 439"/>
                      <a:gd name="T14" fmla="*/ 92 w 92"/>
                      <a:gd name="T15" fmla="*/ 439 h 43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439"/>
                      <a:gd name="T26" fmla="*/ 92 w 92"/>
                      <a:gd name="T27" fmla="*/ 439 h 4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439">
                        <a:moveTo>
                          <a:pt x="0" y="0"/>
                        </a:moveTo>
                        <a:lnTo>
                          <a:pt x="21" y="149"/>
                        </a:lnTo>
                        <a:lnTo>
                          <a:pt x="35" y="212"/>
                        </a:lnTo>
                        <a:lnTo>
                          <a:pt x="49" y="276"/>
                        </a:lnTo>
                        <a:lnTo>
                          <a:pt x="56" y="326"/>
                        </a:lnTo>
                        <a:lnTo>
                          <a:pt x="71" y="375"/>
                        </a:lnTo>
                        <a:lnTo>
                          <a:pt x="78" y="411"/>
                        </a:lnTo>
                        <a:lnTo>
                          <a:pt x="92" y="439"/>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3" name="Freeform 211"/>
                  <p:cNvSpPr>
                    <a:spLocks/>
                  </p:cNvSpPr>
                  <p:nvPr/>
                </p:nvSpPr>
                <p:spPr bwMode="auto">
                  <a:xfrm>
                    <a:off x="2905" y="2599"/>
                    <a:ext cx="85" cy="85"/>
                  </a:xfrm>
                  <a:custGeom>
                    <a:avLst/>
                    <a:gdLst>
                      <a:gd name="T0" fmla="*/ 0 w 85"/>
                      <a:gd name="T1" fmla="*/ 71 h 85"/>
                      <a:gd name="T2" fmla="*/ 7 w 85"/>
                      <a:gd name="T3" fmla="*/ 85 h 85"/>
                      <a:gd name="T4" fmla="*/ 21 w 85"/>
                      <a:gd name="T5" fmla="*/ 85 h 85"/>
                      <a:gd name="T6" fmla="*/ 28 w 85"/>
                      <a:gd name="T7" fmla="*/ 78 h 85"/>
                      <a:gd name="T8" fmla="*/ 42 w 85"/>
                      <a:gd name="T9" fmla="*/ 64 h 85"/>
                      <a:gd name="T10" fmla="*/ 64 w 85"/>
                      <a:gd name="T11" fmla="*/ 29 h 85"/>
                      <a:gd name="T12" fmla="*/ 78 w 85"/>
                      <a:gd name="T13" fmla="*/ 14 h 85"/>
                      <a:gd name="T14" fmla="*/ 85 w 85"/>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5"/>
                      <a:gd name="T26" fmla="*/ 85 w 85"/>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5">
                        <a:moveTo>
                          <a:pt x="0" y="71"/>
                        </a:moveTo>
                        <a:lnTo>
                          <a:pt x="7" y="85"/>
                        </a:lnTo>
                        <a:lnTo>
                          <a:pt x="21" y="85"/>
                        </a:lnTo>
                        <a:lnTo>
                          <a:pt x="28" y="78"/>
                        </a:lnTo>
                        <a:lnTo>
                          <a:pt x="42" y="64"/>
                        </a:lnTo>
                        <a:lnTo>
                          <a:pt x="64" y="29"/>
                        </a:lnTo>
                        <a:lnTo>
                          <a:pt x="78" y="14"/>
                        </a:lnTo>
                        <a:lnTo>
                          <a:pt x="85"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4" name="Freeform 212"/>
                  <p:cNvSpPr>
                    <a:spLocks/>
                  </p:cNvSpPr>
                  <p:nvPr/>
                </p:nvSpPr>
                <p:spPr bwMode="auto">
                  <a:xfrm>
                    <a:off x="2990" y="2451"/>
                    <a:ext cx="92" cy="148"/>
                  </a:xfrm>
                  <a:custGeom>
                    <a:avLst/>
                    <a:gdLst>
                      <a:gd name="T0" fmla="*/ 0 w 92"/>
                      <a:gd name="T1" fmla="*/ 148 h 148"/>
                      <a:gd name="T2" fmla="*/ 21 w 92"/>
                      <a:gd name="T3" fmla="*/ 113 h 148"/>
                      <a:gd name="T4" fmla="*/ 42 w 92"/>
                      <a:gd name="T5" fmla="*/ 70 h 148"/>
                      <a:gd name="T6" fmla="*/ 71 w 92"/>
                      <a:gd name="T7" fmla="*/ 35 h 148"/>
                      <a:gd name="T8" fmla="*/ 92 w 92"/>
                      <a:gd name="T9" fmla="*/ 0 h 148"/>
                      <a:gd name="T10" fmla="*/ 0 60000 65536"/>
                      <a:gd name="T11" fmla="*/ 0 60000 65536"/>
                      <a:gd name="T12" fmla="*/ 0 60000 65536"/>
                      <a:gd name="T13" fmla="*/ 0 60000 65536"/>
                      <a:gd name="T14" fmla="*/ 0 60000 65536"/>
                      <a:gd name="T15" fmla="*/ 0 w 92"/>
                      <a:gd name="T16" fmla="*/ 0 h 148"/>
                      <a:gd name="T17" fmla="*/ 92 w 92"/>
                      <a:gd name="T18" fmla="*/ 148 h 148"/>
                    </a:gdLst>
                    <a:ahLst/>
                    <a:cxnLst>
                      <a:cxn ang="T10">
                        <a:pos x="T0" y="T1"/>
                      </a:cxn>
                      <a:cxn ang="T11">
                        <a:pos x="T2" y="T3"/>
                      </a:cxn>
                      <a:cxn ang="T12">
                        <a:pos x="T4" y="T5"/>
                      </a:cxn>
                      <a:cxn ang="T13">
                        <a:pos x="T6" y="T7"/>
                      </a:cxn>
                      <a:cxn ang="T14">
                        <a:pos x="T8" y="T9"/>
                      </a:cxn>
                    </a:cxnLst>
                    <a:rect l="T15" t="T16" r="T17" b="T18"/>
                    <a:pathLst>
                      <a:path w="92" h="148">
                        <a:moveTo>
                          <a:pt x="0" y="148"/>
                        </a:moveTo>
                        <a:lnTo>
                          <a:pt x="21" y="113"/>
                        </a:lnTo>
                        <a:lnTo>
                          <a:pt x="42" y="70"/>
                        </a:lnTo>
                        <a:lnTo>
                          <a:pt x="71" y="35"/>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5" name="Freeform 213"/>
                  <p:cNvSpPr>
                    <a:spLocks/>
                  </p:cNvSpPr>
                  <p:nvPr/>
                </p:nvSpPr>
                <p:spPr bwMode="auto">
                  <a:xfrm>
                    <a:off x="3082" y="2380"/>
                    <a:ext cx="92" cy="71"/>
                  </a:xfrm>
                  <a:custGeom>
                    <a:avLst/>
                    <a:gdLst>
                      <a:gd name="T0" fmla="*/ 0 w 92"/>
                      <a:gd name="T1" fmla="*/ 71 h 71"/>
                      <a:gd name="T2" fmla="*/ 43 w 92"/>
                      <a:gd name="T3" fmla="*/ 28 h 71"/>
                      <a:gd name="T4" fmla="*/ 92 w 92"/>
                      <a:gd name="T5" fmla="*/ 0 h 71"/>
                      <a:gd name="T6" fmla="*/ 0 60000 65536"/>
                      <a:gd name="T7" fmla="*/ 0 60000 65536"/>
                      <a:gd name="T8" fmla="*/ 0 60000 65536"/>
                      <a:gd name="T9" fmla="*/ 0 w 92"/>
                      <a:gd name="T10" fmla="*/ 0 h 71"/>
                      <a:gd name="T11" fmla="*/ 92 w 92"/>
                      <a:gd name="T12" fmla="*/ 71 h 71"/>
                    </a:gdLst>
                    <a:ahLst/>
                    <a:cxnLst>
                      <a:cxn ang="T6">
                        <a:pos x="T0" y="T1"/>
                      </a:cxn>
                      <a:cxn ang="T7">
                        <a:pos x="T2" y="T3"/>
                      </a:cxn>
                      <a:cxn ang="T8">
                        <a:pos x="T4" y="T5"/>
                      </a:cxn>
                    </a:cxnLst>
                    <a:rect l="T9" t="T10" r="T11" b="T12"/>
                    <a:pathLst>
                      <a:path w="92" h="71">
                        <a:moveTo>
                          <a:pt x="0" y="71"/>
                        </a:moveTo>
                        <a:lnTo>
                          <a:pt x="43"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6" name="Freeform 214"/>
                  <p:cNvSpPr>
                    <a:spLocks/>
                  </p:cNvSpPr>
                  <p:nvPr/>
                </p:nvSpPr>
                <p:spPr bwMode="auto">
                  <a:xfrm>
                    <a:off x="3174" y="2373"/>
                    <a:ext cx="92" cy="7"/>
                  </a:xfrm>
                  <a:custGeom>
                    <a:avLst/>
                    <a:gdLst>
                      <a:gd name="T0" fmla="*/ 0 w 92"/>
                      <a:gd name="T1" fmla="*/ 7 h 7"/>
                      <a:gd name="T2" fmla="*/ 21 w 92"/>
                      <a:gd name="T3" fmla="*/ 0 h 7"/>
                      <a:gd name="T4" fmla="*/ 43 w 92"/>
                      <a:gd name="T5" fmla="*/ 0 h 7"/>
                      <a:gd name="T6" fmla="*/ 92 w 92"/>
                      <a:gd name="T7" fmla="*/ 7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7"/>
                        </a:moveTo>
                        <a:lnTo>
                          <a:pt x="21" y="0"/>
                        </a:lnTo>
                        <a:lnTo>
                          <a:pt x="43" y="0"/>
                        </a:lnTo>
                        <a:lnTo>
                          <a:pt x="92" y="7"/>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7" name="Freeform 215"/>
                  <p:cNvSpPr>
                    <a:spLocks/>
                  </p:cNvSpPr>
                  <p:nvPr/>
                </p:nvSpPr>
                <p:spPr bwMode="auto">
                  <a:xfrm>
                    <a:off x="3266" y="2380"/>
                    <a:ext cx="92" cy="7"/>
                  </a:xfrm>
                  <a:custGeom>
                    <a:avLst/>
                    <a:gdLst>
                      <a:gd name="T0" fmla="*/ 0 w 92"/>
                      <a:gd name="T1" fmla="*/ 0 h 7"/>
                      <a:gd name="T2" fmla="*/ 43 w 92"/>
                      <a:gd name="T3" fmla="*/ 7 h 7"/>
                      <a:gd name="T4" fmla="*/ 71 w 92"/>
                      <a:gd name="T5" fmla="*/ 7 h 7"/>
                      <a:gd name="T6" fmla="*/ 92 w 92"/>
                      <a:gd name="T7" fmla="*/ 0 h 7"/>
                      <a:gd name="T8" fmla="*/ 0 60000 65536"/>
                      <a:gd name="T9" fmla="*/ 0 60000 65536"/>
                      <a:gd name="T10" fmla="*/ 0 60000 65536"/>
                      <a:gd name="T11" fmla="*/ 0 60000 65536"/>
                      <a:gd name="T12" fmla="*/ 0 w 92"/>
                      <a:gd name="T13" fmla="*/ 0 h 7"/>
                      <a:gd name="T14" fmla="*/ 92 w 92"/>
                      <a:gd name="T15" fmla="*/ 7 h 7"/>
                    </a:gdLst>
                    <a:ahLst/>
                    <a:cxnLst>
                      <a:cxn ang="T8">
                        <a:pos x="T0" y="T1"/>
                      </a:cxn>
                      <a:cxn ang="T9">
                        <a:pos x="T2" y="T3"/>
                      </a:cxn>
                      <a:cxn ang="T10">
                        <a:pos x="T4" y="T5"/>
                      </a:cxn>
                      <a:cxn ang="T11">
                        <a:pos x="T6" y="T7"/>
                      </a:cxn>
                    </a:cxnLst>
                    <a:rect l="T12" t="T13" r="T14" b="T15"/>
                    <a:pathLst>
                      <a:path w="92" h="7">
                        <a:moveTo>
                          <a:pt x="0" y="0"/>
                        </a:moveTo>
                        <a:lnTo>
                          <a:pt x="43" y="7"/>
                        </a:lnTo>
                        <a:lnTo>
                          <a:pt x="71" y="7"/>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8" name="Freeform 216"/>
                  <p:cNvSpPr>
                    <a:spLocks/>
                  </p:cNvSpPr>
                  <p:nvPr/>
                </p:nvSpPr>
                <p:spPr bwMode="auto">
                  <a:xfrm>
                    <a:off x="3358" y="2309"/>
                    <a:ext cx="93" cy="71"/>
                  </a:xfrm>
                  <a:custGeom>
                    <a:avLst/>
                    <a:gdLst>
                      <a:gd name="T0" fmla="*/ 0 w 93"/>
                      <a:gd name="T1" fmla="*/ 71 h 71"/>
                      <a:gd name="T2" fmla="*/ 22 w 93"/>
                      <a:gd name="T3" fmla="*/ 56 h 71"/>
                      <a:gd name="T4" fmla="*/ 43 w 93"/>
                      <a:gd name="T5" fmla="*/ 42 h 71"/>
                      <a:gd name="T6" fmla="*/ 93 w 93"/>
                      <a:gd name="T7" fmla="*/ 0 h 71"/>
                      <a:gd name="T8" fmla="*/ 0 60000 65536"/>
                      <a:gd name="T9" fmla="*/ 0 60000 65536"/>
                      <a:gd name="T10" fmla="*/ 0 60000 65536"/>
                      <a:gd name="T11" fmla="*/ 0 60000 65536"/>
                      <a:gd name="T12" fmla="*/ 0 w 93"/>
                      <a:gd name="T13" fmla="*/ 0 h 71"/>
                      <a:gd name="T14" fmla="*/ 93 w 93"/>
                      <a:gd name="T15" fmla="*/ 71 h 71"/>
                    </a:gdLst>
                    <a:ahLst/>
                    <a:cxnLst>
                      <a:cxn ang="T8">
                        <a:pos x="T0" y="T1"/>
                      </a:cxn>
                      <a:cxn ang="T9">
                        <a:pos x="T2" y="T3"/>
                      </a:cxn>
                      <a:cxn ang="T10">
                        <a:pos x="T4" y="T5"/>
                      </a:cxn>
                      <a:cxn ang="T11">
                        <a:pos x="T6" y="T7"/>
                      </a:cxn>
                    </a:cxnLst>
                    <a:rect l="T12" t="T13" r="T14" b="T15"/>
                    <a:pathLst>
                      <a:path w="93" h="71">
                        <a:moveTo>
                          <a:pt x="0" y="71"/>
                        </a:moveTo>
                        <a:lnTo>
                          <a:pt x="22" y="56"/>
                        </a:lnTo>
                        <a:lnTo>
                          <a:pt x="43" y="42"/>
                        </a:lnTo>
                        <a:lnTo>
                          <a:pt x="93"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29" name="Line 217"/>
                  <p:cNvSpPr>
                    <a:spLocks noChangeShapeType="1"/>
                  </p:cNvSpPr>
                  <p:nvPr/>
                </p:nvSpPr>
                <p:spPr bwMode="auto">
                  <a:xfrm flipV="1">
                    <a:off x="3451" y="2231"/>
                    <a:ext cx="92" cy="7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30" name="Freeform 218"/>
                  <p:cNvSpPr>
                    <a:spLocks/>
                  </p:cNvSpPr>
                  <p:nvPr/>
                </p:nvSpPr>
                <p:spPr bwMode="auto">
                  <a:xfrm>
                    <a:off x="3543" y="2160"/>
                    <a:ext cx="92" cy="71"/>
                  </a:xfrm>
                  <a:custGeom>
                    <a:avLst/>
                    <a:gdLst>
                      <a:gd name="T0" fmla="*/ 0 w 92"/>
                      <a:gd name="T1" fmla="*/ 71 h 71"/>
                      <a:gd name="T2" fmla="*/ 21 w 92"/>
                      <a:gd name="T3" fmla="*/ 57 h 71"/>
                      <a:gd name="T4" fmla="*/ 42 w 92"/>
                      <a:gd name="T5" fmla="*/ 50 h 71"/>
                      <a:gd name="T6" fmla="*/ 71 w 92"/>
                      <a:gd name="T7" fmla="*/ 28 h 71"/>
                      <a:gd name="T8" fmla="*/ 92 w 92"/>
                      <a:gd name="T9" fmla="*/ 0 h 71"/>
                      <a:gd name="T10" fmla="*/ 0 60000 65536"/>
                      <a:gd name="T11" fmla="*/ 0 60000 65536"/>
                      <a:gd name="T12" fmla="*/ 0 60000 65536"/>
                      <a:gd name="T13" fmla="*/ 0 60000 65536"/>
                      <a:gd name="T14" fmla="*/ 0 60000 65536"/>
                      <a:gd name="T15" fmla="*/ 0 w 92"/>
                      <a:gd name="T16" fmla="*/ 0 h 71"/>
                      <a:gd name="T17" fmla="*/ 92 w 92"/>
                      <a:gd name="T18" fmla="*/ 71 h 71"/>
                    </a:gdLst>
                    <a:ahLst/>
                    <a:cxnLst>
                      <a:cxn ang="T10">
                        <a:pos x="T0" y="T1"/>
                      </a:cxn>
                      <a:cxn ang="T11">
                        <a:pos x="T2" y="T3"/>
                      </a:cxn>
                      <a:cxn ang="T12">
                        <a:pos x="T4" y="T5"/>
                      </a:cxn>
                      <a:cxn ang="T13">
                        <a:pos x="T6" y="T7"/>
                      </a:cxn>
                      <a:cxn ang="T14">
                        <a:pos x="T8" y="T9"/>
                      </a:cxn>
                    </a:cxnLst>
                    <a:rect l="T15" t="T16" r="T17" b="T18"/>
                    <a:pathLst>
                      <a:path w="92" h="71">
                        <a:moveTo>
                          <a:pt x="0" y="71"/>
                        </a:moveTo>
                        <a:lnTo>
                          <a:pt x="21" y="57"/>
                        </a:lnTo>
                        <a:lnTo>
                          <a:pt x="42" y="50"/>
                        </a:lnTo>
                        <a:lnTo>
                          <a:pt x="71" y="28"/>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31" name="Freeform 219"/>
                  <p:cNvSpPr>
                    <a:spLocks/>
                  </p:cNvSpPr>
                  <p:nvPr/>
                </p:nvSpPr>
                <p:spPr bwMode="auto">
                  <a:xfrm>
                    <a:off x="3635" y="1862"/>
                    <a:ext cx="92" cy="298"/>
                  </a:xfrm>
                  <a:custGeom>
                    <a:avLst/>
                    <a:gdLst>
                      <a:gd name="T0" fmla="*/ 0 w 92"/>
                      <a:gd name="T1" fmla="*/ 298 h 298"/>
                      <a:gd name="T2" fmla="*/ 21 w 92"/>
                      <a:gd name="T3" fmla="*/ 241 h 298"/>
                      <a:gd name="T4" fmla="*/ 42 w 92"/>
                      <a:gd name="T5" fmla="*/ 170 h 298"/>
                      <a:gd name="T6" fmla="*/ 71 w 92"/>
                      <a:gd name="T7" fmla="*/ 93 h 298"/>
                      <a:gd name="T8" fmla="*/ 92 w 92"/>
                      <a:gd name="T9" fmla="*/ 0 h 298"/>
                      <a:gd name="T10" fmla="*/ 0 60000 65536"/>
                      <a:gd name="T11" fmla="*/ 0 60000 65536"/>
                      <a:gd name="T12" fmla="*/ 0 60000 65536"/>
                      <a:gd name="T13" fmla="*/ 0 60000 65536"/>
                      <a:gd name="T14" fmla="*/ 0 60000 65536"/>
                      <a:gd name="T15" fmla="*/ 0 w 92"/>
                      <a:gd name="T16" fmla="*/ 0 h 298"/>
                      <a:gd name="T17" fmla="*/ 92 w 92"/>
                      <a:gd name="T18" fmla="*/ 298 h 298"/>
                    </a:gdLst>
                    <a:ahLst/>
                    <a:cxnLst>
                      <a:cxn ang="T10">
                        <a:pos x="T0" y="T1"/>
                      </a:cxn>
                      <a:cxn ang="T11">
                        <a:pos x="T2" y="T3"/>
                      </a:cxn>
                      <a:cxn ang="T12">
                        <a:pos x="T4" y="T5"/>
                      </a:cxn>
                      <a:cxn ang="T13">
                        <a:pos x="T6" y="T7"/>
                      </a:cxn>
                      <a:cxn ang="T14">
                        <a:pos x="T8" y="T9"/>
                      </a:cxn>
                    </a:cxnLst>
                    <a:rect l="T15" t="T16" r="T17" b="T18"/>
                    <a:pathLst>
                      <a:path w="92" h="298">
                        <a:moveTo>
                          <a:pt x="0" y="298"/>
                        </a:moveTo>
                        <a:lnTo>
                          <a:pt x="21" y="241"/>
                        </a:lnTo>
                        <a:lnTo>
                          <a:pt x="42" y="170"/>
                        </a:lnTo>
                        <a:lnTo>
                          <a:pt x="71" y="9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32" name="Freeform 220"/>
                  <p:cNvSpPr>
                    <a:spLocks/>
                  </p:cNvSpPr>
                  <p:nvPr/>
                </p:nvSpPr>
                <p:spPr bwMode="auto">
                  <a:xfrm>
                    <a:off x="3727" y="1423"/>
                    <a:ext cx="92" cy="439"/>
                  </a:xfrm>
                  <a:custGeom>
                    <a:avLst/>
                    <a:gdLst>
                      <a:gd name="T0" fmla="*/ 0 w 92"/>
                      <a:gd name="T1" fmla="*/ 439 h 439"/>
                      <a:gd name="T2" fmla="*/ 21 w 92"/>
                      <a:gd name="T3" fmla="*/ 340 h 439"/>
                      <a:gd name="T4" fmla="*/ 42 w 92"/>
                      <a:gd name="T5" fmla="*/ 227 h 439"/>
                      <a:gd name="T6" fmla="*/ 71 w 92"/>
                      <a:gd name="T7" fmla="*/ 113 h 439"/>
                      <a:gd name="T8" fmla="*/ 92 w 92"/>
                      <a:gd name="T9" fmla="*/ 0 h 439"/>
                      <a:gd name="T10" fmla="*/ 0 60000 65536"/>
                      <a:gd name="T11" fmla="*/ 0 60000 65536"/>
                      <a:gd name="T12" fmla="*/ 0 60000 65536"/>
                      <a:gd name="T13" fmla="*/ 0 60000 65536"/>
                      <a:gd name="T14" fmla="*/ 0 60000 65536"/>
                      <a:gd name="T15" fmla="*/ 0 w 92"/>
                      <a:gd name="T16" fmla="*/ 0 h 439"/>
                      <a:gd name="T17" fmla="*/ 92 w 92"/>
                      <a:gd name="T18" fmla="*/ 439 h 439"/>
                    </a:gdLst>
                    <a:ahLst/>
                    <a:cxnLst>
                      <a:cxn ang="T10">
                        <a:pos x="T0" y="T1"/>
                      </a:cxn>
                      <a:cxn ang="T11">
                        <a:pos x="T2" y="T3"/>
                      </a:cxn>
                      <a:cxn ang="T12">
                        <a:pos x="T4" y="T5"/>
                      </a:cxn>
                      <a:cxn ang="T13">
                        <a:pos x="T6" y="T7"/>
                      </a:cxn>
                      <a:cxn ang="T14">
                        <a:pos x="T8" y="T9"/>
                      </a:cxn>
                    </a:cxnLst>
                    <a:rect l="T15" t="T16" r="T17" b="T18"/>
                    <a:pathLst>
                      <a:path w="92" h="439">
                        <a:moveTo>
                          <a:pt x="0" y="439"/>
                        </a:moveTo>
                        <a:lnTo>
                          <a:pt x="21" y="340"/>
                        </a:lnTo>
                        <a:lnTo>
                          <a:pt x="42" y="227"/>
                        </a:lnTo>
                        <a:lnTo>
                          <a:pt x="71" y="113"/>
                        </a:lnTo>
                        <a:lnTo>
                          <a:pt x="92" y="0"/>
                        </a:lnTo>
                      </a:path>
                    </a:pathLst>
                  </a:cu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33" name="Rectangle 221"/>
                  <p:cNvSpPr>
                    <a:spLocks noChangeArrowheads="1"/>
                  </p:cNvSpPr>
                  <p:nvPr/>
                </p:nvSpPr>
                <p:spPr bwMode="auto">
                  <a:xfrm>
                    <a:off x="1594"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34" name="Rectangle 222"/>
                  <p:cNvSpPr>
                    <a:spLocks noChangeArrowheads="1"/>
                  </p:cNvSpPr>
                  <p:nvPr/>
                </p:nvSpPr>
                <p:spPr bwMode="auto">
                  <a:xfrm>
                    <a:off x="1686"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35" name="Rectangle 223"/>
                  <p:cNvSpPr>
                    <a:spLocks noChangeArrowheads="1"/>
                  </p:cNvSpPr>
                  <p:nvPr/>
                </p:nvSpPr>
                <p:spPr bwMode="auto">
                  <a:xfrm>
                    <a:off x="1778"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36" name="Rectangle 224"/>
                  <p:cNvSpPr>
                    <a:spLocks noChangeArrowheads="1"/>
                  </p:cNvSpPr>
                  <p:nvPr/>
                </p:nvSpPr>
                <p:spPr bwMode="auto">
                  <a:xfrm>
                    <a:off x="1870" y="257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37" name="Rectangle 225"/>
                  <p:cNvSpPr>
                    <a:spLocks noChangeArrowheads="1"/>
                  </p:cNvSpPr>
                  <p:nvPr/>
                </p:nvSpPr>
                <p:spPr bwMode="auto">
                  <a:xfrm>
                    <a:off x="1962" y="2429"/>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38" name="Rectangle 226"/>
                  <p:cNvSpPr>
                    <a:spLocks noChangeArrowheads="1"/>
                  </p:cNvSpPr>
                  <p:nvPr/>
                </p:nvSpPr>
                <p:spPr bwMode="auto">
                  <a:xfrm>
                    <a:off x="2054"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39" name="Rectangle 227"/>
                  <p:cNvSpPr>
                    <a:spLocks noChangeArrowheads="1"/>
                  </p:cNvSpPr>
                  <p:nvPr/>
                </p:nvSpPr>
                <p:spPr bwMode="auto">
                  <a:xfrm>
                    <a:off x="2146"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0" name="Rectangle 228"/>
                  <p:cNvSpPr>
                    <a:spLocks noChangeArrowheads="1"/>
                  </p:cNvSpPr>
                  <p:nvPr/>
                </p:nvSpPr>
                <p:spPr bwMode="auto">
                  <a:xfrm>
                    <a:off x="2239"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1" name="Rectangle 229"/>
                  <p:cNvSpPr>
                    <a:spLocks noChangeArrowheads="1"/>
                  </p:cNvSpPr>
                  <p:nvPr/>
                </p:nvSpPr>
                <p:spPr bwMode="auto">
                  <a:xfrm>
                    <a:off x="2331" y="2288"/>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2" name="Rectangle 230"/>
                  <p:cNvSpPr>
                    <a:spLocks noChangeArrowheads="1"/>
                  </p:cNvSpPr>
                  <p:nvPr/>
                </p:nvSpPr>
                <p:spPr bwMode="auto">
                  <a:xfrm>
                    <a:off x="2423" y="2210"/>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3" name="Rectangle 231"/>
                  <p:cNvSpPr>
                    <a:spLocks noChangeArrowheads="1"/>
                  </p:cNvSpPr>
                  <p:nvPr/>
                </p:nvSpPr>
                <p:spPr bwMode="auto">
                  <a:xfrm>
                    <a:off x="2515" y="2139"/>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4" name="Rectangle 232"/>
                  <p:cNvSpPr>
                    <a:spLocks noChangeArrowheads="1"/>
                  </p:cNvSpPr>
                  <p:nvPr/>
                </p:nvSpPr>
                <p:spPr bwMode="auto">
                  <a:xfrm>
                    <a:off x="2607" y="1841"/>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5" name="Rectangle 233"/>
                  <p:cNvSpPr>
                    <a:spLocks noChangeArrowheads="1"/>
                  </p:cNvSpPr>
                  <p:nvPr/>
                </p:nvSpPr>
                <p:spPr bwMode="auto">
                  <a:xfrm>
                    <a:off x="2699" y="1402"/>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6" name="Rectangle 234"/>
                  <p:cNvSpPr>
                    <a:spLocks noChangeArrowheads="1"/>
                  </p:cNvSpPr>
                  <p:nvPr/>
                </p:nvSpPr>
                <p:spPr bwMode="auto">
                  <a:xfrm>
                    <a:off x="279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7" name="Rectangle 235"/>
                  <p:cNvSpPr>
                    <a:spLocks noChangeArrowheads="1"/>
                  </p:cNvSpPr>
                  <p:nvPr/>
                </p:nvSpPr>
                <p:spPr bwMode="auto">
                  <a:xfrm>
                    <a:off x="2884" y="264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8" name="Rectangle 236"/>
                  <p:cNvSpPr>
                    <a:spLocks noChangeArrowheads="1"/>
                  </p:cNvSpPr>
                  <p:nvPr/>
                </p:nvSpPr>
                <p:spPr bwMode="auto">
                  <a:xfrm>
                    <a:off x="2969" y="257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49" name="Rectangle 237"/>
                  <p:cNvSpPr>
                    <a:spLocks noChangeArrowheads="1"/>
                  </p:cNvSpPr>
                  <p:nvPr/>
                </p:nvSpPr>
                <p:spPr bwMode="auto">
                  <a:xfrm>
                    <a:off x="3061" y="2429"/>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0" name="Rectangle 238"/>
                  <p:cNvSpPr>
                    <a:spLocks noChangeArrowheads="1"/>
                  </p:cNvSpPr>
                  <p:nvPr/>
                </p:nvSpPr>
                <p:spPr bwMode="auto">
                  <a:xfrm>
                    <a:off x="3153" y="2358"/>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1" name="Rectangle 239"/>
                  <p:cNvSpPr>
                    <a:spLocks noChangeArrowheads="1"/>
                  </p:cNvSpPr>
                  <p:nvPr/>
                </p:nvSpPr>
                <p:spPr bwMode="auto">
                  <a:xfrm>
                    <a:off x="3245"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2" name="Rectangle 240"/>
                  <p:cNvSpPr>
                    <a:spLocks noChangeArrowheads="1"/>
                  </p:cNvSpPr>
                  <p:nvPr/>
                </p:nvSpPr>
                <p:spPr bwMode="auto">
                  <a:xfrm>
                    <a:off x="3337" y="2358"/>
                    <a:ext cx="43"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3" name="Rectangle 241"/>
                  <p:cNvSpPr>
                    <a:spLocks noChangeArrowheads="1"/>
                  </p:cNvSpPr>
                  <p:nvPr/>
                </p:nvSpPr>
                <p:spPr bwMode="auto">
                  <a:xfrm>
                    <a:off x="3429" y="2288"/>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4" name="Rectangle 242"/>
                  <p:cNvSpPr>
                    <a:spLocks noChangeArrowheads="1"/>
                  </p:cNvSpPr>
                  <p:nvPr/>
                </p:nvSpPr>
                <p:spPr bwMode="auto">
                  <a:xfrm>
                    <a:off x="3521" y="2210"/>
                    <a:ext cx="43"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5" name="Rectangle 243"/>
                  <p:cNvSpPr>
                    <a:spLocks noChangeArrowheads="1"/>
                  </p:cNvSpPr>
                  <p:nvPr/>
                </p:nvSpPr>
                <p:spPr bwMode="auto">
                  <a:xfrm>
                    <a:off x="3614" y="2139"/>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6" name="Rectangle 244"/>
                  <p:cNvSpPr>
                    <a:spLocks noChangeArrowheads="1"/>
                  </p:cNvSpPr>
                  <p:nvPr/>
                </p:nvSpPr>
                <p:spPr bwMode="auto">
                  <a:xfrm>
                    <a:off x="3706" y="1841"/>
                    <a:ext cx="42" cy="43"/>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sp>
                <p:nvSpPr>
                  <p:cNvPr id="23757" name="Rectangle 245"/>
                  <p:cNvSpPr>
                    <a:spLocks noChangeArrowheads="1"/>
                  </p:cNvSpPr>
                  <p:nvPr/>
                </p:nvSpPr>
                <p:spPr bwMode="auto">
                  <a:xfrm>
                    <a:off x="3798" y="1402"/>
                    <a:ext cx="42" cy="42"/>
                  </a:xfrm>
                  <a:prstGeom prst="rect">
                    <a:avLst/>
                  </a:prstGeom>
                  <a:solidFill>
                    <a:srgbClr val="FF0000"/>
                  </a:solidFill>
                  <a:ln w="28575">
                    <a:solidFill>
                      <a:srgbClr val="000099"/>
                    </a:solidFill>
                    <a:miter lim="800000"/>
                    <a:headEnd/>
                    <a:tailEnd/>
                  </a:ln>
                </p:spPr>
                <p:txBody>
                  <a:bodyPr/>
                  <a:lstStyle/>
                  <a:p>
                    <a:pPr eaLnBrk="0" fontAlgn="base" hangingPunct="0">
                      <a:spcBef>
                        <a:spcPct val="0"/>
                      </a:spcBef>
                      <a:spcAft>
                        <a:spcPct val="0"/>
                      </a:spcAft>
                    </a:pPr>
                    <a:endParaRPr lang="en-US">
                      <a:solidFill>
                        <a:srgbClr val="292929"/>
                      </a:solidFill>
                    </a:endParaRPr>
                  </a:p>
                </p:txBody>
              </p:sp>
            </p:grpSp>
          </p:grpSp>
        </p:grpSp>
        <p:grpSp>
          <p:nvGrpSpPr>
            <p:cNvPr id="23586" name="Group 246"/>
            <p:cNvGrpSpPr>
              <a:grpSpLocks/>
            </p:cNvGrpSpPr>
            <p:nvPr/>
          </p:nvGrpSpPr>
          <p:grpSpPr bwMode="auto">
            <a:xfrm>
              <a:off x="1037" y="2891"/>
              <a:ext cx="3587" cy="482"/>
              <a:chOff x="1003" y="3360"/>
              <a:chExt cx="3262" cy="425"/>
            </a:xfrm>
          </p:grpSpPr>
          <p:sp>
            <p:nvSpPr>
              <p:cNvPr id="23589" name="Freeform 247"/>
              <p:cNvSpPr>
                <a:spLocks/>
              </p:cNvSpPr>
              <p:nvPr/>
            </p:nvSpPr>
            <p:spPr bwMode="ltGray">
              <a:xfrm>
                <a:off x="1003" y="3365"/>
                <a:ext cx="28" cy="9"/>
              </a:xfrm>
              <a:custGeom>
                <a:avLst/>
                <a:gdLst>
                  <a:gd name="T0" fmla="*/ 0 w 84"/>
                  <a:gd name="T1" fmla="*/ 9 h 30"/>
                  <a:gd name="T2" fmla="*/ 6 w 84"/>
                  <a:gd name="T3" fmla="*/ 4 h 30"/>
                  <a:gd name="T4" fmla="*/ 14 w 84"/>
                  <a:gd name="T5" fmla="*/ 0 h 30"/>
                  <a:gd name="T6" fmla="*/ 22 w 84"/>
                  <a:gd name="T7" fmla="*/ 0 h 30"/>
                  <a:gd name="T8" fmla="*/ 28 w 84"/>
                  <a:gd name="T9" fmla="*/ 2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0" name="Freeform 248"/>
              <p:cNvSpPr>
                <a:spLocks/>
              </p:cNvSpPr>
              <p:nvPr/>
            </p:nvSpPr>
            <p:spPr bwMode="ltGray">
              <a:xfrm>
                <a:off x="1031" y="3367"/>
                <a:ext cx="30" cy="19"/>
              </a:xfrm>
              <a:custGeom>
                <a:avLst/>
                <a:gdLst>
                  <a:gd name="T0" fmla="*/ 0 w 90"/>
                  <a:gd name="T1" fmla="*/ 0 h 66"/>
                  <a:gd name="T2" fmla="*/ 4 w 90"/>
                  <a:gd name="T3" fmla="*/ 2 h 66"/>
                  <a:gd name="T4" fmla="*/ 8 w 90"/>
                  <a:gd name="T5" fmla="*/ 3 h 66"/>
                  <a:gd name="T6" fmla="*/ 14 w 90"/>
                  <a:gd name="T7" fmla="*/ 10 h 66"/>
                  <a:gd name="T8" fmla="*/ 22 w 90"/>
                  <a:gd name="T9" fmla="*/ 16 h 66"/>
                  <a:gd name="T10" fmla="*/ 26 w 90"/>
                  <a:gd name="T11" fmla="*/ 17 h 66"/>
                  <a:gd name="T12" fmla="*/ 30 w 90"/>
                  <a:gd name="T13" fmla="*/ 19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1" name="Freeform 249"/>
              <p:cNvSpPr>
                <a:spLocks/>
              </p:cNvSpPr>
              <p:nvPr/>
            </p:nvSpPr>
            <p:spPr bwMode="ltGray">
              <a:xfrm>
                <a:off x="1061" y="3367"/>
                <a:ext cx="30" cy="19"/>
              </a:xfrm>
              <a:custGeom>
                <a:avLst/>
                <a:gdLst>
                  <a:gd name="T0" fmla="*/ 0 w 90"/>
                  <a:gd name="T1" fmla="*/ 19 h 66"/>
                  <a:gd name="T2" fmla="*/ 2 w 90"/>
                  <a:gd name="T3" fmla="*/ 17 h 66"/>
                  <a:gd name="T4" fmla="*/ 6 w 90"/>
                  <a:gd name="T5" fmla="*/ 14 h 66"/>
                  <a:gd name="T6" fmla="*/ 14 w 90"/>
                  <a:gd name="T7" fmla="*/ 5 h 66"/>
                  <a:gd name="T8" fmla="*/ 20 w 90"/>
                  <a:gd name="T9" fmla="*/ 2 h 66"/>
                  <a:gd name="T10" fmla="*/ 24 w 90"/>
                  <a:gd name="T11" fmla="*/ 0 h 66"/>
                  <a:gd name="T12" fmla="*/ 28 w 90"/>
                  <a:gd name="T13" fmla="*/ 0 h 66"/>
                  <a:gd name="T14" fmla="*/ 30 w 90"/>
                  <a:gd name="T15" fmla="*/ 3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2" name="Freeform 250"/>
              <p:cNvSpPr>
                <a:spLocks/>
              </p:cNvSpPr>
              <p:nvPr/>
            </p:nvSpPr>
            <p:spPr bwMode="ltGray">
              <a:xfrm>
                <a:off x="1091" y="3370"/>
                <a:ext cx="31" cy="228"/>
              </a:xfrm>
              <a:custGeom>
                <a:avLst/>
                <a:gdLst>
                  <a:gd name="T0" fmla="*/ 0 w 90"/>
                  <a:gd name="T1" fmla="*/ 0 h 792"/>
                  <a:gd name="T2" fmla="*/ 2 w 90"/>
                  <a:gd name="T3" fmla="*/ 9 h 792"/>
                  <a:gd name="T4" fmla="*/ 4 w 90"/>
                  <a:gd name="T5" fmla="*/ 19 h 792"/>
                  <a:gd name="T6" fmla="*/ 6 w 90"/>
                  <a:gd name="T7" fmla="*/ 33 h 792"/>
                  <a:gd name="T8" fmla="*/ 8 w 90"/>
                  <a:gd name="T9" fmla="*/ 48 h 792"/>
                  <a:gd name="T10" fmla="*/ 10 w 90"/>
                  <a:gd name="T11" fmla="*/ 66 h 792"/>
                  <a:gd name="T12" fmla="*/ 12 w 90"/>
                  <a:gd name="T13" fmla="*/ 83 h 792"/>
                  <a:gd name="T14" fmla="*/ 14 w 90"/>
                  <a:gd name="T15" fmla="*/ 121 h 792"/>
                  <a:gd name="T16" fmla="*/ 19 w 90"/>
                  <a:gd name="T17" fmla="*/ 157 h 792"/>
                  <a:gd name="T18" fmla="*/ 21 w 90"/>
                  <a:gd name="T19" fmla="*/ 174 h 792"/>
                  <a:gd name="T20" fmla="*/ 23 w 90"/>
                  <a:gd name="T21" fmla="*/ 190 h 792"/>
                  <a:gd name="T22" fmla="*/ 25 w 90"/>
                  <a:gd name="T23" fmla="*/ 204 h 792"/>
                  <a:gd name="T24" fmla="*/ 27 w 90"/>
                  <a:gd name="T25" fmla="*/ 214 h 792"/>
                  <a:gd name="T26" fmla="*/ 29 w 90"/>
                  <a:gd name="T27" fmla="*/ 223 h 792"/>
                  <a:gd name="T28" fmla="*/ 31 w 90"/>
                  <a:gd name="T29" fmla="*/ 228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3" name="Freeform 251"/>
              <p:cNvSpPr>
                <a:spLocks/>
              </p:cNvSpPr>
              <p:nvPr/>
            </p:nvSpPr>
            <p:spPr bwMode="ltGray">
              <a:xfrm flipV="1">
                <a:off x="1122" y="3593"/>
                <a:ext cx="30" cy="168"/>
              </a:xfrm>
              <a:custGeom>
                <a:avLst/>
                <a:gdLst>
                  <a:gd name="T0" fmla="*/ 0 w 90"/>
                  <a:gd name="T1" fmla="*/ 168 h 582"/>
                  <a:gd name="T2" fmla="*/ 4 w 90"/>
                  <a:gd name="T3" fmla="*/ 145 h 582"/>
                  <a:gd name="T4" fmla="*/ 8 w 90"/>
                  <a:gd name="T5" fmla="*/ 121 h 582"/>
                  <a:gd name="T6" fmla="*/ 12 w 90"/>
                  <a:gd name="T7" fmla="*/ 95 h 582"/>
                  <a:gd name="T8" fmla="*/ 14 w 90"/>
                  <a:gd name="T9" fmla="*/ 69 h 582"/>
                  <a:gd name="T10" fmla="*/ 18 w 90"/>
                  <a:gd name="T11" fmla="*/ 47 h 582"/>
                  <a:gd name="T12" fmla="*/ 22 w 90"/>
                  <a:gd name="T13" fmla="*/ 26 h 582"/>
                  <a:gd name="T14" fmla="*/ 24 w 90"/>
                  <a:gd name="T15" fmla="*/ 17 h 582"/>
                  <a:gd name="T16" fmla="*/ 26 w 90"/>
                  <a:gd name="T17" fmla="*/ 10 h 582"/>
                  <a:gd name="T18" fmla="*/ 28 w 90"/>
                  <a:gd name="T19" fmla="*/ 3 h 582"/>
                  <a:gd name="T20" fmla="*/ 3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4" name="Freeform 252"/>
              <p:cNvSpPr>
                <a:spLocks/>
              </p:cNvSpPr>
              <p:nvPr/>
            </p:nvSpPr>
            <p:spPr bwMode="ltGray">
              <a:xfrm flipV="1">
                <a:off x="1152" y="3702"/>
                <a:ext cx="30" cy="62"/>
              </a:xfrm>
              <a:custGeom>
                <a:avLst/>
                <a:gdLst>
                  <a:gd name="T0" fmla="*/ 0 w 90"/>
                  <a:gd name="T1" fmla="*/ 3 h 216"/>
                  <a:gd name="T2" fmla="*/ 2 w 90"/>
                  <a:gd name="T3" fmla="*/ 2 h 216"/>
                  <a:gd name="T4" fmla="*/ 4 w 90"/>
                  <a:gd name="T5" fmla="*/ 0 h 216"/>
                  <a:gd name="T6" fmla="*/ 6 w 90"/>
                  <a:gd name="T7" fmla="*/ 2 h 216"/>
                  <a:gd name="T8" fmla="*/ 8 w 90"/>
                  <a:gd name="T9" fmla="*/ 5 h 216"/>
                  <a:gd name="T10" fmla="*/ 12 w 90"/>
                  <a:gd name="T11" fmla="*/ 14 h 216"/>
                  <a:gd name="T12" fmla="*/ 14 w 90"/>
                  <a:gd name="T13" fmla="*/ 26 h 216"/>
                  <a:gd name="T14" fmla="*/ 18 w 90"/>
                  <a:gd name="T15" fmla="*/ 40 h 216"/>
                  <a:gd name="T16" fmla="*/ 22 w 90"/>
                  <a:gd name="T17" fmla="*/ 52 h 216"/>
                  <a:gd name="T18" fmla="*/ 24 w 90"/>
                  <a:gd name="T19" fmla="*/ 55 h 216"/>
                  <a:gd name="T20" fmla="*/ 26 w 90"/>
                  <a:gd name="T21" fmla="*/ 59 h 216"/>
                  <a:gd name="T22" fmla="*/ 28 w 90"/>
                  <a:gd name="T23" fmla="*/ 62 h 216"/>
                  <a:gd name="T24" fmla="*/ 30 w 90"/>
                  <a:gd name="T25" fmla="*/ 62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5" name="Freeform 253"/>
              <p:cNvSpPr>
                <a:spLocks/>
              </p:cNvSpPr>
              <p:nvPr/>
            </p:nvSpPr>
            <p:spPr bwMode="ltGray">
              <a:xfrm flipV="1">
                <a:off x="1182" y="3702"/>
                <a:ext cx="30" cy="69"/>
              </a:xfrm>
              <a:custGeom>
                <a:avLst/>
                <a:gdLst>
                  <a:gd name="T0" fmla="*/ 0 w 90"/>
                  <a:gd name="T1" fmla="*/ 69 h 240"/>
                  <a:gd name="T2" fmla="*/ 4 w 90"/>
                  <a:gd name="T3" fmla="*/ 66 h 240"/>
                  <a:gd name="T4" fmla="*/ 8 w 90"/>
                  <a:gd name="T5" fmla="*/ 59 h 240"/>
                  <a:gd name="T6" fmla="*/ 12 w 90"/>
                  <a:gd name="T7" fmla="*/ 50 h 240"/>
                  <a:gd name="T8" fmla="*/ 16 w 90"/>
                  <a:gd name="T9" fmla="*/ 38 h 240"/>
                  <a:gd name="T10" fmla="*/ 18 w 90"/>
                  <a:gd name="T11" fmla="*/ 28 h 240"/>
                  <a:gd name="T12" fmla="*/ 22 w 90"/>
                  <a:gd name="T13" fmla="*/ 16 h 240"/>
                  <a:gd name="T14" fmla="*/ 26 w 90"/>
                  <a:gd name="T15" fmla="*/ 7 h 240"/>
                  <a:gd name="T16" fmla="*/ 3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6" name="Freeform 254"/>
              <p:cNvSpPr>
                <a:spLocks/>
              </p:cNvSpPr>
              <p:nvPr/>
            </p:nvSpPr>
            <p:spPr bwMode="ltGray">
              <a:xfrm flipV="1">
                <a:off x="1212" y="3771"/>
                <a:ext cx="28" cy="9"/>
              </a:xfrm>
              <a:custGeom>
                <a:avLst/>
                <a:gdLst>
                  <a:gd name="T0" fmla="*/ 0 w 84"/>
                  <a:gd name="T1" fmla="*/ 9 h 30"/>
                  <a:gd name="T2" fmla="*/ 6 w 84"/>
                  <a:gd name="T3" fmla="*/ 4 h 30"/>
                  <a:gd name="T4" fmla="*/ 14 w 84"/>
                  <a:gd name="T5" fmla="*/ 0 h 30"/>
                  <a:gd name="T6" fmla="*/ 22 w 84"/>
                  <a:gd name="T7" fmla="*/ 0 h 30"/>
                  <a:gd name="T8" fmla="*/ 28 w 84"/>
                  <a:gd name="T9" fmla="*/ 2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7" name="Freeform 255"/>
              <p:cNvSpPr>
                <a:spLocks/>
              </p:cNvSpPr>
              <p:nvPr/>
            </p:nvSpPr>
            <p:spPr bwMode="ltGray">
              <a:xfrm flipV="1">
                <a:off x="1240" y="3759"/>
                <a:ext cx="31" cy="19"/>
              </a:xfrm>
              <a:custGeom>
                <a:avLst/>
                <a:gdLst>
                  <a:gd name="T0" fmla="*/ 0 w 90"/>
                  <a:gd name="T1" fmla="*/ 0 h 66"/>
                  <a:gd name="T2" fmla="*/ 4 w 90"/>
                  <a:gd name="T3" fmla="*/ 2 h 66"/>
                  <a:gd name="T4" fmla="*/ 8 w 90"/>
                  <a:gd name="T5" fmla="*/ 3 h 66"/>
                  <a:gd name="T6" fmla="*/ 14 w 90"/>
                  <a:gd name="T7" fmla="*/ 10 h 66"/>
                  <a:gd name="T8" fmla="*/ 23 w 90"/>
                  <a:gd name="T9" fmla="*/ 16 h 66"/>
                  <a:gd name="T10" fmla="*/ 27 w 90"/>
                  <a:gd name="T11" fmla="*/ 17 h 66"/>
                  <a:gd name="T12" fmla="*/ 31 w 90"/>
                  <a:gd name="T13" fmla="*/ 19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8" name="Freeform 256"/>
              <p:cNvSpPr>
                <a:spLocks/>
              </p:cNvSpPr>
              <p:nvPr/>
            </p:nvSpPr>
            <p:spPr bwMode="ltGray">
              <a:xfrm flipV="1">
                <a:off x="1271" y="3759"/>
                <a:ext cx="30" cy="19"/>
              </a:xfrm>
              <a:custGeom>
                <a:avLst/>
                <a:gdLst>
                  <a:gd name="T0" fmla="*/ 0 w 90"/>
                  <a:gd name="T1" fmla="*/ 19 h 66"/>
                  <a:gd name="T2" fmla="*/ 2 w 90"/>
                  <a:gd name="T3" fmla="*/ 17 h 66"/>
                  <a:gd name="T4" fmla="*/ 6 w 90"/>
                  <a:gd name="T5" fmla="*/ 14 h 66"/>
                  <a:gd name="T6" fmla="*/ 14 w 90"/>
                  <a:gd name="T7" fmla="*/ 5 h 66"/>
                  <a:gd name="T8" fmla="*/ 20 w 90"/>
                  <a:gd name="T9" fmla="*/ 2 h 66"/>
                  <a:gd name="T10" fmla="*/ 24 w 90"/>
                  <a:gd name="T11" fmla="*/ 0 h 66"/>
                  <a:gd name="T12" fmla="*/ 28 w 90"/>
                  <a:gd name="T13" fmla="*/ 0 h 66"/>
                  <a:gd name="T14" fmla="*/ 30 w 90"/>
                  <a:gd name="T15" fmla="*/ 3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599" name="Freeform 257"/>
              <p:cNvSpPr>
                <a:spLocks/>
              </p:cNvSpPr>
              <p:nvPr/>
            </p:nvSpPr>
            <p:spPr bwMode="ltGray">
              <a:xfrm flipV="1">
                <a:off x="1301" y="3547"/>
                <a:ext cx="30" cy="228"/>
              </a:xfrm>
              <a:custGeom>
                <a:avLst/>
                <a:gdLst>
                  <a:gd name="T0" fmla="*/ 0 w 90"/>
                  <a:gd name="T1" fmla="*/ 0 h 792"/>
                  <a:gd name="T2" fmla="*/ 2 w 90"/>
                  <a:gd name="T3" fmla="*/ 9 h 792"/>
                  <a:gd name="T4" fmla="*/ 4 w 90"/>
                  <a:gd name="T5" fmla="*/ 19 h 792"/>
                  <a:gd name="T6" fmla="*/ 6 w 90"/>
                  <a:gd name="T7" fmla="*/ 33 h 792"/>
                  <a:gd name="T8" fmla="*/ 8 w 90"/>
                  <a:gd name="T9" fmla="*/ 48 h 792"/>
                  <a:gd name="T10" fmla="*/ 10 w 90"/>
                  <a:gd name="T11" fmla="*/ 66 h 792"/>
                  <a:gd name="T12" fmla="*/ 12 w 90"/>
                  <a:gd name="T13" fmla="*/ 83 h 792"/>
                  <a:gd name="T14" fmla="*/ 14 w 90"/>
                  <a:gd name="T15" fmla="*/ 121 h 792"/>
                  <a:gd name="T16" fmla="*/ 18 w 90"/>
                  <a:gd name="T17" fmla="*/ 157 h 792"/>
                  <a:gd name="T18" fmla="*/ 20 w 90"/>
                  <a:gd name="T19" fmla="*/ 174 h 792"/>
                  <a:gd name="T20" fmla="*/ 22 w 90"/>
                  <a:gd name="T21" fmla="*/ 190 h 792"/>
                  <a:gd name="T22" fmla="*/ 24 w 90"/>
                  <a:gd name="T23" fmla="*/ 204 h 792"/>
                  <a:gd name="T24" fmla="*/ 26 w 90"/>
                  <a:gd name="T25" fmla="*/ 214 h 792"/>
                  <a:gd name="T26" fmla="*/ 28 w 90"/>
                  <a:gd name="T27" fmla="*/ 223 h 792"/>
                  <a:gd name="T28" fmla="*/ 30 w 90"/>
                  <a:gd name="T29" fmla="*/ 228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nvGrpSpPr>
              <p:cNvPr id="23600" name="Group 258"/>
              <p:cNvGrpSpPr>
                <a:grpSpLocks/>
              </p:cNvGrpSpPr>
              <p:nvPr/>
            </p:nvGrpSpPr>
            <p:grpSpPr bwMode="auto">
              <a:xfrm>
                <a:off x="1331" y="3365"/>
                <a:ext cx="420" cy="415"/>
                <a:chOff x="1008" y="2016"/>
                <a:chExt cx="1248" cy="1440"/>
              </a:xfrm>
            </p:grpSpPr>
            <p:sp>
              <p:nvSpPr>
                <p:cNvPr id="23691" name="Freeform 259"/>
                <p:cNvSpPr>
                  <a:spLocks/>
                </p:cNvSpPr>
                <p:nvPr/>
              </p:nvSpPr>
              <p:spPr bwMode="ltGray">
                <a:xfrm>
                  <a:off x="1008" y="2082"/>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2" name="Freeform 260"/>
                <p:cNvSpPr>
                  <a:spLocks/>
                </p:cNvSpPr>
                <p:nvPr/>
              </p:nvSpPr>
              <p:spPr bwMode="ltGray">
                <a:xfrm>
                  <a:off x="1098" y="2070"/>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3" name="Freeform 261"/>
                <p:cNvSpPr>
                  <a:spLocks/>
                </p:cNvSpPr>
                <p:nvPr/>
              </p:nvSpPr>
              <p:spPr bwMode="ltGray">
                <a:xfrm>
                  <a:off x="1188" y="204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4" name="Freeform 262"/>
                <p:cNvSpPr>
                  <a:spLocks/>
                </p:cNvSpPr>
                <p:nvPr/>
              </p:nvSpPr>
              <p:spPr bwMode="ltGray">
                <a:xfrm>
                  <a:off x="1278" y="201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5" name="Freeform 263"/>
                <p:cNvSpPr>
                  <a:spLocks/>
                </p:cNvSpPr>
                <p:nvPr/>
              </p:nvSpPr>
              <p:spPr bwMode="ltGray">
                <a:xfrm>
                  <a:off x="1362" y="2022"/>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6" name="Freeform 264"/>
                <p:cNvSpPr>
                  <a:spLocks/>
                </p:cNvSpPr>
                <p:nvPr/>
              </p:nvSpPr>
              <p:spPr bwMode="ltGray">
                <a:xfrm>
                  <a:off x="1452" y="2022"/>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7" name="Freeform 265"/>
                <p:cNvSpPr>
                  <a:spLocks/>
                </p:cNvSpPr>
                <p:nvPr/>
              </p:nvSpPr>
              <p:spPr bwMode="ltGray">
                <a:xfrm>
                  <a:off x="1542" y="2034"/>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8" name="Freeform 266"/>
                <p:cNvSpPr>
                  <a:spLocks/>
                </p:cNvSpPr>
                <p:nvPr/>
              </p:nvSpPr>
              <p:spPr bwMode="ltGray">
                <a:xfrm flipV="1">
                  <a:off x="1632" y="2808"/>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9" name="Freeform 267"/>
                <p:cNvSpPr>
                  <a:spLocks/>
                </p:cNvSpPr>
                <p:nvPr/>
              </p:nvSpPr>
              <p:spPr bwMode="ltGray">
                <a:xfrm flipV="1">
                  <a:off x="1722" y="3186"/>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00" name="Freeform 268"/>
                <p:cNvSpPr>
                  <a:spLocks/>
                </p:cNvSpPr>
                <p:nvPr/>
              </p:nvSpPr>
              <p:spPr bwMode="ltGray">
                <a:xfrm flipV="1">
                  <a:off x="1812" y="318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01" name="Freeform 269"/>
                <p:cNvSpPr>
                  <a:spLocks/>
                </p:cNvSpPr>
                <p:nvPr/>
              </p:nvSpPr>
              <p:spPr bwMode="ltGray">
                <a:xfrm flipV="1">
                  <a:off x="1902" y="342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02" name="Freeform 270"/>
                <p:cNvSpPr>
                  <a:spLocks/>
                </p:cNvSpPr>
                <p:nvPr/>
              </p:nvSpPr>
              <p:spPr bwMode="ltGray">
                <a:xfrm flipV="1">
                  <a:off x="1986" y="3384"/>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03" name="Freeform 271"/>
                <p:cNvSpPr>
                  <a:spLocks/>
                </p:cNvSpPr>
                <p:nvPr/>
              </p:nvSpPr>
              <p:spPr bwMode="ltGray">
                <a:xfrm flipV="1">
                  <a:off x="2076" y="3384"/>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704" name="Freeform 272"/>
                <p:cNvSpPr>
                  <a:spLocks/>
                </p:cNvSpPr>
                <p:nvPr/>
              </p:nvSpPr>
              <p:spPr bwMode="ltGray">
                <a:xfrm flipV="1">
                  <a:off x="2166" y="2646"/>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grpSp>
            <p:nvGrpSpPr>
              <p:cNvPr id="23601" name="Group 273"/>
              <p:cNvGrpSpPr>
                <a:grpSpLocks/>
              </p:cNvGrpSpPr>
              <p:nvPr/>
            </p:nvGrpSpPr>
            <p:grpSpPr bwMode="auto">
              <a:xfrm>
                <a:off x="2170" y="3365"/>
                <a:ext cx="419" cy="415"/>
                <a:chOff x="1008" y="2016"/>
                <a:chExt cx="1248" cy="1440"/>
              </a:xfrm>
            </p:grpSpPr>
            <p:sp>
              <p:nvSpPr>
                <p:cNvPr id="23677" name="Freeform 274"/>
                <p:cNvSpPr>
                  <a:spLocks/>
                </p:cNvSpPr>
                <p:nvPr/>
              </p:nvSpPr>
              <p:spPr bwMode="ltGray">
                <a:xfrm>
                  <a:off x="1008" y="2082"/>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8" name="Freeform 275"/>
                <p:cNvSpPr>
                  <a:spLocks/>
                </p:cNvSpPr>
                <p:nvPr/>
              </p:nvSpPr>
              <p:spPr bwMode="ltGray">
                <a:xfrm>
                  <a:off x="1098" y="2070"/>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9" name="Freeform 276"/>
                <p:cNvSpPr>
                  <a:spLocks/>
                </p:cNvSpPr>
                <p:nvPr/>
              </p:nvSpPr>
              <p:spPr bwMode="ltGray">
                <a:xfrm>
                  <a:off x="1188" y="204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0" name="Freeform 277"/>
                <p:cNvSpPr>
                  <a:spLocks/>
                </p:cNvSpPr>
                <p:nvPr/>
              </p:nvSpPr>
              <p:spPr bwMode="ltGray">
                <a:xfrm>
                  <a:off x="1278" y="201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1" name="Freeform 278"/>
                <p:cNvSpPr>
                  <a:spLocks/>
                </p:cNvSpPr>
                <p:nvPr/>
              </p:nvSpPr>
              <p:spPr bwMode="ltGray">
                <a:xfrm>
                  <a:off x="1362" y="2022"/>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2" name="Freeform 279"/>
                <p:cNvSpPr>
                  <a:spLocks/>
                </p:cNvSpPr>
                <p:nvPr/>
              </p:nvSpPr>
              <p:spPr bwMode="ltGray">
                <a:xfrm>
                  <a:off x="1452" y="2022"/>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3" name="Freeform 280"/>
                <p:cNvSpPr>
                  <a:spLocks/>
                </p:cNvSpPr>
                <p:nvPr/>
              </p:nvSpPr>
              <p:spPr bwMode="ltGray">
                <a:xfrm>
                  <a:off x="1542" y="2034"/>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4" name="Freeform 281"/>
                <p:cNvSpPr>
                  <a:spLocks/>
                </p:cNvSpPr>
                <p:nvPr/>
              </p:nvSpPr>
              <p:spPr bwMode="ltGray">
                <a:xfrm flipV="1">
                  <a:off x="1632" y="2808"/>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5" name="Freeform 282"/>
                <p:cNvSpPr>
                  <a:spLocks/>
                </p:cNvSpPr>
                <p:nvPr/>
              </p:nvSpPr>
              <p:spPr bwMode="ltGray">
                <a:xfrm flipV="1">
                  <a:off x="1722" y="3186"/>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6" name="Freeform 283"/>
                <p:cNvSpPr>
                  <a:spLocks/>
                </p:cNvSpPr>
                <p:nvPr/>
              </p:nvSpPr>
              <p:spPr bwMode="ltGray">
                <a:xfrm flipV="1">
                  <a:off x="1812" y="318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7" name="Freeform 284"/>
                <p:cNvSpPr>
                  <a:spLocks/>
                </p:cNvSpPr>
                <p:nvPr/>
              </p:nvSpPr>
              <p:spPr bwMode="ltGray">
                <a:xfrm flipV="1">
                  <a:off x="1902" y="342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8" name="Freeform 285"/>
                <p:cNvSpPr>
                  <a:spLocks/>
                </p:cNvSpPr>
                <p:nvPr/>
              </p:nvSpPr>
              <p:spPr bwMode="ltGray">
                <a:xfrm flipV="1">
                  <a:off x="1986" y="3384"/>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89" name="Freeform 286"/>
                <p:cNvSpPr>
                  <a:spLocks/>
                </p:cNvSpPr>
                <p:nvPr/>
              </p:nvSpPr>
              <p:spPr bwMode="ltGray">
                <a:xfrm flipV="1">
                  <a:off x="2076" y="3384"/>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90" name="Freeform 287"/>
                <p:cNvSpPr>
                  <a:spLocks/>
                </p:cNvSpPr>
                <p:nvPr/>
              </p:nvSpPr>
              <p:spPr bwMode="ltGray">
                <a:xfrm flipV="1">
                  <a:off x="2166" y="2646"/>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grpSp>
            <p:nvGrpSpPr>
              <p:cNvPr id="23602" name="Group 288"/>
              <p:cNvGrpSpPr>
                <a:grpSpLocks/>
              </p:cNvGrpSpPr>
              <p:nvPr/>
            </p:nvGrpSpPr>
            <p:grpSpPr bwMode="auto">
              <a:xfrm>
                <a:off x="1751" y="3360"/>
                <a:ext cx="419" cy="415"/>
                <a:chOff x="1008" y="2016"/>
                <a:chExt cx="1248" cy="1440"/>
              </a:xfrm>
            </p:grpSpPr>
            <p:sp>
              <p:nvSpPr>
                <p:cNvPr id="23663" name="Freeform 289"/>
                <p:cNvSpPr>
                  <a:spLocks/>
                </p:cNvSpPr>
                <p:nvPr/>
              </p:nvSpPr>
              <p:spPr bwMode="ltGray">
                <a:xfrm>
                  <a:off x="1008" y="2082"/>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4" name="Freeform 290"/>
                <p:cNvSpPr>
                  <a:spLocks/>
                </p:cNvSpPr>
                <p:nvPr/>
              </p:nvSpPr>
              <p:spPr bwMode="ltGray">
                <a:xfrm>
                  <a:off x="1098" y="2070"/>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5" name="Freeform 291"/>
                <p:cNvSpPr>
                  <a:spLocks/>
                </p:cNvSpPr>
                <p:nvPr/>
              </p:nvSpPr>
              <p:spPr bwMode="ltGray">
                <a:xfrm>
                  <a:off x="1188" y="204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6" name="Freeform 292"/>
                <p:cNvSpPr>
                  <a:spLocks/>
                </p:cNvSpPr>
                <p:nvPr/>
              </p:nvSpPr>
              <p:spPr bwMode="ltGray">
                <a:xfrm>
                  <a:off x="1278" y="201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7" name="Freeform 293"/>
                <p:cNvSpPr>
                  <a:spLocks/>
                </p:cNvSpPr>
                <p:nvPr/>
              </p:nvSpPr>
              <p:spPr bwMode="ltGray">
                <a:xfrm>
                  <a:off x="1362" y="2022"/>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8" name="Freeform 294"/>
                <p:cNvSpPr>
                  <a:spLocks/>
                </p:cNvSpPr>
                <p:nvPr/>
              </p:nvSpPr>
              <p:spPr bwMode="ltGray">
                <a:xfrm>
                  <a:off x="1452" y="2022"/>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9" name="Freeform 295"/>
                <p:cNvSpPr>
                  <a:spLocks/>
                </p:cNvSpPr>
                <p:nvPr/>
              </p:nvSpPr>
              <p:spPr bwMode="ltGray">
                <a:xfrm>
                  <a:off x="1542" y="2034"/>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0" name="Freeform 296"/>
                <p:cNvSpPr>
                  <a:spLocks/>
                </p:cNvSpPr>
                <p:nvPr/>
              </p:nvSpPr>
              <p:spPr bwMode="ltGray">
                <a:xfrm flipV="1">
                  <a:off x="1632" y="2808"/>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1" name="Freeform 297"/>
                <p:cNvSpPr>
                  <a:spLocks/>
                </p:cNvSpPr>
                <p:nvPr/>
              </p:nvSpPr>
              <p:spPr bwMode="ltGray">
                <a:xfrm flipV="1">
                  <a:off x="1722" y="3186"/>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2" name="Freeform 298"/>
                <p:cNvSpPr>
                  <a:spLocks/>
                </p:cNvSpPr>
                <p:nvPr/>
              </p:nvSpPr>
              <p:spPr bwMode="ltGray">
                <a:xfrm flipV="1">
                  <a:off x="1812" y="318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3" name="Freeform 299"/>
                <p:cNvSpPr>
                  <a:spLocks/>
                </p:cNvSpPr>
                <p:nvPr/>
              </p:nvSpPr>
              <p:spPr bwMode="ltGray">
                <a:xfrm flipV="1">
                  <a:off x="1902" y="342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4" name="Freeform 300"/>
                <p:cNvSpPr>
                  <a:spLocks/>
                </p:cNvSpPr>
                <p:nvPr/>
              </p:nvSpPr>
              <p:spPr bwMode="ltGray">
                <a:xfrm flipV="1">
                  <a:off x="1986" y="3384"/>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5" name="Freeform 301"/>
                <p:cNvSpPr>
                  <a:spLocks/>
                </p:cNvSpPr>
                <p:nvPr/>
              </p:nvSpPr>
              <p:spPr bwMode="ltGray">
                <a:xfrm flipV="1">
                  <a:off x="2076" y="3384"/>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76" name="Freeform 302"/>
                <p:cNvSpPr>
                  <a:spLocks/>
                </p:cNvSpPr>
                <p:nvPr/>
              </p:nvSpPr>
              <p:spPr bwMode="ltGray">
                <a:xfrm flipV="1">
                  <a:off x="2166" y="2646"/>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grpSp>
            <p:nvGrpSpPr>
              <p:cNvPr id="23603" name="Group 303"/>
              <p:cNvGrpSpPr>
                <a:grpSpLocks/>
              </p:cNvGrpSpPr>
              <p:nvPr/>
            </p:nvGrpSpPr>
            <p:grpSpPr bwMode="auto">
              <a:xfrm>
                <a:off x="2589" y="3370"/>
                <a:ext cx="419" cy="415"/>
                <a:chOff x="1008" y="2016"/>
                <a:chExt cx="1248" cy="1440"/>
              </a:xfrm>
            </p:grpSpPr>
            <p:sp>
              <p:nvSpPr>
                <p:cNvPr id="23649" name="Freeform 304"/>
                <p:cNvSpPr>
                  <a:spLocks/>
                </p:cNvSpPr>
                <p:nvPr/>
              </p:nvSpPr>
              <p:spPr bwMode="ltGray">
                <a:xfrm>
                  <a:off x="1008" y="2082"/>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0" name="Freeform 305"/>
                <p:cNvSpPr>
                  <a:spLocks/>
                </p:cNvSpPr>
                <p:nvPr/>
              </p:nvSpPr>
              <p:spPr bwMode="ltGray">
                <a:xfrm>
                  <a:off x="1098" y="2070"/>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1" name="Freeform 306"/>
                <p:cNvSpPr>
                  <a:spLocks/>
                </p:cNvSpPr>
                <p:nvPr/>
              </p:nvSpPr>
              <p:spPr bwMode="ltGray">
                <a:xfrm>
                  <a:off x="1188" y="204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2" name="Freeform 307"/>
                <p:cNvSpPr>
                  <a:spLocks/>
                </p:cNvSpPr>
                <p:nvPr/>
              </p:nvSpPr>
              <p:spPr bwMode="ltGray">
                <a:xfrm>
                  <a:off x="1278" y="201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3" name="Freeform 308"/>
                <p:cNvSpPr>
                  <a:spLocks/>
                </p:cNvSpPr>
                <p:nvPr/>
              </p:nvSpPr>
              <p:spPr bwMode="ltGray">
                <a:xfrm>
                  <a:off x="1362" y="2022"/>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4" name="Freeform 309"/>
                <p:cNvSpPr>
                  <a:spLocks/>
                </p:cNvSpPr>
                <p:nvPr/>
              </p:nvSpPr>
              <p:spPr bwMode="ltGray">
                <a:xfrm>
                  <a:off x="1452" y="2022"/>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5" name="Freeform 310"/>
                <p:cNvSpPr>
                  <a:spLocks/>
                </p:cNvSpPr>
                <p:nvPr/>
              </p:nvSpPr>
              <p:spPr bwMode="ltGray">
                <a:xfrm>
                  <a:off x="1542" y="2034"/>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6" name="Freeform 311"/>
                <p:cNvSpPr>
                  <a:spLocks/>
                </p:cNvSpPr>
                <p:nvPr/>
              </p:nvSpPr>
              <p:spPr bwMode="ltGray">
                <a:xfrm flipV="1">
                  <a:off x="1632" y="2808"/>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7" name="Freeform 312"/>
                <p:cNvSpPr>
                  <a:spLocks/>
                </p:cNvSpPr>
                <p:nvPr/>
              </p:nvSpPr>
              <p:spPr bwMode="ltGray">
                <a:xfrm flipV="1">
                  <a:off x="1722" y="3186"/>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8" name="Freeform 313"/>
                <p:cNvSpPr>
                  <a:spLocks/>
                </p:cNvSpPr>
                <p:nvPr/>
              </p:nvSpPr>
              <p:spPr bwMode="ltGray">
                <a:xfrm flipV="1">
                  <a:off x="1812" y="318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59" name="Freeform 314"/>
                <p:cNvSpPr>
                  <a:spLocks/>
                </p:cNvSpPr>
                <p:nvPr/>
              </p:nvSpPr>
              <p:spPr bwMode="ltGray">
                <a:xfrm flipV="1">
                  <a:off x="1902" y="342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0" name="Freeform 315"/>
                <p:cNvSpPr>
                  <a:spLocks/>
                </p:cNvSpPr>
                <p:nvPr/>
              </p:nvSpPr>
              <p:spPr bwMode="ltGray">
                <a:xfrm flipV="1">
                  <a:off x="1986" y="3384"/>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1" name="Freeform 316"/>
                <p:cNvSpPr>
                  <a:spLocks/>
                </p:cNvSpPr>
                <p:nvPr/>
              </p:nvSpPr>
              <p:spPr bwMode="ltGray">
                <a:xfrm flipV="1">
                  <a:off x="2076" y="3384"/>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62" name="Freeform 317"/>
                <p:cNvSpPr>
                  <a:spLocks/>
                </p:cNvSpPr>
                <p:nvPr/>
              </p:nvSpPr>
              <p:spPr bwMode="ltGray">
                <a:xfrm flipV="1">
                  <a:off x="2166" y="2646"/>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grpSp>
            <p:nvGrpSpPr>
              <p:cNvPr id="23604" name="Group 318"/>
              <p:cNvGrpSpPr>
                <a:grpSpLocks/>
              </p:cNvGrpSpPr>
              <p:nvPr/>
            </p:nvGrpSpPr>
            <p:grpSpPr bwMode="auto">
              <a:xfrm>
                <a:off x="3008" y="3370"/>
                <a:ext cx="419" cy="415"/>
                <a:chOff x="1008" y="2016"/>
                <a:chExt cx="1248" cy="1440"/>
              </a:xfrm>
            </p:grpSpPr>
            <p:sp>
              <p:nvSpPr>
                <p:cNvPr id="23635" name="Freeform 319"/>
                <p:cNvSpPr>
                  <a:spLocks/>
                </p:cNvSpPr>
                <p:nvPr/>
              </p:nvSpPr>
              <p:spPr bwMode="ltGray">
                <a:xfrm>
                  <a:off x="1008" y="2082"/>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6" name="Freeform 320"/>
                <p:cNvSpPr>
                  <a:spLocks/>
                </p:cNvSpPr>
                <p:nvPr/>
              </p:nvSpPr>
              <p:spPr bwMode="ltGray">
                <a:xfrm>
                  <a:off x="1098" y="2070"/>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7" name="Freeform 321"/>
                <p:cNvSpPr>
                  <a:spLocks/>
                </p:cNvSpPr>
                <p:nvPr/>
              </p:nvSpPr>
              <p:spPr bwMode="ltGray">
                <a:xfrm>
                  <a:off x="1188" y="204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8" name="Freeform 322"/>
                <p:cNvSpPr>
                  <a:spLocks/>
                </p:cNvSpPr>
                <p:nvPr/>
              </p:nvSpPr>
              <p:spPr bwMode="ltGray">
                <a:xfrm>
                  <a:off x="1278" y="201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9" name="Freeform 323"/>
                <p:cNvSpPr>
                  <a:spLocks/>
                </p:cNvSpPr>
                <p:nvPr/>
              </p:nvSpPr>
              <p:spPr bwMode="ltGray">
                <a:xfrm>
                  <a:off x="1362" y="2022"/>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0" name="Freeform 324"/>
                <p:cNvSpPr>
                  <a:spLocks/>
                </p:cNvSpPr>
                <p:nvPr/>
              </p:nvSpPr>
              <p:spPr bwMode="ltGray">
                <a:xfrm>
                  <a:off x="1452" y="2022"/>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1" name="Freeform 325"/>
                <p:cNvSpPr>
                  <a:spLocks/>
                </p:cNvSpPr>
                <p:nvPr/>
              </p:nvSpPr>
              <p:spPr bwMode="ltGray">
                <a:xfrm>
                  <a:off x="1542" y="2034"/>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2" name="Freeform 326"/>
                <p:cNvSpPr>
                  <a:spLocks/>
                </p:cNvSpPr>
                <p:nvPr/>
              </p:nvSpPr>
              <p:spPr bwMode="ltGray">
                <a:xfrm flipV="1">
                  <a:off x="1632" y="2808"/>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3" name="Freeform 327"/>
                <p:cNvSpPr>
                  <a:spLocks/>
                </p:cNvSpPr>
                <p:nvPr/>
              </p:nvSpPr>
              <p:spPr bwMode="ltGray">
                <a:xfrm flipV="1">
                  <a:off x="1722" y="3186"/>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4" name="Freeform 328"/>
                <p:cNvSpPr>
                  <a:spLocks/>
                </p:cNvSpPr>
                <p:nvPr/>
              </p:nvSpPr>
              <p:spPr bwMode="ltGray">
                <a:xfrm flipV="1">
                  <a:off x="1812" y="318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5" name="Freeform 329"/>
                <p:cNvSpPr>
                  <a:spLocks/>
                </p:cNvSpPr>
                <p:nvPr/>
              </p:nvSpPr>
              <p:spPr bwMode="ltGray">
                <a:xfrm flipV="1">
                  <a:off x="1902" y="342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6" name="Freeform 330"/>
                <p:cNvSpPr>
                  <a:spLocks/>
                </p:cNvSpPr>
                <p:nvPr/>
              </p:nvSpPr>
              <p:spPr bwMode="ltGray">
                <a:xfrm flipV="1">
                  <a:off x="1986" y="3384"/>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7" name="Freeform 331"/>
                <p:cNvSpPr>
                  <a:spLocks/>
                </p:cNvSpPr>
                <p:nvPr/>
              </p:nvSpPr>
              <p:spPr bwMode="ltGray">
                <a:xfrm flipV="1">
                  <a:off x="2076" y="3384"/>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48" name="Freeform 332"/>
                <p:cNvSpPr>
                  <a:spLocks/>
                </p:cNvSpPr>
                <p:nvPr/>
              </p:nvSpPr>
              <p:spPr bwMode="ltGray">
                <a:xfrm flipV="1">
                  <a:off x="2166" y="2646"/>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grpSp>
            <p:nvGrpSpPr>
              <p:cNvPr id="23605" name="Group 333"/>
              <p:cNvGrpSpPr>
                <a:grpSpLocks/>
              </p:cNvGrpSpPr>
              <p:nvPr/>
            </p:nvGrpSpPr>
            <p:grpSpPr bwMode="auto">
              <a:xfrm>
                <a:off x="3846" y="3370"/>
                <a:ext cx="419" cy="415"/>
                <a:chOff x="1008" y="2016"/>
                <a:chExt cx="1248" cy="1440"/>
              </a:xfrm>
            </p:grpSpPr>
            <p:sp>
              <p:nvSpPr>
                <p:cNvPr id="23621" name="Freeform 334"/>
                <p:cNvSpPr>
                  <a:spLocks/>
                </p:cNvSpPr>
                <p:nvPr/>
              </p:nvSpPr>
              <p:spPr bwMode="ltGray">
                <a:xfrm>
                  <a:off x="1008" y="2082"/>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2" name="Freeform 335"/>
                <p:cNvSpPr>
                  <a:spLocks/>
                </p:cNvSpPr>
                <p:nvPr/>
              </p:nvSpPr>
              <p:spPr bwMode="ltGray">
                <a:xfrm>
                  <a:off x="1098" y="2070"/>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3" name="Freeform 336"/>
                <p:cNvSpPr>
                  <a:spLocks/>
                </p:cNvSpPr>
                <p:nvPr/>
              </p:nvSpPr>
              <p:spPr bwMode="ltGray">
                <a:xfrm>
                  <a:off x="1188" y="204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4" name="Freeform 337"/>
                <p:cNvSpPr>
                  <a:spLocks/>
                </p:cNvSpPr>
                <p:nvPr/>
              </p:nvSpPr>
              <p:spPr bwMode="ltGray">
                <a:xfrm>
                  <a:off x="1278" y="201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5" name="Freeform 338"/>
                <p:cNvSpPr>
                  <a:spLocks/>
                </p:cNvSpPr>
                <p:nvPr/>
              </p:nvSpPr>
              <p:spPr bwMode="ltGray">
                <a:xfrm>
                  <a:off x="1362" y="2022"/>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6" name="Freeform 339"/>
                <p:cNvSpPr>
                  <a:spLocks/>
                </p:cNvSpPr>
                <p:nvPr/>
              </p:nvSpPr>
              <p:spPr bwMode="ltGray">
                <a:xfrm>
                  <a:off x="1452" y="2022"/>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7" name="Freeform 340"/>
                <p:cNvSpPr>
                  <a:spLocks/>
                </p:cNvSpPr>
                <p:nvPr/>
              </p:nvSpPr>
              <p:spPr bwMode="ltGray">
                <a:xfrm>
                  <a:off x="1542" y="2034"/>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8" name="Freeform 341"/>
                <p:cNvSpPr>
                  <a:spLocks/>
                </p:cNvSpPr>
                <p:nvPr/>
              </p:nvSpPr>
              <p:spPr bwMode="ltGray">
                <a:xfrm flipV="1">
                  <a:off x="1632" y="2808"/>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9" name="Freeform 342"/>
                <p:cNvSpPr>
                  <a:spLocks/>
                </p:cNvSpPr>
                <p:nvPr/>
              </p:nvSpPr>
              <p:spPr bwMode="ltGray">
                <a:xfrm flipV="1">
                  <a:off x="1722" y="3186"/>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0" name="Freeform 343"/>
                <p:cNvSpPr>
                  <a:spLocks/>
                </p:cNvSpPr>
                <p:nvPr/>
              </p:nvSpPr>
              <p:spPr bwMode="ltGray">
                <a:xfrm flipV="1">
                  <a:off x="1812" y="318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1" name="Freeform 344"/>
                <p:cNvSpPr>
                  <a:spLocks/>
                </p:cNvSpPr>
                <p:nvPr/>
              </p:nvSpPr>
              <p:spPr bwMode="ltGray">
                <a:xfrm flipV="1">
                  <a:off x="1902" y="342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2" name="Freeform 345"/>
                <p:cNvSpPr>
                  <a:spLocks/>
                </p:cNvSpPr>
                <p:nvPr/>
              </p:nvSpPr>
              <p:spPr bwMode="ltGray">
                <a:xfrm flipV="1">
                  <a:off x="1986" y="3384"/>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3" name="Freeform 346"/>
                <p:cNvSpPr>
                  <a:spLocks/>
                </p:cNvSpPr>
                <p:nvPr/>
              </p:nvSpPr>
              <p:spPr bwMode="ltGray">
                <a:xfrm flipV="1">
                  <a:off x="2076" y="3384"/>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34" name="Freeform 347"/>
                <p:cNvSpPr>
                  <a:spLocks/>
                </p:cNvSpPr>
                <p:nvPr/>
              </p:nvSpPr>
              <p:spPr bwMode="ltGray">
                <a:xfrm flipV="1">
                  <a:off x="2166" y="2646"/>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grpSp>
            <p:nvGrpSpPr>
              <p:cNvPr id="23606" name="Group 348"/>
              <p:cNvGrpSpPr>
                <a:grpSpLocks/>
              </p:cNvGrpSpPr>
              <p:nvPr/>
            </p:nvGrpSpPr>
            <p:grpSpPr bwMode="auto">
              <a:xfrm>
                <a:off x="3427" y="3365"/>
                <a:ext cx="419" cy="415"/>
                <a:chOff x="1008" y="2016"/>
                <a:chExt cx="1248" cy="1440"/>
              </a:xfrm>
            </p:grpSpPr>
            <p:sp>
              <p:nvSpPr>
                <p:cNvPr id="23607" name="Freeform 349"/>
                <p:cNvSpPr>
                  <a:spLocks/>
                </p:cNvSpPr>
                <p:nvPr/>
              </p:nvSpPr>
              <p:spPr bwMode="ltGray">
                <a:xfrm>
                  <a:off x="1008" y="2082"/>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08" name="Freeform 350"/>
                <p:cNvSpPr>
                  <a:spLocks/>
                </p:cNvSpPr>
                <p:nvPr/>
              </p:nvSpPr>
              <p:spPr bwMode="ltGray">
                <a:xfrm>
                  <a:off x="1098" y="2070"/>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09" name="Freeform 351"/>
                <p:cNvSpPr>
                  <a:spLocks/>
                </p:cNvSpPr>
                <p:nvPr/>
              </p:nvSpPr>
              <p:spPr bwMode="ltGray">
                <a:xfrm>
                  <a:off x="1188" y="204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0" name="Freeform 352"/>
                <p:cNvSpPr>
                  <a:spLocks/>
                </p:cNvSpPr>
                <p:nvPr/>
              </p:nvSpPr>
              <p:spPr bwMode="ltGray">
                <a:xfrm>
                  <a:off x="1278" y="201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1" name="Freeform 353"/>
                <p:cNvSpPr>
                  <a:spLocks/>
                </p:cNvSpPr>
                <p:nvPr/>
              </p:nvSpPr>
              <p:spPr bwMode="ltGray">
                <a:xfrm>
                  <a:off x="1362" y="2022"/>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2" name="Freeform 354"/>
                <p:cNvSpPr>
                  <a:spLocks/>
                </p:cNvSpPr>
                <p:nvPr/>
              </p:nvSpPr>
              <p:spPr bwMode="ltGray">
                <a:xfrm>
                  <a:off x="1452" y="2022"/>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3" name="Freeform 355"/>
                <p:cNvSpPr>
                  <a:spLocks/>
                </p:cNvSpPr>
                <p:nvPr/>
              </p:nvSpPr>
              <p:spPr bwMode="ltGray">
                <a:xfrm>
                  <a:off x="1542" y="2034"/>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4" name="Freeform 356"/>
                <p:cNvSpPr>
                  <a:spLocks/>
                </p:cNvSpPr>
                <p:nvPr/>
              </p:nvSpPr>
              <p:spPr bwMode="ltGray">
                <a:xfrm flipV="1">
                  <a:off x="1632" y="2808"/>
                  <a:ext cx="90" cy="582"/>
                </a:xfrm>
                <a:custGeom>
                  <a:avLst/>
                  <a:gdLst>
                    <a:gd name="T0" fmla="*/ 0 w 90"/>
                    <a:gd name="T1" fmla="*/ 582 h 582"/>
                    <a:gd name="T2" fmla="*/ 12 w 90"/>
                    <a:gd name="T3" fmla="*/ 504 h 582"/>
                    <a:gd name="T4" fmla="*/ 24 w 90"/>
                    <a:gd name="T5" fmla="*/ 420 h 582"/>
                    <a:gd name="T6" fmla="*/ 36 w 90"/>
                    <a:gd name="T7" fmla="*/ 330 h 582"/>
                    <a:gd name="T8" fmla="*/ 42 w 90"/>
                    <a:gd name="T9" fmla="*/ 240 h 582"/>
                    <a:gd name="T10" fmla="*/ 54 w 90"/>
                    <a:gd name="T11" fmla="*/ 162 h 582"/>
                    <a:gd name="T12" fmla="*/ 66 w 90"/>
                    <a:gd name="T13" fmla="*/ 90 h 582"/>
                    <a:gd name="T14" fmla="*/ 72 w 90"/>
                    <a:gd name="T15" fmla="*/ 60 h 582"/>
                    <a:gd name="T16" fmla="*/ 78 w 90"/>
                    <a:gd name="T17" fmla="*/ 36 h 582"/>
                    <a:gd name="T18" fmla="*/ 84 w 90"/>
                    <a:gd name="T19" fmla="*/ 12 h 582"/>
                    <a:gd name="T20" fmla="*/ 90 w 90"/>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82"/>
                    <a:gd name="T35" fmla="*/ 90 w 90"/>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82">
                      <a:moveTo>
                        <a:pt x="0" y="582"/>
                      </a:moveTo>
                      <a:lnTo>
                        <a:pt x="12" y="504"/>
                      </a:lnTo>
                      <a:lnTo>
                        <a:pt x="24" y="420"/>
                      </a:lnTo>
                      <a:lnTo>
                        <a:pt x="36" y="330"/>
                      </a:lnTo>
                      <a:lnTo>
                        <a:pt x="42" y="240"/>
                      </a:lnTo>
                      <a:lnTo>
                        <a:pt x="54" y="162"/>
                      </a:lnTo>
                      <a:lnTo>
                        <a:pt x="66" y="90"/>
                      </a:lnTo>
                      <a:lnTo>
                        <a:pt x="72" y="60"/>
                      </a:lnTo>
                      <a:lnTo>
                        <a:pt x="78" y="36"/>
                      </a:lnTo>
                      <a:lnTo>
                        <a:pt x="84" y="12"/>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5" name="Freeform 357"/>
                <p:cNvSpPr>
                  <a:spLocks/>
                </p:cNvSpPr>
                <p:nvPr/>
              </p:nvSpPr>
              <p:spPr bwMode="ltGray">
                <a:xfrm flipV="1">
                  <a:off x="1722" y="3186"/>
                  <a:ext cx="90" cy="216"/>
                </a:xfrm>
                <a:custGeom>
                  <a:avLst/>
                  <a:gdLst>
                    <a:gd name="T0" fmla="*/ 0 w 90"/>
                    <a:gd name="T1" fmla="*/ 12 h 216"/>
                    <a:gd name="T2" fmla="*/ 6 w 90"/>
                    <a:gd name="T3" fmla="*/ 6 h 216"/>
                    <a:gd name="T4" fmla="*/ 12 w 90"/>
                    <a:gd name="T5" fmla="*/ 0 h 216"/>
                    <a:gd name="T6" fmla="*/ 18 w 90"/>
                    <a:gd name="T7" fmla="*/ 6 h 216"/>
                    <a:gd name="T8" fmla="*/ 24 w 90"/>
                    <a:gd name="T9" fmla="*/ 18 h 216"/>
                    <a:gd name="T10" fmla="*/ 36 w 90"/>
                    <a:gd name="T11" fmla="*/ 48 h 216"/>
                    <a:gd name="T12" fmla="*/ 42 w 90"/>
                    <a:gd name="T13" fmla="*/ 90 h 216"/>
                    <a:gd name="T14" fmla="*/ 54 w 90"/>
                    <a:gd name="T15" fmla="*/ 138 h 216"/>
                    <a:gd name="T16" fmla="*/ 66 w 90"/>
                    <a:gd name="T17" fmla="*/ 180 h 216"/>
                    <a:gd name="T18" fmla="*/ 72 w 90"/>
                    <a:gd name="T19" fmla="*/ 192 h 216"/>
                    <a:gd name="T20" fmla="*/ 78 w 90"/>
                    <a:gd name="T21" fmla="*/ 204 h 216"/>
                    <a:gd name="T22" fmla="*/ 84 w 90"/>
                    <a:gd name="T23" fmla="*/ 216 h 216"/>
                    <a:gd name="T24" fmla="*/ 90 w 90"/>
                    <a:gd name="T25" fmla="*/ 21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16"/>
                    <a:gd name="T41" fmla="*/ 90 w 9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16">
                      <a:moveTo>
                        <a:pt x="0" y="12"/>
                      </a:moveTo>
                      <a:lnTo>
                        <a:pt x="6" y="6"/>
                      </a:lnTo>
                      <a:lnTo>
                        <a:pt x="12" y="0"/>
                      </a:lnTo>
                      <a:lnTo>
                        <a:pt x="18" y="6"/>
                      </a:lnTo>
                      <a:lnTo>
                        <a:pt x="24" y="18"/>
                      </a:lnTo>
                      <a:lnTo>
                        <a:pt x="36" y="48"/>
                      </a:lnTo>
                      <a:lnTo>
                        <a:pt x="42" y="90"/>
                      </a:lnTo>
                      <a:lnTo>
                        <a:pt x="54" y="138"/>
                      </a:lnTo>
                      <a:lnTo>
                        <a:pt x="66" y="180"/>
                      </a:lnTo>
                      <a:lnTo>
                        <a:pt x="72" y="192"/>
                      </a:lnTo>
                      <a:lnTo>
                        <a:pt x="78" y="204"/>
                      </a:lnTo>
                      <a:lnTo>
                        <a:pt x="84" y="216"/>
                      </a:lnTo>
                      <a:lnTo>
                        <a:pt x="90" y="21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6" name="Freeform 358"/>
                <p:cNvSpPr>
                  <a:spLocks/>
                </p:cNvSpPr>
                <p:nvPr/>
              </p:nvSpPr>
              <p:spPr bwMode="ltGray">
                <a:xfrm flipV="1">
                  <a:off x="1812" y="3186"/>
                  <a:ext cx="90" cy="240"/>
                </a:xfrm>
                <a:custGeom>
                  <a:avLst/>
                  <a:gdLst>
                    <a:gd name="T0" fmla="*/ 0 w 90"/>
                    <a:gd name="T1" fmla="*/ 240 h 240"/>
                    <a:gd name="T2" fmla="*/ 12 w 90"/>
                    <a:gd name="T3" fmla="*/ 228 h 240"/>
                    <a:gd name="T4" fmla="*/ 24 w 90"/>
                    <a:gd name="T5" fmla="*/ 204 h 240"/>
                    <a:gd name="T6" fmla="*/ 36 w 90"/>
                    <a:gd name="T7" fmla="*/ 174 h 240"/>
                    <a:gd name="T8" fmla="*/ 48 w 90"/>
                    <a:gd name="T9" fmla="*/ 132 h 240"/>
                    <a:gd name="T10" fmla="*/ 54 w 90"/>
                    <a:gd name="T11" fmla="*/ 96 h 240"/>
                    <a:gd name="T12" fmla="*/ 66 w 90"/>
                    <a:gd name="T13" fmla="*/ 54 h 240"/>
                    <a:gd name="T14" fmla="*/ 78 w 90"/>
                    <a:gd name="T15" fmla="*/ 24 h 240"/>
                    <a:gd name="T16" fmla="*/ 90 w 90"/>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40"/>
                    <a:gd name="T29" fmla="*/ 90 w 90"/>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40">
                      <a:moveTo>
                        <a:pt x="0" y="240"/>
                      </a:moveTo>
                      <a:lnTo>
                        <a:pt x="12" y="228"/>
                      </a:lnTo>
                      <a:lnTo>
                        <a:pt x="24" y="204"/>
                      </a:lnTo>
                      <a:lnTo>
                        <a:pt x="36" y="174"/>
                      </a:lnTo>
                      <a:lnTo>
                        <a:pt x="48" y="132"/>
                      </a:lnTo>
                      <a:lnTo>
                        <a:pt x="54" y="96"/>
                      </a:lnTo>
                      <a:lnTo>
                        <a:pt x="66" y="54"/>
                      </a:lnTo>
                      <a:lnTo>
                        <a:pt x="78" y="24"/>
                      </a:lnTo>
                      <a:lnTo>
                        <a:pt x="90" y="0"/>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7" name="Freeform 359"/>
                <p:cNvSpPr>
                  <a:spLocks/>
                </p:cNvSpPr>
                <p:nvPr/>
              </p:nvSpPr>
              <p:spPr bwMode="ltGray">
                <a:xfrm flipV="1">
                  <a:off x="1902" y="3426"/>
                  <a:ext cx="84" cy="30"/>
                </a:xfrm>
                <a:custGeom>
                  <a:avLst/>
                  <a:gdLst>
                    <a:gd name="T0" fmla="*/ 0 w 84"/>
                    <a:gd name="T1" fmla="*/ 30 h 30"/>
                    <a:gd name="T2" fmla="*/ 18 w 84"/>
                    <a:gd name="T3" fmla="*/ 12 h 30"/>
                    <a:gd name="T4" fmla="*/ 42 w 84"/>
                    <a:gd name="T5" fmla="*/ 0 h 30"/>
                    <a:gd name="T6" fmla="*/ 66 w 84"/>
                    <a:gd name="T7" fmla="*/ 0 h 30"/>
                    <a:gd name="T8" fmla="*/ 84 w 84"/>
                    <a:gd name="T9" fmla="*/ 6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30"/>
                      </a:moveTo>
                      <a:lnTo>
                        <a:pt x="18" y="12"/>
                      </a:lnTo>
                      <a:lnTo>
                        <a:pt x="42" y="0"/>
                      </a:lnTo>
                      <a:lnTo>
                        <a:pt x="66" y="0"/>
                      </a:lnTo>
                      <a:lnTo>
                        <a:pt x="84" y="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8" name="Freeform 360"/>
                <p:cNvSpPr>
                  <a:spLocks/>
                </p:cNvSpPr>
                <p:nvPr/>
              </p:nvSpPr>
              <p:spPr bwMode="ltGray">
                <a:xfrm flipV="1">
                  <a:off x="1986" y="3384"/>
                  <a:ext cx="90" cy="66"/>
                </a:xfrm>
                <a:custGeom>
                  <a:avLst/>
                  <a:gdLst>
                    <a:gd name="T0" fmla="*/ 0 w 90"/>
                    <a:gd name="T1" fmla="*/ 0 h 66"/>
                    <a:gd name="T2" fmla="*/ 12 w 90"/>
                    <a:gd name="T3" fmla="*/ 6 h 66"/>
                    <a:gd name="T4" fmla="*/ 24 w 90"/>
                    <a:gd name="T5" fmla="*/ 12 h 66"/>
                    <a:gd name="T6" fmla="*/ 42 w 90"/>
                    <a:gd name="T7" fmla="*/ 36 h 66"/>
                    <a:gd name="T8" fmla="*/ 66 w 90"/>
                    <a:gd name="T9" fmla="*/ 54 h 66"/>
                    <a:gd name="T10" fmla="*/ 78 w 90"/>
                    <a:gd name="T11" fmla="*/ 60 h 66"/>
                    <a:gd name="T12" fmla="*/ 90 w 90"/>
                    <a:gd name="T13" fmla="*/ 66 h 66"/>
                    <a:gd name="T14" fmla="*/ 0 60000 65536"/>
                    <a:gd name="T15" fmla="*/ 0 60000 65536"/>
                    <a:gd name="T16" fmla="*/ 0 60000 65536"/>
                    <a:gd name="T17" fmla="*/ 0 60000 65536"/>
                    <a:gd name="T18" fmla="*/ 0 60000 65536"/>
                    <a:gd name="T19" fmla="*/ 0 60000 65536"/>
                    <a:gd name="T20" fmla="*/ 0 60000 65536"/>
                    <a:gd name="T21" fmla="*/ 0 w 90"/>
                    <a:gd name="T22" fmla="*/ 0 h 66"/>
                    <a:gd name="T23" fmla="*/ 90 w 9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66">
                      <a:moveTo>
                        <a:pt x="0" y="0"/>
                      </a:moveTo>
                      <a:lnTo>
                        <a:pt x="12" y="6"/>
                      </a:lnTo>
                      <a:lnTo>
                        <a:pt x="24" y="12"/>
                      </a:lnTo>
                      <a:lnTo>
                        <a:pt x="42" y="36"/>
                      </a:lnTo>
                      <a:lnTo>
                        <a:pt x="66" y="54"/>
                      </a:lnTo>
                      <a:lnTo>
                        <a:pt x="78" y="60"/>
                      </a:lnTo>
                      <a:lnTo>
                        <a:pt x="90" y="66"/>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19" name="Freeform 361"/>
                <p:cNvSpPr>
                  <a:spLocks/>
                </p:cNvSpPr>
                <p:nvPr/>
              </p:nvSpPr>
              <p:spPr bwMode="ltGray">
                <a:xfrm flipV="1">
                  <a:off x="2076" y="3384"/>
                  <a:ext cx="90" cy="66"/>
                </a:xfrm>
                <a:custGeom>
                  <a:avLst/>
                  <a:gdLst>
                    <a:gd name="T0" fmla="*/ 0 w 90"/>
                    <a:gd name="T1" fmla="*/ 66 h 66"/>
                    <a:gd name="T2" fmla="*/ 6 w 90"/>
                    <a:gd name="T3" fmla="*/ 60 h 66"/>
                    <a:gd name="T4" fmla="*/ 18 w 90"/>
                    <a:gd name="T5" fmla="*/ 48 h 66"/>
                    <a:gd name="T6" fmla="*/ 42 w 90"/>
                    <a:gd name="T7" fmla="*/ 18 h 66"/>
                    <a:gd name="T8" fmla="*/ 60 w 90"/>
                    <a:gd name="T9" fmla="*/ 6 h 66"/>
                    <a:gd name="T10" fmla="*/ 72 w 90"/>
                    <a:gd name="T11" fmla="*/ 0 h 66"/>
                    <a:gd name="T12" fmla="*/ 84 w 90"/>
                    <a:gd name="T13" fmla="*/ 0 h 66"/>
                    <a:gd name="T14" fmla="*/ 90 w 90"/>
                    <a:gd name="T15" fmla="*/ 12 h 66"/>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66"/>
                    <a:gd name="T26" fmla="*/ 90 w 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66">
                      <a:moveTo>
                        <a:pt x="0" y="66"/>
                      </a:moveTo>
                      <a:lnTo>
                        <a:pt x="6" y="60"/>
                      </a:lnTo>
                      <a:lnTo>
                        <a:pt x="18" y="48"/>
                      </a:lnTo>
                      <a:lnTo>
                        <a:pt x="42" y="18"/>
                      </a:lnTo>
                      <a:lnTo>
                        <a:pt x="60" y="6"/>
                      </a:lnTo>
                      <a:lnTo>
                        <a:pt x="72" y="0"/>
                      </a:lnTo>
                      <a:lnTo>
                        <a:pt x="84" y="0"/>
                      </a:lnTo>
                      <a:lnTo>
                        <a:pt x="90" y="1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sp>
              <p:nvSpPr>
                <p:cNvPr id="23620" name="Freeform 362"/>
                <p:cNvSpPr>
                  <a:spLocks/>
                </p:cNvSpPr>
                <p:nvPr/>
              </p:nvSpPr>
              <p:spPr bwMode="ltGray">
                <a:xfrm flipV="1">
                  <a:off x="2166" y="2646"/>
                  <a:ext cx="90" cy="792"/>
                </a:xfrm>
                <a:custGeom>
                  <a:avLst/>
                  <a:gdLst>
                    <a:gd name="T0" fmla="*/ 0 w 90"/>
                    <a:gd name="T1" fmla="*/ 0 h 792"/>
                    <a:gd name="T2" fmla="*/ 6 w 90"/>
                    <a:gd name="T3" fmla="*/ 30 h 792"/>
                    <a:gd name="T4" fmla="*/ 12 w 90"/>
                    <a:gd name="T5" fmla="*/ 66 h 792"/>
                    <a:gd name="T6" fmla="*/ 18 w 90"/>
                    <a:gd name="T7" fmla="*/ 114 h 792"/>
                    <a:gd name="T8" fmla="*/ 24 w 90"/>
                    <a:gd name="T9" fmla="*/ 168 h 792"/>
                    <a:gd name="T10" fmla="*/ 30 w 90"/>
                    <a:gd name="T11" fmla="*/ 228 h 792"/>
                    <a:gd name="T12" fmla="*/ 36 w 90"/>
                    <a:gd name="T13" fmla="*/ 288 h 792"/>
                    <a:gd name="T14" fmla="*/ 42 w 90"/>
                    <a:gd name="T15" fmla="*/ 420 h 792"/>
                    <a:gd name="T16" fmla="*/ 54 w 90"/>
                    <a:gd name="T17" fmla="*/ 546 h 792"/>
                    <a:gd name="T18" fmla="*/ 60 w 90"/>
                    <a:gd name="T19" fmla="*/ 606 h 792"/>
                    <a:gd name="T20" fmla="*/ 66 w 90"/>
                    <a:gd name="T21" fmla="*/ 660 h 792"/>
                    <a:gd name="T22" fmla="*/ 72 w 90"/>
                    <a:gd name="T23" fmla="*/ 708 h 792"/>
                    <a:gd name="T24" fmla="*/ 78 w 90"/>
                    <a:gd name="T25" fmla="*/ 744 h 792"/>
                    <a:gd name="T26" fmla="*/ 84 w 90"/>
                    <a:gd name="T27" fmla="*/ 774 h 792"/>
                    <a:gd name="T28" fmla="*/ 90 w 90"/>
                    <a:gd name="T29" fmla="*/ 792 h 7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92"/>
                    <a:gd name="T47" fmla="*/ 90 w 90"/>
                    <a:gd name="T48" fmla="*/ 792 h 7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92">
                      <a:moveTo>
                        <a:pt x="0" y="0"/>
                      </a:moveTo>
                      <a:lnTo>
                        <a:pt x="6" y="30"/>
                      </a:lnTo>
                      <a:lnTo>
                        <a:pt x="12" y="66"/>
                      </a:lnTo>
                      <a:lnTo>
                        <a:pt x="18" y="114"/>
                      </a:lnTo>
                      <a:lnTo>
                        <a:pt x="24" y="168"/>
                      </a:lnTo>
                      <a:lnTo>
                        <a:pt x="30" y="228"/>
                      </a:lnTo>
                      <a:lnTo>
                        <a:pt x="36" y="288"/>
                      </a:lnTo>
                      <a:lnTo>
                        <a:pt x="42" y="420"/>
                      </a:lnTo>
                      <a:lnTo>
                        <a:pt x="54" y="546"/>
                      </a:lnTo>
                      <a:lnTo>
                        <a:pt x="60" y="606"/>
                      </a:lnTo>
                      <a:lnTo>
                        <a:pt x="66" y="660"/>
                      </a:lnTo>
                      <a:lnTo>
                        <a:pt x="72" y="708"/>
                      </a:lnTo>
                      <a:lnTo>
                        <a:pt x="78" y="744"/>
                      </a:lnTo>
                      <a:lnTo>
                        <a:pt x="84" y="774"/>
                      </a:lnTo>
                      <a:lnTo>
                        <a:pt x="90" y="792"/>
                      </a:lnTo>
                    </a:path>
                  </a:pathLst>
                </a:custGeom>
                <a:noFill/>
                <a:ln w="28575">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292929"/>
                    </a:solidFill>
                  </a:endParaRPr>
                </a:p>
              </p:txBody>
            </p:sp>
          </p:grpSp>
        </p:grpSp>
        <p:sp>
          <p:nvSpPr>
            <p:cNvPr id="23587" name="Text Box 363"/>
            <p:cNvSpPr txBox="1">
              <a:spLocks noChangeArrowheads="1"/>
            </p:cNvSpPr>
            <p:nvPr/>
          </p:nvSpPr>
          <p:spPr bwMode="ltGray">
            <a:xfrm>
              <a:off x="912" y="3984"/>
              <a:ext cx="2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kumimoji="1" sz="3200">
                  <a:solidFill>
                    <a:schemeClr val="bg1"/>
                  </a:solidFill>
                  <a:latin typeface="Tahoma" pitchFamily="34" charset="0"/>
                </a:defRPr>
              </a:lvl1pPr>
              <a:lvl2pPr marL="742950" indent="-285750" defTabSz="1019175">
                <a:defRPr kumimoji="1" sz="3200">
                  <a:solidFill>
                    <a:schemeClr val="bg1"/>
                  </a:solidFill>
                  <a:latin typeface="Tahoma" pitchFamily="34" charset="0"/>
                </a:defRPr>
              </a:lvl2pPr>
              <a:lvl3pPr marL="1143000" indent="-228600" defTabSz="1019175">
                <a:defRPr kumimoji="1" sz="3200">
                  <a:solidFill>
                    <a:schemeClr val="bg1"/>
                  </a:solidFill>
                  <a:latin typeface="Tahoma" pitchFamily="34" charset="0"/>
                </a:defRPr>
              </a:lvl3pPr>
              <a:lvl4pPr marL="1600200" indent="-228600" defTabSz="1019175">
                <a:defRPr kumimoji="1" sz="3200">
                  <a:solidFill>
                    <a:schemeClr val="bg1"/>
                  </a:solidFill>
                  <a:latin typeface="Tahoma" pitchFamily="34" charset="0"/>
                </a:defRPr>
              </a:lvl4pPr>
              <a:lvl5pPr marL="2057400" indent="-228600" defTabSz="1019175">
                <a:defRPr kumimoji="1" sz="3200">
                  <a:solidFill>
                    <a:schemeClr val="bg1"/>
                  </a:solidFill>
                  <a:latin typeface="Tahoma" pitchFamily="34" charset="0"/>
                </a:defRPr>
              </a:lvl5pPr>
              <a:lvl6pPr marL="2514600" indent="-228600" defTabSz="1019175" eaLnBrk="0" fontAlgn="base" hangingPunct="0">
                <a:spcBef>
                  <a:spcPct val="20000"/>
                </a:spcBef>
                <a:spcAft>
                  <a:spcPct val="30000"/>
                </a:spcAft>
                <a:buChar char="•"/>
                <a:defRPr kumimoji="1" sz="3200">
                  <a:solidFill>
                    <a:schemeClr val="bg1"/>
                  </a:solidFill>
                  <a:latin typeface="Tahoma" pitchFamily="34" charset="0"/>
                </a:defRPr>
              </a:lvl6pPr>
              <a:lvl7pPr marL="2971800" indent="-228600" defTabSz="1019175" eaLnBrk="0" fontAlgn="base" hangingPunct="0">
                <a:spcBef>
                  <a:spcPct val="20000"/>
                </a:spcBef>
                <a:spcAft>
                  <a:spcPct val="30000"/>
                </a:spcAft>
                <a:buChar char="•"/>
                <a:defRPr kumimoji="1" sz="3200">
                  <a:solidFill>
                    <a:schemeClr val="bg1"/>
                  </a:solidFill>
                  <a:latin typeface="Tahoma" pitchFamily="34" charset="0"/>
                </a:defRPr>
              </a:lvl7pPr>
              <a:lvl8pPr marL="3429000" indent="-228600" defTabSz="1019175" eaLnBrk="0" fontAlgn="base" hangingPunct="0">
                <a:spcBef>
                  <a:spcPct val="20000"/>
                </a:spcBef>
                <a:spcAft>
                  <a:spcPct val="30000"/>
                </a:spcAft>
                <a:buChar char="•"/>
                <a:defRPr kumimoji="1" sz="3200">
                  <a:solidFill>
                    <a:schemeClr val="bg1"/>
                  </a:solidFill>
                  <a:latin typeface="Tahoma" pitchFamily="34" charset="0"/>
                </a:defRPr>
              </a:lvl8pPr>
              <a:lvl9pPr marL="3886200" indent="-228600" defTabSz="1019175"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50000"/>
                </a:spcBef>
                <a:spcAft>
                  <a:spcPct val="0"/>
                </a:spcAft>
              </a:pPr>
              <a:r>
                <a:rPr kumimoji="0" lang="en-US" sz="1800" b="1" dirty="0">
                  <a:solidFill>
                    <a:srgbClr val="292929"/>
                  </a:solidFill>
                  <a:latin typeface="Times New Roman" pitchFamily="18" charset="0"/>
                </a:rPr>
                <a:t>0</a:t>
              </a:r>
            </a:p>
          </p:txBody>
        </p:sp>
        <p:sp>
          <p:nvSpPr>
            <p:cNvPr id="23588" name="Line 364"/>
            <p:cNvSpPr>
              <a:spLocks noChangeShapeType="1"/>
            </p:cNvSpPr>
            <p:nvPr/>
          </p:nvSpPr>
          <p:spPr bwMode="ltGray">
            <a:xfrm flipH="1">
              <a:off x="4608" y="3312"/>
              <a:ext cx="603" cy="417"/>
            </a:xfrm>
            <a:prstGeom prst="line">
              <a:avLst/>
            </a:prstGeom>
            <a:noFill/>
            <a:ln w="1905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292929"/>
                </a:solidFill>
              </a:endParaRPr>
            </a:p>
          </p:txBody>
        </p:sp>
      </p:grpSp>
      <p:sp>
        <p:nvSpPr>
          <p:cNvPr id="2" name="TextBox 1"/>
          <p:cNvSpPr txBox="1"/>
          <p:nvPr/>
        </p:nvSpPr>
        <p:spPr>
          <a:xfrm>
            <a:off x="-9280" y="6170647"/>
            <a:ext cx="3358815" cy="276999"/>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0000FF"/>
                </a:solidFill>
              </a:rPr>
              <a:t>Applied Research Associates</a:t>
            </a:r>
          </a:p>
        </p:txBody>
      </p:sp>
      <p:pic>
        <p:nvPicPr>
          <p:cNvPr id="2050" name="Picture 2" descr="https://encrypted-tbn1.gstatic.com/images?q=tbn:ANd9GcQxHe8jDf9-TN_827Zdf8Yx5hHCw-csXRF4ckJNkwKLMEp8GnKH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216" y="1177813"/>
            <a:ext cx="1757784" cy="13166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SDt_FcUtnH7iYSj7hVoQ8I5fi-5d6F1VpuW0HfX2DEuZjAT-VZk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293" y="826064"/>
            <a:ext cx="1054560" cy="12902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3.gstatic.com/images?q=tbn:ANd9GcQYBXhtCmqaVspKIRsuPLCzetjpOp7XpdDu9qZr1ypN9iSMSG8T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3706" y="4930509"/>
            <a:ext cx="1387774" cy="1044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15583" y="1896365"/>
            <a:ext cx="1685644" cy="215444"/>
          </a:xfrm>
          <a:prstGeom prst="rect">
            <a:avLst/>
          </a:prstGeom>
        </p:spPr>
        <p:txBody>
          <a:bodyPr wrap="square">
            <a:spAutoFit/>
          </a:bodyPr>
          <a:lstStyle/>
          <a:p>
            <a:r>
              <a:rPr lang="en-US" sz="800" dirty="0">
                <a:hlinkClick r:id="rId6"/>
              </a:rPr>
              <a:t>www.frankoverstreet.com</a:t>
            </a:r>
            <a:endParaRPr lang="en-US" sz="800" dirty="0"/>
          </a:p>
        </p:txBody>
      </p:sp>
      <p:sp>
        <p:nvSpPr>
          <p:cNvPr id="4" name="Rectangle 3"/>
          <p:cNvSpPr/>
          <p:nvPr/>
        </p:nvSpPr>
        <p:spPr>
          <a:xfrm>
            <a:off x="7906161" y="2285770"/>
            <a:ext cx="1237839" cy="215444"/>
          </a:xfrm>
          <a:prstGeom prst="rect">
            <a:avLst/>
          </a:prstGeom>
        </p:spPr>
        <p:txBody>
          <a:bodyPr wrap="none">
            <a:spAutoFit/>
          </a:bodyPr>
          <a:lstStyle/>
          <a:p>
            <a:r>
              <a:rPr lang="en-US" sz="800" dirty="0">
                <a:hlinkClick r:id="rId7"/>
              </a:rPr>
              <a:t>www.fronterasdesk.org</a:t>
            </a:r>
            <a:endParaRPr lang="en-US" sz="800" dirty="0"/>
          </a:p>
        </p:txBody>
      </p:sp>
      <p:pic>
        <p:nvPicPr>
          <p:cNvPr id="2056" name="Picture 8" descr="http://barkleydevelopmentcompany.net/Images/Stone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4528" y="2878566"/>
            <a:ext cx="989472" cy="7421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13813" y="2886686"/>
            <a:ext cx="1534987" cy="215444"/>
          </a:xfrm>
          <a:prstGeom prst="rect">
            <a:avLst/>
          </a:prstGeom>
        </p:spPr>
        <p:txBody>
          <a:bodyPr wrap="square">
            <a:spAutoFit/>
          </a:bodyPr>
          <a:lstStyle/>
          <a:p>
            <a:r>
              <a:rPr lang="en-US" sz="600" dirty="0">
                <a:hlinkClick r:id="rId9"/>
              </a:rPr>
              <a:t>barkleydevelopmentcompany.ne</a:t>
            </a:r>
            <a:r>
              <a:rPr lang="en-US" sz="800" dirty="0">
                <a:hlinkClick r:id="rId9"/>
              </a:rPr>
              <a:t>t</a:t>
            </a:r>
            <a:endParaRPr lang="en-US" sz="800" dirty="0"/>
          </a:p>
        </p:txBody>
      </p:sp>
    </p:spTree>
    <p:extLst>
      <p:ext uri="{BB962C8B-B14F-4D97-AF65-F5344CB8AC3E}">
        <p14:creationId xmlns:p14="http://schemas.microsoft.com/office/powerpoint/2010/main" val="625800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6.2-</a:t>
            </a:r>
            <a:fld id="{610DFDCF-7CDD-4AC6-B3F3-F6F31E87BD2B}" type="slidenum">
              <a:rPr lang="en-US"/>
              <a:pPr/>
              <a:t>21</a:t>
            </a:fld>
            <a:endParaRPr lang="en-US"/>
          </a:p>
        </p:txBody>
      </p:sp>
      <p:sp>
        <p:nvSpPr>
          <p:cNvPr id="261122" name="Rectangle 2"/>
          <p:cNvSpPr>
            <a:spLocks noGrp="1" noChangeArrowheads="1"/>
          </p:cNvSpPr>
          <p:nvPr>
            <p:ph type="title"/>
          </p:nvPr>
        </p:nvSpPr>
        <p:spPr/>
        <p:txBody>
          <a:bodyPr/>
          <a:lstStyle/>
          <a:p>
            <a:r>
              <a:rPr lang="en-US">
                <a:solidFill>
                  <a:schemeClr val="tx1"/>
                </a:solidFill>
              </a:rPr>
              <a:t>Implementation: Benefits</a:t>
            </a:r>
          </a:p>
        </p:txBody>
      </p:sp>
      <p:sp>
        <p:nvSpPr>
          <p:cNvPr id="261123" name="Rectangle 3"/>
          <p:cNvSpPr>
            <a:spLocks noGrp="1" noChangeArrowheads="1"/>
          </p:cNvSpPr>
          <p:nvPr>
            <p:ph type="body" idx="1"/>
          </p:nvPr>
        </p:nvSpPr>
        <p:spPr/>
        <p:txBody>
          <a:bodyPr/>
          <a:lstStyle/>
          <a:p>
            <a:r>
              <a:rPr lang="en-US" sz="2800" dirty="0"/>
              <a:t>Improved confidence in design</a:t>
            </a:r>
          </a:p>
          <a:p>
            <a:r>
              <a:rPr lang="en-US" sz="2800" dirty="0"/>
              <a:t>More cost-effective designs</a:t>
            </a:r>
          </a:p>
          <a:p>
            <a:r>
              <a:rPr lang="en-US" sz="2800" dirty="0"/>
              <a:t>Special analysis capabilities</a:t>
            </a:r>
          </a:p>
          <a:p>
            <a:pPr lvl="1"/>
            <a:r>
              <a:rPr lang="en-US" sz="2400" dirty="0"/>
              <a:t>Extrapolation for unusual designs</a:t>
            </a:r>
          </a:p>
          <a:p>
            <a:pPr lvl="1"/>
            <a:r>
              <a:rPr lang="en-US" sz="2400" dirty="0"/>
              <a:t>Complicated rehab designs</a:t>
            </a:r>
          </a:p>
          <a:p>
            <a:pPr lvl="1"/>
            <a:r>
              <a:rPr lang="en-US" sz="2400" dirty="0"/>
              <a:t>Identify problems with existing designs</a:t>
            </a:r>
          </a:p>
          <a:p>
            <a:pPr lvl="1"/>
            <a:r>
              <a:rPr lang="en-US" sz="2400" dirty="0"/>
              <a:t>Forensic analyses</a:t>
            </a:r>
          </a:p>
          <a:p>
            <a:pPr lvl="1"/>
            <a:r>
              <a:rPr lang="en-US" sz="2400" dirty="0"/>
              <a:t>Special loadings</a:t>
            </a:r>
          </a:p>
        </p:txBody>
      </p:sp>
    </p:spTree>
    <p:extLst>
      <p:ext uri="{BB962C8B-B14F-4D97-AF65-F5344CB8AC3E}">
        <p14:creationId xmlns:p14="http://schemas.microsoft.com/office/powerpoint/2010/main" val="1546448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1123">
                                            <p:txEl>
                                              <p:pRg st="2" end="2"/>
                                            </p:txEl>
                                          </p:spTgt>
                                        </p:tgtEl>
                                        <p:attrNameLst>
                                          <p:attrName>style.visibility</p:attrName>
                                        </p:attrNameLst>
                                      </p:cBhvr>
                                      <p:to>
                                        <p:strVal val="visible"/>
                                      </p:to>
                                    </p:set>
                                    <p:anim calcmode="lin" valueType="num">
                                      <p:cBhvr additive="base">
                                        <p:cTn id="19" dur="500" fill="hold"/>
                                        <p:tgtEl>
                                          <p:spTgt spid="261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112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1123">
                                            <p:txEl>
                                              <p:pRg st="3" end="3"/>
                                            </p:txEl>
                                          </p:spTgt>
                                        </p:tgtEl>
                                        <p:attrNameLst>
                                          <p:attrName>style.visibility</p:attrName>
                                        </p:attrNameLst>
                                      </p:cBhvr>
                                      <p:to>
                                        <p:strVal val="visible"/>
                                      </p:to>
                                    </p:set>
                                    <p:anim calcmode="lin" valueType="num">
                                      <p:cBhvr additive="base">
                                        <p:cTn id="23" dur="500" fill="hold"/>
                                        <p:tgtEl>
                                          <p:spTgt spid="2611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112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 calcmode="lin" valueType="num">
                                      <p:cBhvr additive="base">
                                        <p:cTn id="27" dur="500" fill="hold"/>
                                        <p:tgtEl>
                                          <p:spTgt spid="26112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112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61123">
                                            <p:txEl>
                                              <p:pRg st="5" end="5"/>
                                            </p:txEl>
                                          </p:spTgt>
                                        </p:tgtEl>
                                        <p:attrNameLst>
                                          <p:attrName>style.visibility</p:attrName>
                                        </p:attrNameLst>
                                      </p:cBhvr>
                                      <p:to>
                                        <p:strVal val="visible"/>
                                      </p:to>
                                    </p:set>
                                    <p:anim calcmode="lin" valueType="num">
                                      <p:cBhvr additive="base">
                                        <p:cTn id="31" dur="500" fill="hold"/>
                                        <p:tgtEl>
                                          <p:spTgt spid="26112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112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1123">
                                            <p:txEl>
                                              <p:pRg st="6" end="6"/>
                                            </p:txEl>
                                          </p:spTgt>
                                        </p:tgtEl>
                                        <p:attrNameLst>
                                          <p:attrName>style.visibility</p:attrName>
                                        </p:attrNameLst>
                                      </p:cBhvr>
                                      <p:to>
                                        <p:strVal val="visible"/>
                                      </p:to>
                                    </p:set>
                                    <p:anim calcmode="lin" valueType="num">
                                      <p:cBhvr additive="base">
                                        <p:cTn id="35" dur="500" fill="hold"/>
                                        <p:tgtEl>
                                          <p:spTgt spid="2611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6112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61123">
                                            <p:txEl>
                                              <p:pRg st="7" end="7"/>
                                            </p:txEl>
                                          </p:spTgt>
                                        </p:tgtEl>
                                        <p:attrNameLst>
                                          <p:attrName>style.visibility</p:attrName>
                                        </p:attrNameLst>
                                      </p:cBhvr>
                                      <p:to>
                                        <p:strVal val="visible"/>
                                      </p:to>
                                    </p:set>
                                    <p:anim calcmode="lin" valueType="num">
                                      <p:cBhvr additive="base">
                                        <p:cTn id="39" dur="500" fill="hold"/>
                                        <p:tgtEl>
                                          <p:spTgt spid="26112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611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990600" y="15240"/>
            <a:ext cx="8382000" cy="1371600"/>
          </a:xfrm>
        </p:spPr>
        <p:txBody>
          <a:bodyPr/>
          <a:lstStyle/>
          <a:p>
            <a:r>
              <a:rPr lang="en-US" sz="3600" dirty="0" smtClean="0">
                <a:solidFill>
                  <a:schemeClr val="tx1"/>
                </a:solidFill>
              </a:rPr>
              <a:t>Agency implementation options</a:t>
            </a:r>
            <a:endParaRPr lang="en-US" sz="3600" dirty="0">
              <a:solidFill>
                <a:schemeClr val="tx1"/>
              </a:solidFill>
            </a:endParaRPr>
          </a:p>
        </p:txBody>
      </p:sp>
      <p:sp>
        <p:nvSpPr>
          <p:cNvPr id="267267" name="Rectangle 3"/>
          <p:cNvSpPr>
            <a:spLocks noGrp="1" noChangeArrowheads="1"/>
          </p:cNvSpPr>
          <p:nvPr>
            <p:ph type="body" idx="1"/>
          </p:nvPr>
        </p:nvSpPr>
        <p:spPr>
          <a:xfrm>
            <a:off x="914400" y="1828800"/>
            <a:ext cx="7661275" cy="4114800"/>
          </a:xfrm>
        </p:spPr>
        <p:txBody>
          <a:bodyPr/>
          <a:lstStyle/>
          <a:p>
            <a:r>
              <a:rPr lang="en-US" dirty="0" smtClean="0"/>
              <a:t>Central office</a:t>
            </a:r>
            <a:endParaRPr lang="en-US" dirty="0"/>
          </a:p>
          <a:p>
            <a:r>
              <a:rPr lang="en-US" dirty="0" smtClean="0"/>
              <a:t>Districts</a:t>
            </a:r>
          </a:p>
          <a:p>
            <a:r>
              <a:rPr lang="en-US" dirty="0" smtClean="0"/>
              <a:t>Multilevel adoption</a:t>
            </a:r>
          </a:p>
          <a:p>
            <a:pPr lvl="1"/>
            <a:r>
              <a:rPr lang="en-US" dirty="0" smtClean="0"/>
              <a:t>Design catalogues (developed using MEPDG)</a:t>
            </a:r>
            <a:r>
              <a:rPr lang="en-US" dirty="0"/>
              <a:t> </a:t>
            </a:r>
            <a:endParaRPr lang="en-US" dirty="0" smtClean="0"/>
          </a:p>
          <a:p>
            <a:pPr lvl="2"/>
            <a:r>
              <a:rPr lang="en-US" dirty="0" smtClean="0"/>
              <a:t>Most </a:t>
            </a:r>
            <a:r>
              <a:rPr lang="en-US" dirty="0"/>
              <a:t>roadways: </a:t>
            </a:r>
            <a:endParaRPr lang="en-US" dirty="0" smtClean="0"/>
          </a:p>
          <a:p>
            <a:pPr lvl="1"/>
            <a:r>
              <a:rPr lang="en-US" dirty="0" smtClean="0"/>
              <a:t>MEPDG designs</a:t>
            </a:r>
          </a:p>
          <a:p>
            <a:pPr lvl="2"/>
            <a:r>
              <a:rPr lang="en-US" dirty="0" smtClean="0"/>
              <a:t>High </a:t>
            </a:r>
            <a:r>
              <a:rPr lang="en-US" dirty="0"/>
              <a:t>volume </a:t>
            </a:r>
            <a:r>
              <a:rPr lang="en-US" dirty="0" smtClean="0"/>
              <a:t>roadways</a:t>
            </a:r>
          </a:p>
          <a:p>
            <a:pPr lvl="2"/>
            <a:r>
              <a:rPr lang="en-US" dirty="0" smtClean="0"/>
              <a:t>Non-standard materials/pave. design features</a:t>
            </a:r>
            <a:endParaRPr lang="en-US" dirty="0"/>
          </a:p>
          <a:p>
            <a:pPr marL="449262" lvl="1" indent="0">
              <a:buNone/>
            </a:pPr>
            <a:endParaRPr lang="en-US" dirty="0"/>
          </a:p>
        </p:txBody>
      </p:sp>
    </p:spTree>
    <p:extLst>
      <p:ext uri="{BB962C8B-B14F-4D97-AF65-F5344CB8AC3E}">
        <p14:creationId xmlns:p14="http://schemas.microsoft.com/office/powerpoint/2010/main" val="32667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pPr defTabSz="820583">
              <a:defRPr/>
            </a:pPr>
            <a:r>
              <a:rPr lang="en-US" dirty="0" smtClean="0"/>
              <a:t>Implementation</a:t>
            </a:r>
          </a:p>
        </p:txBody>
      </p:sp>
      <p:grpSp>
        <p:nvGrpSpPr>
          <p:cNvPr id="19459" name="Group 45"/>
          <p:cNvGrpSpPr>
            <a:grpSpLocks/>
          </p:cNvGrpSpPr>
          <p:nvPr/>
        </p:nvGrpSpPr>
        <p:grpSpPr bwMode="auto">
          <a:xfrm>
            <a:off x="623454" y="1613647"/>
            <a:ext cx="8064501" cy="3719981"/>
            <a:chOff x="432" y="1008"/>
            <a:chExt cx="5588" cy="2808"/>
          </a:xfrm>
        </p:grpSpPr>
        <p:sp>
          <p:nvSpPr>
            <p:cNvPr id="19460" name="Rectangle 46"/>
            <p:cNvSpPr>
              <a:spLocks noChangeArrowheads="1"/>
            </p:cNvSpPr>
            <p:nvPr/>
          </p:nvSpPr>
          <p:spPr bwMode="auto">
            <a:xfrm>
              <a:off x="432" y="1056"/>
              <a:ext cx="178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u="sng" dirty="0" smtClean="0">
                  <a:solidFill>
                    <a:srgbClr val="002060"/>
                  </a:solidFill>
                  <a:latin typeface="Times New Roman" pitchFamily="18" charset="0"/>
                </a:rPr>
                <a:t>Over 100 INPUTS</a:t>
              </a:r>
              <a:endParaRPr lang="en-US" sz="1600" b="1" u="sng"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Pavement structure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Characterize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a:solidFill>
                    <a:srgbClr val="002060"/>
                  </a:solidFill>
                  <a:latin typeface="Times New Roman" pitchFamily="18" charset="0"/>
                </a:rPr>
                <a:t>Axle Loads and Volumes</a:t>
              </a:r>
            </a:p>
            <a:p>
              <a:pPr eaLnBrk="0" fontAlgn="base" hangingPunct="0">
                <a:spcBef>
                  <a:spcPct val="0"/>
                </a:spcBef>
                <a:spcAft>
                  <a:spcPct val="0"/>
                </a:spcAft>
              </a:pPr>
              <a:r>
                <a:rPr lang="en-US" sz="1600" dirty="0" smtClean="0">
                  <a:solidFill>
                    <a:srgbClr val="002060"/>
                  </a:solidFill>
                  <a:latin typeface="Times New Roman" pitchFamily="18" charset="0"/>
                </a:rPr>
                <a:t>Temporal material properties</a:t>
              </a:r>
              <a:endParaRPr lang="en-US" sz="1600" baseline="-25000" dirty="0" smtClean="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Climate</a:t>
              </a:r>
              <a:endParaRPr lang="en-US" sz="1600" dirty="0">
                <a:solidFill>
                  <a:srgbClr val="002060"/>
                </a:solidFill>
                <a:latin typeface="Times New Roman" pitchFamily="18" charset="0"/>
              </a:endParaRPr>
            </a:p>
          </p:txBody>
        </p:sp>
        <p:sp>
          <p:nvSpPr>
            <p:cNvPr id="19461" name="Text Box 47"/>
            <p:cNvSpPr txBox="1">
              <a:spLocks noChangeArrowheads="1"/>
            </p:cNvSpPr>
            <p:nvPr/>
          </p:nvSpPr>
          <p:spPr bwMode="auto">
            <a:xfrm>
              <a:off x="2181" y="1041"/>
              <a:ext cx="137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a:solidFill>
                    <a:srgbClr val="000000"/>
                  </a:solidFill>
                  <a:latin typeface="Times New Roman" pitchFamily="18" charset="0"/>
                </a:rPr>
                <a:t>STRUCTURAL</a:t>
              </a:r>
            </a:p>
            <a:p>
              <a:pPr algn="ctr" eaLnBrk="0" fontAlgn="base" hangingPunct="0">
                <a:spcBef>
                  <a:spcPct val="0"/>
                </a:spcBef>
                <a:spcAft>
                  <a:spcPct val="0"/>
                </a:spcAft>
              </a:pPr>
              <a:r>
                <a:rPr kumimoji="0" lang="en-US" sz="1600" dirty="0">
                  <a:solidFill>
                    <a:srgbClr val="000000"/>
                  </a:solidFill>
                  <a:latin typeface="Times New Roman" pitchFamily="18" charset="0"/>
                </a:rPr>
                <a:t>MODEL</a:t>
              </a:r>
            </a:p>
          </p:txBody>
        </p:sp>
        <p:sp>
          <p:nvSpPr>
            <p:cNvPr id="19462" name="Text Box 48"/>
            <p:cNvSpPr txBox="1">
              <a:spLocks noChangeArrowheads="1"/>
            </p:cNvSpPr>
            <p:nvPr/>
          </p:nvSpPr>
          <p:spPr bwMode="auto">
            <a:xfrm>
              <a:off x="3907" y="1056"/>
              <a:ext cx="1517"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smtClean="0">
                  <a:solidFill>
                    <a:srgbClr val="000000"/>
                  </a:solidFill>
                  <a:latin typeface="Times New Roman" pitchFamily="18" charset="0"/>
                </a:rPr>
                <a:t>FATIGUE DAMAGE MODEL</a:t>
              </a:r>
              <a:endParaRPr kumimoji="0" lang="en-US" sz="1600" dirty="0">
                <a:solidFill>
                  <a:srgbClr val="000000"/>
                </a:solidFill>
                <a:latin typeface="Times New Roman" pitchFamily="18" charset="0"/>
              </a:endParaRPr>
            </a:p>
          </p:txBody>
        </p:sp>
        <p:sp>
          <p:nvSpPr>
            <p:cNvPr id="19464" name="Text Box 54"/>
            <p:cNvSpPr txBox="1">
              <a:spLocks noChangeArrowheads="1"/>
            </p:cNvSpPr>
            <p:nvPr/>
          </p:nvSpPr>
          <p:spPr bwMode="auto">
            <a:xfrm>
              <a:off x="4416" y="3087"/>
              <a:ext cx="16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dirty="0" smtClean="0">
                  <a:solidFill>
                    <a:srgbClr val="000000"/>
                  </a:solidFill>
                  <a:latin typeface="Times New Roman" pitchFamily="18" charset="0"/>
                </a:rPr>
                <a:t>TRANSFER FUNCTION</a:t>
              </a:r>
              <a:endParaRPr kumimoji="0" lang="en-US" sz="1600" dirty="0">
                <a:solidFill>
                  <a:srgbClr val="000000"/>
                </a:solidFill>
                <a:latin typeface="Times New Roman" pitchFamily="18" charset="0"/>
              </a:endParaRPr>
            </a:p>
          </p:txBody>
        </p:sp>
        <p:sp>
          <p:nvSpPr>
            <p:cNvPr id="19465" name="Text Box 55"/>
            <p:cNvSpPr txBox="1">
              <a:spLocks noChangeArrowheads="1"/>
            </p:cNvSpPr>
            <p:nvPr/>
          </p:nvSpPr>
          <p:spPr bwMode="auto">
            <a:xfrm>
              <a:off x="2082" y="2941"/>
              <a:ext cx="89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a:solidFill>
                    <a:srgbClr val="008000"/>
                  </a:solidFill>
                  <a:latin typeface="Times New Roman" pitchFamily="18" charset="0"/>
                </a:rPr>
                <a:t>OUTPUTS</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Cracking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Faulting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IRI</a:t>
              </a:r>
            </a:p>
          </p:txBody>
        </p:sp>
        <p:sp>
          <p:nvSpPr>
            <p:cNvPr id="19466" name="Rectangle 56"/>
            <p:cNvSpPr>
              <a:spLocks noChangeArrowheads="1"/>
            </p:cNvSpPr>
            <p:nvPr/>
          </p:nvSpPr>
          <p:spPr bwMode="auto">
            <a:xfrm>
              <a:off x="2160" y="1008"/>
              <a:ext cx="1392" cy="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7" name="Text Box 57"/>
            <p:cNvSpPr txBox="1">
              <a:spLocks noChangeArrowheads="1"/>
            </p:cNvSpPr>
            <p:nvPr/>
          </p:nvSpPr>
          <p:spPr bwMode="auto">
            <a:xfrm>
              <a:off x="2231" y="1520"/>
              <a:ext cx="130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Stress &amp; Deflection</a:t>
              </a:r>
              <a:endParaRPr kumimoji="0" lang="en-US" sz="1600" b="1" dirty="0">
                <a:solidFill>
                  <a:schemeClr val="accent5">
                    <a:lumMod val="50000"/>
                  </a:schemeClr>
                </a:solidFill>
                <a:latin typeface="Symbol" pitchFamily="18" charset="2"/>
              </a:endParaRPr>
            </a:p>
          </p:txBody>
        </p:sp>
        <p:sp>
          <p:nvSpPr>
            <p:cNvPr id="19468" name="Line 58"/>
            <p:cNvSpPr>
              <a:spLocks noChangeShapeType="1"/>
            </p:cNvSpPr>
            <p:nvPr/>
          </p:nvSpPr>
          <p:spPr bwMode="auto">
            <a:xfrm>
              <a:off x="1652" y="1296"/>
              <a:ext cx="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9" name="Line 59"/>
            <p:cNvSpPr>
              <a:spLocks noChangeShapeType="1"/>
            </p:cNvSpPr>
            <p:nvPr/>
          </p:nvSpPr>
          <p:spPr bwMode="auto">
            <a:xfrm>
              <a:off x="3601" y="129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1" name="Rectangle 61"/>
            <p:cNvSpPr>
              <a:spLocks noChangeArrowheads="1"/>
            </p:cNvSpPr>
            <p:nvPr/>
          </p:nvSpPr>
          <p:spPr bwMode="auto">
            <a:xfrm>
              <a:off x="3907" y="1008"/>
              <a:ext cx="1517" cy="8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2" name="Line 62"/>
            <p:cNvSpPr>
              <a:spLocks noChangeShapeType="1"/>
            </p:cNvSpPr>
            <p:nvPr/>
          </p:nvSpPr>
          <p:spPr bwMode="auto">
            <a:xfrm>
              <a:off x="4752" y="1891"/>
              <a:ext cx="0" cy="115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3" name="Rectangle 63"/>
            <p:cNvSpPr>
              <a:spLocks noChangeArrowheads="1"/>
            </p:cNvSpPr>
            <p:nvPr/>
          </p:nvSpPr>
          <p:spPr bwMode="auto">
            <a:xfrm>
              <a:off x="4416" y="3072"/>
              <a:ext cx="1604" cy="7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5" name="Line 65"/>
            <p:cNvSpPr>
              <a:spLocks noChangeShapeType="1"/>
            </p:cNvSpPr>
            <p:nvPr/>
          </p:nvSpPr>
          <p:spPr bwMode="auto">
            <a:xfrm flipH="1">
              <a:off x="3062" y="3264"/>
              <a:ext cx="13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grpSp>
      <p:pic>
        <p:nvPicPr>
          <p:cNvPr id="28" name="Picture 27" descr="Image_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1" y="3850456"/>
            <a:ext cx="3109063" cy="20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Chart 28"/>
          <p:cNvGraphicFramePr>
            <a:graphicFrameLocks/>
          </p:cNvGraphicFramePr>
          <p:nvPr>
            <p:extLst>
              <p:ext uri="{D42A27DB-BD31-4B8C-83A1-F6EECF244321}">
                <p14:modId xmlns:p14="http://schemas.microsoft.com/office/powerpoint/2010/main" val="464254621"/>
              </p:ext>
            </p:extLst>
          </p:nvPr>
        </p:nvGraphicFramePr>
        <p:xfrm>
          <a:off x="6783657" y="2738131"/>
          <a:ext cx="2214402" cy="1224269"/>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descr="Image_1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108" y="4707006"/>
            <a:ext cx="1378851" cy="9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http://www.tcpavements.com/pics/img_dise.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6" t="59301" r="52907" b="5894"/>
          <a:stretch/>
        </p:blipFill>
        <p:spPr bwMode="auto">
          <a:xfrm>
            <a:off x="3094412" y="2783635"/>
            <a:ext cx="2256245" cy="11787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57"/>
          <p:cNvSpPr txBox="1">
            <a:spLocks noChangeArrowheads="1"/>
          </p:cNvSpPr>
          <p:nvPr/>
        </p:nvSpPr>
        <p:spPr bwMode="auto">
          <a:xfrm>
            <a:off x="5798452" y="2261464"/>
            <a:ext cx="1970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Accumulate damage</a:t>
            </a:r>
            <a:endParaRPr kumimoji="0" lang="en-US" sz="1600" b="1" dirty="0">
              <a:solidFill>
                <a:schemeClr val="accent5">
                  <a:lumMod val="50000"/>
                </a:schemeClr>
              </a:solidFill>
              <a:latin typeface="Symbol" pitchFamily="18" charset="2"/>
            </a:endParaRPr>
          </a:p>
        </p:txBody>
      </p:sp>
      <p:sp>
        <p:nvSpPr>
          <p:cNvPr id="27" name="Text Box 57"/>
          <p:cNvSpPr txBox="1">
            <a:spLocks noChangeArrowheads="1"/>
          </p:cNvSpPr>
          <p:nvPr/>
        </p:nvSpPr>
        <p:spPr bwMode="auto">
          <a:xfrm>
            <a:off x="6504875" y="4707006"/>
            <a:ext cx="2183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Correlate damage to distress</a:t>
            </a:r>
            <a:endParaRPr kumimoji="0" lang="en-US" sz="1600" b="1" dirty="0">
              <a:solidFill>
                <a:schemeClr val="accent5">
                  <a:lumMod val="50000"/>
                </a:schemeClr>
              </a:solidFill>
              <a:latin typeface="Symbol" pitchFamily="18" charset="2"/>
            </a:endParaRPr>
          </a:p>
        </p:txBody>
      </p:sp>
    </p:spTree>
    <p:extLst>
      <p:ext uri="{BB962C8B-B14F-4D97-AF65-F5344CB8AC3E}">
        <p14:creationId xmlns:p14="http://schemas.microsoft.com/office/powerpoint/2010/main" val="199576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pPr defTabSz="820583">
              <a:defRPr/>
            </a:pPr>
            <a:r>
              <a:rPr lang="en-US" dirty="0" smtClean="0"/>
              <a:t>Implementation</a:t>
            </a:r>
          </a:p>
        </p:txBody>
      </p:sp>
      <p:grpSp>
        <p:nvGrpSpPr>
          <p:cNvPr id="19459" name="Group 45"/>
          <p:cNvGrpSpPr>
            <a:grpSpLocks/>
          </p:cNvGrpSpPr>
          <p:nvPr/>
        </p:nvGrpSpPr>
        <p:grpSpPr bwMode="auto">
          <a:xfrm>
            <a:off x="623454" y="1613647"/>
            <a:ext cx="8064501" cy="3719981"/>
            <a:chOff x="432" y="1008"/>
            <a:chExt cx="5588" cy="2808"/>
          </a:xfrm>
        </p:grpSpPr>
        <p:sp>
          <p:nvSpPr>
            <p:cNvPr id="19460" name="Rectangle 46"/>
            <p:cNvSpPr>
              <a:spLocks noChangeArrowheads="1"/>
            </p:cNvSpPr>
            <p:nvPr/>
          </p:nvSpPr>
          <p:spPr bwMode="auto">
            <a:xfrm>
              <a:off x="432" y="1056"/>
              <a:ext cx="178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u="sng" dirty="0" smtClean="0">
                  <a:solidFill>
                    <a:srgbClr val="002060"/>
                  </a:solidFill>
                  <a:latin typeface="Times New Roman" pitchFamily="18" charset="0"/>
                </a:rPr>
                <a:t>Over 100 INPUTS</a:t>
              </a:r>
              <a:endParaRPr lang="en-US" sz="1600" b="1" u="sng"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Pavement structure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Characterize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a:solidFill>
                    <a:srgbClr val="002060"/>
                  </a:solidFill>
                  <a:latin typeface="Times New Roman" pitchFamily="18" charset="0"/>
                </a:rPr>
                <a:t>Axle Loads and Volumes</a:t>
              </a:r>
            </a:p>
            <a:p>
              <a:pPr eaLnBrk="0" fontAlgn="base" hangingPunct="0">
                <a:spcBef>
                  <a:spcPct val="0"/>
                </a:spcBef>
                <a:spcAft>
                  <a:spcPct val="0"/>
                </a:spcAft>
              </a:pPr>
              <a:r>
                <a:rPr lang="en-US" sz="1600" dirty="0" smtClean="0">
                  <a:solidFill>
                    <a:srgbClr val="002060"/>
                  </a:solidFill>
                  <a:latin typeface="Times New Roman" pitchFamily="18" charset="0"/>
                </a:rPr>
                <a:t>Temporal material properties</a:t>
              </a:r>
              <a:endParaRPr lang="en-US" sz="1600" baseline="-25000" dirty="0" smtClean="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Climate</a:t>
              </a:r>
              <a:endParaRPr lang="en-US" sz="1600" dirty="0">
                <a:solidFill>
                  <a:srgbClr val="002060"/>
                </a:solidFill>
                <a:latin typeface="Times New Roman" pitchFamily="18" charset="0"/>
              </a:endParaRPr>
            </a:p>
          </p:txBody>
        </p:sp>
        <p:sp>
          <p:nvSpPr>
            <p:cNvPr id="19461" name="Text Box 47"/>
            <p:cNvSpPr txBox="1">
              <a:spLocks noChangeArrowheads="1"/>
            </p:cNvSpPr>
            <p:nvPr/>
          </p:nvSpPr>
          <p:spPr bwMode="auto">
            <a:xfrm>
              <a:off x="2181" y="1041"/>
              <a:ext cx="137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a:solidFill>
                    <a:srgbClr val="000000"/>
                  </a:solidFill>
                  <a:latin typeface="Times New Roman" pitchFamily="18" charset="0"/>
                </a:rPr>
                <a:t>STRUCTURAL</a:t>
              </a:r>
            </a:p>
            <a:p>
              <a:pPr algn="ctr" eaLnBrk="0" fontAlgn="base" hangingPunct="0">
                <a:spcBef>
                  <a:spcPct val="0"/>
                </a:spcBef>
                <a:spcAft>
                  <a:spcPct val="0"/>
                </a:spcAft>
              </a:pPr>
              <a:r>
                <a:rPr kumimoji="0" lang="en-US" sz="1600" dirty="0">
                  <a:solidFill>
                    <a:srgbClr val="000000"/>
                  </a:solidFill>
                  <a:latin typeface="Times New Roman" pitchFamily="18" charset="0"/>
                </a:rPr>
                <a:t>MODEL</a:t>
              </a:r>
            </a:p>
          </p:txBody>
        </p:sp>
        <p:sp>
          <p:nvSpPr>
            <p:cNvPr id="19462" name="Text Box 48"/>
            <p:cNvSpPr txBox="1">
              <a:spLocks noChangeArrowheads="1"/>
            </p:cNvSpPr>
            <p:nvPr/>
          </p:nvSpPr>
          <p:spPr bwMode="auto">
            <a:xfrm>
              <a:off x="3907" y="1056"/>
              <a:ext cx="1517"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smtClean="0">
                  <a:solidFill>
                    <a:srgbClr val="000000"/>
                  </a:solidFill>
                  <a:latin typeface="Times New Roman" pitchFamily="18" charset="0"/>
                </a:rPr>
                <a:t>FATIGUE DAMAGE MODEL</a:t>
              </a:r>
              <a:endParaRPr kumimoji="0" lang="en-US" sz="1600" dirty="0">
                <a:solidFill>
                  <a:srgbClr val="000000"/>
                </a:solidFill>
                <a:latin typeface="Times New Roman" pitchFamily="18" charset="0"/>
              </a:endParaRPr>
            </a:p>
          </p:txBody>
        </p:sp>
        <p:sp>
          <p:nvSpPr>
            <p:cNvPr id="19464" name="Text Box 54"/>
            <p:cNvSpPr txBox="1">
              <a:spLocks noChangeArrowheads="1"/>
            </p:cNvSpPr>
            <p:nvPr/>
          </p:nvSpPr>
          <p:spPr bwMode="auto">
            <a:xfrm>
              <a:off x="4416" y="3087"/>
              <a:ext cx="16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dirty="0" smtClean="0">
                  <a:solidFill>
                    <a:srgbClr val="000000"/>
                  </a:solidFill>
                  <a:latin typeface="Times New Roman" pitchFamily="18" charset="0"/>
                </a:rPr>
                <a:t>TRANSFER FUNCTION</a:t>
              </a:r>
              <a:endParaRPr kumimoji="0" lang="en-US" sz="1600" dirty="0">
                <a:solidFill>
                  <a:srgbClr val="000000"/>
                </a:solidFill>
                <a:latin typeface="Times New Roman" pitchFamily="18" charset="0"/>
              </a:endParaRPr>
            </a:p>
          </p:txBody>
        </p:sp>
        <p:sp>
          <p:nvSpPr>
            <p:cNvPr id="19465" name="Text Box 55"/>
            <p:cNvSpPr txBox="1">
              <a:spLocks noChangeArrowheads="1"/>
            </p:cNvSpPr>
            <p:nvPr/>
          </p:nvSpPr>
          <p:spPr bwMode="auto">
            <a:xfrm>
              <a:off x="2082" y="2941"/>
              <a:ext cx="89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a:solidFill>
                    <a:srgbClr val="008000"/>
                  </a:solidFill>
                  <a:latin typeface="Times New Roman" pitchFamily="18" charset="0"/>
                </a:rPr>
                <a:t>OUTPUTS</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Cracking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Faulting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IRI</a:t>
              </a:r>
            </a:p>
          </p:txBody>
        </p:sp>
        <p:sp>
          <p:nvSpPr>
            <p:cNvPr id="19466" name="Rectangle 56"/>
            <p:cNvSpPr>
              <a:spLocks noChangeArrowheads="1"/>
            </p:cNvSpPr>
            <p:nvPr/>
          </p:nvSpPr>
          <p:spPr bwMode="auto">
            <a:xfrm>
              <a:off x="2160" y="1008"/>
              <a:ext cx="1392" cy="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7" name="Text Box 57"/>
            <p:cNvSpPr txBox="1">
              <a:spLocks noChangeArrowheads="1"/>
            </p:cNvSpPr>
            <p:nvPr/>
          </p:nvSpPr>
          <p:spPr bwMode="auto">
            <a:xfrm>
              <a:off x="2231" y="1520"/>
              <a:ext cx="130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Stress &amp; Deflection</a:t>
              </a:r>
              <a:endParaRPr kumimoji="0" lang="en-US" sz="1600" b="1" dirty="0">
                <a:solidFill>
                  <a:schemeClr val="accent5">
                    <a:lumMod val="50000"/>
                  </a:schemeClr>
                </a:solidFill>
                <a:latin typeface="Symbol" pitchFamily="18" charset="2"/>
              </a:endParaRPr>
            </a:p>
          </p:txBody>
        </p:sp>
        <p:sp>
          <p:nvSpPr>
            <p:cNvPr id="19468" name="Line 58"/>
            <p:cNvSpPr>
              <a:spLocks noChangeShapeType="1"/>
            </p:cNvSpPr>
            <p:nvPr/>
          </p:nvSpPr>
          <p:spPr bwMode="auto">
            <a:xfrm>
              <a:off x="1652" y="1296"/>
              <a:ext cx="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9" name="Line 59"/>
            <p:cNvSpPr>
              <a:spLocks noChangeShapeType="1"/>
            </p:cNvSpPr>
            <p:nvPr/>
          </p:nvSpPr>
          <p:spPr bwMode="auto">
            <a:xfrm>
              <a:off x="3601" y="129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1" name="Rectangle 61"/>
            <p:cNvSpPr>
              <a:spLocks noChangeArrowheads="1"/>
            </p:cNvSpPr>
            <p:nvPr/>
          </p:nvSpPr>
          <p:spPr bwMode="auto">
            <a:xfrm>
              <a:off x="3907" y="1008"/>
              <a:ext cx="1517" cy="8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2" name="Line 62"/>
            <p:cNvSpPr>
              <a:spLocks noChangeShapeType="1"/>
            </p:cNvSpPr>
            <p:nvPr/>
          </p:nvSpPr>
          <p:spPr bwMode="auto">
            <a:xfrm>
              <a:off x="4752" y="1891"/>
              <a:ext cx="0" cy="115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3" name="Rectangle 63"/>
            <p:cNvSpPr>
              <a:spLocks noChangeArrowheads="1"/>
            </p:cNvSpPr>
            <p:nvPr/>
          </p:nvSpPr>
          <p:spPr bwMode="auto">
            <a:xfrm>
              <a:off x="4416" y="3072"/>
              <a:ext cx="1604" cy="7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5" name="Line 65"/>
            <p:cNvSpPr>
              <a:spLocks noChangeShapeType="1"/>
            </p:cNvSpPr>
            <p:nvPr/>
          </p:nvSpPr>
          <p:spPr bwMode="auto">
            <a:xfrm flipH="1">
              <a:off x="3062" y="3264"/>
              <a:ext cx="13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grpSp>
      <p:pic>
        <p:nvPicPr>
          <p:cNvPr id="28" name="Picture 27" descr="Image_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1" y="3850456"/>
            <a:ext cx="3109063" cy="20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Chart 28"/>
          <p:cNvGraphicFramePr>
            <a:graphicFrameLocks/>
          </p:cNvGraphicFramePr>
          <p:nvPr>
            <p:extLst>
              <p:ext uri="{D42A27DB-BD31-4B8C-83A1-F6EECF244321}">
                <p14:modId xmlns:p14="http://schemas.microsoft.com/office/powerpoint/2010/main" val="1339094832"/>
              </p:ext>
            </p:extLst>
          </p:nvPr>
        </p:nvGraphicFramePr>
        <p:xfrm>
          <a:off x="6783657" y="2738131"/>
          <a:ext cx="2214402" cy="1224269"/>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descr="Image_1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108" y="4707006"/>
            <a:ext cx="1378851" cy="9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http://www.tcpavements.com/pics/img_dise.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6" t="59301" r="52907" b="5894"/>
          <a:stretch/>
        </p:blipFill>
        <p:spPr bwMode="auto">
          <a:xfrm>
            <a:off x="3094412" y="2783635"/>
            <a:ext cx="2256245" cy="11787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57"/>
          <p:cNvSpPr txBox="1">
            <a:spLocks noChangeArrowheads="1"/>
          </p:cNvSpPr>
          <p:nvPr/>
        </p:nvSpPr>
        <p:spPr bwMode="auto">
          <a:xfrm>
            <a:off x="5798452" y="2261464"/>
            <a:ext cx="1970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Accumulate damage</a:t>
            </a:r>
            <a:endParaRPr kumimoji="0" lang="en-US" sz="1600" b="1" dirty="0">
              <a:solidFill>
                <a:schemeClr val="accent5">
                  <a:lumMod val="50000"/>
                </a:schemeClr>
              </a:solidFill>
              <a:latin typeface="Symbol" pitchFamily="18" charset="2"/>
            </a:endParaRPr>
          </a:p>
        </p:txBody>
      </p:sp>
      <p:sp>
        <p:nvSpPr>
          <p:cNvPr id="27" name="Text Box 57"/>
          <p:cNvSpPr txBox="1">
            <a:spLocks noChangeArrowheads="1"/>
          </p:cNvSpPr>
          <p:nvPr/>
        </p:nvSpPr>
        <p:spPr bwMode="auto">
          <a:xfrm>
            <a:off x="6504875" y="4707006"/>
            <a:ext cx="2183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Correlate damage to distress</a:t>
            </a:r>
            <a:endParaRPr kumimoji="0" lang="en-US" sz="1600" b="1" dirty="0">
              <a:solidFill>
                <a:schemeClr val="accent5">
                  <a:lumMod val="50000"/>
                </a:schemeClr>
              </a:solidFill>
              <a:latin typeface="Symbol" pitchFamily="18" charset="2"/>
            </a:endParaRPr>
          </a:p>
        </p:txBody>
      </p:sp>
      <p:sp>
        <p:nvSpPr>
          <p:cNvPr id="2" name="Oval 1"/>
          <p:cNvSpPr/>
          <p:nvPr/>
        </p:nvSpPr>
        <p:spPr>
          <a:xfrm>
            <a:off x="167640" y="1135341"/>
            <a:ext cx="3494520" cy="2590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val="398919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990600" y="152400"/>
            <a:ext cx="8382000" cy="1371600"/>
          </a:xfrm>
        </p:spPr>
        <p:txBody>
          <a:bodyPr/>
          <a:lstStyle/>
          <a:p>
            <a:r>
              <a:rPr lang="en-US" sz="3600" dirty="0" smtClean="0">
                <a:solidFill>
                  <a:schemeClr val="tx1"/>
                </a:solidFill>
              </a:rPr>
              <a:t>Implementation process</a:t>
            </a:r>
            <a:r>
              <a:rPr lang="en-US" sz="3600" dirty="0">
                <a:solidFill>
                  <a:schemeClr val="tx1"/>
                </a:solidFill>
              </a:rPr>
              <a:t/>
            </a:r>
            <a:br>
              <a:rPr lang="en-US" sz="3600" dirty="0">
                <a:solidFill>
                  <a:schemeClr val="tx1"/>
                </a:solidFill>
              </a:rPr>
            </a:br>
            <a:r>
              <a:rPr lang="en-US" sz="3600" dirty="0" smtClean="0"/>
              <a:t>1. Database development</a:t>
            </a:r>
            <a:endParaRPr lang="en-US" sz="3600" dirty="0"/>
          </a:p>
        </p:txBody>
      </p:sp>
      <p:sp>
        <p:nvSpPr>
          <p:cNvPr id="267267" name="Rectangle 3"/>
          <p:cNvSpPr>
            <a:spLocks noGrp="1" noChangeArrowheads="1"/>
          </p:cNvSpPr>
          <p:nvPr>
            <p:ph type="body" idx="1"/>
          </p:nvPr>
        </p:nvSpPr>
        <p:spPr>
          <a:xfrm>
            <a:off x="914400" y="1676400"/>
            <a:ext cx="7661275" cy="4114800"/>
          </a:xfrm>
        </p:spPr>
        <p:txBody>
          <a:bodyPr/>
          <a:lstStyle/>
          <a:p>
            <a:r>
              <a:rPr lang="en-US" dirty="0" smtClean="0"/>
              <a:t>Materials</a:t>
            </a:r>
            <a:endParaRPr lang="en-US" dirty="0"/>
          </a:p>
          <a:p>
            <a:pPr lvl="1"/>
            <a:r>
              <a:rPr lang="en-US" dirty="0" smtClean="0"/>
              <a:t>Surface</a:t>
            </a:r>
            <a:r>
              <a:rPr lang="en-US" dirty="0"/>
              <a:t>, base, </a:t>
            </a:r>
            <a:r>
              <a:rPr lang="en-US" dirty="0" err="1" smtClean="0"/>
              <a:t>subbase</a:t>
            </a:r>
            <a:r>
              <a:rPr lang="en-US" dirty="0" smtClean="0"/>
              <a:t> and </a:t>
            </a:r>
            <a:r>
              <a:rPr lang="en-US" dirty="0"/>
              <a:t>subgrade</a:t>
            </a:r>
          </a:p>
          <a:p>
            <a:pPr lvl="1"/>
            <a:r>
              <a:rPr lang="en-US" dirty="0"/>
              <a:t>Determine </a:t>
            </a:r>
            <a:r>
              <a:rPr lang="en-US" dirty="0" smtClean="0"/>
              <a:t>default properties</a:t>
            </a:r>
            <a:endParaRPr lang="en-US" dirty="0"/>
          </a:p>
        </p:txBody>
      </p:sp>
      <p:pic>
        <p:nvPicPr>
          <p:cNvPr id="5" name="Picture 12" descr="s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2996278" cy="2243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ylindrical concrete speci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098800"/>
            <a:ext cx="219075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1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28800"/>
            <a:ext cx="7661275" cy="4114800"/>
          </a:xfrm>
        </p:spPr>
        <p:txBody>
          <a:bodyPr>
            <a:noAutofit/>
          </a:bodyPr>
          <a:lstStyle/>
          <a:p>
            <a:pPr>
              <a:buNone/>
            </a:pPr>
            <a:r>
              <a:rPr lang="en-US" sz="2000" dirty="0" smtClean="0"/>
              <a:t>Concrete material properties (WO #13 Sensitivity analysis)</a:t>
            </a:r>
          </a:p>
          <a:p>
            <a:r>
              <a:rPr lang="en-US" sz="2000" dirty="0" smtClean="0"/>
              <a:t>CTE: (WO#13 &amp; LTPP)</a:t>
            </a:r>
          </a:p>
          <a:p>
            <a:pPr lvl="1"/>
            <a:r>
              <a:rPr lang="en-US" sz="2000" dirty="0" smtClean="0"/>
              <a:t>Define for each quarry/pit </a:t>
            </a:r>
            <a:r>
              <a:rPr lang="en-US" sz="2000" dirty="0">
                <a:solidFill>
                  <a:srgbClr val="FF0000"/>
                </a:solidFill>
              </a:rPr>
              <a:t>(Needed</a:t>
            </a:r>
            <a:r>
              <a:rPr lang="en-US" sz="2000" dirty="0" smtClean="0">
                <a:solidFill>
                  <a:srgbClr val="FF0000"/>
                </a:solidFill>
              </a:rPr>
              <a:t>)</a:t>
            </a:r>
            <a:endParaRPr lang="en-US" sz="2000" dirty="0" smtClean="0"/>
          </a:p>
          <a:p>
            <a:r>
              <a:rPr lang="en-US" sz="2000" dirty="0"/>
              <a:t>Strength/Stiffness: (WO#13</a:t>
            </a:r>
            <a:r>
              <a:rPr lang="en-US" sz="2000" dirty="0" smtClean="0"/>
              <a:t>)</a:t>
            </a:r>
          </a:p>
          <a:p>
            <a:pPr lvl="1"/>
            <a:r>
              <a:rPr lang="en-US" sz="2000" dirty="0" smtClean="0"/>
              <a:t>Strength/stiffness at 1, 3, 7, 28 and 90 days </a:t>
            </a:r>
          </a:p>
          <a:p>
            <a:r>
              <a:rPr lang="en-US" sz="2000" dirty="0" smtClean="0"/>
              <a:t>Drying shrinkage (WO#13 &amp; WO#6)</a:t>
            </a:r>
          </a:p>
          <a:p>
            <a:pPr lvl="1"/>
            <a:r>
              <a:rPr lang="en-US" sz="2000" dirty="0" smtClean="0"/>
              <a:t>Irreversible </a:t>
            </a:r>
            <a:r>
              <a:rPr lang="en-US" sz="2000" dirty="0">
                <a:solidFill>
                  <a:srgbClr val="FF0000"/>
                </a:solidFill>
              </a:rPr>
              <a:t>(Needed</a:t>
            </a:r>
            <a:r>
              <a:rPr lang="en-US" sz="2000" dirty="0" smtClean="0">
                <a:solidFill>
                  <a:srgbClr val="FF0000"/>
                </a:solidFill>
              </a:rPr>
              <a:t>)</a:t>
            </a:r>
            <a:endParaRPr lang="en-US" sz="2000" dirty="0" smtClean="0"/>
          </a:p>
          <a:p>
            <a:pPr lvl="1"/>
            <a:r>
              <a:rPr lang="en-US" sz="2000" dirty="0" smtClean="0"/>
              <a:t>Reversible </a:t>
            </a:r>
            <a:r>
              <a:rPr lang="en-US" sz="2000" dirty="0">
                <a:solidFill>
                  <a:srgbClr val="FF0000"/>
                </a:solidFill>
              </a:rPr>
              <a:t>(Needed)</a:t>
            </a:r>
          </a:p>
          <a:p>
            <a:pPr lvl="1"/>
            <a:endParaRPr lang="en-US" sz="2000" dirty="0" smtClean="0"/>
          </a:p>
          <a:p>
            <a:endParaRPr lang="en-US" sz="2000" dirty="0"/>
          </a:p>
        </p:txBody>
      </p:sp>
      <p:sp>
        <p:nvSpPr>
          <p:cNvPr id="6" name="Slide Number Placeholder 5"/>
          <p:cNvSpPr>
            <a:spLocks noGrp="1"/>
          </p:cNvSpPr>
          <p:nvPr>
            <p:ph type="sldNum" sz="quarter" idx="12"/>
          </p:nvPr>
        </p:nvSpPr>
        <p:spPr/>
        <p:txBody>
          <a:bodyPr/>
          <a:lstStyle/>
          <a:p>
            <a:fld id="{3223BA62-6BF7-47C5-B2D9-AEDDFAF1158A}" type="slidenum">
              <a:rPr lang="en-US" smtClean="0"/>
              <a:pPr/>
              <a:t>26</a:t>
            </a:fld>
            <a:endParaRPr lang="en-US" dirty="0"/>
          </a:p>
        </p:txBody>
      </p:sp>
      <p:sp>
        <p:nvSpPr>
          <p:cNvPr id="9" name="Rectangle 2"/>
          <p:cNvSpPr>
            <a:spLocks noGrp="1" noChangeArrowheads="1"/>
          </p:cNvSpPr>
          <p:nvPr>
            <p:ph type="title"/>
          </p:nvPr>
        </p:nvSpPr>
        <p:spPr>
          <a:xfrm>
            <a:off x="990600" y="26670"/>
            <a:ext cx="8382000" cy="1371600"/>
          </a:xfrm>
        </p:spPr>
        <p:txBody>
          <a:bodyPr/>
          <a:lstStyle/>
          <a:p>
            <a:r>
              <a:rPr lang="en-US" sz="3600" dirty="0" smtClean="0">
                <a:solidFill>
                  <a:schemeClr val="tx1"/>
                </a:solidFill>
              </a:rPr>
              <a:t>Implementation process</a:t>
            </a:r>
            <a:r>
              <a:rPr lang="en-US" sz="3600" dirty="0">
                <a:solidFill>
                  <a:schemeClr val="tx1"/>
                </a:solidFill>
              </a:rPr>
              <a:t/>
            </a:r>
            <a:br>
              <a:rPr lang="en-US" sz="3600" dirty="0">
                <a:solidFill>
                  <a:schemeClr val="tx1"/>
                </a:solidFill>
              </a:rPr>
            </a:br>
            <a:r>
              <a:rPr lang="en-US" sz="3600" dirty="0" smtClean="0"/>
              <a:t>1. Database development</a:t>
            </a:r>
            <a:endParaRPr lang="en-US" sz="3600" dirty="0"/>
          </a:p>
        </p:txBody>
      </p:sp>
    </p:spTree>
    <p:extLst>
      <p:ext uri="{BB962C8B-B14F-4D97-AF65-F5344CB8AC3E}">
        <p14:creationId xmlns:p14="http://schemas.microsoft.com/office/powerpoint/2010/main" val="2494796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sz="3600" dirty="0">
                <a:solidFill>
                  <a:schemeClr val="tx1"/>
                </a:solidFill>
              </a:rPr>
              <a:t>Implementation process</a:t>
            </a:r>
            <a:br>
              <a:rPr lang="en-US" sz="3600" dirty="0">
                <a:solidFill>
                  <a:schemeClr val="tx1"/>
                </a:solidFill>
              </a:rPr>
            </a:br>
            <a:r>
              <a:rPr lang="en-US" sz="3600" dirty="0"/>
              <a:t>1. Database development</a:t>
            </a:r>
          </a:p>
        </p:txBody>
      </p:sp>
      <p:sp>
        <p:nvSpPr>
          <p:cNvPr id="5" name="Footer Placeholder 4"/>
          <p:cNvSpPr>
            <a:spLocks noGrp="1"/>
          </p:cNvSpPr>
          <p:nvPr>
            <p:ph type="ftr" sz="quarter" idx="11"/>
          </p:nvPr>
        </p:nvSpPr>
        <p:spPr>
          <a:xfrm>
            <a:off x="5791200" y="1762482"/>
            <a:ext cx="2895600" cy="457200"/>
          </a:xfrm>
        </p:spPr>
        <p:txBody>
          <a:bodyPr/>
          <a:lstStyle/>
          <a:p>
            <a:r>
              <a:rPr lang="en-US" sz="1600" dirty="0" smtClean="0"/>
              <a:t>University of Pittsburgh WO#13</a:t>
            </a:r>
            <a:endParaRPr lang="en-US" sz="1600" dirty="0"/>
          </a:p>
        </p:txBody>
      </p:sp>
      <p:sp>
        <p:nvSpPr>
          <p:cNvPr id="6" name="Slide Number Placeholder 5"/>
          <p:cNvSpPr>
            <a:spLocks noGrp="1"/>
          </p:cNvSpPr>
          <p:nvPr>
            <p:ph type="sldNum" sz="quarter" idx="12"/>
          </p:nvPr>
        </p:nvSpPr>
        <p:spPr/>
        <p:txBody>
          <a:bodyPr/>
          <a:lstStyle/>
          <a:p>
            <a:fld id="{3223BA62-6BF7-47C5-B2D9-AEDDFAF1158A}" type="slidenum">
              <a:rPr lang="en-US" smtClean="0"/>
              <a:pPr/>
              <a:t>27</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533400" y="2362200"/>
            <a:ext cx="7353300" cy="3838575"/>
          </a:xfrm>
          <a:prstGeom prst="rect">
            <a:avLst/>
          </a:prstGeom>
          <a:noFill/>
          <a:ln w="9525">
            <a:noFill/>
            <a:miter lim="800000"/>
            <a:headEnd/>
            <a:tailEnd/>
          </a:ln>
          <a:effectLst/>
        </p:spPr>
      </p:pic>
      <p:sp>
        <p:nvSpPr>
          <p:cNvPr id="9" name="Rectangle 8"/>
          <p:cNvSpPr/>
          <p:nvPr/>
        </p:nvSpPr>
        <p:spPr>
          <a:xfrm>
            <a:off x="544830" y="1762482"/>
            <a:ext cx="4993098" cy="553998"/>
          </a:xfrm>
          <a:prstGeom prst="rect">
            <a:avLst/>
          </a:prstGeom>
        </p:spPr>
        <p:txBody>
          <a:bodyPr wrap="none">
            <a:spAutoFit/>
          </a:bodyPr>
          <a:lstStyle/>
          <a:p>
            <a:r>
              <a:rPr lang="en-US" sz="3000" dirty="0" smtClean="0"/>
              <a:t>Built-in Gradient for 5 regions:</a:t>
            </a:r>
          </a:p>
        </p:txBody>
      </p:sp>
    </p:spTree>
    <p:extLst>
      <p:ext uri="{BB962C8B-B14F-4D97-AF65-F5344CB8AC3E}">
        <p14:creationId xmlns:p14="http://schemas.microsoft.com/office/powerpoint/2010/main" val="252059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81000" y="2514600"/>
          <a:ext cx="8458200" cy="3200400"/>
        </p:xfrm>
        <a:graphic>
          <a:graphicData uri="http://schemas.openxmlformats.org/drawingml/2006/table">
            <a:tbl>
              <a:tblPr>
                <a:tableStyleId>{284E427A-3D55-4303-BF80-6455036E1DE7}</a:tableStyleId>
              </a:tblPr>
              <a:tblGrid>
                <a:gridCol w="2743200"/>
                <a:gridCol w="990600"/>
                <a:gridCol w="762000"/>
                <a:gridCol w="762000"/>
                <a:gridCol w="838200"/>
                <a:gridCol w="762000"/>
                <a:gridCol w="838200"/>
                <a:gridCol w="762000"/>
              </a:tblGrid>
              <a:tr h="685800">
                <a:tc>
                  <a:txBody>
                    <a:bodyPr/>
                    <a:lstStyle/>
                    <a:p>
                      <a:pPr marL="0" marR="0" indent="0" algn="ctr">
                        <a:lnSpc>
                          <a:spcPct val="150000"/>
                        </a:lnSpc>
                        <a:spcBef>
                          <a:spcPts val="0"/>
                        </a:spcBef>
                        <a:spcAft>
                          <a:spcPts val="0"/>
                        </a:spcAft>
                      </a:pPr>
                      <a:r>
                        <a:rPr lang="en-US" sz="2000" dirty="0"/>
                        <a:t>Month of Construction/</a:t>
                      </a:r>
                    </a:p>
                    <a:p>
                      <a:pPr marL="0" marR="0" indent="0" algn="ctr">
                        <a:lnSpc>
                          <a:spcPct val="150000"/>
                        </a:lnSpc>
                        <a:spcBef>
                          <a:spcPts val="0"/>
                        </a:spcBef>
                        <a:spcAft>
                          <a:spcPts val="0"/>
                        </a:spcAft>
                      </a:pPr>
                      <a:r>
                        <a:rPr lang="en-US" sz="2000" dirty="0"/>
                        <a:t>Climatic Region</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March</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April</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May</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July</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Sep.</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Oct.</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Nov.</a:t>
                      </a:r>
                      <a:endParaRPr lang="en-US" sz="2000" b="1" dirty="0">
                        <a:solidFill>
                          <a:schemeClr val="tx1">
                            <a:lumMod val="40000"/>
                            <a:lumOff val="60000"/>
                          </a:schemeClr>
                        </a:solidFill>
                        <a:latin typeface="+mj-lt"/>
                        <a:ea typeface="Times New Roman"/>
                      </a:endParaRPr>
                    </a:p>
                  </a:txBody>
                  <a:tcPr marL="68580" marR="68580" marT="0" marB="0" anchor="ctr"/>
                </a:tc>
              </a:tr>
              <a:tr h="419162">
                <a:tc>
                  <a:txBody>
                    <a:bodyPr/>
                    <a:lstStyle/>
                    <a:p>
                      <a:pPr marL="0" marR="0" indent="0" algn="ctr">
                        <a:lnSpc>
                          <a:spcPct val="150000"/>
                        </a:lnSpc>
                        <a:spcBef>
                          <a:spcPts val="0"/>
                        </a:spcBef>
                        <a:spcAft>
                          <a:spcPts val="0"/>
                        </a:spcAft>
                      </a:pPr>
                      <a:r>
                        <a:rPr lang="en-US" sz="2000" dirty="0"/>
                        <a:t>Region I</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-1.0</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-0.5</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0.6</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0.5</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0.3</a:t>
                      </a:r>
                      <a:endParaRPr lang="en-US" sz="2000" b="1" dirty="0">
                        <a:solidFill>
                          <a:schemeClr val="tx1">
                            <a:lumMod val="40000"/>
                            <a:lumOff val="60000"/>
                          </a:schemeClr>
                        </a:solidFill>
                        <a:latin typeface="+mj-lt"/>
                        <a:ea typeface="Times New Roman"/>
                      </a:endParaRPr>
                    </a:p>
                  </a:txBody>
                  <a:tcPr marL="68580" marR="68580" marT="0" marB="0" anchor="b"/>
                </a:tc>
              </a:tr>
              <a:tr h="419162">
                <a:tc>
                  <a:txBody>
                    <a:bodyPr/>
                    <a:lstStyle/>
                    <a:p>
                      <a:pPr marL="0" marR="0" indent="0" algn="ctr">
                        <a:lnSpc>
                          <a:spcPct val="150000"/>
                        </a:lnSpc>
                        <a:spcBef>
                          <a:spcPts val="0"/>
                        </a:spcBef>
                        <a:spcAft>
                          <a:spcPts val="0"/>
                        </a:spcAft>
                      </a:pPr>
                      <a:r>
                        <a:rPr lang="en-US" sz="2000" dirty="0"/>
                        <a:t>Region II</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-1.3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-0.9</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0.1</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0.5</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0.0</a:t>
                      </a:r>
                      <a:endParaRPr lang="en-US" sz="2000" b="1" dirty="0">
                        <a:solidFill>
                          <a:schemeClr val="tx1">
                            <a:lumMod val="40000"/>
                            <a:lumOff val="60000"/>
                          </a:schemeClr>
                        </a:solidFill>
                        <a:latin typeface="+mj-lt"/>
                        <a:ea typeface="Times New Roman"/>
                      </a:endParaRPr>
                    </a:p>
                  </a:txBody>
                  <a:tcPr marL="68580" marR="68580" marT="0" marB="0" anchor="b"/>
                </a:tc>
              </a:tr>
              <a:tr h="419162">
                <a:tc>
                  <a:txBody>
                    <a:bodyPr/>
                    <a:lstStyle/>
                    <a:p>
                      <a:pPr marL="0" marR="0" indent="0" algn="ctr">
                        <a:lnSpc>
                          <a:spcPct val="150000"/>
                        </a:lnSpc>
                        <a:spcBef>
                          <a:spcPts val="0"/>
                        </a:spcBef>
                        <a:spcAft>
                          <a:spcPts val="0"/>
                        </a:spcAft>
                      </a:pPr>
                      <a:r>
                        <a:rPr lang="en-US" sz="2000" dirty="0"/>
                        <a:t>Region III</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-1.2</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-0.7</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0.0</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0.6</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0.5</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0.1</a:t>
                      </a:r>
                      <a:endParaRPr lang="en-US" sz="2000" b="1" dirty="0">
                        <a:solidFill>
                          <a:schemeClr val="tx1">
                            <a:lumMod val="40000"/>
                            <a:lumOff val="60000"/>
                          </a:schemeClr>
                        </a:solidFill>
                        <a:latin typeface="+mj-lt"/>
                        <a:ea typeface="Times New Roman"/>
                      </a:endParaRPr>
                    </a:p>
                  </a:txBody>
                  <a:tcPr marL="68580" marR="68580" marT="0" marB="0" anchor="b"/>
                </a:tc>
              </a:tr>
              <a:tr h="419162">
                <a:tc>
                  <a:txBody>
                    <a:bodyPr/>
                    <a:lstStyle/>
                    <a:p>
                      <a:pPr marL="0" marR="0" indent="0" algn="ctr">
                        <a:lnSpc>
                          <a:spcPct val="150000"/>
                        </a:lnSpc>
                        <a:spcBef>
                          <a:spcPts val="0"/>
                        </a:spcBef>
                        <a:spcAft>
                          <a:spcPts val="0"/>
                        </a:spcAft>
                      </a:pPr>
                      <a:r>
                        <a:rPr lang="en-US" sz="2000" dirty="0"/>
                        <a:t>Region IV</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-1.0</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-0.6</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-0.1</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0.6</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0.5</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0.1</a:t>
                      </a:r>
                      <a:endParaRPr lang="en-US" sz="2000" b="1" dirty="0">
                        <a:solidFill>
                          <a:schemeClr val="tx1">
                            <a:lumMod val="40000"/>
                            <a:lumOff val="60000"/>
                          </a:schemeClr>
                        </a:solidFill>
                        <a:latin typeface="+mj-lt"/>
                        <a:ea typeface="Times New Roman"/>
                      </a:endParaRPr>
                    </a:p>
                  </a:txBody>
                  <a:tcPr marL="68580" marR="68580" marT="0" marB="0" anchor="b"/>
                </a:tc>
              </a:tr>
              <a:tr h="419162">
                <a:tc>
                  <a:txBody>
                    <a:bodyPr/>
                    <a:lstStyle/>
                    <a:p>
                      <a:pPr marL="0" marR="0" indent="0" algn="ctr">
                        <a:lnSpc>
                          <a:spcPct val="150000"/>
                        </a:lnSpc>
                        <a:spcBef>
                          <a:spcPts val="0"/>
                        </a:spcBef>
                        <a:spcAft>
                          <a:spcPts val="0"/>
                        </a:spcAft>
                      </a:pPr>
                      <a:r>
                        <a:rPr lang="en-US" sz="2000" dirty="0"/>
                        <a:t>Region V</a:t>
                      </a:r>
                      <a:endParaRPr lang="en-US" sz="2000" b="1" dirty="0">
                        <a:solidFill>
                          <a:schemeClr val="tx1">
                            <a:lumMod val="40000"/>
                            <a:lumOff val="60000"/>
                          </a:schemeClr>
                        </a:solidFill>
                        <a:latin typeface="+mj-lt"/>
                        <a:ea typeface="Times New Roman"/>
                      </a:endParaRPr>
                    </a:p>
                  </a:txBody>
                  <a:tcPr marL="68580" marR="68580" marT="0" marB="0" anchor="ctr"/>
                </a:tc>
                <a:tc>
                  <a:txBody>
                    <a:bodyPr/>
                    <a:lstStyle/>
                    <a:p>
                      <a:pPr marL="0" marR="0" indent="0" algn="ctr">
                        <a:lnSpc>
                          <a:spcPct val="150000"/>
                        </a:lnSpc>
                        <a:spcBef>
                          <a:spcPts val="0"/>
                        </a:spcBef>
                        <a:spcAft>
                          <a:spcPts val="0"/>
                        </a:spcAft>
                      </a:pPr>
                      <a:r>
                        <a:rPr lang="en-US" sz="2000" dirty="0"/>
                        <a:t>-1.3</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-1.0</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-0.6</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0.0</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0.5</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0.4</a:t>
                      </a:r>
                      <a:endParaRPr lang="en-US" sz="2000" b="1" dirty="0">
                        <a:solidFill>
                          <a:schemeClr val="tx1">
                            <a:lumMod val="40000"/>
                            <a:lumOff val="60000"/>
                          </a:schemeClr>
                        </a:solidFill>
                        <a:latin typeface="+mj-lt"/>
                        <a:ea typeface="Times New Roman"/>
                      </a:endParaRPr>
                    </a:p>
                  </a:txBody>
                  <a:tcPr marL="68580" marR="68580" marT="0" marB="0" anchor="b"/>
                </a:tc>
                <a:tc>
                  <a:txBody>
                    <a:bodyPr/>
                    <a:lstStyle/>
                    <a:p>
                      <a:pPr marL="0" marR="0" indent="0" algn="ctr">
                        <a:lnSpc>
                          <a:spcPct val="150000"/>
                        </a:lnSpc>
                        <a:spcBef>
                          <a:spcPts val="0"/>
                        </a:spcBef>
                        <a:spcAft>
                          <a:spcPts val="0"/>
                        </a:spcAft>
                      </a:pPr>
                      <a:r>
                        <a:rPr lang="en-US" sz="2000" dirty="0"/>
                        <a:t>0.0</a:t>
                      </a:r>
                      <a:endParaRPr lang="en-US" sz="2000" b="1" dirty="0">
                        <a:solidFill>
                          <a:schemeClr val="tx1">
                            <a:lumMod val="40000"/>
                            <a:lumOff val="60000"/>
                          </a:schemeClr>
                        </a:solidFill>
                        <a:latin typeface="+mj-lt"/>
                        <a:ea typeface="Times New Roman"/>
                      </a:endParaRPr>
                    </a:p>
                  </a:txBody>
                  <a:tcPr marL="68580" marR="68580" marT="0" marB="0" anchor="b"/>
                </a:tc>
              </a:tr>
            </a:tbl>
          </a:graphicData>
        </a:graphic>
      </p:graphicFrame>
      <p:sp>
        <p:nvSpPr>
          <p:cNvPr id="4" name="Date Placeholder 3"/>
          <p:cNvSpPr>
            <a:spLocks noGrp="1"/>
          </p:cNvSpPr>
          <p:nvPr>
            <p:ph type="dt" sz="half" idx="10"/>
          </p:nvPr>
        </p:nvSpPr>
        <p:spPr/>
        <p:txBody>
          <a:bodyPr/>
          <a:lstStyle/>
          <a:p>
            <a:fld id="{614261D0-7539-4106-B8CF-C1109E468046}" type="datetime1">
              <a:rPr lang="en-US" smtClean="0"/>
              <a:pPr/>
              <a:t>3/27/2013</a:t>
            </a:fld>
            <a:endParaRPr lang="en-US" dirty="0"/>
          </a:p>
        </p:txBody>
      </p:sp>
      <p:sp>
        <p:nvSpPr>
          <p:cNvPr id="5" name="Footer Placeholder 4"/>
          <p:cNvSpPr>
            <a:spLocks noGrp="1"/>
          </p:cNvSpPr>
          <p:nvPr>
            <p:ph type="ftr" sz="quarter" idx="11"/>
          </p:nvPr>
        </p:nvSpPr>
        <p:spPr/>
        <p:txBody>
          <a:bodyPr/>
          <a:lstStyle/>
          <a:p>
            <a:r>
              <a:rPr lang="en-US" dirty="0" smtClean="0"/>
              <a:t>University of Pittsburgh-WO#13</a:t>
            </a:r>
            <a:endParaRPr lang="en-US" dirty="0"/>
          </a:p>
        </p:txBody>
      </p:sp>
      <p:sp>
        <p:nvSpPr>
          <p:cNvPr id="6" name="Slide Number Placeholder 5"/>
          <p:cNvSpPr>
            <a:spLocks noGrp="1"/>
          </p:cNvSpPr>
          <p:nvPr>
            <p:ph type="sldNum" sz="quarter" idx="12"/>
          </p:nvPr>
        </p:nvSpPr>
        <p:spPr/>
        <p:txBody>
          <a:bodyPr/>
          <a:lstStyle/>
          <a:p>
            <a:fld id="{3223BA62-6BF7-47C5-B2D9-AEDDFAF1158A}" type="slidenum">
              <a:rPr lang="en-US" smtClean="0"/>
              <a:pPr/>
              <a:t>28</a:t>
            </a:fld>
            <a:endParaRPr lang="en-US" dirty="0"/>
          </a:p>
        </p:txBody>
      </p:sp>
      <p:sp>
        <p:nvSpPr>
          <p:cNvPr id="9" name="Rectangle 8"/>
          <p:cNvSpPr/>
          <p:nvPr/>
        </p:nvSpPr>
        <p:spPr>
          <a:xfrm>
            <a:off x="685800" y="1780401"/>
            <a:ext cx="4993098" cy="553998"/>
          </a:xfrm>
          <a:prstGeom prst="rect">
            <a:avLst/>
          </a:prstGeom>
        </p:spPr>
        <p:txBody>
          <a:bodyPr wrap="none">
            <a:spAutoFit/>
          </a:bodyPr>
          <a:lstStyle/>
          <a:p>
            <a:r>
              <a:rPr lang="en-US" sz="3000" dirty="0" smtClean="0"/>
              <a:t>Built-in Gradient for 5 regions:</a:t>
            </a:r>
          </a:p>
        </p:txBody>
      </p:sp>
      <p:sp>
        <p:nvSpPr>
          <p:cNvPr id="11" name="Rectangle 2"/>
          <p:cNvSpPr>
            <a:spLocks noGrp="1" noChangeArrowheads="1"/>
          </p:cNvSpPr>
          <p:nvPr>
            <p:ph type="title"/>
          </p:nvPr>
        </p:nvSpPr>
        <p:spPr>
          <a:xfrm>
            <a:off x="990600" y="26670"/>
            <a:ext cx="8382000" cy="1371600"/>
          </a:xfrm>
        </p:spPr>
        <p:txBody>
          <a:bodyPr/>
          <a:lstStyle/>
          <a:p>
            <a:r>
              <a:rPr lang="en-US" sz="3600" dirty="0" smtClean="0">
                <a:solidFill>
                  <a:schemeClr val="tx1"/>
                </a:solidFill>
              </a:rPr>
              <a:t>Implementation process</a:t>
            </a:r>
            <a:r>
              <a:rPr lang="en-US" sz="3600" dirty="0">
                <a:solidFill>
                  <a:schemeClr val="tx1"/>
                </a:solidFill>
              </a:rPr>
              <a:t/>
            </a:r>
            <a:br>
              <a:rPr lang="en-US" sz="3600" dirty="0">
                <a:solidFill>
                  <a:schemeClr val="tx1"/>
                </a:solidFill>
              </a:rPr>
            </a:br>
            <a:r>
              <a:rPr lang="en-US" sz="3600" dirty="0" smtClean="0"/>
              <a:t>1. Database development</a:t>
            </a:r>
            <a:endParaRPr lang="en-US" sz="3600" dirty="0"/>
          </a:p>
        </p:txBody>
      </p:sp>
      <p:sp>
        <p:nvSpPr>
          <p:cNvPr id="12" name="Footer Placeholder 4"/>
          <p:cNvSpPr txBox="1">
            <a:spLocks/>
          </p:cNvSpPr>
          <p:nvPr/>
        </p:nvSpPr>
        <p:spPr bwMode="auto">
          <a:xfrm>
            <a:off x="6019800" y="1600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t>University of Pittsburgh WO#13</a:t>
            </a:r>
            <a:endParaRPr lang="en-US" sz="1600" dirty="0"/>
          </a:p>
        </p:txBody>
      </p:sp>
    </p:spTree>
    <p:extLst>
      <p:ext uri="{BB962C8B-B14F-4D97-AF65-F5344CB8AC3E}">
        <p14:creationId xmlns:p14="http://schemas.microsoft.com/office/powerpoint/2010/main" val="862183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6.2-</a:t>
            </a:r>
            <a:fld id="{5ECB3086-6C73-459C-ACB8-A1DF71E0B22C}" type="slidenum">
              <a:rPr lang="en-US"/>
              <a:pPr/>
              <a:t>29</a:t>
            </a:fld>
            <a:endParaRPr lang="en-US"/>
          </a:p>
        </p:txBody>
      </p:sp>
      <p:sp>
        <p:nvSpPr>
          <p:cNvPr id="267266" name="Rectangle 2"/>
          <p:cNvSpPr>
            <a:spLocks noGrp="1" noChangeArrowheads="1"/>
          </p:cNvSpPr>
          <p:nvPr>
            <p:ph type="title"/>
          </p:nvPr>
        </p:nvSpPr>
        <p:spPr>
          <a:xfrm>
            <a:off x="990600" y="76200"/>
            <a:ext cx="8382000" cy="1371600"/>
          </a:xfrm>
        </p:spPr>
        <p:txBody>
          <a:bodyPr/>
          <a:lstStyle/>
          <a:p>
            <a:r>
              <a:rPr lang="en-US" sz="3600" dirty="0" smtClean="0">
                <a:solidFill>
                  <a:schemeClr val="tx1"/>
                </a:solidFill>
              </a:rPr>
              <a:t>Implementation</a:t>
            </a:r>
            <a:r>
              <a:rPr lang="en-US" sz="3600" dirty="0"/>
              <a:t/>
            </a:r>
            <a:br>
              <a:rPr lang="en-US" sz="3600" dirty="0"/>
            </a:br>
            <a:r>
              <a:rPr lang="en-US" sz="3600" dirty="0" smtClean="0"/>
              <a:t>1. Database development (cont.)</a:t>
            </a:r>
            <a:endParaRPr lang="en-US" sz="3600" dirty="0"/>
          </a:p>
        </p:txBody>
      </p:sp>
      <p:sp>
        <p:nvSpPr>
          <p:cNvPr id="267267" name="Rectangle 3"/>
          <p:cNvSpPr>
            <a:spLocks noGrp="1" noChangeArrowheads="1"/>
          </p:cNvSpPr>
          <p:nvPr>
            <p:ph type="body" idx="1"/>
          </p:nvPr>
        </p:nvSpPr>
        <p:spPr>
          <a:xfrm>
            <a:off x="685800" y="1524000"/>
            <a:ext cx="7661275" cy="4114800"/>
          </a:xfrm>
        </p:spPr>
        <p:txBody>
          <a:bodyPr/>
          <a:lstStyle/>
          <a:p>
            <a:r>
              <a:rPr lang="en-US" dirty="0" smtClean="0"/>
              <a:t>Traffic (WO #13)</a:t>
            </a:r>
          </a:p>
          <a:p>
            <a:pPr marL="0" lvl="2" indent="0">
              <a:spcBef>
                <a:spcPts val="0"/>
              </a:spcBef>
              <a:buNone/>
            </a:pPr>
            <a:r>
              <a:rPr lang="en-US" sz="2000" b="1" dirty="0"/>
              <a:t>10 WIM/AVC: </a:t>
            </a:r>
          </a:p>
          <a:p>
            <a:pPr marL="0" lvl="2" indent="0">
              <a:spcBef>
                <a:spcPts val="0"/>
              </a:spcBef>
            </a:pPr>
            <a:r>
              <a:rPr lang="en-US" sz="2000" dirty="0"/>
              <a:t>AADTT</a:t>
            </a:r>
          </a:p>
          <a:p>
            <a:pPr marL="0" lvl="2" indent="0">
              <a:spcBef>
                <a:spcPts val="0"/>
              </a:spcBef>
            </a:pPr>
            <a:r>
              <a:rPr lang="en-US" sz="2000" dirty="0"/>
              <a:t>Vehicle class distribution</a:t>
            </a:r>
          </a:p>
          <a:p>
            <a:pPr marL="0" lvl="2" indent="0">
              <a:spcBef>
                <a:spcPts val="0"/>
              </a:spcBef>
            </a:pPr>
            <a:r>
              <a:rPr lang="en-US" sz="2000" dirty="0"/>
              <a:t>Hourly distribution factors </a:t>
            </a:r>
          </a:p>
          <a:p>
            <a:pPr marL="0" lvl="2" indent="0">
              <a:spcBef>
                <a:spcPts val="0"/>
              </a:spcBef>
            </a:pPr>
            <a:r>
              <a:rPr lang="en-US" sz="2000" dirty="0"/>
              <a:t>Axle/load distribution factors</a:t>
            </a:r>
            <a:endParaRPr lang="en-US" dirty="0"/>
          </a:p>
        </p:txBody>
      </p:sp>
      <p:graphicFrame>
        <p:nvGraphicFramePr>
          <p:cNvPr id="5" name="Chart 4"/>
          <p:cNvGraphicFramePr/>
          <p:nvPr>
            <p:extLst>
              <p:ext uri="{D42A27DB-BD31-4B8C-83A1-F6EECF244321}">
                <p14:modId xmlns:p14="http://schemas.microsoft.com/office/powerpoint/2010/main" val="2300793254"/>
              </p:ext>
            </p:extLst>
          </p:nvPr>
        </p:nvGraphicFramePr>
        <p:xfrm>
          <a:off x="228600" y="3733800"/>
          <a:ext cx="35052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144389123"/>
              </p:ext>
            </p:extLst>
          </p:nvPr>
        </p:nvGraphicFramePr>
        <p:xfrm>
          <a:off x="4114800" y="3733800"/>
          <a:ext cx="41910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0" y="1981200"/>
            <a:ext cx="3886200" cy="954107"/>
          </a:xfrm>
          <a:prstGeom prst="rect">
            <a:avLst/>
          </a:prstGeom>
          <a:noFill/>
        </p:spPr>
        <p:txBody>
          <a:bodyPr wrap="square" rtlCol="0">
            <a:spAutoFit/>
          </a:bodyPr>
          <a:lstStyle/>
          <a:p>
            <a:pPr algn="ctr"/>
            <a:r>
              <a:rPr lang="en-US" sz="2800" dirty="0" smtClean="0">
                <a:solidFill>
                  <a:srgbClr val="FF0000"/>
                </a:solidFill>
              </a:rPr>
              <a:t>Default values represent WIM data </a:t>
            </a:r>
            <a:endParaRPr lang="en-US" sz="2800" dirty="0">
              <a:solidFill>
                <a:srgbClr val="FF0000"/>
              </a:solidFill>
            </a:endParaRPr>
          </a:p>
        </p:txBody>
      </p:sp>
    </p:spTree>
    <p:extLst>
      <p:ext uri="{BB962C8B-B14F-4D97-AF65-F5344CB8AC3E}">
        <p14:creationId xmlns:p14="http://schemas.microsoft.com/office/powerpoint/2010/main" val="287264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of </a:t>
            </a:r>
            <a:r>
              <a:rPr lang="en-US" dirty="0" smtClean="0"/>
              <a:t>PA roadways </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1584960"/>
            <a:ext cx="9151041" cy="468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91200" y="5181600"/>
            <a:ext cx="2209800" cy="6096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cxnSp>
        <p:nvCxnSpPr>
          <p:cNvPr id="6" name="Curved Connector 5"/>
          <p:cNvCxnSpPr>
            <a:stCxn id="4" idx="0"/>
          </p:cNvCxnSpPr>
          <p:nvPr/>
        </p:nvCxnSpPr>
        <p:spPr bwMode="auto">
          <a:xfrm rot="16200000" flipV="1">
            <a:off x="5419082" y="3704582"/>
            <a:ext cx="1239537" cy="1714500"/>
          </a:xfrm>
          <a:prstGeom prst="curvedConnector2">
            <a:avLst/>
          </a:prstGeom>
          <a:solidFill>
            <a:schemeClr val="accent1"/>
          </a:solidFill>
          <a:ln w="57150" cap="flat" cmpd="sng" algn="ctr">
            <a:solidFill>
              <a:srgbClr val="00FF00"/>
            </a:solidFill>
            <a:prstDash val="solid"/>
            <a:round/>
            <a:headEnd type="none" w="med" len="med"/>
            <a:tailEnd type="arrow"/>
          </a:ln>
          <a:effectLst/>
        </p:spPr>
      </p:cxn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92" t="81996" r="14066" b="11415"/>
          <a:stretch/>
        </p:blipFill>
        <p:spPr bwMode="auto">
          <a:xfrm>
            <a:off x="613700" y="3435642"/>
            <a:ext cx="4575520" cy="1012842"/>
          </a:xfrm>
          <a:prstGeom prst="rect">
            <a:avLst/>
          </a:prstGeom>
          <a:noFill/>
          <a:ln w="571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1174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2400" dirty="0" smtClean="0"/>
              <a:t>Traffic:</a:t>
            </a:r>
            <a:r>
              <a:rPr lang="en-US" sz="2400" dirty="0" smtClean="0">
                <a:solidFill>
                  <a:srgbClr val="FF0000"/>
                </a:solidFill>
              </a:rPr>
              <a:t> (Needed)</a:t>
            </a:r>
          </a:p>
          <a:p>
            <a:pPr lvl="1"/>
            <a:r>
              <a:rPr lang="en-US" sz="2400" dirty="0" smtClean="0"/>
              <a:t>Roadways servicing special industry (such as mining, farming, etc.)</a:t>
            </a:r>
          </a:p>
          <a:p>
            <a:pPr lvl="2"/>
            <a:r>
              <a:rPr lang="en-US" dirty="0" smtClean="0"/>
              <a:t>vehicle class distributions </a:t>
            </a:r>
          </a:p>
          <a:p>
            <a:pPr lvl="2"/>
            <a:r>
              <a:rPr lang="en-US" dirty="0" smtClean="0"/>
              <a:t>axle load spectra based on the industry the roadway services.</a:t>
            </a:r>
          </a:p>
          <a:p>
            <a:endParaRPr lang="en-US" sz="2400" dirty="0"/>
          </a:p>
        </p:txBody>
      </p:sp>
      <p:sp>
        <p:nvSpPr>
          <p:cNvPr id="4" name="Date Placeholder 3"/>
          <p:cNvSpPr>
            <a:spLocks noGrp="1"/>
          </p:cNvSpPr>
          <p:nvPr>
            <p:ph type="dt" sz="half" idx="10"/>
          </p:nvPr>
        </p:nvSpPr>
        <p:spPr/>
        <p:txBody>
          <a:bodyPr/>
          <a:lstStyle/>
          <a:p>
            <a:fld id="{614261D0-7539-4106-B8CF-C1109E468046}" type="datetime1">
              <a:rPr lang="en-US" smtClean="0"/>
              <a:pPr/>
              <a:t>3/27/2013</a:t>
            </a:fld>
            <a:endParaRPr lang="en-US" dirty="0"/>
          </a:p>
        </p:txBody>
      </p:sp>
      <p:sp>
        <p:nvSpPr>
          <p:cNvPr id="5" name="Footer Placeholder 4"/>
          <p:cNvSpPr>
            <a:spLocks noGrp="1"/>
          </p:cNvSpPr>
          <p:nvPr>
            <p:ph type="ftr" sz="quarter" idx="11"/>
          </p:nvPr>
        </p:nvSpPr>
        <p:spPr/>
        <p:txBody>
          <a:bodyPr/>
          <a:lstStyle/>
          <a:p>
            <a:r>
              <a:rPr lang="en-US" dirty="0" smtClean="0"/>
              <a:t>University of Pittsburgh-WO#13</a:t>
            </a:r>
            <a:endParaRPr lang="en-US" dirty="0"/>
          </a:p>
        </p:txBody>
      </p:sp>
      <p:sp>
        <p:nvSpPr>
          <p:cNvPr id="6" name="Slide Number Placeholder 5"/>
          <p:cNvSpPr>
            <a:spLocks noGrp="1"/>
          </p:cNvSpPr>
          <p:nvPr>
            <p:ph type="sldNum" sz="quarter" idx="12"/>
          </p:nvPr>
        </p:nvSpPr>
        <p:spPr/>
        <p:txBody>
          <a:bodyPr/>
          <a:lstStyle/>
          <a:p>
            <a:fld id="{3223BA62-6BF7-47C5-B2D9-AEDDFAF1158A}" type="slidenum">
              <a:rPr lang="en-US" smtClean="0"/>
              <a:pPr/>
              <a:t>30</a:t>
            </a:fld>
            <a:endParaRPr lang="en-US" dirty="0"/>
          </a:p>
        </p:txBody>
      </p:sp>
      <p:sp>
        <p:nvSpPr>
          <p:cNvPr id="9" name="Rectangle 2"/>
          <p:cNvSpPr txBox="1">
            <a:spLocks noChangeArrowheads="1"/>
          </p:cNvSpPr>
          <p:nvPr/>
        </p:nvSpPr>
        <p:spPr bwMode="auto">
          <a:xfrm>
            <a:off x="1002030" y="186690"/>
            <a:ext cx="83820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rgbClr val="002060"/>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dirty="0" smtClean="0">
                <a:solidFill>
                  <a:schemeClr val="tx1"/>
                </a:solidFill>
              </a:rPr>
              <a:t>Implementation</a:t>
            </a:r>
            <a:r>
              <a:rPr lang="en-US" sz="3600" kern="0" dirty="0" smtClean="0"/>
              <a:t/>
            </a:r>
            <a:br>
              <a:rPr lang="en-US" sz="3600" kern="0" dirty="0" smtClean="0"/>
            </a:br>
            <a:r>
              <a:rPr lang="en-US" sz="3600" kern="0" dirty="0" smtClean="0"/>
              <a:t>1. Database development (cont.)</a:t>
            </a:r>
            <a:endParaRPr lang="en-US" sz="3600" kern="0" dirty="0"/>
          </a:p>
        </p:txBody>
      </p:sp>
    </p:spTree>
    <p:extLst>
      <p:ext uri="{BB962C8B-B14F-4D97-AF65-F5344CB8AC3E}">
        <p14:creationId xmlns:p14="http://schemas.microsoft.com/office/powerpoint/2010/main" val="3319484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Climate: </a:t>
            </a:r>
            <a:r>
              <a:rPr lang="en-US" dirty="0">
                <a:solidFill>
                  <a:srgbClr val="FF0000"/>
                </a:solidFill>
              </a:rPr>
              <a:t>(Needed)</a:t>
            </a:r>
          </a:p>
          <a:p>
            <a:pPr lvl="1"/>
            <a:r>
              <a:rPr lang="en-US" dirty="0" smtClean="0"/>
              <a:t>Validate climatic databases</a:t>
            </a:r>
          </a:p>
          <a:p>
            <a:pPr lvl="2"/>
            <a:r>
              <a:rPr lang="en-US" dirty="0" smtClean="0"/>
              <a:t>23 climatic stations in MEPDG</a:t>
            </a:r>
          </a:p>
          <a:p>
            <a:pPr lvl="2"/>
            <a:r>
              <a:rPr lang="en-US" dirty="0" smtClean="0"/>
              <a:t>Compare  predicted cracking/faulting</a:t>
            </a:r>
          </a:p>
          <a:p>
            <a:endParaRPr lang="en-US" dirty="0"/>
          </a:p>
        </p:txBody>
      </p:sp>
      <p:sp>
        <p:nvSpPr>
          <p:cNvPr id="4" name="Date Placeholder 3"/>
          <p:cNvSpPr>
            <a:spLocks noGrp="1"/>
          </p:cNvSpPr>
          <p:nvPr>
            <p:ph type="dt" sz="half" idx="10"/>
          </p:nvPr>
        </p:nvSpPr>
        <p:spPr/>
        <p:txBody>
          <a:bodyPr/>
          <a:lstStyle/>
          <a:p>
            <a:fld id="{614261D0-7539-4106-B8CF-C1109E468046}" type="datetime1">
              <a:rPr lang="en-US" smtClean="0"/>
              <a:pPr/>
              <a:t>3/27/2013</a:t>
            </a:fld>
            <a:endParaRPr lang="en-US" dirty="0"/>
          </a:p>
        </p:txBody>
      </p:sp>
      <p:sp>
        <p:nvSpPr>
          <p:cNvPr id="5" name="Footer Placeholder 4"/>
          <p:cNvSpPr>
            <a:spLocks noGrp="1"/>
          </p:cNvSpPr>
          <p:nvPr>
            <p:ph type="ftr" sz="quarter" idx="11"/>
          </p:nvPr>
        </p:nvSpPr>
        <p:spPr/>
        <p:txBody>
          <a:bodyPr/>
          <a:lstStyle/>
          <a:p>
            <a:r>
              <a:rPr lang="en-US" dirty="0" smtClean="0"/>
              <a:t>University of Pittsburgh-WO#13</a:t>
            </a:r>
            <a:endParaRPr lang="en-US" dirty="0"/>
          </a:p>
        </p:txBody>
      </p:sp>
      <p:sp>
        <p:nvSpPr>
          <p:cNvPr id="6" name="Slide Number Placeholder 5"/>
          <p:cNvSpPr>
            <a:spLocks noGrp="1"/>
          </p:cNvSpPr>
          <p:nvPr>
            <p:ph type="sldNum" sz="quarter" idx="12"/>
          </p:nvPr>
        </p:nvSpPr>
        <p:spPr/>
        <p:txBody>
          <a:bodyPr/>
          <a:lstStyle/>
          <a:p>
            <a:fld id="{3223BA62-6BF7-47C5-B2D9-AEDDFAF1158A}" type="slidenum">
              <a:rPr lang="en-US" smtClean="0"/>
              <a:pPr/>
              <a:t>31</a:t>
            </a:fld>
            <a:endParaRPr lang="en-US" dirty="0"/>
          </a:p>
        </p:txBody>
      </p:sp>
      <p:sp>
        <p:nvSpPr>
          <p:cNvPr id="9" name="Rectangle 2"/>
          <p:cNvSpPr txBox="1">
            <a:spLocks noChangeArrowheads="1"/>
          </p:cNvSpPr>
          <p:nvPr/>
        </p:nvSpPr>
        <p:spPr bwMode="auto">
          <a:xfrm>
            <a:off x="990600" y="76200"/>
            <a:ext cx="83820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rgbClr val="002060"/>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smtClean="0">
                <a:solidFill>
                  <a:schemeClr val="tx1"/>
                </a:solidFill>
              </a:rPr>
              <a:t>Implementation</a:t>
            </a:r>
            <a:r>
              <a:rPr lang="en-US" sz="3600" kern="0" smtClean="0"/>
              <a:t/>
            </a:r>
            <a:br>
              <a:rPr lang="en-US" sz="3600" kern="0" smtClean="0"/>
            </a:br>
            <a:r>
              <a:rPr lang="en-US" sz="3600" kern="0" smtClean="0"/>
              <a:t>1. Database development (cont.)</a:t>
            </a:r>
            <a:endParaRPr lang="en-US" sz="3600" kern="0" dirty="0"/>
          </a:p>
        </p:txBody>
      </p:sp>
    </p:spTree>
    <p:extLst>
      <p:ext uri="{BB962C8B-B14F-4D97-AF65-F5344CB8AC3E}">
        <p14:creationId xmlns:p14="http://schemas.microsoft.com/office/powerpoint/2010/main" val="2847270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990600" y="152400"/>
            <a:ext cx="8382000" cy="1371600"/>
          </a:xfrm>
        </p:spPr>
        <p:txBody>
          <a:bodyPr/>
          <a:lstStyle/>
          <a:p>
            <a:r>
              <a:rPr lang="en-US" sz="3600" dirty="0">
                <a:solidFill>
                  <a:schemeClr val="tx1"/>
                </a:solidFill>
              </a:rPr>
              <a:t>Implementation</a:t>
            </a:r>
            <a:r>
              <a:rPr lang="en-US" sz="3600" dirty="0"/>
              <a:t/>
            </a:r>
            <a:br>
              <a:rPr lang="en-US" sz="3600" dirty="0"/>
            </a:br>
            <a:r>
              <a:rPr lang="en-US" sz="3600" dirty="0"/>
              <a:t>1. Database </a:t>
            </a:r>
            <a:r>
              <a:rPr lang="en-US" sz="3600" dirty="0" smtClean="0"/>
              <a:t>development (cont.)</a:t>
            </a:r>
            <a:endParaRPr lang="en-US" sz="3600" dirty="0"/>
          </a:p>
        </p:txBody>
      </p:sp>
      <p:sp>
        <p:nvSpPr>
          <p:cNvPr id="295939" name="Rectangle 3"/>
          <p:cNvSpPr>
            <a:spLocks noGrp="1" noChangeArrowheads="1"/>
          </p:cNvSpPr>
          <p:nvPr>
            <p:ph type="body" idx="1"/>
          </p:nvPr>
        </p:nvSpPr>
        <p:spPr>
          <a:xfrm>
            <a:off x="457200" y="1646238"/>
            <a:ext cx="8229600" cy="4525962"/>
          </a:xfrm>
        </p:spPr>
        <p:txBody>
          <a:bodyPr/>
          <a:lstStyle/>
          <a:p>
            <a:r>
              <a:rPr lang="en-US" dirty="0"/>
              <a:t>Distress/Performance</a:t>
            </a:r>
          </a:p>
          <a:p>
            <a:pPr lvl="1"/>
            <a:r>
              <a:rPr lang="en-US" dirty="0" smtClean="0"/>
              <a:t>LTPP </a:t>
            </a:r>
            <a:r>
              <a:rPr lang="en-US" dirty="0" smtClean="0">
                <a:solidFill>
                  <a:srgbClr val="FF0000"/>
                </a:solidFill>
              </a:rPr>
              <a:t>(Unavailable</a:t>
            </a:r>
            <a:r>
              <a:rPr lang="en-US" dirty="0">
                <a:solidFill>
                  <a:srgbClr val="FF0000"/>
                </a:solidFill>
              </a:rPr>
              <a:t>)</a:t>
            </a:r>
            <a:endParaRPr lang="en-US" dirty="0" smtClean="0">
              <a:solidFill>
                <a:srgbClr val="FF0000"/>
              </a:solidFill>
            </a:endParaRPr>
          </a:p>
          <a:p>
            <a:pPr lvl="1"/>
            <a:r>
              <a:rPr lang="en-US" dirty="0" smtClean="0"/>
              <a:t>Local test sections </a:t>
            </a:r>
            <a:r>
              <a:rPr lang="en-US" dirty="0" smtClean="0">
                <a:solidFill>
                  <a:srgbClr val="FF0000"/>
                </a:solidFill>
              </a:rPr>
              <a:t>(Needed)</a:t>
            </a:r>
            <a:endParaRPr lang="en-US" dirty="0">
              <a:solidFill>
                <a:srgbClr val="FF0000"/>
              </a:solidFill>
            </a:endParaRPr>
          </a:p>
          <a:p>
            <a:endParaRPr lang="en-US" dirty="0"/>
          </a:p>
        </p:txBody>
      </p:sp>
    </p:spTree>
    <p:extLst>
      <p:ext uri="{BB962C8B-B14F-4D97-AF65-F5344CB8AC3E}">
        <p14:creationId xmlns:p14="http://schemas.microsoft.com/office/powerpoint/2010/main" val="1187792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pPr defTabSz="820583">
              <a:defRPr/>
            </a:pPr>
            <a:r>
              <a:rPr lang="en-US" dirty="0" smtClean="0"/>
              <a:t>Implementation</a:t>
            </a:r>
          </a:p>
        </p:txBody>
      </p:sp>
      <p:grpSp>
        <p:nvGrpSpPr>
          <p:cNvPr id="19459" name="Group 45"/>
          <p:cNvGrpSpPr>
            <a:grpSpLocks/>
          </p:cNvGrpSpPr>
          <p:nvPr/>
        </p:nvGrpSpPr>
        <p:grpSpPr bwMode="auto">
          <a:xfrm>
            <a:off x="623454" y="1613647"/>
            <a:ext cx="8064501" cy="3719981"/>
            <a:chOff x="432" y="1008"/>
            <a:chExt cx="5588" cy="2808"/>
          </a:xfrm>
        </p:grpSpPr>
        <p:sp>
          <p:nvSpPr>
            <p:cNvPr id="19460" name="Rectangle 46"/>
            <p:cNvSpPr>
              <a:spLocks noChangeArrowheads="1"/>
            </p:cNvSpPr>
            <p:nvPr/>
          </p:nvSpPr>
          <p:spPr bwMode="auto">
            <a:xfrm>
              <a:off x="432" y="1056"/>
              <a:ext cx="178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600" b="1" u="sng" dirty="0" smtClean="0">
                  <a:solidFill>
                    <a:srgbClr val="002060"/>
                  </a:solidFill>
                  <a:latin typeface="Times New Roman" pitchFamily="18" charset="0"/>
                </a:rPr>
                <a:t>Over 100 INPUTS</a:t>
              </a:r>
              <a:endParaRPr lang="en-US" sz="1600" b="1" u="sng"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Pavement structure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Characterize</a:t>
              </a:r>
              <a:endParaRPr lang="en-US" sz="1600" dirty="0">
                <a:solidFill>
                  <a:srgbClr val="002060"/>
                </a:solidFill>
                <a:latin typeface="Times New Roman" pitchFamily="18" charset="0"/>
              </a:endParaRPr>
            </a:p>
            <a:p>
              <a:pPr eaLnBrk="0" fontAlgn="base" hangingPunct="0">
                <a:spcBef>
                  <a:spcPct val="0"/>
                </a:spcBef>
                <a:spcAft>
                  <a:spcPct val="0"/>
                </a:spcAft>
              </a:pPr>
              <a:r>
                <a:rPr lang="en-US" sz="1600" dirty="0">
                  <a:solidFill>
                    <a:srgbClr val="002060"/>
                  </a:solidFill>
                  <a:latin typeface="Times New Roman" pitchFamily="18" charset="0"/>
                </a:rPr>
                <a:t>Axle Loads and Volumes</a:t>
              </a:r>
            </a:p>
            <a:p>
              <a:pPr eaLnBrk="0" fontAlgn="base" hangingPunct="0">
                <a:spcBef>
                  <a:spcPct val="0"/>
                </a:spcBef>
                <a:spcAft>
                  <a:spcPct val="0"/>
                </a:spcAft>
              </a:pPr>
              <a:r>
                <a:rPr lang="en-US" sz="1600" dirty="0" smtClean="0">
                  <a:solidFill>
                    <a:srgbClr val="002060"/>
                  </a:solidFill>
                  <a:latin typeface="Times New Roman" pitchFamily="18" charset="0"/>
                </a:rPr>
                <a:t>Temporal material properties</a:t>
              </a:r>
              <a:endParaRPr lang="en-US" sz="1600" baseline="-25000" dirty="0" smtClean="0">
                <a:solidFill>
                  <a:srgbClr val="002060"/>
                </a:solidFill>
                <a:latin typeface="Times New Roman" pitchFamily="18" charset="0"/>
              </a:endParaRPr>
            </a:p>
            <a:p>
              <a:pPr eaLnBrk="0" fontAlgn="base" hangingPunct="0">
                <a:spcBef>
                  <a:spcPct val="0"/>
                </a:spcBef>
                <a:spcAft>
                  <a:spcPct val="0"/>
                </a:spcAft>
              </a:pPr>
              <a:r>
                <a:rPr lang="en-US" sz="1600" dirty="0" smtClean="0">
                  <a:solidFill>
                    <a:srgbClr val="002060"/>
                  </a:solidFill>
                  <a:latin typeface="Times New Roman" pitchFamily="18" charset="0"/>
                </a:rPr>
                <a:t>Climate</a:t>
              </a:r>
              <a:endParaRPr lang="en-US" sz="1600" dirty="0">
                <a:solidFill>
                  <a:srgbClr val="002060"/>
                </a:solidFill>
                <a:latin typeface="Times New Roman" pitchFamily="18" charset="0"/>
              </a:endParaRPr>
            </a:p>
          </p:txBody>
        </p:sp>
        <p:sp>
          <p:nvSpPr>
            <p:cNvPr id="19461" name="Text Box 47"/>
            <p:cNvSpPr txBox="1">
              <a:spLocks noChangeArrowheads="1"/>
            </p:cNvSpPr>
            <p:nvPr/>
          </p:nvSpPr>
          <p:spPr bwMode="auto">
            <a:xfrm>
              <a:off x="2181" y="1041"/>
              <a:ext cx="137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a:solidFill>
                    <a:srgbClr val="000000"/>
                  </a:solidFill>
                  <a:latin typeface="Times New Roman" pitchFamily="18" charset="0"/>
                </a:rPr>
                <a:t>STRUCTURAL</a:t>
              </a:r>
            </a:p>
            <a:p>
              <a:pPr algn="ctr" eaLnBrk="0" fontAlgn="base" hangingPunct="0">
                <a:spcBef>
                  <a:spcPct val="0"/>
                </a:spcBef>
                <a:spcAft>
                  <a:spcPct val="0"/>
                </a:spcAft>
              </a:pPr>
              <a:r>
                <a:rPr kumimoji="0" lang="en-US" sz="1600" dirty="0">
                  <a:solidFill>
                    <a:srgbClr val="000000"/>
                  </a:solidFill>
                  <a:latin typeface="Times New Roman" pitchFamily="18" charset="0"/>
                </a:rPr>
                <a:t>MODEL</a:t>
              </a:r>
            </a:p>
          </p:txBody>
        </p:sp>
        <p:sp>
          <p:nvSpPr>
            <p:cNvPr id="19462" name="Text Box 48"/>
            <p:cNvSpPr txBox="1">
              <a:spLocks noChangeArrowheads="1"/>
            </p:cNvSpPr>
            <p:nvPr/>
          </p:nvSpPr>
          <p:spPr bwMode="auto">
            <a:xfrm>
              <a:off x="3907" y="1056"/>
              <a:ext cx="1517"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dirty="0" smtClean="0">
                  <a:solidFill>
                    <a:srgbClr val="000000"/>
                  </a:solidFill>
                  <a:latin typeface="Times New Roman" pitchFamily="18" charset="0"/>
                </a:rPr>
                <a:t>FATIGUE DAMAGE MODEL</a:t>
              </a:r>
              <a:endParaRPr kumimoji="0" lang="en-US" sz="1600" dirty="0">
                <a:solidFill>
                  <a:srgbClr val="000000"/>
                </a:solidFill>
                <a:latin typeface="Times New Roman" pitchFamily="18" charset="0"/>
              </a:endParaRPr>
            </a:p>
          </p:txBody>
        </p:sp>
        <p:sp>
          <p:nvSpPr>
            <p:cNvPr id="19464" name="Text Box 54"/>
            <p:cNvSpPr txBox="1">
              <a:spLocks noChangeArrowheads="1"/>
            </p:cNvSpPr>
            <p:nvPr/>
          </p:nvSpPr>
          <p:spPr bwMode="auto">
            <a:xfrm>
              <a:off x="4416" y="3087"/>
              <a:ext cx="16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dirty="0" smtClean="0">
                  <a:solidFill>
                    <a:srgbClr val="000000"/>
                  </a:solidFill>
                  <a:latin typeface="Times New Roman" pitchFamily="18" charset="0"/>
                </a:rPr>
                <a:t>TRANSFER FUNCTION</a:t>
              </a:r>
              <a:endParaRPr kumimoji="0" lang="en-US" sz="1600" dirty="0">
                <a:solidFill>
                  <a:srgbClr val="000000"/>
                </a:solidFill>
                <a:latin typeface="Times New Roman" pitchFamily="18" charset="0"/>
              </a:endParaRPr>
            </a:p>
          </p:txBody>
        </p:sp>
        <p:sp>
          <p:nvSpPr>
            <p:cNvPr id="19465" name="Text Box 55"/>
            <p:cNvSpPr txBox="1">
              <a:spLocks noChangeArrowheads="1"/>
            </p:cNvSpPr>
            <p:nvPr/>
          </p:nvSpPr>
          <p:spPr bwMode="auto">
            <a:xfrm>
              <a:off x="2082" y="2941"/>
              <a:ext cx="89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a:solidFill>
                    <a:srgbClr val="008000"/>
                  </a:solidFill>
                  <a:latin typeface="Times New Roman" pitchFamily="18" charset="0"/>
                </a:rPr>
                <a:t>OUTPUTS</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Cracking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Faulting</a:t>
              </a:r>
            </a:p>
            <a:p>
              <a:pPr marL="342900" indent="-342900" eaLnBrk="0" fontAlgn="base" hangingPunct="0">
                <a:spcBef>
                  <a:spcPct val="0"/>
                </a:spcBef>
                <a:spcAft>
                  <a:spcPct val="0"/>
                </a:spcAft>
                <a:buFont typeface="+mj-lt"/>
                <a:buAutoNum type="arabicPeriod"/>
              </a:pPr>
              <a:r>
                <a:rPr kumimoji="0" lang="en-US" sz="1600" dirty="0" smtClean="0">
                  <a:solidFill>
                    <a:srgbClr val="008000"/>
                  </a:solidFill>
                  <a:latin typeface="Times New Roman" pitchFamily="18" charset="0"/>
                </a:rPr>
                <a:t>IRI</a:t>
              </a:r>
            </a:p>
          </p:txBody>
        </p:sp>
        <p:sp>
          <p:nvSpPr>
            <p:cNvPr id="19466" name="Rectangle 56"/>
            <p:cNvSpPr>
              <a:spLocks noChangeArrowheads="1"/>
            </p:cNvSpPr>
            <p:nvPr/>
          </p:nvSpPr>
          <p:spPr bwMode="auto">
            <a:xfrm>
              <a:off x="2160" y="1008"/>
              <a:ext cx="1392" cy="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7" name="Text Box 57"/>
            <p:cNvSpPr txBox="1">
              <a:spLocks noChangeArrowheads="1"/>
            </p:cNvSpPr>
            <p:nvPr/>
          </p:nvSpPr>
          <p:spPr bwMode="auto">
            <a:xfrm>
              <a:off x="2231" y="1520"/>
              <a:ext cx="130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Stress &amp; Deflection</a:t>
              </a:r>
              <a:endParaRPr kumimoji="0" lang="en-US" sz="1600" b="1" dirty="0">
                <a:solidFill>
                  <a:schemeClr val="accent5">
                    <a:lumMod val="50000"/>
                  </a:schemeClr>
                </a:solidFill>
                <a:latin typeface="Symbol" pitchFamily="18" charset="2"/>
              </a:endParaRPr>
            </a:p>
          </p:txBody>
        </p:sp>
        <p:sp>
          <p:nvSpPr>
            <p:cNvPr id="19468" name="Line 58"/>
            <p:cNvSpPr>
              <a:spLocks noChangeShapeType="1"/>
            </p:cNvSpPr>
            <p:nvPr/>
          </p:nvSpPr>
          <p:spPr bwMode="auto">
            <a:xfrm>
              <a:off x="1652" y="1296"/>
              <a:ext cx="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69" name="Line 59"/>
            <p:cNvSpPr>
              <a:spLocks noChangeShapeType="1"/>
            </p:cNvSpPr>
            <p:nvPr/>
          </p:nvSpPr>
          <p:spPr bwMode="auto">
            <a:xfrm>
              <a:off x="3601" y="129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1" name="Rectangle 61"/>
            <p:cNvSpPr>
              <a:spLocks noChangeArrowheads="1"/>
            </p:cNvSpPr>
            <p:nvPr/>
          </p:nvSpPr>
          <p:spPr bwMode="auto">
            <a:xfrm>
              <a:off x="3907" y="1008"/>
              <a:ext cx="1517" cy="8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2" name="Line 62"/>
            <p:cNvSpPr>
              <a:spLocks noChangeShapeType="1"/>
            </p:cNvSpPr>
            <p:nvPr/>
          </p:nvSpPr>
          <p:spPr bwMode="auto">
            <a:xfrm>
              <a:off x="4752" y="1891"/>
              <a:ext cx="0" cy="115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3" name="Rectangle 63"/>
            <p:cNvSpPr>
              <a:spLocks noChangeArrowheads="1"/>
            </p:cNvSpPr>
            <p:nvPr/>
          </p:nvSpPr>
          <p:spPr bwMode="auto">
            <a:xfrm>
              <a:off x="4416" y="3072"/>
              <a:ext cx="1604" cy="7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sp>
          <p:nvSpPr>
            <p:cNvPr id="19475" name="Line 65"/>
            <p:cNvSpPr>
              <a:spLocks noChangeShapeType="1"/>
            </p:cNvSpPr>
            <p:nvPr/>
          </p:nvSpPr>
          <p:spPr bwMode="auto">
            <a:xfrm flipH="1">
              <a:off x="3062" y="3264"/>
              <a:ext cx="13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292929"/>
                </a:solidFill>
              </a:endParaRPr>
            </a:p>
          </p:txBody>
        </p:sp>
      </p:grpSp>
      <p:pic>
        <p:nvPicPr>
          <p:cNvPr id="28" name="Picture 27" descr="Image_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1" y="3850456"/>
            <a:ext cx="3109063" cy="20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Chart 28"/>
          <p:cNvGraphicFramePr>
            <a:graphicFrameLocks/>
          </p:cNvGraphicFramePr>
          <p:nvPr>
            <p:extLst>
              <p:ext uri="{D42A27DB-BD31-4B8C-83A1-F6EECF244321}">
                <p14:modId xmlns:p14="http://schemas.microsoft.com/office/powerpoint/2010/main" val="3577292420"/>
              </p:ext>
            </p:extLst>
          </p:nvPr>
        </p:nvGraphicFramePr>
        <p:xfrm>
          <a:off x="6783657" y="2738131"/>
          <a:ext cx="2214402" cy="1224269"/>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descr="Image_1413"/>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4222534" y="4974089"/>
            <a:ext cx="2027116" cy="71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http://www.tcpavements.com/pics/img_dise.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6" t="59301" r="52907" b="5894"/>
          <a:stretch/>
        </p:blipFill>
        <p:spPr bwMode="auto">
          <a:xfrm>
            <a:off x="3094412" y="2783635"/>
            <a:ext cx="2256245" cy="11787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57"/>
          <p:cNvSpPr txBox="1">
            <a:spLocks noChangeArrowheads="1"/>
          </p:cNvSpPr>
          <p:nvPr/>
        </p:nvSpPr>
        <p:spPr bwMode="auto">
          <a:xfrm>
            <a:off x="5798452" y="2261464"/>
            <a:ext cx="1970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Accumulate damage</a:t>
            </a:r>
            <a:endParaRPr kumimoji="0" lang="en-US" sz="1600" b="1" dirty="0">
              <a:solidFill>
                <a:schemeClr val="accent5">
                  <a:lumMod val="50000"/>
                </a:schemeClr>
              </a:solidFill>
              <a:latin typeface="Symbol" pitchFamily="18" charset="2"/>
            </a:endParaRPr>
          </a:p>
        </p:txBody>
      </p:sp>
      <p:sp>
        <p:nvSpPr>
          <p:cNvPr id="27" name="Text Box 57"/>
          <p:cNvSpPr txBox="1">
            <a:spLocks noChangeArrowheads="1"/>
          </p:cNvSpPr>
          <p:nvPr/>
        </p:nvSpPr>
        <p:spPr bwMode="auto">
          <a:xfrm>
            <a:off x="6504875" y="4707006"/>
            <a:ext cx="2183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b="1" dirty="0" smtClean="0">
                <a:solidFill>
                  <a:schemeClr val="accent5">
                    <a:lumMod val="50000"/>
                  </a:schemeClr>
                </a:solidFill>
                <a:latin typeface="Times New Roman" pitchFamily="18" charset="0"/>
                <a:cs typeface="Times New Roman" pitchFamily="18" charset="0"/>
              </a:rPr>
              <a:t>Correlate damage to distress</a:t>
            </a:r>
            <a:endParaRPr kumimoji="0" lang="en-US" sz="1600" b="1" dirty="0">
              <a:solidFill>
                <a:schemeClr val="accent5">
                  <a:lumMod val="50000"/>
                </a:schemeClr>
              </a:solidFill>
              <a:latin typeface="Symbol" pitchFamily="18" charset="2"/>
            </a:endParaRPr>
          </a:p>
        </p:txBody>
      </p:sp>
      <p:sp>
        <p:nvSpPr>
          <p:cNvPr id="2" name="Oval 1"/>
          <p:cNvSpPr/>
          <p:nvPr/>
        </p:nvSpPr>
        <p:spPr>
          <a:xfrm>
            <a:off x="3646920" y="3659956"/>
            <a:ext cx="5447969" cy="30723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val="233903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6.2-</a:t>
            </a:r>
            <a:fld id="{D4B4EA57-B095-44DA-B5DA-F05DF3627B5C}" type="slidenum">
              <a:rPr lang="en-US"/>
              <a:pPr/>
              <a:t>34</a:t>
            </a:fld>
            <a:endParaRPr lang="en-US"/>
          </a:p>
        </p:txBody>
      </p:sp>
      <p:sp>
        <p:nvSpPr>
          <p:cNvPr id="271362" name="Rectangle 2"/>
          <p:cNvSpPr>
            <a:spLocks noGrp="1" noChangeArrowheads="1"/>
          </p:cNvSpPr>
          <p:nvPr>
            <p:ph type="title"/>
          </p:nvPr>
        </p:nvSpPr>
        <p:spPr>
          <a:xfrm>
            <a:off x="1066800" y="0"/>
            <a:ext cx="7158037" cy="1412875"/>
          </a:xfrm>
        </p:spPr>
        <p:txBody>
          <a:bodyPr/>
          <a:lstStyle/>
          <a:p>
            <a:r>
              <a:rPr lang="en-US" sz="3600" dirty="0"/>
              <a:t/>
            </a:r>
            <a:br>
              <a:rPr lang="en-US" sz="3600" dirty="0"/>
            </a:br>
            <a:r>
              <a:rPr lang="en-US" sz="3600" dirty="0" smtClean="0">
                <a:solidFill>
                  <a:schemeClr val="tx1"/>
                </a:solidFill>
              </a:rPr>
              <a:t>Implementation</a:t>
            </a:r>
            <a:r>
              <a:rPr lang="en-US" sz="3600" dirty="0" smtClean="0"/>
              <a:t/>
            </a:r>
            <a:br>
              <a:rPr lang="en-US" sz="3600" dirty="0" smtClean="0"/>
            </a:br>
            <a:r>
              <a:rPr lang="en-US" sz="3600" dirty="0" smtClean="0"/>
              <a:t>2. Calibration </a:t>
            </a:r>
            <a:r>
              <a:rPr lang="en-US" sz="3600" dirty="0"/>
              <a:t>/ Validation</a:t>
            </a:r>
          </a:p>
        </p:txBody>
      </p:sp>
      <p:sp>
        <p:nvSpPr>
          <p:cNvPr id="271363" name="Rectangle 3"/>
          <p:cNvSpPr>
            <a:spLocks noGrp="1" noChangeArrowheads="1"/>
          </p:cNvSpPr>
          <p:nvPr>
            <p:ph type="body" idx="1"/>
          </p:nvPr>
        </p:nvSpPr>
        <p:spPr>
          <a:xfrm>
            <a:off x="457200" y="1874838"/>
            <a:ext cx="8229600" cy="4525962"/>
          </a:xfrm>
        </p:spPr>
        <p:txBody>
          <a:bodyPr/>
          <a:lstStyle/>
          <a:p>
            <a:r>
              <a:rPr lang="en-US" dirty="0" smtClean="0"/>
              <a:t>Local </a:t>
            </a:r>
            <a:r>
              <a:rPr lang="en-US" dirty="0"/>
              <a:t>Calibration and Validation</a:t>
            </a:r>
          </a:p>
          <a:p>
            <a:pPr lvl="1"/>
            <a:r>
              <a:rPr lang="en-US" i="1" dirty="0"/>
              <a:t>State</a:t>
            </a:r>
            <a:r>
              <a:rPr lang="en-US" dirty="0"/>
              <a:t> materials and performance data</a:t>
            </a:r>
          </a:p>
          <a:p>
            <a:pPr lvl="1"/>
            <a:r>
              <a:rPr lang="en-US" dirty="0"/>
              <a:t>Eliminate or reduce distress model bias for local </a:t>
            </a:r>
            <a:r>
              <a:rPr lang="en-US" dirty="0" smtClean="0"/>
              <a:t>conditions</a:t>
            </a:r>
            <a:endParaRPr lang="en-US" dirty="0"/>
          </a:p>
        </p:txBody>
      </p:sp>
    </p:spTree>
    <p:extLst>
      <p:ext uri="{BB962C8B-B14F-4D97-AF65-F5344CB8AC3E}">
        <p14:creationId xmlns:p14="http://schemas.microsoft.com/office/powerpoint/2010/main" val="4182697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a:xfrm>
            <a:off x="827056" y="152400"/>
            <a:ext cx="8534977" cy="1065959"/>
          </a:xfrm>
        </p:spPr>
        <p:txBody>
          <a:bodyPr/>
          <a:lstStyle/>
          <a:p>
            <a:pPr defTabSz="820583">
              <a:defRPr/>
            </a:pPr>
            <a:r>
              <a:rPr lang="en-US" dirty="0" smtClean="0"/>
              <a:t>National field calibration process</a:t>
            </a:r>
          </a:p>
        </p:txBody>
      </p:sp>
      <p:grpSp>
        <p:nvGrpSpPr>
          <p:cNvPr id="74755" name="Group 3"/>
          <p:cNvGrpSpPr>
            <a:grpSpLocks/>
          </p:cNvGrpSpPr>
          <p:nvPr/>
        </p:nvGrpSpPr>
        <p:grpSpPr bwMode="auto">
          <a:xfrm>
            <a:off x="1260262" y="1597204"/>
            <a:ext cx="7095109" cy="4750266"/>
            <a:chOff x="805" y="783"/>
            <a:chExt cx="4470" cy="2992"/>
          </a:xfrm>
        </p:grpSpPr>
        <p:grpSp>
          <p:nvGrpSpPr>
            <p:cNvPr id="74756" name="Group 4"/>
            <p:cNvGrpSpPr>
              <a:grpSpLocks/>
            </p:cNvGrpSpPr>
            <p:nvPr/>
          </p:nvGrpSpPr>
          <p:grpSpPr bwMode="auto">
            <a:xfrm>
              <a:off x="805" y="783"/>
              <a:ext cx="4097" cy="2992"/>
              <a:chOff x="827" y="1087"/>
              <a:chExt cx="3116" cy="2467"/>
            </a:xfrm>
          </p:grpSpPr>
          <p:sp>
            <p:nvSpPr>
              <p:cNvPr id="74760" name="Line 5"/>
              <p:cNvSpPr>
                <a:spLocks noChangeShapeType="1"/>
              </p:cNvSpPr>
              <p:nvPr/>
            </p:nvSpPr>
            <p:spPr bwMode="auto">
              <a:xfrm>
                <a:off x="1005" y="1087"/>
                <a:ext cx="1" cy="230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1" name="Line 6"/>
              <p:cNvSpPr>
                <a:spLocks noChangeShapeType="1"/>
              </p:cNvSpPr>
              <p:nvPr/>
            </p:nvSpPr>
            <p:spPr bwMode="auto">
              <a:xfrm>
                <a:off x="1005" y="3388"/>
                <a:ext cx="2938"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2" name="Line 7"/>
              <p:cNvSpPr>
                <a:spLocks noChangeShapeType="1"/>
              </p:cNvSpPr>
              <p:nvPr/>
            </p:nvSpPr>
            <p:spPr bwMode="auto">
              <a:xfrm flipV="1">
                <a:off x="1005" y="3158"/>
                <a:ext cx="294" cy="230"/>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Line 8"/>
              <p:cNvSpPr>
                <a:spLocks noChangeShapeType="1"/>
              </p:cNvSpPr>
              <p:nvPr/>
            </p:nvSpPr>
            <p:spPr bwMode="auto">
              <a:xfrm flipV="1">
                <a:off x="1299" y="3043"/>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4" name="Line 9"/>
              <p:cNvSpPr>
                <a:spLocks noChangeShapeType="1"/>
              </p:cNvSpPr>
              <p:nvPr/>
            </p:nvSpPr>
            <p:spPr bwMode="auto">
              <a:xfrm flipV="1">
                <a:off x="1446" y="2928"/>
                <a:ext cx="146"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5" name="Line 10"/>
              <p:cNvSpPr>
                <a:spLocks noChangeShapeType="1"/>
              </p:cNvSpPr>
              <p:nvPr/>
            </p:nvSpPr>
            <p:spPr bwMode="auto">
              <a:xfrm flipV="1">
                <a:off x="1592" y="2813"/>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6" name="Line 11"/>
              <p:cNvSpPr>
                <a:spLocks noChangeShapeType="1"/>
              </p:cNvSpPr>
              <p:nvPr/>
            </p:nvSpPr>
            <p:spPr bwMode="auto">
              <a:xfrm flipV="1">
                <a:off x="1739" y="2698"/>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7" name="Line 12"/>
              <p:cNvSpPr>
                <a:spLocks noChangeShapeType="1"/>
              </p:cNvSpPr>
              <p:nvPr/>
            </p:nvSpPr>
            <p:spPr bwMode="auto">
              <a:xfrm flipV="1">
                <a:off x="1886" y="2583"/>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8" name="Line 13"/>
              <p:cNvSpPr>
                <a:spLocks noChangeShapeType="1"/>
              </p:cNvSpPr>
              <p:nvPr/>
            </p:nvSpPr>
            <p:spPr bwMode="auto">
              <a:xfrm flipV="1">
                <a:off x="2033" y="2468"/>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9" name="Line 14"/>
              <p:cNvSpPr>
                <a:spLocks noChangeShapeType="1"/>
              </p:cNvSpPr>
              <p:nvPr/>
            </p:nvSpPr>
            <p:spPr bwMode="auto">
              <a:xfrm flipV="1">
                <a:off x="2180" y="2353"/>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0" name="Line 15"/>
              <p:cNvSpPr>
                <a:spLocks noChangeShapeType="1"/>
              </p:cNvSpPr>
              <p:nvPr/>
            </p:nvSpPr>
            <p:spPr bwMode="auto">
              <a:xfrm flipV="1">
                <a:off x="2327" y="2238"/>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1" name="Line 16"/>
              <p:cNvSpPr>
                <a:spLocks noChangeShapeType="1"/>
              </p:cNvSpPr>
              <p:nvPr/>
            </p:nvSpPr>
            <p:spPr bwMode="auto">
              <a:xfrm flipV="1">
                <a:off x="2474" y="2123"/>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2" name="Line 17"/>
              <p:cNvSpPr>
                <a:spLocks noChangeShapeType="1"/>
              </p:cNvSpPr>
              <p:nvPr/>
            </p:nvSpPr>
            <p:spPr bwMode="auto">
              <a:xfrm flipV="1">
                <a:off x="2621" y="2008"/>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3" name="Line 18"/>
              <p:cNvSpPr>
                <a:spLocks noChangeShapeType="1"/>
              </p:cNvSpPr>
              <p:nvPr/>
            </p:nvSpPr>
            <p:spPr bwMode="auto">
              <a:xfrm flipV="1">
                <a:off x="2768" y="1892"/>
                <a:ext cx="147" cy="116"/>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4" name="Line 19"/>
              <p:cNvSpPr>
                <a:spLocks noChangeShapeType="1"/>
              </p:cNvSpPr>
              <p:nvPr/>
            </p:nvSpPr>
            <p:spPr bwMode="auto">
              <a:xfrm flipV="1">
                <a:off x="2915" y="1778"/>
                <a:ext cx="147" cy="114"/>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5" name="Line 20"/>
              <p:cNvSpPr>
                <a:spLocks noChangeShapeType="1"/>
              </p:cNvSpPr>
              <p:nvPr/>
            </p:nvSpPr>
            <p:spPr bwMode="auto">
              <a:xfrm flipV="1">
                <a:off x="3062" y="1662"/>
                <a:ext cx="147" cy="116"/>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6" name="Line 21"/>
              <p:cNvSpPr>
                <a:spLocks noChangeShapeType="1"/>
              </p:cNvSpPr>
              <p:nvPr/>
            </p:nvSpPr>
            <p:spPr bwMode="auto">
              <a:xfrm flipV="1">
                <a:off x="3209" y="1547"/>
                <a:ext cx="146"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7" name="Line 22"/>
              <p:cNvSpPr>
                <a:spLocks noChangeShapeType="1"/>
              </p:cNvSpPr>
              <p:nvPr/>
            </p:nvSpPr>
            <p:spPr bwMode="auto">
              <a:xfrm flipV="1">
                <a:off x="3355" y="1432"/>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8" name="Line 23"/>
              <p:cNvSpPr>
                <a:spLocks noChangeShapeType="1"/>
              </p:cNvSpPr>
              <p:nvPr/>
            </p:nvSpPr>
            <p:spPr bwMode="auto">
              <a:xfrm flipV="1">
                <a:off x="3502" y="1317"/>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9" name="Line 24"/>
              <p:cNvSpPr>
                <a:spLocks noChangeShapeType="1"/>
              </p:cNvSpPr>
              <p:nvPr/>
            </p:nvSpPr>
            <p:spPr bwMode="auto">
              <a:xfrm flipV="1">
                <a:off x="3649" y="1202"/>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80" name="Line 25"/>
              <p:cNvSpPr>
                <a:spLocks noChangeShapeType="1"/>
              </p:cNvSpPr>
              <p:nvPr/>
            </p:nvSpPr>
            <p:spPr bwMode="auto">
              <a:xfrm flipV="1">
                <a:off x="3796" y="1087"/>
                <a:ext cx="147" cy="115"/>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81" name="Freeform 26"/>
              <p:cNvSpPr>
                <a:spLocks/>
              </p:cNvSpPr>
              <p:nvPr/>
            </p:nvSpPr>
            <p:spPr bwMode="auto">
              <a:xfrm>
                <a:off x="1272" y="2901"/>
                <a:ext cx="53" cy="54"/>
              </a:xfrm>
              <a:custGeom>
                <a:avLst/>
                <a:gdLst>
                  <a:gd name="T0" fmla="*/ 27 w 161"/>
                  <a:gd name="T1" fmla="*/ 0 h 161"/>
                  <a:gd name="T2" fmla="*/ 53 w 161"/>
                  <a:gd name="T3" fmla="*/ 27 h 161"/>
                  <a:gd name="T4" fmla="*/ 27 w 161"/>
                  <a:gd name="T5" fmla="*/ 54 h 161"/>
                  <a:gd name="T6" fmla="*/ 0 w 161"/>
                  <a:gd name="T7" fmla="*/ 27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1" y="0"/>
                    </a:moveTo>
                    <a:lnTo>
                      <a:pt x="161" y="81"/>
                    </a:lnTo>
                    <a:lnTo>
                      <a:pt x="81" y="161"/>
                    </a:lnTo>
                    <a:lnTo>
                      <a:pt x="0" y="81"/>
                    </a:lnTo>
                    <a:lnTo>
                      <a:pt x="81" y="0"/>
                    </a:lnTo>
                    <a:close/>
                  </a:path>
                </a:pathLst>
              </a:custGeom>
              <a:solidFill>
                <a:srgbClr val="0000FF"/>
              </a:solidFill>
              <a:ln w="9525">
                <a:solidFill>
                  <a:srgbClr val="0000FF"/>
                </a:solidFill>
                <a:round/>
                <a:headEnd/>
                <a:tailEnd/>
              </a:ln>
            </p:spPr>
            <p:txBody>
              <a:bodyPr/>
              <a:lstStyle/>
              <a:p>
                <a:endParaRPr lang="en-US"/>
              </a:p>
            </p:txBody>
          </p:sp>
          <p:sp>
            <p:nvSpPr>
              <p:cNvPr id="74782" name="Freeform 27"/>
              <p:cNvSpPr>
                <a:spLocks/>
              </p:cNvSpPr>
              <p:nvPr/>
            </p:nvSpPr>
            <p:spPr bwMode="auto">
              <a:xfrm>
                <a:off x="1419" y="2809"/>
                <a:ext cx="53" cy="54"/>
              </a:xfrm>
              <a:custGeom>
                <a:avLst/>
                <a:gdLst>
                  <a:gd name="T0" fmla="*/ 27 w 161"/>
                  <a:gd name="T1" fmla="*/ 0 h 161"/>
                  <a:gd name="T2" fmla="*/ 53 w 161"/>
                  <a:gd name="T3" fmla="*/ 27 h 161"/>
                  <a:gd name="T4" fmla="*/ 27 w 161"/>
                  <a:gd name="T5" fmla="*/ 54 h 161"/>
                  <a:gd name="T6" fmla="*/ 0 w 161"/>
                  <a:gd name="T7" fmla="*/ 27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1" y="0"/>
                    </a:moveTo>
                    <a:lnTo>
                      <a:pt x="161" y="81"/>
                    </a:lnTo>
                    <a:lnTo>
                      <a:pt x="81" y="161"/>
                    </a:lnTo>
                    <a:lnTo>
                      <a:pt x="0" y="81"/>
                    </a:lnTo>
                    <a:lnTo>
                      <a:pt x="81" y="0"/>
                    </a:lnTo>
                    <a:close/>
                  </a:path>
                </a:pathLst>
              </a:custGeom>
              <a:solidFill>
                <a:srgbClr val="0000FF"/>
              </a:solidFill>
              <a:ln w="9525">
                <a:solidFill>
                  <a:srgbClr val="0000FF"/>
                </a:solidFill>
                <a:round/>
                <a:headEnd/>
                <a:tailEnd/>
              </a:ln>
            </p:spPr>
            <p:txBody>
              <a:bodyPr/>
              <a:lstStyle/>
              <a:p>
                <a:endParaRPr lang="en-US"/>
              </a:p>
            </p:txBody>
          </p:sp>
          <p:sp>
            <p:nvSpPr>
              <p:cNvPr id="74783" name="Freeform 28"/>
              <p:cNvSpPr>
                <a:spLocks/>
              </p:cNvSpPr>
              <p:nvPr/>
            </p:nvSpPr>
            <p:spPr bwMode="auto">
              <a:xfrm>
                <a:off x="1566" y="2556"/>
                <a:ext cx="53" cy="54"/>
              </a:xfrm>
              <a:custGeom>
                <a:avLst/>
                <a:gdLst>
                  <a:gd name="T0" fmla="*/ 26 w 161"/>
                  <a:gd name="T1" fmla="*/ 0 h 161"/>
                  <a:gd name="T2" fmla="*/ 53 w 161"/>
                  <a:gd name="T3" fmla="*/ 27 h 161"/>
                  <a:gd name="T4" fmla="*/ 26 w 161"/>
                  <a:gd name="T5" fmla="*/ 54 h 161"/>
                  <a:gd name="T6" fmla="*/ 0 w 161"/>
                  <a:gd name="T7" fmla="*/ 27 h 161"/>
                  <a:gd name="T8" fmla="*/ 26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0" y="0"/>
                    </a:moveTo>
                    <a:lnTo>
                      <a:pt x="161" y="81"/>
                    </a:lnTo>
                    <a:lnTo>
                      <a:pt x="80" y="161"/>
                    </a:lnTo>
                    <a:lnTo>
                      <a:pt x="0" y="81"/>
                    </a:lnTo>
                    <a:lnTo>
                      <a:pt x="80" y="0"/>
                    </a:lnTo>
                    <a:close/>
                  </a:path>
                </a:pathLst>
              </a:custGeom>
              <a:solidFill>
                <a:srgbClr val="0000FF"/>
              </a:solidFill>
              <a:ln w="9525">
                <a:solidFill>
                  <a:srgbClr val="0000FF"/>
                </a:solidFill>
                <a:round/>
                <a:headEnd/>
                <a:tailEnd/>
              </a:ln>
            </p:spPr>
            <p:txBody>
              <a:bodyPr/>
              <a:lstStyle/>
              <a:p>
                <a:endParaRPr lang="en-US"/>
              </a:p>
            </p:txBody>
          </p:sp>
          <p:sp>
            <p:nvSpPr>
              <p:cNvPr id="74784" name="Freeform 29"/>
              <p:cNvSpPr>
                <a:spLocks/>
              </p:cNvSpPr>
              <p:nvPr/>
            </p:nvSpPr>
            <p:spPr bwMode="auto">
              <a:xfrm>
                <a:off x="1713" y="2464"/>
                <a:ext cx="53" cy="54"/>
              </a:xfrm>
              <a:custGeom>
                <a:avLst/>
                <a:gdLst>
                  <a:gd name="T0" fmla="*/ 26 w 161"/>
                  <a:gd name="T1" fmla="*/ 0 h 161"/>
                  <a:gd name="T2" fmla="*/ 53 w 161"/>
                  <a:gd name="T3" fmla="*/ 27 h 161"/>
                  <a:gd name="T4" fmla="*/ 26 w 161"/>
                  <a:gd name="T5" fmla="*/ 54 h 161"/>
                  <a:gd name="T6" fmla="*/ 0 w 161"/>
                  <a:gd name="T7" fmla="*/ 27 h 161"/>
                  <a:gd name="T8" fmla="*/ 26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0" y="0"/>
                    </a:moveTo>
                    <a:lnTo>
                      <a:pt x="161" y="81"/>
                    </a:lnTo>
                    <a:lnTo>
                      <a:pt x="80" y="161"/>
                    </a:lnTo>
                    <a:lnTo>
                      <a:pt x="0" y="81"/>
                    </a:lnTo>
                    <a:lnTo>
                      <a:pt x="80" y="0"/>
                    </a:lnTo>
                    <a:close/>
                  </a:path>
                </a:pathLst>
              </a:custGeom>
              <a:solidFill>
                <a:srgbClr val="0000FF"/>
              </a:solidFill>
              <a:ln w="9525">
                <a:solidFill>
                  <a:srgbClr val="0000FF"/>
                </a:solidFill>
                <a:round/>
                <a:headEnd/>
                <a:tailEnd/>
              </a:ln>
            </p:spPr>
            <p:txBody>
              <a:bodyPr/>
              <a:lstStyle/>
              <a:p>
                <a:endParaRPr lang="en-US"/>
              </a:p>
            </p:txBody>
          </p:sp>
          <p:sp>
            <p:nvSpPr>
              <p:cNvPr id="74785" name="Freeform 30"/>
              <p:cNvSpPr>
                <a:spLocks/>
              </p:cNvSpPr>
              <p:nvPr/>
            </p:nvSpPr>
            <p:spPr bwMode="auto">
              <a:xfrm>
                <a:off x="1859" y="2165"/>
                <a:ext cx="54" cy="54"/>
              </a:xfrm>
              <a:custGeom>
                <a:avLst/>
                <a:gdLst>
                  <a:gd name="T0" fmla="*/ 27 w 161"/>
                  <a:gd name="T1" fmla="*/ 0 h 161"/>
                  <a:gd name="T2" fmla="*/ 54 w 161"/>
                  <a:gd name="T3" fmla="*/ 27 h 161"/>
                  <a:gd name="T4" fmla="*/ 27 w 161"/>
                  <a:gd name="T5" fmla="*/ 54 h 161"/>
                  <a:gd name="T6" fmla="*/ 0 w 161"/>
                  <a:gd name="T7" fmla="*/ 27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1" y="0"/>
                    </a:moveTo>
                    <a:lnTo>
                      <a:pt x="161" y="81"/>
                    </a:lnTo>
                    <a:lnTo>
                      <a:pt x="81" y="161"/>
                    </a:lnTo>
                    <a:lnTo>
                      <a:pt x="0" y="81"/>
                    </a:lnTo>
                    <a:lnTo>
                      <a:pt x="81" y="0"/>
                    </a:lnTo>
                    <a:close/>
                  </a:path>
                </a:pathLst>
              </a:custGeom>
              <a:solidFill>
                <a:srgbClr val="0000FF"/>
              </a:solidFill>
              <a:ln w="9525">
                <a:solidFill>
                  <a:srgbClr val="0000FF"/>
                </a:solidFill>
                <a:round/>
                <a:headEnd/>
                <a:tailEnd/>
              </a:ln>
            </p:spPr>
            <p:txBody>
              <a:bodyPr/>
              <a:lstStyle/>
              <a:p>
                <a:endParaRPr lang="en-US"/>
              </a:p>
            </p:txBody>
          </p:sp>
          <p:sp>
            <p:nvSpPr>
              <p:cNvPr id="74786" name="Freeform 31"/>
              <p:cNvSpPr>
                <a:spLocks/>
              </p:cNvSpPr>
              <p:nvPr/>
            </p:nvSpPr>
            <p:spPr bwMode="auto">
              <a:xfrm>
                <a:off x="2006" y="2211"/>
                <a:ext cx="54" cy="54"/>
              </a:xfrm>
              <a:custGeom>
                <a:avLst/>
                <a:gdLst>
                  <a:gd name="T0" fmla="*/ 27 w 161"/>
                  <a:gd name="T1" fmla="*/ 0 h 161"/>
                  <a:gd name="T2" fmla="*/ 54 w 161"/>
                  <a:gd name="T3" fmla="*/ 27 h 161"/>
                  <a:gd name="T4" fmla="*/ 27 w 161"/>
                  <a:gd name="T5" fmla="*/ 54 h 161"/>
                  <a:gd name="T6" fmla="*/ 0 w 161"/>
                  <a:gd name="T7" fmla="*/ 27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1" y="0"/>
                    </a:moveTo>
                    <a:lnTo>
                      <a:pt x="161" y="81"/>
                    </a:lnTo>
                    <a:lnTo>
                      <a:pt x="81" y="161"/>
                    </a:lnTo>
                    <a:lnTo>
                      <a:pt x="0" y="81"/>
                    </a:lnTo>
                    <a:lnTo>
                      <a:pt x="81" y="0"/>
                    </a:lnTo>
                    <a:close/>
                  </a:path>
                </a:pathLst>
              </a:custGeom>
              <a:solidFill>
                <a:srgbClr val="0000FF"/>
              </a:solidFill>
              <a:ln w="9525">
                <a:solidFill>
                  <a:srgbClr val="0000FF"/>
                </a:solidFill>
                <a:round/>
                <a:headEnd/>
                <a:tailEnd/>
              </a:ln>
            </p:spPr>
            <p:txBody>
              <a:bodyPr/>
              <a:lstStyle/>
              <a:p>
                <a:endParaRPr lang="en-US"/>
              </a:p>
            </p:txBody>
          </p:sp>
          <p:sp>
            <p:nvSpPr>
              <p:cNvPr id="74787" name="Freeform 32"/>
              <p:cNvSpPr>
                <a:spLocks/>
              </p:cNvSpPr>
              <p:nvPr/>
            </p:nvSpPr>
            <p:spPr bwMode="auto">
              <a:xfrm>
                <a:off x="2153" y="1866"/>
                <a:ext cx="54" cy="53"/>
              </a:xfrm>
              <a:custGeom>
                <a:avLst/>
                <a:gdLst>
                  <a:gd name="T0" fmla="*/ 27 w 161"/>
                  <a:gd name="T1" fmla="*/ 0 h 161"/>
                  <a:gd name="T2" fmla="*/ 54 w 161"/>
                  <a:gd name="T3" fmla="*/ 26 h 161"/>
                  <a:gd name="T4" fmla="*/ 27 w 161"/>
                  <a:gd name="T5" fmla="*/ 53 h 161"/>
                  <a:gd name="T6" fmla="*/ 0 w 161"/>
                  <a:gd name="T7" fmla="*/ 26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0" y="0"/>
                    </a:moveTo>
                    <a:lnTo>
                      <a:pt x="161" y="80"/>
                    </a:lnTo>
                    <a:lnTo>
                      <a:pt x="80" y="161"/>
                    </a:lnTo>
                    <a:lnTo>
                      <a:pt x="0" y="80"/>
                    </a:lnTo>
                    <a:lnTo>
                      <a:pt x="80" y="0"/>
                    </a:lnTo>
                    <a:close/>
                  </a:path>
                </a:pathLst>
              </a:custGeom>
              <a:solidFill>
                <a:srgbClr val="0000FF"/>
              </a:solidFill>
              <a:ln w="9525">
                <a:solidFill>
                  <a:srgbClr val="0000FF"/>
                </a:solidFill>
                <a:round/>
                <a:headEnd/>
                <a:tailEnd/>
              </a:ln>
            </p:spPr>
            <p:txBody>
              <a:bodyPr/>
              <a:lstStyle/>
              <a:p>
                <a:endParaRPr lang="en-US"/>
              </a:p>
            </p:txBody>
          </p:sp>
          <p:sp>
            <p:nvSpPr>
              <p:cNvPr id="74788" name="Freeform 33"/>
              <p:cNvSpPr>
                <a:spLocks/>
              </p:cNvSpPr>
              <p:nvPr/>
            </p:nvSpPr>
            <p:spPr bwMode="auto">
              <a:xfrm>
                <a:off x="2300" y="1635"/>
                <a:ext cx="54" cy="54"/>
              </a:xfrm>
              <a:custGeom>
                <a:avLst/>
                <a:gdLst>
                  <a:gd name="T0" fmla="*/ 27 w 161"/>
                  <a:gd name="T1" fmla="*/ 0 h 161"/>
                  <a:gd name="T2" fmla="*/ 54 w 161"/>
                  <a:gd name="T3" fmla="*/ 27 h 161"/>
                  <a:gd name="T4" fmla="*/ 27 w 161"/>
                  <a:gd name="T5" fmla="*/ 54 h 161"/>
                  <a:gd name="T6" fmla="*/ 0 w 161"/>
                  <a:gd name="T7" fmla="*/ 27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0" y="0"/>
                    </a:moveTo>
                    <a:lnTo>
                      <a:pt x="161" y="81"/>
                    </a:lnTo>
                    <a:lnTo>
                      <a:pt x="80" y="161"/>
                    </a:lnTo>
                    <a:lnTo>
                      <a:pt x="0" y="81"/>
                    </a:lnTo>
                    <a:lnTo>
                      <a:pt x="80" y="0"/>
                    </a:lnTo>
                    <a:close/>
                  </a:path>
                </a:pathLst>
              </a:custGeom>
              <a:solidFill>
                <a:srgbClr val="0000FF"/>
              </a:solidFill>
              <a:ln w="9525">
                <a:solidFill>
                  <a:srgbClr val="0000FF"/>
                </a:solidFill>
                <a:round/>
                <a:headEnd/>
                <a:tailEnd/>
              </a:ln>
            </p:spPr>
            <p:txBody>
              <a:bodyPr/>
              <a:lstStyle/>
              <a:p>
                <a:endParaRPr lang="en-US"/>
              </a:p>
            </p:txBody>
          </p:sp>
          <p:sp>
            <p:nvSpPr>
              <p:cNvPr id="74789" name="Freeform 34"/>
              <p:cNvSpPr>
                <a:spLocks/>
              </p:cNvSpPr>
              <p:nvPr/>
            </p:nvSpPr>
            <p:spPr bwMode="auto">
              <a:xfrm>
                <a:off x="2447" y="1567"/>
                <a:ext cx="54" cy="53"/>
              </a:xfrm>
              <a:custGeom>
                <a:avLst/>
                <a:gdLst>
                  <a:gd name="T0" fmla="*/ 27 w 161"/>
                  <a:gd name="T1" fmla="*/ 0 h 161"/>
                  <a:gd name="T2" fmla="*/ 54 w 161"/>
                  <a:gd name="T3" fmla="*/ 26 h 161"/>
                  <a:gd name="T4" fmla="*/ 27 w 161"/>
                  <a:gd name="T5" fmla="*/ 53 h 161"/>
                  <a:gd name="T6" fmla="*/ 0 w 161"/>
                  <a:gd name="T7" fmla="*/ 26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1" y="0"/>
                    </a:moveTo>
                    <a:lnTo>
                      <a:pt x="161" y="80"/>
                    </a:lnTo>
                    <a:lnTo>
                      <a:pt x="81" y="161"/>
                    </a:lnTo>
                    <a:lnTo>
                      <a:pt x="0" y="80"/>
                    </a:lnTo>
                    <a:lnTo>
                      <a:pt x="81" y="0"/>
                    </a:lnTo>
                    <a:close/>
                  </a:path>
                </a:pathLst>
              </a:custGeom>
              <a:solidFill>
                <a:srgbClr val="0000FF"/>
              </a:solidFill>
              <a:ln w="9525">
                <a:solidFill>
                  <a:srgbClr val="0000FF"/>
                </a:solidFill>
                <a:round/>
                <a:headEnd/>
                <a:tailEnd/>
              </a:ln>
            </p:spPr>
            <p:txBody>
              <a:bodyPr/>
              <a:lstStyle/>
              <a:p>
                <a:endParaRPr lang="en-US"/>
              </a:p>
            </p:txBody>
          </p:sp>
          <p:sp>
            <p:nvSpPr>
              <p:cNvPr id="74790" name="Freeform 35"/>
              <p:cNvSpPr>
                <a:spLocks/>
              </p:cNvSpPr>
              <p:nvPr/>
            </p:nvSpPr>
            <p:spPr bwMode="auto">
              <a:xfrm>
                <a:off x="2594" y="1290"/>
                <a:ext cx="54" cy="54"/>
              </a:xfrm>
              <a:custGeom>
                <a:avLst/>
                <a:gdLst>
                  <a:gd name="T0" fmla="*/ 27 w 161"/>
                  <a:gd name="T1" fmla="*/ 0 h 161"/>
                  <a:gd name="T2" fmla="*/ 54 w 161"/>
                  <a:gd name="T3" fmla="*/ 27 h 161"/>
                  <a:gd name="T4" fmla="*/ 27 w 161"/>
                  <a:gd name="T5" fmla="*/ 54 h 161"/>
                  <a:gd name="T6" fmla="*/ 0 w 161"/>
                  <a:gd name="T7" fmla="*/ 27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1" y="0"/>
                    </a:moveTo>
                    <a:lnTo>
                      <a:pt x="161" y="81"/>
                    </a:lnTo>
                    <a:lnTo>
                      <a:pt x="81" y="161"/>
                    </a:lnTo>
                    <a:lnTo>
                      <a:pt x="0" y="81"/>
                    </a:lnTo>
                    <a:lnTo>
                      <a:pt x="81" y="0"/>
                    </a:lnTo>
                    <a:close/>
                  </a:path>
                </a:pathLst>
              </a:custGeom>
              <a:solidFill>
                <a:srgbClr val="0000FF"/>
              </a:solidFill>
              <a:ln w="9525">
                <a:solidFill>
                  <a:srgbClr val="0000FF"/>
                </a:solidFill>
                <a:round/>
                <a:headEnd/>
                <a:tailEnd/>
              </a:ln>
            </p:spPr>
            <p:txBody>
              <a:bodyPr/>
              <a:lstStyle/>
              <a:p>
                <a:endParaRPr lang="en-US"/>
              </a:p>
            </p:txBody>
          </p:sp>
          <p:sp>
            <p:nvSpPr>
              <p:cNvPr id="74791" name="Freeform 36"/>
              <p:cNvSpPr>
                <a:spLocks/>
              </p:cNvSpPr>
              <p:nvPr/>
            </p:nvSpPr>
            <p:spPr bwMode="auto">
              <a:xfrm>
                <a:off x="2741" y="1175"/>
                <a:ext cx="54" cy="54"/>
              </a:xfrm>
              <a:custGeom>
                <a:avLst/>
                <a:gdLst>
                  <a:gd name="T0" fmla="*/ 27 w 161"/>
                  <a:gd name="T1" fmla="*/ 0 h 161"/>
                  <a:gd name="T2" fmla="*/ 54 w 161"/>
                  <a:gd name="T3" fmla="*/ 27 h 161"/>
                  <a:gd name="T4" fmla="*/ 27 w 161"/>
                  <a:gd name="T5" fmla="*/ 54 h 161"/>
                  <a:gd name="T6" fmla="*/ 0 w 161"/>
                  <a:gd name="T7" fmla="*/ 27 h 161"/>
                  <a:gd name="T8" fmla="*/ 27 w 161"/>
                  <a:gd name="T9" fmla="*/ 0 h 161"/>
                  <a:gd name="T10" fmla="*/ 0 60000 65536"/>
                  <a:gd name="T11" fmla="*/ 0 60000 65536"/>
                  <a:gd name="T12" fmla="*/ 0 60000 65536"/>
                  <a:gd name="T13" fmla="*/ 0 60000 65536"/>
                  <a:gd name="T14" fmla="*/ 0 60000 65536"/>
                  <a:gd name="T15" fmla="*/ 0 w 161"/>
                  <a:gd name="T16" fmla="*/ 0 h 161"/>
                  <a:gd name="T17" fmla="*/ 161 w 161"/>
                  <a:gd name="T18" fmla="*/ 161 h 161"/>
                </a:gdLst>
                <a:ahLst/>
                <a:cxnLst>
                  <a:cxn ang="T10">
                    <a:pos x="T0" y="T1"/>
                  </a:cxn>
                  <a:cxn ang="T11">
                    <a:pos x="T2" y="T3"/>
                  </a:cxn>
                  <a:cxn ang="T12">
                    <a:pos x="T4" y="T5"/>
                  </a:cxn>
                  <a:cxn ang="T13">
                    <a:pos x="T6" y="T7"/>
                  </a:cxn>
                  <a:cxn ang="T14">
                    <a:pos x="T8" y="T9"/>
                  </a:cxn>
                </a:cxnLst>
                <a:rect l="T15" t="T16" r="T17" b="T18"/>
                <a:pathLst>
                  <a:path w="161" h="161">
                    <a:moveTo>
                      <a:pt x="80" y="0"/>
                    </a:moveTo>
                    <a:lnTo>
                      <a:pt x="161" y="81"/>
                    </a:lnTo>
                    <a:lnTo>
                      <a:pt x="80" y="161"/>
                    </a:lnTo>
                    <a:lnTo>
                      <a:pt x="0" y="81"/>
                    </a:lnTo>
                    <a:lnTo>
                      <a:pt x="80" y="0"/>
                    </a:lnTo>
                    <a:close/>
                  </a:path>
                </a:pathLst>
              </a:custGeom>
              <a:solidFill>
                <a:srgbClr val="0000FF"/>
              </a:solidFill>
              <a:ln w="9525">
                <a:solidFill>
                  <a:srgbClr val="0000FF"/>
                </a:solidFill>
                <a:round/>
                <a:headEnd/>
                <a:tailEnd/>
              </a:ln>
            </p:spPr>
            <p:txBody>
              <a:bodyPr/>
              <a:lstStyle/>
              <a:p>
                <a:endParaRPr lang="en-US"/>
              </a:p>
            </p:txBody>
          </p:sp>
          <p:sp>
            <p:nvSpPr>
              <p:cNvPr id="74792" name="Line 37"/>
              <p:cNvSpPr>
                <a:spLocks noChangeShapeType="1"/>
              </p:cNvSpPr>
              <p:nvPr/>
            </p:nvSpPr>
            <p:spPr bwMode="auto">
              <a:xfrm flipV="1">
                <a:off x="1005" y="1087"/>
                <a:ext cx="1828" cy="230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3" name="Rectangle 38"/>
              <p:cNvSpPr>
                <a:spLocks noChangeArrowheads="1"/>
              </p:cNvSpPr>
              <p:nvPr/>
            </p:nvSpPr>
            <p:spPr bwMode="auto">
              <a:xfrm>
                <a:off x="1745" y="3418"/>
                <a:ext cx="1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1700" b="1">
                    <a:solidFill>
                      <a:srgbClr val="000000"/>
                    </a:solidFill>
                    <a:latin typeface="Arial" charset="0"/>
                  </a:rPr>
                  <a:t>Predicted Performance</a:t>
                </a:r>
                <a:endParaRPr lang="en-US" sz="2400"/>
              </a:p>
            </p:txBody>
          </p:sp>
          <p:sp>
            <p:nvSpPr>
              <p:cNvPr id="74794" name="Rectangle 39"/>
              <p:cNvSpPr>
                <a:spLocks noChangeArrowheads="1"/>
              </p:cNvSpPr>
              <p:nvPr/>
            </p:nvSpPr>
            <p:spPr bwMode="auto">
              <a:xfrm rot="16200000">
                <a:off x="280" y="2411"/>
                <a:ext cx="120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1500" b="1" dirty="0">
                    <a:solidFill>
                      <a:srgbClr val="000000"/>
                    </a:solidFill>
                    <a:latin typeface="Arial" charset="0"/>
                  </a:rPr>
                  <a:t>Actual </a:t>
                </a:r>
                <a:r>
                  <a:rPr lang="en-US" sz="1500" b="1" dirty="0" smtClean="0">
                    <a:solidFill>
                      <a:srgbClr val="000000"/>
                    </a:solidFill>
                    <a:latin typeface="Arial" charset="0"/>
                  </a:rPr>
                  <a:t>Field </a:t>
                </a:r>
                <a:r>
                  <a:rPr lang="en-US" sz="1500" b="1" dirty="0">
                    <a:solidFill>
                      <a:srgbClr val="000000"/>
                    </a:solidFill>
                    <a:latin typeface="Arial" charset="0"/>
                  </a:rPr>
                  <a:t>Performance</a:t>
                </a:r>
                <a:endParaRPr lang="en-US" sz="2400" dirty="0"/>
              </a:p>
            </p:txBody>
          </p:sp>
          <p:sp>
            <p:nvSpPr>
              <p:cNvPr id="74795" name="Freeform 40"/>
              <p:cNvSpPr>
                <a:spLocks/>
              </p:cNvSpPr>
              <p:nvPr/>
            </p:nvSpPr>
            <p:spPr bwMode="auto">
              <a:xfrm>
                <a:off x="2061" y="2051"/>
                <a:ext cx="319" cy="278"/>
              </a:xfrm>
              <a:custGeom>
                <a:avLst/>
                <a:gdLst>
                  <a:gd name="T0" fmla="*/ 0 w 957"/>
                  <a:gd name="T1" fmla="*/ 10 h 834"/>
                  <a:gd name="T2" fmla="*/ 32 w 957"/>
                  <a:gd name="T3" fmla="*/ 11 h 834"/>
                  <a:gd name="T4" fmla="*/ 63 w 957"/>
                  <a:gd name="T5" fmla="*/ 15 h 834"/>
                  <a:gd name="T6" fmla="*/ 78 w 957"/>
                  <a:gd name="T7" fmla="*/ 14 h 834"/>
                  <a:gd name="T8" fmla="*/ 91 w 957"/>
                  <a:gd name="T9" fmla="*/ 22 h 834"/>
                  <a:gd name="T10" fmla="*/ 120 w 957"/>
                  <a:gd name="T11" fmla="*/ 31 h 834"/>
                  <a:gd name="T12" fmla="*/ 148 w 957"/>
                  <a:gd name="T13" fmla="*/ 42 h 834"/>
                  <a:gd name="T14" fmla="*/ 173 w 957"/>
                  <a:gd name="T15" fmla="*/ 56 h 834"/>
                  <a:gd name="T16" fmla="*/ 188 w 957"/>
                  <a:gd name="T17" fmla="*/ 59 h 834"/>
                  <a:gd name="T18" fmla="*/ 196 w 957"/>
                  <a:gd name="T19" fmla="*/ 71 h 834"/>
                  <a:gd name="T20" fmla="*/ 218 w 957"/>
                  <a:gd name="T21" fmla="*/ 88 h 834"/>
                  <a:gd name="T22" fmla="*/ 238 w 957"/>
                  <a:gd name="T23" fmla="*/ 108 h 834"/>
                  <a:gd name="T24" fmla="*/ 256 w 957"/>
                  <a:gd name="T25" fmla="*/ 129 h 834"/>
                  <a:gd name="T26" fmla="*/ 269 w 957"/>
                  <a:gd name="T27" fmla="*/ 136 h 834"/>
                  <a:gd name="T28" fmla="*/ 271 w 957"/>
                  <a:gd name="T29" fmla="*/ 150 h 834"/>
                  <a:gd name="T30" fmla="*/ 285 w 957"/>
                  <a:gd name="T31" fmla="*/ 174 h 834"/>
                  <a:gd name="T32" fmla="*/ 295 w 957"/>
                  <a:gd name="T33" fmla="*/ 199 h 834"/>
                  <a:gd name="T34" fmla="*/ 303 w 957"/>
                  <a:gd name="T35" fmla="*/ 225 h 834"/>
                  <a:gd name="T36" fmla="*/ 303 w 957"/>
                  <a:gd name="T37" fmla="*/ 223 h 834"/>
                  <a:gd name="T38" fmla="*/ 307 w 957"/>
                  <a:gd name="T39" fmla="*/ 250 h 834"/>
                  <a:gd name="T40" fmla="*/ 309 w 957"/>
                  <a:gd name="T41" fmla="*/ 278 h 834"/>
                  <a:gd name="T42" fmla="*/ 319 w 957"/>
                  <a:gd name="T43" fmla="*/ 264 h 834"/>
                  <a:gd name="T44" fmla="*/ 315 w 957"/>
                  <a:gd name="T45" fmla="*/ 237 h 834"/>
                  <a:gd name="T46" fmla="*/ 312 w 957"/>
                  <a:gd name="T47" fmla="*/ 221 h 834"/>
                  <a:gd name="T48" fmla="*/ 304 w 957"/>
                  <a:gd name="T49" fmla="*/ 195 h 834"/>
                  <a:gd name="T50" fmla="*/ 294 w 957"/>
                  <a:gd name="T51" fmla="*/ 170 h 834"/>
                  <a:gd name="T52" fmla="*/ 281 w 957"/>
                  <a:gd name="T53" fmla="*/ 146 h 834"/>
                  <a:gd name="T54" fmla="*/ 272 w 957"/>
                  <a:gd name="T55" fmla="*/ 133 h 834"/>
                  <a:gd name="T56" fmla="*/ 255 w 957"/>
                  <a:gd name="T57" fmla="*/ 111 h 834"/>
                  <a:gd name="T58" fmla="*/ 236 w 957"/>
                  <a:gd name="T59" fmla="*/ 91 h 834"/>
                  <a:gd name="T60" fmla="*/ 214 w 957"/>
                  <a:gd name="T61" fmla="*/ 72 h 834"/>
                  <a:gd name="T62" fmla="*/ 191 w 957"/>
                  <a:gd name="T63" fmla="*/ 56 h 834"/>
                  <a:gd name="T64" fmla="*/ 177 w 957"/>
                  <a:gd name="T65" fmla="*/ 47 h 834"/>
                  <a:gd name="T66" fmla="*/ 152 w 957"/>
                  <a:gd name="T67" fmla="*/ 33 h 834"/>
                  <a:gd name="T68" fmla="*/ 124 w 957"/>
                  <a:gd name="T69" fmla="*/ 22 h 834"/>
                  <a:gd name="T70" fmla="*/ 95 w 957"/>
                  <a:gd name="T71" fmla="*/ 12 h 834"/>
                  <a:gd name="T72" fmla="*/ 78 w 957"/>
                  <a:gd name="T73" fmla="*/ 8 h 834"/>
                  <a:gd name="T74" fmla="*/ 48 w 957"/>
                  <a:gd name="T75" fmla="*/ 3 h 834"/>
                  <a:gd name="T76" fmla="*/ 16 w 957"/>
                  <a:gd name="T77" fmla="*/ 0 h 8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7"/>
                  <a:gd name="T118" fmla="*/ 0 h 834"/>
                  <a:gd name="T119" fmla="*/ 957 w 957"/>
                  <a:gd name="T120" fmla="*/ 834 h 8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7" h="834">
                    <a:moveTo>
                      <a:pt x="0" y="0"/>
                    </a:moveTo>
                    <a:lnTo>
                      <a:pt x="0" y="30"/>
                    </a:lnTo>
                    <a:lnTo>
                      <a:pt x="48" y="30"/>
                    </a:lnTo>
                    <a:lnTo>
                      <a:pt x="96" y="33"/>
                    </a:lnTo>
                    <a:lnTo>
                      <a:pt x="143" y="38"/>
                    </a:lnTo>
                    <a:lnTo>
                      <a:pt x="189" y="45"/>
                    </a:lnTo>
                    <a:lnTo>
                      <a:pt x="235" y="55"/>
                    </a:lnTo>
                    <a:lnTo>
                      <a:pt x="235" y="41"/>
                    </a:lnTo>
                    <a:lnTo>
                      <a:pt x="229" y="54"/>
                    </a:lnTo>
                    <a:lnTo>
                      <a:pt x="273" y="65"/>
                    </a:lnTo>
                    <a:lnTo>
                      <a:pt x="318" y="78"/>
                    </a:lnTo>
                    <a:lnTo>
                      <a:pt x="360" y="92"/>
                    </a:lnTo>
                    <a:lnTo>
                      <a:pt x="402" y="109"/>
                    </a:lnTo>
                    <a:lnTo>
                      <a:pt x="443" y="127"/>
                    </a:lnTo>
                    <a:lnTo>
                      <a:pt x="482" y="146"/>
                    </a:lnTo>
                    <a:lnTo>
                      <a:pt x="520" y="168"/>
                    </a:lnTo>
                    <a:lnTo>
                      <a:pt x="557" y="191"/>
                    </a:lnTo>
                    <a:lnTo>
                      <a:pt x="563" y="178"/>
                    </a:lnTo>
                    <a:lnTo>
                      <a:pt x="552" y="188"/>
                    </a:lnTo>
                    <a:lnTo>
                      <a:pt x="588" y="212"/>
                    </a:lnTo>
                    <a:lnTo>
                      <a:pt x="622" y="239"/>
                    </a:lnTo>
                    <a:lnTo>
                      <a:pt x="654" y="265"/>
                    </a:lnTo>
                    <a:lnTo>
                      <a:pt x="685" y="294"/>
                    </a:lnTo>
                    <a:lnTo>
                      <a:pt x="715" y="324"/>
                    </a:lnTo>
                    <a:lnTo>
                      <a:pt x="743" y="354"/>
                    </a:lnTo>
                    <a:lnTo>
                      <a:pt x="769" y="386"/>
                    </a:lnTo>
                    <a:lnTo>
                      <a:pt x="795" y="420"/>
                    </a:lnTo>
                    <a:lnTo>
                      <a:pt x="806" y="409"/>
                    </a:lnTo>
                    <a:lnTo>
                      <a:pt x="791" y="415"/>
                    </a:lnTo>
                    <a:lnTo>
                      <a:pt x="814" y="450"/>
                    </a:lnTo>
                    <a:lnTo>
                      <a:pt x="834" y="485"/>
                    </a:lnTo>
                    <a:lnTo>
                      <a:pt x="854" y="521"/>
                    </a:lnTo>
                    <a:lnTo>
                      <a:pt x="870" y="558"/>
                    </a:lnTo>
                    <a:lnTo>
                      <a:pt x="885" y="597"/>
                    </a:lnTo>
                    <a:lnTo>
                      <a:pt x="898" y="635"/>
                    </a:lnTo>
                    <a:lnTo>
                      <a:pt x="909" y="675"/>
                    </a:lnTo>
                    <a:lnTo>
                      <a:pt x="922" y="669"/>
                    </a:lnTo>
                    <a:lnTo>
                      <a:pt x="908" y="669"/>
                    </a:lnTo>
                    <a:lnTo>
                      <a:pt x="915" y="710"/>
                    </a:lnTo>
                    <a:lnTo>
                      <a:pt x="921" y="750"/>
                    </a:lnTo>
                    <a:lnTo>
                      <a:pt x="926" y="792"/>
                    </a:lnTo>
                    <a:lnTo>
                      <a:pt x="927" y="834"/>
                    </a:lnTo>
                    <a:lnTo>
                      <a:pt x="957" y="834"/>
                    </a:lnTo>
                    <a:lnTo>
                      <a:pt x="956" y="792"/>
                    </a:lnTo>
                    <a:lnTo>
                      <a:pt x="951" y="750"/>
                    </a:lnTo>
                    <a:lnTo>
                      <a:pt x="945" y="710"/>
                    </a:lnTo>
                    <a:lnTo>
                      <a:pt x="938" y="669"/>
                    </a:lnTo>
                    <a:lnTo>
                      <a:pt x="936" y="663"/>
                    </a:lnTo>
                    <a:lnTo>
                      <a:pt x="926" y="623"/>
                    </a:lnTo>
                    <a:lnTo>
                      <a:pt x="912" y="585"/>
                    </a:lnTo>
                    <a:lnTo>
                      <a:pt x="898" y="546"/>
                    </a:lnTo>
                    <a:lnTo>
                      <a:pt x="881" y="509"/>
                    </a:lnTo>
                    <a:lnTo>
                      <a:pt x="862" y="473"/>
                    </a:lnTo>
                    <a:lnTo>
                      <a:pt x="842" y="438"/>
                    </a:lnTo>
                    <a:lnTo>
                      <a:pt x="819" y="403"/>
                    </a:lnTo>
                    <a:lnTo>
                      <a:pt x="816" y="398"/>
                    </a:lnTo>
                    <a:lnTo>
                      <a:pt x="791" y="365"/>
                    </a:lnTo>
                    <a:lnTo>
                      <a:pt x="765" y="332"/>
                    </a:lnTo>
                    <a:lnTo>
                      <a:pt x="737" y="302"/>
                    </a:lnTo>
                    <a:lnTo>
                      <a:pt x="707" y="272"/>
                    </a:lnTo>
                    <a:lnTo>
                      <a:pt x="676" y="244"/>
                    </a:lnTo>
                    <a:lnTo>
                      <a:pt x="643" y="217"/>
                    </a:lnTo>
                    <a:lnTo>
                      <a:pt x="610" y="191"/>
                    </a:lnTo>
                    <a:lnTo>
                      <a:pt x="574" y="167"/>
                    </a:lnTo>
                    <a:lnTo>
                      <a:pt x="569" y="163"/>
                    </a:lnTo>
                    <a:lnTo>
                      <a:pt x="532" y="140"/>
                    </a:lnTo>
                    <a:lnTo>
                      <a:pt x="494" y="119"/>
                    </a:lnTo>
                    <a:lnTo>
                      <a:pt x="455" y="99"/>
                    </a:lnTo>
                    <a:lnTo>
                      <a:pt x="414" y="81"/>
                    </a:lnTo>
                    <a:lnTo>
                      <a:pt x="372" y="65"/>
                    </a:lnTo>
                    <a:lnTo>
                      <a:pt x="330" y="50"/>
                    </a:lnTo>
                    <a:lnTo>
                      <a:pt x="286" y="37"/>
                    </a:lnTo>
                    <a:lnTo>
                      <a:pt x="241" y="26"/>
                    </a:lnTo>
                    <a:lnTo>
                      <a:pt x="235" y="25"/>
                    </a:lnTo>
                    <a:lnTo>
                      <a:pt x="189" y="15"/>
                    </a:lnTo>
                    <a:lnTo>
                      <a:pt x="143" y="8"/>
                    </a:lnTo>
                    <a:lnTo>
                      <a:pt x="96" y="3"/>
                    </a:lnTo>
                    <a:lnTo>
                      <a:pt x="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6" name="Rectangle 41"/>
              <p:cNvSpPr>
                <a:spLocks noChangeArrowheads="1"/>
              </p:cNvSpPr>
              <p:nvPr/>
            </p:nvSpPr>
            <p:spPr bwMode="auto">
              <a:xfrm>
                <a:off x="2308" y="1932"/>
                <a:ext cx="23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97" name="Rectangle 42"/>
              <p:cNvSpPr>
                <a:spLocks noChangeArrowheads="1"/>
              </p:cNvSpPr>
              <p:nvPr/>
            </p:nvSpPr>
            <p:spPr bwMode="auto">
              <a:xfrm>
                <a:off x="2331" y="1938"/>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1700" b="1">
                    <a:solidFill>
                      <a:srgbClr val="000000"/>
                    </a:solidFill>
                    <a:latin typeface="Symbol" pitchFamily="18" charset="2"/>
                  </a:rPr>
                  <a:t>b</a:t>
                </a:r>
                <a:endParaRPr lang="en-US" sz="2400"/>
              </a:p>
            </p:txBody>
          </p:sp>
          <p:sp>
            <p:nvSpPr>
              <p:cNvPr id="74798" name="Rectangle 43"/>
              <p:cNvSpPr>
                <a:spLocks noChangeArrowheads="1"/>
              </p:cNvSpPr>
              <p:nvPr/>
            </p:nvSpPr>
            <p:spPr bwMode="auto">
              <a:xfrm>
                <a:off x="2404" y="2017"/>
                <a:ext cx="4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1100" b="1">
                    <a:solidFill>
                      <a:srgbClr val="000000"/>
                    </a:solidFill>
                    <a:latin typeface="Arial" charset="0"/>
                  </a:rPr>
                  <a:t>n</a:t>
                </a:r>
                <a:endParaRPr lang="en-US" sz="2400"/>
              </a:p>
            </p:txBody>
          </p:sp>
          <p:sp>
            <p:nvSpPr>
              <p:cNvPr id="74799" name="Rectangle 44"/>
              <p:cNvSpPr>
                <a:spLocks noChangeArrowheads="1"/>
              </p:cNvSpPr>
              <p:nvPr/>
            </p:nvSpPr>
            <p:spPr bwMode="auto">
              <a:xfrm>
                <a:off x="2062" y="2892"/>
                <a:ext cx="73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800" name="Rectangle 45"/>
              <p:cNvSpPr>
                <a:spLocks noChangeArrowheads="1"/>
              </p:cNvSpPr>
              <p:nvPr/>
            </p:nvSpPr>
            <p:spPr bwMode="auto">
              <a:xfrm>
                <a:off x="2083" y="2899"/>
                <a:ext cx="5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1200">
                    <a:solidFill>
                      <a:srgbClr val="FF0000"/>
                    </a:solidFill>
                    <a:latin typeface="Arial" charset="0"/>
                  </a:rPr>
                  <a:t>Line of Equality</a:t>
                </a:r>
                <a:endParaRPr lang="en-US" sz="2400"/>
              </a:p>
            </p:txBody>
          </p:sp>
          <p:grpSp>
            <p:nvGrpSpPr>
              <p:cNvPr id="74801" name="Group 46"/>
              <p:cNvGrpSpPr>
                <a:grpSpLocks/>
              </p:cNvGrpSpPr>
              <p:nvPr/>
            </p:nvGrpSpPr>
            <p:grpSpPr bwMode="auto">
              <a:xfrm>
                <a:off x="1972" y="2657"/>
                <a:ext cx="145" cy="235"/>
                <a:chOff x="1972" y="2657"/>
                <a:chExt cx="145" cy="235"/>
              </a:xfrm>
            </p:grpSpPr>
            <p:sp>
              <p:nvSpPr>
                <p:cNvPr id="74802" name="Line 47"/>
                <p:cNvSpPr>
                  <a:spLocks noChangeShapeType="1"/>
                </p:cNvSpPr>
                <p:nvPr/>
              </p:nvSpPr>
              <p:spPr bwMode="auto">
                <a:xfrm flipH="1" flipV="1">
                  <a:off x="2003" y="2701"/>
                  <a:ext cx="114" cy="1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803" name="Freeform 48"/>
                <p:cNvSpPr>
                  <a:spLocks/>
                </p:cNvSpPr>
                <p:nvPr/>
              </p:nvSpPr>
              <p:spPr bwMode="auto">
                <a:xfrm>
                  <a:off x="1972" y="2657"/>
                  <a:ext cx="64" cy="64"/>
                </a:xfrm>
                <a:custGeom>
                  <a:avLst/>
                  <a:gdLst>
                    <a:gd name="T0" fmla="*/ 64 w 194"/>
                    <a:gd name="T1" fmla="*/ 25 h 193"/>
                    <a:gd name="T2" fmla="*/ 5 w 194"/>
                    <a:gd name="T3" fmla="*/ 0 h 193"/>
                    <a:gd name="T4" fmla="*/ 0 w 194"/>
                    <a:gd name="T5" fmla="*/ 64 h 193"/>
                    <a:gd name="T6" fmla="*/ 64 w 194"/>
                    <a:gd name="T7" fmla="*/ 25 h 193"/>
                    <a:gd name="T8" fmla="*/ 0 60000 65536"/>
                    <a:gd name="T9" fmla="*/ 0 60000 65536"/>
                    <a:gd name="T10" fmla="*/ 0 60000 65536"/>
                    <a:gd name="T11" fmla="*/ 0 60000 65536"/>
                    <a:gd name="T12" fmla="*/ 0 w 194"/>
                    <a:gd name="T13" fmla="*/ 0 h 193"/>
                    <a:gd name="T14" fmla="*/ 194 w 194"/>
                    <a:gd name="T15" fmla="*/ 193 h 193"/>
                  </a:gdLst>
                  <a:ahLst/>
                  <a:cxnLst>
                    <a:cxn ang="T8">
                      <a:pos x="T0" y="T1"/>
                    </a:cxn>
                    <a:cxn ang="T9">
                      <a:pos x="T2" y="T3"/>
                    </a:cxn>
                    <a:cxn ang="T10">
                      <a:pos x="T4" y="T5"/>
                    </a:cxn>
                    <a:cxn ang="T11">
                      <a:pos x="T6" y="T7"/>
                    </a:cxn>
                  </a:cxnLst>
                  <a:rect l="T12" t="T13" r="T14" b="T15"/>
                  <a:pathLst>
                    <a:path w="194" h="193">
                      <a:moveTo>
                        <a:pt x="194" y="76"/>
                      </a:moveTo>
                      <a:lnTo>
                        <a:pt x="16" y="0"/>
                      </a:lnTo>
                      <a:lnTo>
                        <a:pt x="0" y="193"/>
                      </a:lnTo>
                      <a:lnTo>
                        <a:pt x="19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74757" name="Rectangle 49"/>
            <p:cNvSpPr>
              <a:spLocks noChangeArrowheads="1"/>
            </p:cNvSpPr>
            <p:nvPr/>
          </p:nvSpPr>
          <p:spPr bwMode="auto">
            <a:xfrm>
              <a:off x="2886" y="2533"/>
              <a:ext cx="8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2000" b="1">
                  <a:solidFill>
                    <a:srgbClr val="000000"/>
                  </a:solidFill>
                  <a:latin typeface="Symbol" pitchFamily="18" charset="2"/>
                </a:rPr>
                <a:t>b</a:t>
              </a:r>
              <a:endParaRPr lang="en-US" sz="2400"/>
            </a:p>
          </p:txBody>
        </p:sp>
        <p:sp>
          <p:nvSpPr>
            <p:cNvPr id="74758" name="Rectangle 50"/>
            <p:cNvSpPr>
              <a:spLocks noChangeArrowheads="1"/>
            </p:cNvSpPr>
            <p:nvPr/>
          </p:nvSpPr>
          <p:spPr bwMode="auto">
            <a:xfrm>
              <a:off x="2971" y="2624"/>
              <a:ext cx="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1300" b="1">
                  <a:solidFill>
                    <a:srgbClr val="000000"/>
                  </a:solidFill>
                  <a:latin typeface="Arial" charset="0"/>
                </a:rPr>
                <a:t>n</a:t>
              </a:r>
              <a:endParaRPr lang="en-US" sz="2400"/>
            </a:p>
          </p:txBody>
        </p:sp>
        <p:sp>
          <p:nvSpPr>
            <p:cNvPr id="74759" name="Rectangle 51"/>
            <p:cNvSpPr>
              <a:spLocks noChangeArrowheads="1"/>
            </p:cNvSpPr>
            <p:nvPr/>
          </p:nvSpPr>
          <p:spPr bwMode="auto">
            <a:xfrm>
              <a:off x="3029" y="2545"/>
              <a:ext cx="22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608">
                <a:spcBef>
                  <a:spcPct val="0"/>
                </a:spcBef>
                <a:spcAft>
                  <a:spcPct val="0"/>
                </a:spcAft>
              </a:pPr>
              <a:r>
                <a:rPr lang="en-US" sz="2000" b="1">
                  <a:solidFill>
                    <a:srgbClr val="000000"/>
                  </a:solidFill>
                  <a:latin typeface="Arial" charset="0"/>
                </a:rPr>
                <a:t> = National Calibration Factor</a:t>
              </a:r>
              <a:endParaRPr lang="en-US" sz="2400"/>
            </a:p>
          </p:txBody>
        </p:sp>
      </p:grpSp>
    </p:spTree>
    <p:extLst>
      <p:ext uri="{BB962C8B-B14F-4D97-AF65-F5344CB8AC3E}">
        <p14:creationId xmlns:p14="http://schemas.microsoft.com/office/powerpoint/2010/main" val="1968131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883370" y="88714"/>
            <a:ext cx="7158037" cy="1412875"/>
          </a:xfrm>
        </p:spPr>
        <p:txBody>
          <a:bodyPr/>
          <a:lstStyle/>
          <a:p>
            <a:pPr defTabSz="820583">
              <a:defRPr/>
            </a:pPr>
            <a:r>
              <a:rPr lang="en-US" dirty="0" smtClean="0"/>
              <a:t>National calibration states</a:t>
            </a:r>
          </a:p>
        </p:txBody>
      </p:sp>
      <p:grpSp>
        <p:nvGrpSpPr>
          <p:cNvPr id="75779" name="Group 3"/>
          <p:cNvGrpSpPr>
            <a:grpSpLocks/>
          </p:cNvGrpSpPr>
          <p:nvPr/>
        </p:nvGrpSpPr>
        <p:grpSpPr bwMode="auto">
          <a:xfrm>
            <a:off x="7425171" y="4459943"/>
            <a:ext cx="1244334" cy="1381635"/>
            <a:chOff x="4659" y="3115"/>
            <a:chExt cx="784" cy="871"/>
          </a:xfrm>
        </p:grpSpPr>
        <p:grpSp>
          <p:nvGrpSpPr>
            <p:cNvPr id="75869" name="Group 4"/>
            <p:cNvGrpSpPr>
              <a:grpSpLocks/>
            </p:cNvGrpSpPr>
            <p:nvPr/>
          </p:nvGrpSpPr>
          <p:grpSpPr bwMode="auto">
            <a:xfrm>
              <a:off x="4659" y="3115"/>
              <a:ext cx="640" cy="233"/>
              <a:chOff x="4659" y="3091"/>
              <a:chExt cx="640" cy="233"/>
            </a:xfrm>
          </p:grpSpPr>
          <p:sp>
            <p:nvSpPr>
              <p:cNvPr id="75876" name="Rectangle 5"/>
              <p:cNvSpPr>
                <a:spLocks noChangeArrowheads="1"/>
              </p:cNvSpPr>
              <p:nvPr/>
            </p:nvSpPr>
            <p:spPr bwMode="auto">
              <a:xfrm>
                <a:off x="4659" y="3144"/>
                <a:ext cx="144" cy="144"/>
              </a:xfrm>
              <a:prstGeom prst="rect">
                <a:avLst/>
              </a:prstGeom>
              <a:solidFill>
                <a:srgbClr val="3399FF"/>
              </a:solidFill>
              <a:ln w="9525" algn="ctr">
                <a:solidFill>
                  <a:srgbClr val="000080"/>
                </a:solidFill>
                <a:miter lim="800000"/>
                <a:headEnd/>
                <a:tailEnd/>
              </a:ln>
            </p:spPr>
            <p:txBody>
              <a:bodyPr wrap="none" anchor="ctr"/>
              <a:lstStyle/>
              <a:p>
                <a:endParaRPr lang="en-US"/>
              </a:p>
            </p:txBody>
          </p:sp>
          <p:sp>
            <p:nvSpPr>
              <p:cNvPr id="75877" name="Text Box 6"/>
              <p:cNvSpPr txBox="1">
                <a:spLocks noChangeArrowheads="1"/>
              </p:cNvSpPr>
              <p:nvPr/>
            </p:nvSpPr>
            <p:spPr bwMode="auto">
              <a:xfrm>
                <a:off x="4857" y="3091"/>
                <a:ext cx="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800">
                    <a:solidFill>
                      <a:srgbClr val="000099"/>
                    </a:solidFill>
                    <a:latin typeface="Times New Roman" pitchFamily="18" charset="0"/>
                  </a:rPr>
                  <a:t>LTPP</a:t>
                </a:r>
              </a:p>
            </p:txBody>
          </p:sp>
        </p:grpSp>
        <p:grpSp>
          <p:nvGrpSpPr>
            <p:cNvPr id="75870" name="Group 7"/>
            <p:cNvGrpSpPr>
              <a:grpSpLocks/>
            </p:cNvGrpSpPr>
            <p:nvPr/>
          </p:nvGrpSpPr>
          <p:grpSpPr bwMode="auto">
            <a:xfrm>
              <a:off x="4659" y="3347"/>
              <a:ext cx="670" cy="233"/>
              <a:chOff x="4660" y="3344"/>
              <a:chExt cx="670" cy="233"/>
            </a:xfrm>
          </p:grpSpPr>
          <p:sp>
            <p:nvSpPr>
              <p:cNvPr id="75874" name="Rectangle 8"/>
              <p:cNvSpPr>
                <a:spLocks noChangeArrowheads="1"/>
              </p:cNvSpPr>
              <p:nvPr/>
            </p:nvSpPr>
            <p:spPr bwMode="auto">
              <a:xfrm>
                <a:off x="4660" y="3397"/>
                <a:ext cx="144" cy="144"/>
              </a:xfrm>
              <a:prstGeom prst="rect">
                <a:avLst/>
              </a:prstGeom>
              <a:solidFill>
                <a:srgbClr val="FF9900"/>
              </a:solidFill>
              <a:ln w="9525" algn="ctr">
                <a:solidFill>
                  <a:srgbClr val="000080"/>
                </a:solidFill>
                <a:miter lim="800000"/>
                <a:headEnd/>
                <a:tailEnd/>
              </a:ln>
            </p:spPr>
            <p:txBody>
              <a:bodyPr wrap="none" anchor="ctr"/>
              <a:lstStyle/>
              <a:p>
                <a:endParaRPr lang="en-US"/>
              </a:p>
            </p:txBody>
          </p:sp>
          <p:sp>
            <p:nvSpPr>
              <p:cNvPr id="75875" name="Text Box 9"/>
              <p:cNvSpPr txBox="1">
                <a:spLocks noChangeArrowheads="1"/>
              </p:cNvSpPr>
              <p:nvPr/>
            </p:nvSpPr>
            <p:spPr bwMode="auto">
              <a:xfrm>
                <a:off x="4858" y="3344"/>
                <a:ext cx="4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800">
                    <a:solidFill>
                      <a:srgbClr val="000099"/>
                    </a:solidFill>
                    <a:latin typeface="Times New Roman" pitchFamily="18" charset="0"/>
                  </a:rPr>
                  <a:t>RPPR</a:t>
                </a:r>
              </a:p>
            </p:txBody>
          </p:sp>
        </p:grpSp>
        <p:grpSp>
          <p:nvGrpSpPr>
            <p:cNvPr id="75871" name="Group 10"/>
            <p:cNvGrpSpPr>
              <a:grpSpLocks/>
            </p:cNvGrpSpPr>
            <p:nvPr/>
          </p:nvGrpSpPr>
          <p:grpSpPr bwMode="auto">
            <a:xfrm>
              <a:off x="4659" y="3579"/>
              <a:ext cx="784" cy="407"/>
              <a:chOff x="4667" y="3621"/>
              <a:chExt cx="784" cy="407"/>
            </a:xfrm>
          </p:grpSpPr>
          <p:sp>
            <p:nvSpPr>
              <p:cNvPr id="75872" name="Rectangle 11"/>
              <p:cNvSpPr>
                <a:spLocks noChangeArrowheads="1"/>
              </p:cNvSpPr>
              <p:nvPr/>
            </p:nvSpPr>
            <p:spPr bwMode="auto">
              <a:xfrm>
                <a:off x="4667" y="3698"/>
                <a:ext cx="144" cy="144"/>
              </a:xfrm>
              <a:prstGeom prst="rect">
                <a:avLst/>
              </a:prstGeom>
              <a:solidFill>
                <a:schemeClr val="hlink"/>
              </a:solidFill>
              <a:ln w="9525" algn="ctr">
                <a:solidFill>
                  <a:srgbClr val="000080"/>
                </a:solidFill>
                <a:miter lim="800000"/>
                <a:headEnd/>
                <a:tailEnd/>
              </a:ln>
            </p:spPr>
            <p:txBody>
              <a:bodyPr wrap="none" anchor="ctr"/>
              <a:lstStyle/>
              <a:p>
                <a:endParaRPr lang="en-US"/>
              </a:p>
            </p:txBody>
          </p:sp>
          <p:sp>
            <p:nvSpPr>
              <p:cNvPr id="75873" name="Text Box 12"/>
              <p:cNvSpPr txBox="1">
                <a:spLocks noChangeArrowheads="1"/>
              </p:cNvSpPr>
              <p:nvPr/>
            </p:nvSpPr>
            <p:spPr bwMode="auto">
              <a:xfrm>
                <a:off x="4865" y="3621"/>
                <a:ext cx="58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800">
                    <a:solidFill>
                      <a:srgbClr val="000099"/>
                    </a:solidFill>
                    <a:latin typeface="Times New Roman" pitchFamily="18" charset="0"/>
                  </a:rPr>
                  <a:t>LTPP &amp;</a:t>
                </a:r>
              </a:p>
              <a:p>
                <a:pPr>
                  <a:spcBef>
                    <a:spcPct val="0"/>
                  </a:spcBef>
                  <a:spcAft>
                    <a:spcPct val="0"/>
                  </a:spcAft>
                  <a:buFontTx/>
                  <a:buNone/>
                </a:pPr>
                <a:r>
                  <a:rPr kumimoji="0" lang="en-US" sz="1800">
                    <a:solidFill>
                      <a:srgbClr val="000099"/>
                    </a:solidFill>
                    <a:latin typeface="Times New Roman" pitchFamily="18" charset="0"/>
                  </a:rPr>
                  <a:t>RPPR</a:t>
                </a:r>
              </a:p>
            </p:txBody>
          </p:sp>
        </p:grpSp>
      </p:grpSp>
      <p:grpSp>
        <p:nvGrpSpPr>
          <p:cNvPr id="75780" name="Group 13"/>
          <p:cNvGrpSpPr>
            <a:grpSpLocks/>
          </p:cNvGrpSpPr>
          <p:nvPr/>
        </p:nvGrpSpPr>
        <p:grpSpPr bwMode="auto">
          <a:xfrm>
            <a:off x="985694" y="1501589"/>
            <a:ext cx="7158182" cy="4345081"/>
            <a:chOff x="621" y="946"/>
            <a:chExt cx="4509" cy="2737"/>
          </a:xfrm>
        </p:grpSpPr>
        <p:grpSp>
          <p:nvGrpSpPr>
            <p:cNvPr id="75781" name="Group 14"/>
            <p:cNvGrpSpPr>
              <a:grpSpLocks/>
            </p:cNvGrpSpPr>
            <p:nvPr/>
          </p:nvGrpSpPr>
          <p:grpSpPr bwMode="auto">
            <a:xfrm>
              <a:off x="621" y="946"/>
              <a:ext cx="4509" cy="2737"/>
              <a:chOff x="621" y="946"/>
              <a:chExt cx="4509" cy="2737"/>
            </a:xfrm>
          </p:grpSpPr>
          <p:sp>
            <p:nvSpPr>
              <p:cNvPr id="75808" name="Freeform 15"/>
              <p:cNvSpPr>
                <a:spLocks/>
              </p:cNvSpPr>
              <p:nvPr/>
            </p:nvSpPr>
            <p:spPr bwMode="auto">
              <a:xfrm>
                <a:off x="839" y="946"/>
                <a:ext cx="576" cy="409"/>
              </a:xfrm>
              <a:custGeom>
                <a:avLst/>
                <a:gdLst>
                  <a:gd name="T0" fmla="*/ 21 w 730"/>
                  <a:gd name="T1" fmla="*/ 89 h 517"/>
                  <a:gd name="T2" fmla="*/ 13 w 730"/>
                  <a:gd name="T3" fmla="*/ 201 h 517"/>
                  <a:gd name="T4" fmla="*/ 28 w 730"/>
                  <a:gd name="T5" fmla="*/ 201 h 517"/>
                  <a:gd name="T6" fmla="*/ 20 w 730"/>
                  <a:gd name="T7" fmla="*/ 225 h 517"/>
                  <a:gd name="T8" fmla="*/ 9 w 730"/>
                  <a:gd name="T9" fmla="*/ 210 h 517"/>
                  <a:gd name="T10" fmla="*/ 0 w 730"/>
                  <a:gd name="T11" fmla="*/ 240 h 517"/>
                  <a:gd name="T12" fmla="*/ 41 w 730"/>
                  <a:gd name="T13" fmla="*/ 263 h 517"/>
                  <a:gd name="T14" fmla="*/ 43 w 730"/>
                  <a:gd name="T15" fmla="*/ 273 h 517"/>
                  <a:gd name="T16" fmla="*/ 53 w 730"/>
                  <a:gd name="T17" fmla="*/ 275 h 517"/>
                  <a:gd name="T18" fmla="*/ 105 w 730"/>
                  <a:gd name="T19" fmla="*/ 358 h 517"/>
                  <a:gd name="T20" fmla="*/ 164 w 730"/>
                  <a:gd name="T21" fmla="*/ 354 h 517"/>
                  <a:gd name="T22" fmla="*/ 208 w 730"/>
                  <a:gd name="T23" fmla="*/ 374 h 517"/>
                  <a:gd name="T24" fmla="*/ 228 w 730"/>
                  <a:gd name="T25" fmla="*/ 371 h 517"/>
                  <a:gd name="T26" fmla="*/ 361 w 730"/>
                  <a:gd name="T27" fmla="*/ 374 h 517"/>
                  <a:gd name="T28" fmla="*/ 511 w 730"/>
                  <a:gd name="T29" fmla="*/ 409 h 517"/>
                  <a:gd name="T30" fmla="*/ 514 w 730"/>
                  <a:gd name="T31" fmla="*/ 363 h 517"/>
                  <a:gd name="T32" fmla="*/ 576 w 730"/>
                  <a:gd name="T33" fmla="*/ 100 h 517"/>
                  <a:gd name="T34" fmla="*/ 178 w 730"/>
                  <a:gd name="T35" fmla="*/ 0 h 517"/>
                  <a:gd name="T36" fmla="*/ 180 w 730"/>
                  <a:gd name="T37" fmla="*/ 76 h 517"/>
                  <a:gd name="T38" fmla="*/ 161 w 730"/>
                  <a:gd name="T39" fmla="*/ 139 h 517"/>
                  <a:gd name="T40" fmla="*/ 158 w 730"/>
                  <a:gd name="T41" fmla="*/ 172 h 517"/>
                  <a:gd name="T42" fmla="*/ 116 w 730"/>
                  <a:gd name="T43" fmla="*/ 183 h 517"/>
                  <a:gd name="T44" fmla="*/ 113 w 730"/>
                  <a:gd name="T45" fmla="*/ 168 h 517"/>
                  <a:gd name="T46" fmla="*/ 148 w 730"/>
                  <a:gd name="T47" fmla="*/ 147 h 517"/>
                  <a:gd name="T48" fmla="*/ 144 w 730"/>
                  <a:gd name="T49" fmla="*/ 129 h 517"/>
                  <a:gd name="T50" fmla="*/ 113 w 730"/>
                  <a:gd name="T51" fmla="*/ 134 h 517"/>
                  <a:gd name="T52" fmla="*/ 137 w 730"/>
                  <a:gd name="T53" fmla="*/ 114 h 517"/>
                  <a:gd name="T54" fmla="*/ 153 w 730"/>
                  <a:gd name="T55" fmla="*/ 100 h 517"/>
                  <a:gd name="T56" fmla="*/ 24 w 730"/>
                  <a:gd name="T57" fmla="*/ 19 h 517"/>
                  <a:gd name="T58" fmla="*/ 13 w 730"/>
                  <a:gd name="T59" fmla="*/ 42 h 517"/>
                  <a:gd name="T60" fmla="*/ 21 w 730"/>
                  <a:gd name="T61" fmla="*/ 89 h 517"/>
                  <a:gd name="T62" fmla="*/ 21 w 730"/>
                  <a:gd name="T63" fmla="*/ 89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7" y="112"/>
                    </a:moveTo>
                    <a:lnTo>
                      <a:pt x="17" y="254"/>
                    </a:lnTo>
                    <a:lnTo>
                      <a:pt x="35" y="254"/>
                    </a:lnTo>
                    <a:lnTo>
                      <a:pt x="25" y="285"/>
                    </a:lnTo>
                    <a:lnTo>
                      <a:pt x="12" y="266"/>
                    </a:lnTo>
                    <a:lnTo>
                      <a:pt x="0" y="304"/>
                    </a:lnTo>
                    <a:lnTo>
                      <a:pt x="52" y="332"/>
                    </a:lnTo>
                    <a:lnTo>
                      <a:pt x="54" y="345"/>
                    </a:lnTo>
                    <a:lnTo>
                      <a:pt x="67" y="347"/>
                    </a:lnTo>
                    <a:lnTo>
                      <a:pt x="133" y="452"/>
                    </a:lnTo>
                    <a:lnTo>
                      <a:pt x="208" y="448"/>
                    </a:lnTo>
                    <a:lnTo>
                      <a:pt x="263" y="473"/>
                    </a:lnTo>
                    <a:lnTo>
                      <a:pt x="289" y="469"/>
                    </a:lnTo>
                    <a:lnTo>
                      <a:pt x="457" y="473"/>
                    </a:lnTo>
                    <a:lnTo>
                      <a:pt x="647" y="517"/>
                    </a:lnTo>
                    <a:lnTo>
                      <a:pt x="651" y="459"/>
                    </a:lnTo>
                    <a:lnTo>
                      <a:pt x="730" y="127"/>
                    </a:lnTo>
                    <a:lnTo>
                      <a:pt x="225" y="0"/>
                    </a:lnTo>
                    <a:lnTo>
                      <a:pt x="228" y="96"/>
                    </a:lnTo>
                    <a:lnTo>
                      <a:pt x="204" y="176"/>
                    </a:lnTo>
                    <a:lnTo>
                      <a:pt x="200" y="218"/>
                    </a:lnTo>
                    <a:lnTo>
                      <a:pt x="147" y="231"/>
                    </a:lnTo>
                    <a:lnTo>
                      <a:pt x="143" y="212"/>
                    </a:lnTo>
                    <a:lnTo>
                      <a:pt x="187" y="186"/>
                    </a:lnTo>
                    <a:lnTo>
                      <a:pt x="183" y="163"/>
                    </a:lnTo>
                    <a:lnTo>
                      <a:pt x="143" y="169"/>
                    </a:lnTo>
                    <a:lnTo>
                      <a:pt x="173" y="144"/>
                    </a:lnTo>
                    <a:lnTo>
                      <a:pt x="194" y="127"/>
                    </a:lnTo>
                    <a:lnTo>
                      <a:pt x="31" y="24"/>
                    </a:lnTo>
                    <a:lnTo>
                      <a:pt x="17" y="53"/>
                    </a:lnTo>
                    <a:lnTo>
                      <a:pt x="27" y="112"/>
                    </a:lnTo>
                    <a:close/>
                  </a:path>
                </a:pathLst>
              </a:custGeom>
              <a:solidFill>
                <a:srgbClr val="FFFFCC"/>
              </a:solidFill>
              <a:ln w="9525">
                <a:solidFill>
                  <a:srgbClr val="000080"/>
                </a:solidFill>
                <a:round/>
                <a:headEnd/>
                <a:tailEnd/>
              </a:ln>
            </p:spPr>
            <p:txBody>
              <a:bodyPr/>
              <a:lstStyle/>
              <a:p>
                <a:endParaRPr lang="en-US"/>
              </a:p>
            </p:txBody>
          </p:sp>
          <p:sp>
            <p:nvSpPr>
              <p:cNvPr id="75809" name="Freeform 16"/>
              <p:cNvSpPr>
                <a:spLocks/>
              </p:cNvSpPr>
              <p:nvPr/>
            </p:nvSpPr>
            <p:spPr bwMode="auto">
              <a:xfrm>
                <a:off x="974" y="970"/>
                <a:ext cx="27" cy="30"/>
              </a:xfrm>
              <a:custGeom>
                <a:avLst/>
                <a:gdLst>
                  <a:gd name="T0" fmla="*/ 0 w 35"/>
                  <a:gd name="T1" fmla="*/ 13 h 38"/>
                  <a:gd name="T2" fmla="*/ 21 w 35"/>
                  <a:gd name="T3" fmla="*/ 0 h 38"/>
                  <a:gd name="T4" fmla="*/ 27 w 35"/>
                  <a:gd name="T5" fmla="*/ 13 h 38"/>
                  <a:gd name="T6" fmla="*/ 22 w 35"/>
                  <a:gd name="T7" fmla="*/ 30 h 38"/>
                  <a:gd name="T8" fmla="*/ 0 w 35"/>
                  <a:gd name="T9" fmla="*/ 13 h 38"/>
                  <a:gd name="T10" fmla="*/ 0 w 35"/>
                  <a:gd name="T11" fmla="*/ 13 h 38"/>
                  <a:gd name="T12" fmla="*/ 0 w 35"/>
                  <a:gd name="T13" fmla="*/ 13 h 38"/>
                  <a:gd name="T14" fmla="*/ 0 60000 65536"/>
                  <a:gd name="T15" fmla="*/ 0 60000 65536"/>
                  <a:gd name="T16" fmla="*/ 0 60000 65536"/>
                  <a:gd name="T17" fmla="*/ 0 60000 65536"/>
                  <a:gd name="T18" fmla="*/ 0 60000 65536"/>
                  <a:gd name="T19" fmla="*/ 0 60000 65536"/>
                  <a:gd name="T20" fmla="*/ 0 60000 65536"/>
                  <a:gd name="T21" fmla="*/ 0 w 35"/>
                  <a:gd name="T22" fmla="*/ 0 h 38"/>
                  <a:gd name="T23" fmla="*/ 35 w 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8">
                    <a:moveTo>
                      <a:pt x="0" y="17"/>
                    </a:moveTo>
                    <a:lnTo>
                      <a:pt x="27" y="0"/>
                    </a:lnTo>
                    <a:lnTo>
                      <a:pt x="35" y="17"/>
                    </a:lnTo>
                    <a:lnTo>
                      <a:pt x="29" y="38"/>
                    </a:lnTo>
                    <a:lnTo>
                      <a:pt x="0" y="17"/>
                    </a:lnTo>
                    <a:close/>
                  </a:path>
                </a:pathLst>
              </a:custGeom>
              <a:solidFill>
                <a:srgbClr val="FFFFCC"/>
              </a:solidFill>
              <a:ln w="9525">
                <a:solidFill>
                  <a:srgbClr val="000080"/>
                </a:solidFill>
                <a:round/>
                <a:headEnd/>
                <a:tailEnd/>
              </a:ln>
            </p:spPr>
            <p:txBody>
              <a:bodyPr/>
              <a:lstStyle/>
              <a:p>
                <a:endParaRPr lang="en-US"/>
              </a:p>
            </p:txBody>
          </p:sp>
          <p:sp>
            <p:nvSpPr>
              <p:cNvPr id="75810" name="Freeform 17"/>
              <p:cNvSpPr>
                <a:spLocks/>
              </p:cNvSpPr>
              <p:nvPr/>
            </p:nvSpPr>
            <p:spPr bwMode="auto">
              <a:xfrm>
                <a:off x="1372" y="1815"/>
                <a:ext cx="488" cy="593"/>
              </a:xfrm>
              <a:custGeom>
                <a:avLst/>
                <a:gdLst>
                  <a:gd name="T0" fmla="*/ 105 w 618"/>
                  <a:gd name="T1" fmla="*/ 0 h 753"/>
                  <a:gd name="T2" fmla="*/ 343 w 618"/>
                  <a:gd name="T3" fmla="*/ 43 h 753"/>
                  <a:gd name="T4" fmla="*/ 325 w 618"/>
                  <a:gd name="T5" fmla="*/ 146 h 753"/>
                  <a:gd name="T6" fmla="*/ 488 w 618"/>
                  <a:gd name="T7" fmla="*/ 172 h 753"/>
                  <a:gd name="T8" fmla="*/ 425 w 618"/>
                  <a:gd name="T9" fmla="*/ 593 h 753"/>
                  <a:gd name="T10" fmla="*/ 0 w 618"/>
                  <a:gd name="T11" fmla="*/ 522 h 753"/>
                  <a:gd name="T12" fmla="*/ 105 w 618"/>
                  <a:gd name="T13" fmla="*/ 0 h 753"/>
                  <a:gd name="T14" fmla="*/ 105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rgbClr val="FFFFCC"/>
              </a:solidFill>
              <a:ln w="9525">
                <a:solidFill>
                  <a:srgbClr val="000080"/>
                </a:solidFill>
                <a:round/>
                <a:headEnd/>
                <a:tailEnd/>
              </a:ln>
            </p:spPr>
            <p:txBody>
              <a:bodyPr/>
              <a:lstStyle/>
              <a:p>
                <a:endParaRPr lang="en-US"/>
              </a:p>
            </p:txBody>
          </p:sp>
          <p:sp>
            <p:nvSpPr>
              <p:cNvPr id="75811" name="Freeform 18"/>
              <p:cNvSpPr>
                <a:spLocks/>
              </p:cNvSpPr>
              <p:nvPr/>
            </p:nvSpPr>
            <p:spPr bwMode="auto">
              <a:xfrm>
                <a:off x="687" y="1196"/>
                <a:ext cx="689" cy="568"/>
              </a:xfrm>
              <a:custGeom>
                <a:avLst/>
                <a:gdLst>
                  <a:gd name="T0" fmla="*/ 0 w 871"/>
                  <a:gd name="T1" fmla="*/ 424 h 720"/>
                  <a:gd name="T2" fmla="*/ 30 w 871"/>
                  <a:gd name="T3" fmla="*/ 280 h 720"/>
                  <a:gd name="T4" fmla="*/ 65 w 871"/>
                  <a:gd name="T5" fmla="*/ 238 h 720"/>
                  <a:gd name="T6" fmla="*/ 149 w 871"/>
                  <a:gd name="T7" fmla="*/ 0 h 720"/>
                  <a:gd name="T8" fmla="*/ 193 w 871"/>
                  <a:gd name="T9" fmla="*/ 12 h 720"/>
                  <a:gd name="T10" fmla="*/ 195 w 871"/>
                  <a:gd name="T11" fmla="*/ 23 h 720"/>
                  <a:gd name="T12" fmla="*/ 205 w 871"/>
                  <a:gd name="T13" fmla="*/ 24 h 720"/>
                  <a:gd name="T14" fmla="*/ 257 w 871"/>
                  <a:gd name="T15" fmla="*/ 107 h 720"/>
                  <a:gd name="T16" fmla="*/ 316 w 871"/>
                  <a:gd name="T17" fmla="*/ 103 h 720"/>
                  <a:gd name="T18" fmla="*/ 360 w 871"/>
                  <a:gd name="T19" fmla="*/ 123 h 720"/>
                  <a:gd name="T20" fmla="*/ 380 w 871"/>
                  <a:gd name="T21" fmla="*/ 120 h 720"/>
                  <a:gd name="T22" fmla="*/ 513 w 871"/>
                  <a:gd name="T23" fmla="*/ 123 h 720"/>
                  <a:gd name="T24" fmla="*/ 664 w 871"/>
                  <a:gd name="T25" fmla="*/ 158 h 720"/>
                  <a:gd name="T26" fmla="*/ 671 w 871"/>
                  <a:gd name="T27" fmla="*/ 175 h 720"/>
                  <a:gd name="T28" fmla="*/ 689 w 871"/>
                  <a:gd name="T29" fmla="*/ 201 h 720"/>
                  <a:gd name="T30" fmla="*/ 638 w 871"/>
                  <a:gd name="T31" fmla="*/ 279 h 720"/>
                  <a:gd name="T32" fmla="*/ 605 w 871"/>
                  <a:gd name="T33" fmla="*/ 308 h 720"/>
                  <a:gd name="T34" fmla="*/ 600 w 871"/>
                  <a:gd name="T35" fmla="*/ 328 h 720"/>
                  <a:gd name="T36" fmla="*/ 620 w 871"/>
                  <a:gd name="T37" fmla="*/ 349 h 720"/>
                  <a:gd name="T38" fmla="*/ 599 w 871"/>
                  <a:gd name="T39" fmla="*/ 398 h 720"/>
                  <a:gd name="T40" fmla="*/ 557 w 871"/>
                  <a:gd name="T41" fmla="*/ 568 h 720"/>
                  <a:gd name="T42" fmla="*/ 324 w 871"/>
                  <a:gd name="T43" fmla="*/ 513 h 720"/>
                  <a:gd name="T44" fmla="*/ 0 w 871"/>
                  <a:gd name="T45" fmla="*/ 424 h 720"/>
                  <a:gd name="T46" fmla="*/ 0 w 871"/>
                  <a:gd name="T47" fmla="*/ 424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solidFill>
                <a:srgbClr val="3399FF"/>
              </a:solidFill>
              <a:ln w="9525">
                <a:solidFill>
                  <a:srgbClr val="000080"/>
                </a:solidFill>
                <a:round/>
                <a:headEnd/>
                <a:tailEnd/>
              </a:ln>
            </p:spPr>
            <p:txBody>
              <a:bodyPr/>
              <a:lstStyle/>
              <a:p>
                <a:endParaRPr lang="en-US"/>
              </a:p>
            </p:txBody>
          </p:sp>
          <p:sp>
            <p:nvSpPr>
              <p:cNvPr id="75812" name="Freeform 19"/>
              <p:cNvSpPr>
                <a:spLocks/>
              </p:cNvSpPr>
              <p:nvPr/>
            </p:nvSpPr>
            <p:spPr bwMode="auto">
              <a:xfrm>
                <a:off x="621" y="1620"/>
                <a:ext cx="685" cy="1139"/>
              </a:xfrm>
              <a:custGeom>
                <a:avLst/>
                <a:gdLst>
                  <a:gd name="T0" fmla="*/ 24 w 867"/>
                  <a:gd name="T1" fmla="*/ 231 h 1443"/>
                  <a:gd name="T2" fmla="*/ 4 w 867"/>
                  <a:gd name="T3" fmla="*/ 320 h 1443"/>
                  <a:gd name="T4" fmla="*/ 70 w 867"/>
                  <a:gd name="T5" fmla="*/ 462 h 1443"/>
                  <a:gd name="T6" fmla="*/ 82 w 867"/>
                  <a:gd name="T7" fmla="*/ 453 h 1443"/>
                  <a:gd name="T8" fmla="*/ 102 w 867"/>
                  <a:gd name="T9" fmla="*/ 513 h 1443"/>
                  <a:gd name="T10" fmla="*/ 70 w 867"/>
                  <a:gd name="T11" fmla="*/ 471 h 1443"/>
                  <a:gd name="T12" fmla="*/ 62 w 867"/>
                  <a:gd name="T13" fmla="*/ 537 h 1443"/>
                  <a:gd name="T14" fmla="*/ 99 w 867"/>
                  <a:gd name="T15" fmla="*/ 578 h 1443"/>
                  <a:gd name="T16" fmla="*/ 75 w 867"/>
                  <a:gd name="T17" fmla="*/ 633 h 1443"/>
                  <a:gd name="T18" fmla="*/ 147 w 867"/>
                  <a:gd name="T19" fmla="*/ 785 h 1443"/>
                  <a:gd name="T20" fmla="*/ 130 w 867"/>
                  <a:gd name="T21" fmla="*/ 840 h 1443"/>
                  <a:gd name="T22" fmla="*/ 225 w 867"/>
                  <a:gd name="T23" fmla="*/ 883 h 1443"/>
                  <a:gd name="T24" fmla="*/ 260 w 867"/>
                  <a:gd name="T25" fmla="*/ 928 h 1443"/>
                  <a:gd name="T26" fmla="*/ 299 w 867"/>
                  <a:gd name="T27" fmla="*/ 943 h 1443"/>
                  <a:gd name="T28" fmla="*/ 300 w 867"/>
                  <a:gd name="T29" fmla="*/ 971 h 1443"/>
                  <a:gd name="T30" fmla="*/ 326 w 867"/>
                  <a:gd name="T31" fmla="*/ 976 h 1443"/>
                  <a:gd name="T32" fmla="*/ 382 w 867"/>
                  <a:gd name="T33" fmla="*/ 1064 h 1443"/>
                  <a:gd name="T34" fmla="*/ 382 w 867"/>
                  <a:gd name="T35" fmla="*/ 1125 h 1443"/>
                  <a:gd name="T36" fmla="*/ 625 w 867"/>
                  <a:gd name="T37" fmla="*/ 1139 h 1443"/>
                  <a:gd name="T38" fmla="*/ 610 w 867"/>
                  <a:gd name="T39" fmla="*/ 1113 h 1443"/>
                  <a:gd name="T40" fmla="*/ 617 w 867"/>
                  <a:gd name="T41" fmla="*/ 1077 h 1443"/>
                  <a:gd name="T42" fmla="*/ 656 w 867"/>
                  <a:gd name="T43" fmla="*/ 1014 h 1443"/>
                  <a:gd name="T44" fmla="*/ 685 w 867"/>
                  <a:gd name="T45" fmla="*/ 998 h 1443"/>
                  <a:gd name="T46" fmla="*/ 668 w 867"/>
                  <a:gd name="T47" fmla="*/ 975 h 1443"/>
                  <a:gd name="T48" fmla="*/ 656 w 867"/>
                  <a:gd name="T49" fmla="*/ 913 h 1443"/>
                  <a:gd name="T50" fmla="*/ 307 w 867"/>
                  <a:gd name="T51" fmla="*/ 392 h 1443"/>
                  <a:gd name="T52" fmla="*/ 389 w 867"/>
                  <a:gd name="T53" fmla="*/ 88 h 1443"/>
                  <a:gd name="T54" fmla="*/ 66 w 867"/>
                  <a:gd name="T55" fmla="*/ 0 h 1443"/>
                  <a:gd name="T56" fmla="*/ 57 w 867"/>
                  <a:gd name="T57" fmla="*/ 18 h 1443"/>
                  <a:gd name="T58" fmla="*/ 0 w 867"/>
                  <a:gd name="T59" fmla="*/ 152 h 1443"/>
                  <a:gd name="T60" fmla="*/ 24 w 867"/>
                  <a:gd name="T61" fmla="*/ 231 h 1443"/>
                  <a:gd name="T62" fmla="*/ 24 w 867"/>
                  <a:gd name="T63" fmla="*/ 231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7"/>
                  <a:gd name="T97" fmla="*/ 0 h 1443"/>
                  <a:gd name="T98" fmla="*/ 867 w 867"/>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7" h="1443">
                    <a:moveTo>
                      <a:pt x="30" y="293"/>
                    </a:moveTo>
                    <a:lnTo>
                      <a:pt x="5" y="405"/>
                    </a:lnTo>
                    <a:lnTo>
                      <a:pt x="89" y="585"/>
                    </a:lnTo>
                    <a:lnTo>
                      <a:pt x="104" y="574"/>
                    </a:lnTo>
                    <a:lnTo>
                      <a:pt x="129" y="650"/>
                    </a:lnTo>
                    <a:lnTo>
                      <a:pt x="89" y="597"/>
                    </a:lnTo>
                    <a:lnTo>
                      <a:pt x="79" y="680"/>
                    </a:lnTo>
                    <a:lnTo>
                      <a:pt x="125" y="732"/>
                    </a:lnTo>
                    <a:lnTo>
                      <a:pt x="95" y="802"/>
                    </a:lnTo>
                    <a:lnTo>
                      <a:pt x="186" y="994"/>
                    </a:lnTo>
                    <a:lnTo>
                      <a:pt x="165" y="1064"/>
                    </a:lnTo>
                    <a:lnTo>
                      <a:pt x="285" y="1119"/>
                    </a:lnTo>
                    <a:lnTo>
                      <a:pt x="329" y="1176"/>
                    </a:lnTo>
                    <a:lnTo>
                      <a:pt x="378" y="1195"/>
                    </a:lnTo>
                    <a:lnTo>
                      <a:pt x="380" y="1230"/>
                    </a:lnTo>
                    <a:lnTo>
                      <a:pt x="412" y="1237"/>
                    </a:lnTo>
                    <a:lnTo>
                      <a:pt x="483" y="1348"/>
                    </a:lnTo>
                    <a:lnTo>
                      <a:pt x="483" y="1425"/>
                    </a:lnTo>
                    <a:lnTo>
                      <a:pt x="791" y="1443"/>
                    </a:lnTo>
                    <a:lnTo>
                      <a:pt x="772" y="1410"/>
                    </a:lnTo>
                    <a:lnTo>
                      <a:pt x="781" y="1365"/>
                    </a:lnTo>
                    <a:lnTo>
                      <a:pt x="830" y="1285"/>
                    </a:lnTo>
                    <a:lnTo>
                      <a:pt x="867" y="1264"/>
                    </a:lnTo>
                    <a:lnTo>
                      <a:pt x="846" y="1235"/>
                    </a:lnTo>
                    <a:lnTo>
                      <a:pt x="830" y="1157"/>
                    </a:lnTo>
                    <a:lnTo>
                      <a:pt x="389" y="496"/>
                    </a:lnTo>
                    <a:lnTo>
                      <a:pt x="492" y="112"/>
                    </a:lnTo>
                    <a:lnTo>
                      <a:pt x="83" y="0"/>
                    </a:lnTo>
                    <a:lnTo>
                      <a:pt x="72" y="23"/>
                    </a:lnTo>
                    <a:lnTo>
                      <a:pt x="0" y="192"/>
                    </a:lnTo>
                    <a:lnTo>
                      <a:pt x="30" y="293"/>
                    </a:lnTo>
                    <a:close/>
                  </a:path>
                </a:pathLst>
              </a:custGeom>
              <a:solidFill>
                <a:schemeClr val="hlink"/>
              </a:solidFill>
              <a:ln w="9525">
                <a:solidFill>
                  <a:srgbClr val="000080"/>
                </a:solidFill>
                <a:round/>
                <a:headEnd/>
                <a:tailEnd/>
              </a:ln>
            </p:spPr>
            <p:txBody>
              <a:bodyPr/>
              <a:lstStyle/>
              <a:p>
                <a:endParaRPr lang="en-US"/>
              </a:p>
            </p:txBody>
          </p:sp>
          <p:sp>
            <p:nvSpPr>
              <p:cNvPr id="75813" name="Freeform 20"/>
              <p:cNvSpPr>
                <a:spLocks/>
              </p:cNvSpPr>
              <p:nvPr/>
            </p:nvSpPr>
            <p:spPr bwMode="auto">
              <a:xfrm>
                <a:off x="929" y="1709"/>
                <a:ext cx="548" cy="826"/>
              </a:xfrm>
              <a:custGeom>
                <a:avLst/>
                <a:gdLst>
                  <a:gd name="T0" fmla="*/ 0 w 694"/>
                  <a:gd name="T1" fmla="*/ 304 h 1045"/>
                  <a:gd name="T2" fmla="*/ 348 w 694"/>
                  <a:gd name="T3" fmla="*/ 826 h 1045"/>
                  <a:gd name="T4" fmla="*/ 362 w 694"/>
                  <a:gd name="T5" fmla="*/ 715 h 1045"/>
                  <a:gd name="T6" fmla="*/ 381 w 694"/>
                  <a:gd name="T7" fmla="*/ 709 h 1045"/>
                  <a:gd name="T8" fmla="*/ 415 w 694"/>
                  <a:gd name="T9" fmla="*/ 729 h 1045"/>
                  <a:gd name="T10" fmla="*/ 443 w 694"/>
                  <a:gd name="T11" fmla="*/ 629 h 1045"/>
                  <a:gd name="T12" fmla="*/ 548 w 694"/>
                  <a:gd name="T13" fmla="*/ 105 h 1045"/>
                  <a:gd name="T14" fmla="*/ 314 w 694"/>
                  <a:gd name="T15" fmla="*/ 55 h 1045"/>
                  <a:gd name="T16" fmla="*/ 81 w 694"/>
                  <a:gd name="T17" fmla="*/ 0 h 1045"/>
                  <a:gd name="T18" fmla="*/ 0 w 694"/>
                  <a:gd name="T19" fmla="*/ 304 h 1045"/>
                  <a:gd name="T20" fmla="*/ 0 w 694"/>
                  <a:gd name="T21" fmla="*/ 304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rgbClr val="3399FF"/>
              </a:solidFill>
              <a:ln w="9525">
                <a:solidFill>
                  <a:srgbClr val="000080"/>
                </a:solidFill>
                <a:round/>
                <a:headEnd/>
                <a:tailEnd/>
              </a:ln>
            </p:spPr>
            <p:txBody>
              <a:bodyPr/>
              <a:lstStyle/>
              <a:p>
                <a:endParaRPr lang="en-US"/>
              </a:p>
            </p:txBody>
          </p:sp>
          <p:sp>
            <p:nvSpPr>
              <p:cNvPr id="75814" name="Freeform 21"/>
              <p:cNvSpPr>
                <a:spLocks/>
              </p:cNvSpPr>
              <p:nvPr/>
            </p:nvSpPr>
            <p:spPr bwMode="auto">
              <a:xfrm>
                <a:off x="1243" y="1047"/>
                <a:ext cx="516" cy="809"/>
              </a:xfrm>
              <a:custGeom>
                <a:avLst/>
                <a:gdLst>
                  <a:gd name="T0" fmla="*/ 0 w 654"/>
                  <a:gd name="T1" fmla="*/ 717 h 1024"/>
                  <a:gd name="T2" fmla="*/ 42 w 654"/>
                  <a:gd name="T3" fmla="*/ 547 h 1024"/>
                  <a:gd name="T4" fmla="*/ 63 w 654"/>
                  <a:gd name="T5" fmla="*/ 499 h 1024"/>
                  <a:gd name="T6" fmla="*/ 43 w 654"/>
                  <a:gd name="T7" fmla="*/ 477 h 1024"/>
                  <a:gd name="T8" fmla="*/ 48 w 654"/>
                  <a:gd name="T9" fmla="*/ 457 h 1024"/>
                  <a:gd name="T10" fmla="*/ 80 w 654"/>
                  <a:gd name="T11" fmla="*/ 428 h 1024"/>
                  <a:gd name="T12" fmla="*/ 132 w 654"/>
                  <a:gd name="T13" fmla="*/ 350 h 1024"/>
                  <a:gd name="T14" fmla="*/ 114 w 654"/>
                  <a:gd name="T15" fmla="*/ 324 h 1024"/>
                  <a:gd name="T16" fmla="*/ 107 w 654"/>
                  <a:gd name="T17" fmla="*/ 307 h 1024"/>
                  <a:gd name="T18" fmla="*/ 110 w 654"/>
                  <a:gd name="T19" fmla="*/ 262 h 1024"/>
                  <a:gd name="T20" fmla="*/ 172 w 654"/>
                  <a:gd name="T21" fmla="*/ 0 h 1024"/>
                  <a:gd name="T22" fmla="*/ 240 w 654"/>
                  <a:gd name="T23" fmla="*/ 13 h 1024"/>
                  <a:gd name="T24" fmla="*/ 217 w 654"/>
                  <a:gd name="T25" fmla="*/ 117 h 1024"/>
                  <a:gd name="T26" fmla="*/ 232 w 654"/>
                  <a:gd name="T27" fmla="*/ 153 h 1024"/>
                  <a:gd name="T28" fmla="*/ 234 w 654"/>
                  <a:gd name="T29" fmla="*/ 175 h 1024"/>
                  <a:gd name="T30" fmla="*/ 226 w 654"/>
                  <a:gd name="T31" fmla="*/ 180 h 1024"/>
                  <a:gd name="T32" fmla="*/ 252 w 654"/>
                  <a:gd name="T33" fmla="*/ 204 h 1024"/>
                  <a:gd name="T34" fmla="*/ 279 w 654"/>
                  <a:gd name="T35" fmla="*/ 270 h 1024"/>
                  <a:gd name="T36" fmla="*/ 288 w 654"/>
                  <a:gd name="T37" fmla="*/ 329 h 1024"/>
                  <a:gd name="T38" fmla="*/ 292 w 654"/>
                  <a:gd name="T39" fmla="*/ 360 h 1024"/>
                  <a:gd name="T40" fmla="*/ 273 w 654"/>
                  <a:gd name="T41" fmla="*/ 390 h 1024"/>
                  <a:gd name="T42" fmla="*/ 286 w 654"/>
                  <a:gd name="T43" fmla="*/ 404 h 1024"/>
                  <a:gd name="T44" fmla="*/ 322 w 654"/>
                  <a:gd name="T45" fmla="*/ 384 h 1024"/>
                  <a:gd name="T46" fmla="*/ 346 w 654"/>
                  <a:gd name="T47" fmla="*/ 488 h 1024"/>
                  <a:gd name="T48" fmla="*/ 363 w 654"/>
                  <a:gd name="T49" fmla="*/ 492 h 1024"/>
                  <a:gd name="T50" fmla="*/ 366 w 654"/>
                  <a:gd name="T51" fmla="*/ 522 h 1024"/>
                  <a:gd name="T52" fmla="*/ 413 w 654"/>
                  <a:gd name="T53" fmla="*/ 535 h 1024"/>
                  <a:gd name="T54" fmla="*/ 484 w 654"/>
                  <a:gd name="T55" fmla="*/ 536 h 1024"/>
                  <a:gd name="T56" fmla="*/ 516 w 654"/>
                  <a:gd name="T57" fmla="*/ 550 h 1024"/>
                  <a:gd name="T58" fmla="*/ 471 w 654"/>
                  <a:gd name="T59" fmla="*/ 809 h 1024"/>
                  <a:gd name="T60" fmla="*/ 234 w 654"/>
                  <a:gd name="T61" fmla="*/ 767 h 1024"/>
                  <a:gd name="T62" fmla="*/ 0 w 654"/>
                  <a:gd name="T63" fmla="*/ 717 h 1024"/>
                  <a:gd name="T64" fmla="*/ 0 w 654"/>
                  <a:gd name="T65" fmla="*/ 71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rgbClr val="3399FF"/>
              </a:solidFill>
              <a:ln w="9525">
                <a:solidFill>
                  <a:srgbClr val="000080"/>
                </a:solidFill>
                <a:round/>
                <a:headEnd/>
                <a:tailEnd/>
              </a:ln>
            </p:spPr>
            <p:txBody>
              <a:bodyPr/>
              <a:lstStyle/>
              <a:p>
                <a:endParaRPr lang="en-US"/>
              </a:p>
            </p:txBody>
          </p:sp>
          <p:sp>
            <p:nvSpPr>
              <p:cNvPr id="75815" name="Freeform 22"/>
              <p:cNvSpPr>
                <a:spLocks/>
              </p:cNvSpPr>
              <p:nvPr/>
            </p:nvSpPr>
            <p:spPr bwMode="auto">
              <a:xfrm>
                <a:off x="1461" y="1060"/>
                <a:ext cx="883" cy="548"/>
              </a:xfrm>
              <a:custGeom>
                <a:avLst/>
                <a:gdLst>
                  <a:gd name="T0" fmla="*/ 15 w 1118"/>
                  <a:gd name="T1" fmla="*/ 140 h 694"/>
                  <a:gd name="T2" fmla="*/ 17 w 1118"/>
                  <a:gd name="T3" fmla="*/ 162 h 694"/>
                  <a:gd name="T4" fmla="*/ 9 w 1118"/>
                  <a:gd name="T5" fmla="*/ 167 h 694"/>
                  <a:gd name="T6" fmla="*/ 35 w 1118"/>
                  <a:gd name="T7" fmla="*/ 190 h 694"/>
                  <a:gd name="T8" fmla="*/ 62 w 1118"/>
                  <a:gd name="T9" fmla="*/ 257 h 694"/>
                  <a:gd name="T10" fmla="*/ 71 w 1118"/>
                  <a:gd name="T11" fmla="*/ 315 h 694"/>
                  <a:gd name="T12" fmla="*/ 75 w 1118"/>
                  <a:gd name="T13" fmla="*/ 347 h 694"/>
                  <a:gd name="T14" fmla="*/ 56 w 1118"/>
                  <a:gd name="T15" fmla="*/ 377 h 694"/>
                  <a:gd name="T16" fmla="*/ 70 w 1118"/>
                  <a:gd name="T17" fmla="*/ 390 h 694"/>
                  <a:gd name="T18" fmla="*/ 105 w 1118"/>
                  <a:gd name="T19" fmla="*/ 370 h 694"/>
                  <a:gd name="T20" fmla="*/ 130 w 1118"/>
                  <a:gd name="T21" fmla="*/ 475 h 694"/>
                  <a:gd name="T22" fmla="*/ 146 w 1118"/>
                  <a:gd name="T23" fmla="*/ 479 h 694"/>
                  <a:gd name="T24" fmla="*/ 149 w 1118"/>
                  <a:gd name="T25" fmla="*/ 509 h 694"/>
                  <a:gd name="T26" fmla="*/ 161 w 1118"/>
                  <a:gd name="T27" fmla="*/ 524 h 694"/>
                  <a:gd name="T28" fmla="*/ 196 w 1118"/>
                  <a:gd name="T29" fmla="*/ 521 h 694"/>
                  <a:gd name="T30" fmla="*/ 268 w 1118"/>
                  <a:gd name="T31" fmla="*/ 522 h 694"/>
                  <a:gd name="T32" fmla="*/ 299 w 1118"/>
                  <a:gd name="T33" fmla="*/ 536 h 694"/>
                  <a:gd name="T34" fmla="*/ 308 w 1118"/>
                  <a:gd name="T35" fmla="*/ 482 h 694"/>
                  <a:gd name="T36" fmla="*/ 548 w 1118"/>
                  <a:gd name="T37" fmla="*/ 518 h 694"/>
                  <a:gd name="T38" fmla="*/ 843 w 1118"/>
                  <a:gd name="T39" fmla="*/ 548 h 694"/>
                  <a:gd name="T40" fmla="*/ 853 w 1118"/>
                  <a:gd name="T41" fmla="*/ 449 h 694"/>
                  <a:gd name="T42" fmla="*/ 883 w 1118"/>
                  <a:gd name="T43" fmla="*/ 129 h 694"/>
                  <a:gd name="T44" fmla="*/ 491 w 1118"/>
                  <a:gd name="T45" fmla="*/ 84 h 694"/>
                  <a:gd name="T46" fmla="*/ 298 w 1118"/>
                  <a:gd name="T47" fmla="*/ 53 h 694"/>
                  <a:gd name="T48" fmla="*/ 23 w 1118"/>
                  <a:gd name="T49" fmla="*/ 0 h 694"/>
                  <a:gd name="T50" fmla="*/ 0 w 1118"/>
                  <a:gd name="T51" fmla="*/ 103 h 694"/>
                  <a:gd name="T52" fmla="*/ 15 w 1118"/>
                  <a:gd name="T53" fmla="*/ 140 h 694"/>
                  <a:gd name="T54" fmla="*/ 15 w 1118"/>
                  <a:gd name="T55" fmla="*/ 140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rgbClr val="FFFFCC"/>
              </a:solidFill>
              <a:ln w="9525">
                <a:solidFill>
                  <a:srgbClr val="000080"/>
                </a:solidFill>
                <a:round/>
                <a:headEnd/>
                <a:tailEnd/>
              </a:ln>
            </p:spPr>
            <p:txBody>
              <a:bodyPr/>
              <a:lstStyle/>
              <a:p>
                <a:endParaRPr lang="en-US"/>
              </a:p>
            </p:txBody>
          </p:sp>
          <p:sp>
            <p:nvSpPr>
              <p:cNvPr id="75816" name="Freeform 23"/>
              <p:cNvSpPr>
                <a:spLocks/>
              </p:cNvSpPr>
              <p:nvPr/>
            </p:nvSpPr>
            <p:spPr bwMode="auto">
              <a:xfrm>
                <a:off x="1208" y="2337"/>
                <a:ext cx="589" cy="664"/>
              </a:xfrm>
              <a:custGeom>
                <a:avLst/>
                <a:gdLst>
                  <a:gd name="T0" fmla="*/ 38 w 745"/>
                  <a:gd name="T1" fmla="*/ 422 h 841"/>
                  <a:gd name="T2" fmla="*/ 23 w 745"/>
                  <a:gd name="T3" fmla="*/ 396 h 841"/>
                  <a:gd name="T4" fmla="*/ 30 w 745"/>
                  <a:gd name="T5" fmla="*/ 361 h 841"/>
                  <a:gd name="T6" fmla="*/ 69 w 745"/>
                  <a:gd name="T7" fmla="*/ 298 h 841"/>
                  <a:gd name="T8" fmla="*/ 98 w 745"/>
                  <a:gd name="T9" fmla="*/ 281 h 841"/>
                  <a:gd name="T10" fmla="*/ 81 w 745"/>
                  <a:gd name="T11" fmla="*/ 258 h 841"/>
                  <a:gd name="T12" fmla="*/ 69 w 745"/>
                  <a:gd name="T13" fmla="*/ 197 h 841"/>
                  <a:gd name="T14" fmla="*/ 83 w 745"/>
                  <a:gd name="T15" fmla="*/ 86 h 841"/>
                  <a:gd name="T16" fmla="*/ 102 w 745"/>
                  <a:gd name="T17" fmla="*/ 80 h 841"/>
                  <a:gd name="T18" fmla="*/ 135 w 745"/>
                  <a:gd name="T19" fmla="*/ 99 h 841"/>
                  <a:gd name="T20" fmla="*/ 164 w 745"/>
                  <a:gd name="T21" fmla="*/ 0 h 841"/>
                  <a:gd name="T22" fmla="*/ 589 w 745"/>
                  <a:gd name="T23" fmla="*/ 71 h 841"/>
                  <a:gd name="T24" fmla="*/ 500 w 745"/>
                  <a:gd name="T25" fmla="*/ 664 h 841"/>
                  <a:gd name="T26" fmla="*/ 370 w 745"/>
                  <a:gd name="T27" fmla="*/ 646 h 841"/>
                  <a:gd name="T28" fmla="*/ 289 w 745"/>
                  <a:gd name="T29" fmla="*/ 623 h 841"/>
                  <a:gd name="T30" fmla="*/ 122 w 745"/>
                  <a:gd name="T31" fmla="*/ 557 h 841"/>
                  <a:gd name="T32" fmla="*/ 0 w 745"/>
                  <a:gd name="T33" fmla="*/ 455 h 841"/>
                  <a:gd name="T34" fmla="*/ 38 w 745"/>
                  <a:gd name="T35" fmla="*/ 422 h 841"/>
                  <a:gd name="T36" fmla="*/ 38 w 745"/>
                  <a:gd name="T37" fmla="*/ 422 h 8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841"/>
                  <a:gd name="T59" fmla="*/ 745 w 745"/>
                  <a:gd name="T60" fmla="*/ 841 h 8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841">
                    <a:moveTo>
                      <a:pt x="48" y="535"/>
                    </a:moveTo>
                    <a:lnTo>
                      <a:pt x="29" y="502"/>
                    </a:lnTo>
                    <a:lnTo>
                      <a:pt x="38" y="457"/>
                    </a:lnTo>
                    <a:lnTo>
                      <a:pt x="87" y="377"/>
                    </a:lnTo>
                    <a:lnTo>
                      <a:pt x="124" y="356"/>
                    </a:lnTo>
                    <a:lnTo>
                      <a:pt x="103" y="327"/>
                    </a:lnTo>
                    <a:lnTo>
                      <a:pt x="87" y="249"/>
                    </a:lnTo>
                    <a:lnTo>
                      <a:pt x="105" y="109"/>
                    </a:lnTo>
                    <a:lnTo>
                      <a:pt x="129" y="101"/>
                    </a:lnTo>
                    <a:lnTo>
                      <a:pt x="171" y="126"/>
                    </a:lnTo>
                    <a:lnTo>
                      <a:pt x="207" y="0"/>
                    </a:lnTo>
                    <a:lnTo>
                      <a:pt x="745" y="90"/>
                    </a:lnTo>
                    <a:lnTo>
                      <a:pt x="633" y="841"/>
                    </a:lnTo>
                    <a:lnTo>
                      <a:pt x="468" y="818"/>
                    </a:lnTo>
                    <a:lnTo>
                      <a:pt x="365" y="789"/>
                    </a:lnTo>
                    <a:lnTo>
                      <a:pt x="154" y="706"/>
                    </a:lnTo>
                    <a:lnTo>
                      <a:pt x="0" y="576"/>
                    </a:lnTo>
                    <a:lnTo>
                      <a:pt x="48" y="535"/>
                    </a:lnTo>
                    <a:close/>
                  </a:path>
                </a:pathLst>
              </a:custGeom>
              <a:solidFill>
                <a:schemeClr val="hlink"/>
              </a:solidFill>
              <a:ln w="9525">
                <a:solidFill>
                  <a:srgbClr val="000080"/>
                </a:solidFill>
                <a:round/>
                <a:headEnd/>
                <a:tailEnd/>
              </a:ln>
            </p:spPr>
            <p:txBody>
              <a:bodyPr/>
              <a:lstStyle/>
              <a:p>
                <a:endParaRPr lang="en-US"/>
              </a:p>
            </p:txBody>
          </p:sp>
          <p:sp>
            <p:nvSpPr>
              <p:cNvPr id="75817" name="Freeform 24"/>
              <p:cNvSpPr>
                <a:spLocks/>
              </p:cNvSpPr>
              <p:nvPr/>
            </p:nvSpPr>
            <p:spPr bwMode="auto">
              <a:xfrm>
                <a:off x="1696" y="1543"/>
                <a:ext cx="607" cy="486"/>
              </a:xfrm>
              <a:custGeom>
                <a:avLst/>
                <a:gdLst>
                  <a:gd name="T0" fmla="*/ 0 w 768"/>
                  <a:gd name="T1" fmla="*/ 417 h 618"/>
                  <a:gd name="T2" fmla="*/ 72 w 768"/>
                  <a:gd name="T3" fmla="*/ 0 h 618"/>
                  <a:gd name="T4" fmla="*/ 312 w 768"/>
                  <a:gd name="T5" fmla="*/ 36 h 618"/>
                  <a:gd name="T6" fmla="*/ 607 w 768"/>
                  <a:gd name="T7" fmla="*/ 66 h 618"/>
                  <a:gd name="T8" fmla="*/ 587 w 768"/>
                  <a:gd name="T9" fmla="*/ 277 h 618"/>
                  <a:gd name="T10" fmla="*/ 568 w 768"/>
                  <a:gd name="T11" fmla="*/ 486 h 618"/>
                  <a:gd name="T12" fmla="*/ 164 w 768"/>
                  <a:gd name="T13" fmla="*/ 443 h 618"/>
                  <a:gd name="T14" fmla="*/ 0 w 768"/>
                  <a:gd name="T15" fmla="*/ 417 h 618"/>
                  <a:gd name="T16" fmla="*/ 0 w 768"/>
                  <a:gd name="T17" fmla="*/ 41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solidFill>
                <a:srgbClr val="FFFFCC"/>
              </a:solidFill>
              <a:ln w="9525">
                <a:solidFill>
                  <a:srgbClr val="000080"/>
                </a:solidFill>
                <a:round/>
                <a:headEnd/>
                <a:tailEnd/>
              </a:ln>
            </p:spPr>
            <p:txBody>
              <a:bodyPr/>
              <a:lstStyle/>
              <a:p>
                <a:endParaRPr lang="en-US"/>
              </a:p>
            </p:txBody>
          </p:sp>
          <p:sp>
            <p:nvSpPr>
              <p:cNvPr id="75818" name="Freeform 25"/>
              <p:cNvSpPr>
                <a:spLocks/>
              </p:cNvSpPr>
              <p:nvPr/>
            </p:nvSpPr>
            <p:spPr bwMode="auto">
              <a:xfrm>
                <a:off x="1797" y="1987"/>
                <a:ext cx="629" cy="483"/>
              </a:xfrm>
              <a:custGeom>
                <a:avLst/>
                <a:gdLst>
                  <a:gd name="T0" fmla="*/ 63 w 797"/>
                  <a:gd name="T1" fmla="*/ 0 h 612"/>
                  <a:gd name="T2" fmla="*/ 467 w 797"/>
                  <a:gd name="T3" fmla="*/ 43 h 612"/>
                  <a:gd name="T4" fmla="*/ 629 w 797"/>
                  <a:gd name="T5" fmla="*/ 58 h 612"/>
                  <a:gd name="T6" fmla="*/ 621 w 797"/>
                  <a:gd name="T7" fmla="*/ 162 h 612"/>
                  <a:gd name="T8" fmla="*/ 601 w 797"/>
                  <a:gd name="T9" fmla="*/ 483 h 612"/>
                  <a:gd name="T10" fmla="*/ 518 w 797"/>
                  <a:gd name="T11" fmla="*/ 477 h 612"/>
                  <a:gd name="T12" fmla="*/ 260 w 797"/>
                  <a:gd name="T13" fmla="*/ 455 h 612"/>
                  <a:gd name="T14" fmla="*/ 0 w 797"/>
                  <a:gd name="T15" fmla="*/ 421 h 612"/>
                  <a:gd name="T16" fmla="*/ 63 w 797"/>
                  <a:gd name="T17" fmla="*/ 0 h 612"/>
                  <a:gd name="T18" fmla="*/ 63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rgbClr val="3399FF"/>
              </a:solidFill>
              <a:ln w="9525">
                <a:solidFill>
                  <a:srgbClr val="000080"/>
                </a:solidFill>
                <a:round/>
                <a:headEnd/>
                <a:tailEnd/>
              </a:ln>
            </p:spPr>
            <p:txBody>
              <a:bodyPr/>
              <a:lstStyle/>
              <a:p>
                <a:endParaRPr lang="en-US"/>
              </a:p>
            </p:txBody>
          </p:sp>
          <p:sp>
            <p:nvSpPr>
              <p:cNvPr id="75819" name="Freeform 26"/>
              <p:cNvSpPr>
                <a:spLocks/>
              </p:cNvSpPr>
              <p:nvPr/>
            </p:nvSpPr>
            <p:spPr bwMode="auto">
              <a:xfrm>
                <a:off x="1709" y="2408"/>
                <a:ext cx="606" cy="604"/>
              </a:xfrm>
              <a:custGeom>
                <a:avLst/>
                <a:gdLst>
                  <a:gd name="T0" fmla="*/ 77 w 768"/>
                  <a:gd name="T1" fmla="*/ 604 h 764"/>
                  <a:gd name="T2" fmla="*/ 84 w 768"/>
                  <a:gd name="T3" fmla="*/ 559 h 764"/>
                  <a:gd name="T4" fmla="*/ 236 w 768"/>
                  <a:gd name="T5" fmla="*/ 579 h 764"/>
                  <a:gd name="T6" fmla="*/ 228 w 768"/>
                  <a:gd name="T7" fmla="*/ 556 h 764"/>
                  <a:gd name="T8" fmla="*/ 556 w 768"/>
                  <a:gd name="T9" fmla="*/ 586 h 764"/>
                  <a:gd name="T10" fmla="*/ 606 w 768"/>
                  <a:gd name="T11" fmla="*/ 55 h 764"/>
                  <a:gd name="T12" fmla="*/ 348 w 768"/>
                  <a:gd name="T13" fmla="*/ 33 h 764"/>
                  <a:gd name="T14" fmla="*/ 88 w 768"/>
                  <a:gd name="T15" fmla="*/ 0 h 764"/>
                  <a:gd name="T16" fmla="*/ 0 w 768"/>
                  <a:gd name="T17" fmla="*/ 594 h 764"/>
                  <a:gd name="T18" fmla="*/ 77 w 768"/>
                  <a:gd name="T19" fmla="*/ 604 h 764"/>
                  <a:gd name="T20" fmla="*/ 77 w 768"/>
                  <a:gd name="T21" fmla="*/ 604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7" y="707"/>
                    </a:lnTo>
                    <a:lnTo>
                      <a:pt x="299" y="732"/>
                    </a:lnTo>
                    <a:lnTo>
                      <a:pt x="289" y="703"/>
                    </a:lnTo>
                    <a:lnTo>
                      <a:pt x="705" y="741"/>
                    </a:lnTo>
                    <a:lnTo>
                      <a:pt x="768" y="70"/>
                    </a:lnTo>
                    <a:lnTo>
                      <a:pt x="441" y="42"/>
                    </a:lnTo>
                    <a:lnTo>
                      <a:pt x="112" y="0"/>
                    </a:lnTo>
                    <a:lnTo>
                      <a:pt x="0" y="751"/>
                    </a:lnTo>
                    <a:lnTo>
                      <a:pt x="97" y="764"/>
                    </a:lnTo>
                    <a:close/>
                  </a:path>
                </a:pathLst>
              </a:custGeom>
              <a:solidFill>
                <a:srgbClr val="FFFFCC"/>
              </a:solidFill>
              <a:ln w="9525">
                <a:solidFill>
                  <a:srgbClr val="000080"/>
                </a:solidFill>
                <a:round/>
                <a:headEnd/>
                <a:tailEnd/>
              </a:ln>
            </p:spPr>
            <p:txBody>
              <a:bodyPr/>
              <a:lstStyle/>
              <a:p>
                <a:endParaRPr lang="en-US"/>
              </a:p>
            </p:txBody>
          </p:sp>
          <p:sp>
            <p:nvSpPr>
              <p:cNvPr id="75820" name="Freeform 27"/>
              <p:cNvSpPr>
                <a:spLocks/>
              </p:cNvSpPr>
              <p:nvPr/>
            </p:nvSpPr>
            <p:spPr bwMode="auto">
              <a:xfrm>
                <a:off x="1936" y="2519"/>
                <a:ext cx="1207" cy="1137"/>
              </a:xfrm>
              <a:custGeom>
                <a:avLst/>
                <a:gdLst>
                  <a:gd name="T0" fmla="*/ 0 w 1529"/>
                  <a:gd name="T1" fmla="*/ 445 h 1439"/>
                  <a:gd name="T2" fmla="*/ 328 w 1529"/>
                  <a:gd name="T3" fmla="*/ 475 h 1439"/>
                  <a:gd name="T4" fmla="*/ 373 w 1529"/>
                  <a:gd name="T5" fmla="*/ 0 h 1439"/>
                  <a:gd name="T6" fmla="*/ 635 w 1529"/>
                  <a:gd name="T7" fmla="*/ 15 h 1439"/>
                  <a:gd name="T8" fmla="*/ 626 w 1529"/>
                  <a:gd name="T9" fmla="*/ 220 h 1439"/>
                  <a:gd name="T10" fmla="*/ 651 w 1529"/>
                  <a:gd name="T11" fmla="*/ 241 h 1439"/>
                  <a:gd name="T12" fmla="*/ 676 w 1529"/>
                  <a:gd name="T13" fmla="*/ 241 h 1439"/>
                  <a:gd name="T14" fmla="*/ 695 w 1529"/>
                  <a:gd name="T15" fmla="*/ 260 h 1439"/>
                  <a:gd name="T16" fmla="*/ 734 w 1529"/>
                  <a:gd name="T17" fmla="*/ 269 h 1439"/>
                  <a:gd name="T18" fmla="*/ 812 w 1529"/>
                  <a:gd name="T19" fmla="*/ 303 h 1439"/>
                  <a:gd name="T20" fmla="*/ 827 w 1529"/>
                  <a:gd name="T21" fmla="*/ 288 h 1439"/>
                  <a:gd name="T22" fmla="*/ 878 w 1529"/>
                  <a:gd name="T23" fmla="*/ 317 h 1439"/>
                  <a:gd name="T24" fmla="*/ 946 w 1529"/>
                  <a:gd name="T25" fmla="*/ 317 h 1439"/>
                  <a:gd name="T26" fmla="*/ 992 w 1529"/>
                  <a:gd name="T27" fmla="*/ 303 h 1439"/>
                  <a:gd name="T28" fmla="*/ 1055 w 1529"/>
                  <a:gd name="T29" fmla="*/ 292 h 1439"/>
                  <a:gd name="T30" fmla="*/ 1115 w 1529"/>
                  <a:gd name="T31" fmla="*/ 323 h 1439"/>
                  <a:gd name="T32" fmla="*/ 1124 w 1529"/>
                  <a:gd name="T33" fmla="*/ 333 h 1439"/>
                  <a:gd name="T34" fmla="*/ 1154 w 1529"/>
                  <a:gd name="T35" fmla="*/ 333 h 1439"/>
                  <a:gd name="T36" fmla="*/ 1162 w 1529"/>
                  <a:gd name="T37" fmla="*/ 502 h 1439"/>
                  <a:gd name="T38" fmla="*/ 1207 w 1529"/>
                  <a:gd name="T39" fmla="*/ 585 h 1439"/>
                  <a:gd name="T40" fmla="*/ 1190 w 1529"/>
                  <a:gd name="T41" fmla="*/ 649 h 1439"/>
                  <a:gd name="T42" fmla="*/ 1194 w 1529"/>
                  <a:gd name="T43" fmla="*/ 703 h 1439"/>
                  <a:gd name="T44" fmla="*/ 1172 w 1529"/>
                  <a:gd name="T45" fmla="*/ 730 h 1439"/>
                  <a:gd name="T46" fmla="*/ 1181 w 1529"/>
                  <a:gd name="T47" fmla="*/ 740 h 1439"/>
                  <a:gd name="T48" fmla="*/ 1132 w 1529"/>
                  <a:gd name="T49" fmla="*/ 755 h 1439"/>
                  <a:gd name="T50" fmla="*/ 1093 w 1529"/>
                  <a:gd name="T51" fmla="*/ 759 h 1439"/>
                  <a:gd name="T52" fmla="*/ 1100 w 1529"/>
                  <a:gd name="T53" fmla="*/ 729 h 1439"/>
                  <a:gd name="T54" fmla="*/ 1078 w 1529"/>
                  <a:gd name="T55" fmla="*/ 745 h 1439"/>
                  <a:gd name="T56" fmla="*/ 1079 w 1529"/>
                  <a:gd name="T57" fmla="*/ 780 h 1439"/>
                  <a:gd name="T58" fmla="*/ 1054 w 1529"/>
                  <a:gd name="T59" fmla="*/ 815 h 1439"/>
                  <a:gd name="T60" fmla="*/ 911 w 1529"/>
                  <a:gd name="T61" fmla="*/ 887 h 1439"/>
                  <a:gd name="T62" fmla="*/ 864 w 1529"/>
                  <a:gd name="T63" fmla="*/ 933 h 1439"/>
                  <a:gd name="T64" fmla="*/ 824 w 1529"/>
                  <a:gd name="T65" fmla="*/ 1032 h 1439"/>
                  <a:gd name="T66" fmla="*/ 859 w 1529"/>
                  <a:gd name="T67" fmla="*/ 1137 h 1439"/>
                  <a:gd name="T68" fmla="*/ 824 w 1529"/>
                  <a:gd name="T69" fmla="*/ 1137 h 1439"/>
                  <a:gd name="T70" fmla="*/ 671 w 1529"/>
                  <a:gd name="T71" fmla="*/ 1083 h 1439"/>
                  <a:gd name="T72" fmla="*/ 654 w 1529"/>
                  <a:gd name="T73" fmla="*/ 1038 h 1439"/>
                  <a:gd name="T74" fmla="*/ 638 w 1529"/>
                  <a:gd name="T75" fmla="*/ 1017 h 1439"/>
                  <a:gd name="T76" fmla="*/ 632 w 1529"/>
                  <a:gd name="T77" fmla="*/ 958 h 1439"/>
                  <a:gd name="T78" fmla="*/ 603 w 1529"/>
                  <a:gd name="T79" fmla="*/ 936 h 1439"/>
                  <a:gd name="T80" fmla="*/ 519 w 1529"/>
                  <a:gd name="T81" fmla="*/ 778 h 1439"/>
                  <a:gd name="T82" fmla="*/ 480 w 1529"/>
                  <a:gd name="T83" fmla="*/ 748 h 1439"/>
                  <a:gd name="T84" fmla="*/ 468 w 1529"/>
                  <a:gd name="T85" fmla="*/ 723 h 1439"/>
                  <a:gd name="T86" fmla="*/ 347 w 1529"/>
                  <a:gd name="T87" fmla="*/ 717 h 1439"/>
                  <a:gd name="T88" fmla="*/ 283 w 1529"/>
                  <a:gd name="T89" fmla="*/ 792 h 1439"/>
                  <a:gd name="T90" fmla="*/ 171 w 1529"/>
                  <a:gd name="T91" fmla="*/ 713 h 1439"/>
                  <a:gd name="T92" fmla="*/ 140 w 1529"/>
                  <a:gd name="T93" fmla="*/ 605 h 1439"/>
                  <a:gd name="T94" fmla="*/ 35 w 1529"/>
                  <a:gd name="T95" fmla="*/ 503 h 1439"/>
                  <a:gd name="T96" fmla="*/ 21 w 1529"/>
                  <a:gd name="T97" fmla="*/ 472 h 1439"/>
                  <a:gd name="T98" fmla="*/ 8 w 1529"/>
                  <a:gd name="T99" fmla="*/ 468 h 1439"/>
                  <a:gd name="T100" fmla="*/ 0 w 1529"/>
                  <a:gd name="T101" fmla="*/ 445 h 1439"/>
                  <a:gd name="T102" fmla="*/ 0 w 1529"/>
                  <a:gd name="T103" fmla="*/ 445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9"/>
                  <a:gd name="T157" fmla="*/ 0 h 1439"/>
                  <a:gd name="T158" fmla="*/ 1529 w 1529"/>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9" h="1439">
                    <a:moveTo>
                      <a:pt x="0" y="563"/>
                    </a:moveTo>
                    <a:lnTo>
                      <a:pt x="416" y="601"/>
                    </a:lnTo>
                    <a:lnTo>
                      <a:pt x="473" y="0"/>
                    </a:lnTo>
                    <a:lnTo>
                      <a:pt x="804" y="19"/>
                    </a:lnTo>
                    <a:lnTo>
                      <a:pt x="793" y="278"/>
                    </a:lnTo>
                    <a:lnTo>
                      <a:pt x="825" y="305"/>
                    </a:lnTo>
                    <a:lnTo>
                      <a:pt x="856" y="305"/>
                    </a:lnTo>
                    <a:lnTo>
                      <a:pt x="880" y="329"/>
                    </a:lnTo>
                    <a:lnTo>
                      <a:pt x="930" y="341"/>
                    </a:lnTo>
                    <a:lnTo>
                      <a:pt x="1029" y="384"/>
                    </a:lnTo>
                    <a:lnTo>
                      <a:pt x="1048" y="365"/>
                    </a:lnTo>
                    <a:lnTo>
                      <a:pt x="1112" y="401"/>
                    </a:lnTo>
                    <a:lnTo>
                      <a:pt x="1198" y="401"/>
                    </a:lnTo>
                    <a:lnTo>
                      <a:pt x="1257" y="384"/>
                    </a:lnTo>
                    <a:lnTo>
                      <a:pt x="1337" y="369"/>
                    </a:lnTo>
                    <a:lnTo>
                      <a:pt x="1413" y="409"/>
                    </a:lnTo>
                    <a:lnTo>
                      <a:pt x="1424" y="422"/>
                    </a:lnTo>
                    <a:lnTo>
                      <a:pt x="1462" y="422"/>
                    </a:lnTo>
                    <a:lnTo>
                      <a:pt x="1472" y="635"/>
                    </a:lnTo>
                    <a:lnTo>
                      <a:pt x="1529" y="740"/>
                    </a:lnTo>
                    <a:lnTo>
                      <a:pt x="1508" y="822"/>
                    </a:lnTo>
                    <a:lnTo>
                      <a:pt x="1512" y="890"/>
                    </a:lnTo>
                    <a:lnTo>
                      <a:pt x="1485" y="924"/>
                    </a:lnTo>
                    <a:lnTo>
                      <a:pt x="1496" y="936"/>
                    </a:lnTo>
                    <a:lnTo>
                      <a:pt x="1434" y="955"/>
                    </a:lnTo>
                    <a:lnTo>
                      <a:pt x="1384" y="960"/>
                    </a:lnTo>
                    <a:lnTo>
                      <a:pt x="1394" y="922"/>
                    </a:lnTo>
                    <a:lnTo>
                      <a:pt x="1365" y="943"/>
                    </a:lnTo>
                    <a:lnTo>
                      <a:pt x="1367" y="987"/>
                    </a:lnTo>
                    <a:lnTo>
                      <a:pt x="1335" y="1031"/>
                    </a:lnTo>
                    <a:lnTo>
                      <a:pt x="1154" y="1122"/>
                    </a:lnTo>
                    <a:lnTo>
                      <a:pt x="1095" y="1181"/>
                    </a:lnTo>
                    <a:lnTo>
                      <a:pt x="1044" y="1306"/>
                    </a:lnTo>
                    <a:lnTo>
                      <a:pt x="1088" y="1439"/>
                    </a:lnTo>
                    <a:lnTo>
                      <a:pt x="1044" y="1439"/>
                    </a:lnTo>
                    <a:lnTo>
                      <a:pt x="850" y="1371"/>
                    </a:lnTo>
                    <a:lnTo>
                      <a:pt x="829" y="1314"/>
                    </a:lnTo>
                    <a:lnTo>
                      <a:pt x="808" y="1287"/>
                    </a:lnTo>
                    <a:lnTo>
                      <a:pt x="800" y="1213"/>
                    </a:lnTo>
                    <a:lnTo>
                      <a:pt x="764" y="1185"/>
                    </a:lnTo>
                    <a:lnTo>
                      <a:pt x="658" y="985"/>
                    </a:lnTo>
                    <a:lnTo>
                      <a:pt x="608" y="947"/>
                    </a:lnTo>
                    <a:lnTo>
                      <a:pt x="593" y="915"/>
                    </a:lnTo>
                    <a:lnTo>
                      <a:pt x="439" y="907"/>
                    </a:lnTo>
                    <a:lnTo>
                      <a:pt x="358" y="1002"/>
                    </a:lnTo>
                    <a:lnTo>
                      <a:pt x="217" y="903"/>
                    </a:lnTo>
                    <a:lnTo>
                      <a:pt x="177" y="766"/>
                    </a:lnTo>
                    <a:lnTo>
                      <a:pt x="44" y="637"/>
                    </a:lnTo>
                    <a:lnTo>
                      <a:pt x="27" y="597"/>
                    </a:lnTo>
                    <a:lnTo>
                      <a:pt x="10" y="592"/>
                    </a:lnTo>
                    <a:lnTo>
                      <a:pt x="0" y="563"/>
                    </a:lnTo>
                    <a:close/>
                  </a:path>
                </a:pathLst>
              </a:custGeom>
              <a:solidFill>
                <a:srgbClr val="FFFFCC"/>
              </a:solidFill>
              <a:ln w="9525">
                <a:solidFill>
                  <a:srgbClr val="000080"/>
                </a:solidFill>
                <a:round/>
                <a:headEnd/>
                <a:tailEnd/>
              </a:ln>
            </p:spPr>
            <p:txBody>
              <a:bodyPr/>
              <a:lstStyle/>
              <a:p>
                <a:endParaRPr lang="en-US"/>
              </a:p>
            </p:txBody>
          </p:sp>
          <p:sp>
            <p:nvSpPr>
              <p:cNvPr id="75821" name="Freeform 28"/>
              <p:cNvSpPr>
                <a:spLocks/>
              </p:cNvSpPr>
              <p:nvPr/>
            </p:nvSpPr>
            <p:spPr bwMode="auto">
              <a:xfrm>
                <a:off x="2314" y="1189"/>
                <a:ext cx="567" cy="349"/>
              </a:xfrm>
              <a:custGeom>
                <a:avLst/>
                <a:gdLst>
                  <a:gd name="T0" fmla="*/ 30 w 719"/>
                  <a:gd name="T1" fmla="*/ 0 h 441"/>
                  <a:gd name="T2" fmla="*/ 524 w 719"/>
                  <a:gd name="T3" fmla="*/ 26 h 441"/>
                  <a:gd name="T4" fmla="*/ 527 w 719"/>
                  <a:gd name="T5" fmla="*/ 113 h 441"/>
                  <a:gd name="T6" fmla="*/ 549 w 719"/>
                  <a:gd name="T7" fmla="*/ 184 h 441"/>
                  <a:gd name="T8" fmla="*/ 552 w 719"/>
                  <a:gd name="T9" fmla="*/ 275 h 441"/>
                  <a:gd name="T10" fmla="*/ 567 w 719"/>
                  <a:gd name="T11" fmla="*/ 349 h 441"/>
                  <a:gd name="T12" fmla="*/ 269 w 719"/>
                  <a:gd name="T13" fmla="*/ 340 h 441"/>
                  <a:gd name="T14" fmla="*/ 0 w 719"/>
                  <a:gd name="T15" fmla="*/ 321 h 441"/>
                  <a:gd name="T16" fmla="*/ 30 w 719"/>
                  <a:gd name="T17" fmla="*/ 0 h 441"/>
                  <a:gd name="T18" fmla="*/ 30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rgbClr val="FFFFCC"/>
              </a:solidFill>
              <a:ln w="9525">
                <a:solidFill>
                  <a:srgbClr val="000080"/>
                </a:solidFill>
                <a:round/>
                <a:headEnd/>
                <a:tailEnd/>
              </a:ln>
            </p:spPr>
            <p:txBody>
              <a:bodyPr/>
              <a:lstStyle/>
              <a:p>
                <a:endParaRPr lang="en-US"/>
              </a:p>
            </p:txBody>
          </p:sp>
          <p:sp>
            <p:nvSpPr>
              <p:cNvPr id="75822" name="Freeform 29"/>
              <p:cNvSpPr>
                <a:spLocks/>
              </p:cNvSpPr>
              <p:nvPr/>
            </p:nvSpPr>
            <p:spPr bwMode="auto">
              <a:xfrm>
                <a:off x="2284" y="1510"/>
                <a:ext cx="606" cy="396"/>
              </a:xfrm>
              <a:custGeom>
                <a:avLst/>
                <a:gdLst>
                  <a:gd name="T0" fmla="*/ 30 w 768"/>
                  <a:gd name="T1" fmla="*/ 0 h 502"/>
                  <a:gd name="T2" fmla="*/ 299 w 768"/>
                  <a:gd name="T3" fmla="*/ 20 h 502"/>
                  <a:gd name="T4" fmla="*/ 597 w 768"/>
                  <a:gd name="T5" fmla="*/ 28 h 502"/>
                  <a:gd name="T6" fmla="*/ 576 w 768"/>
                  <a:gd name="T7" fmla="*/ 66 h 502"/>
                  <a:gd name="T8" fmla="*/ 606 w 768"/>
                  <a:gd name="T9" fmla="*/ 93 h 502"/>
                  <a:gd name="T10" fmla="*/ 604 w 768"/>
                  <a:gd name="T11" fmla="*/ 288 h 502"/>
                  <a:gd name="T12" fmla="*/ 593 w 768"/>
                  <a:gd name="T13" fmla="*/ 286 h 502"/>
                  <a:gd name="T14" fmla="*/ 593 w 768"/>
                  <a:gd name="T15" fmla="*/ 312 h 502"/>
                  <a:gd name="T16" fmla="*/ 604 w 768"/>
                  <a:gd name="T17" fmla="*/ 330 h 502"/>
                  <a:gd name="T18" fmla="*/ 597 w 768"/>
                  <a:gd name="T19" fmla="*/ 349 h 502"/>
                  <a:gd name="T20" fmla="*/ 604 w 768"/>
                  <a:gd name="T21" fmla="*/ 396 h 502"/>
                  <a:gd name="T22" fmla="*/ 589 w 768"/>
                  <a:gd name="T23" fmla="*/ 390 h 502"/>
                  <a:gd name="T24" fmla="*/ 574 w 768"/>
                  <a:gd name="T25" fmla="*/ 374 h 502"/>
                  <a:gd name="T26" fmla="*/ 521 w 768"/>
                  <a:gd name="T27" fmla="*/ 356 h 502"/>
                  <a:gd name="T28" fmla="*/ 468 w 768"/>
                  <a:gd name="T29" fmla="*/ 359 h 502"/>
                  <a:gd name="T30" fmla="*/ 438 w 768"/>
                  <a:gd name="T31" fmla="*/ 336 h 502"/>
                  <a:gd name="T32" fmla="*/ 0 w 768"/>
                  <a:gd name="T33" fmla="*/ 311 h 502"/>
                  <a:gd name="T34" fmla="*/ 30 w 768"/>
                  <a:gd name="T35" fmla="*/ 0 h 502"/>
                  <a:gd name="T36" fmla="*/ 30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rgbClr val="3399FF"/>
              </a:solidFill>
              <a:ln w="9525">
                <a:solidFill>
                  <a:srgbClr val="000080"/>
                </a:solidFill>
                <a:round/>
                <a:headEnd/>
                <a:tailEnd/>
              </a:ln>
            </p:spPr>
            <p:txBody>
              <a:bodyPr/>
              <a:lstStyle/>
              <a:p>
                <a:endParaRPr lang="en-US"/>
              </a:p>
            </p:txBody>
          </p:sp>
          <p:sp>
            <p:nvSpPr>
              <p:cNvPr id="75823" name="Freeform 30"/>
              <p:cNvSpPr>
                <a:spLocks/>
              </p:cNvSpPr>
              <p:nvPr/>
            </p:nvSpPr>
            <p:spPr bwMode="auto">
              <a:xfrm>
                <a:off x="2263" y="1819"/>
                <a:ext cx="713" cy="348"/>
              </a:xfrm>
              <a:custGeom>
                <a:avLst/>
                <a:gdLst>
                  <a:gd name="T0" fmla="*/ 19 w 901"/>
                  <a:gd name="T1" fmla="*/ 0 h 439"/>
                  <a:gd name="T2" fmla="*/ 458 w 901"/>
                  <a:gd name="T3" fmla="*/ 25 h 439"/>
                  <a:gd name="T4" fmla="*/ 488 w 901"/>
                  <a:gd name="T5" fmla="*/ 48 h 439"/>
                  <a:gd name="T6" fmla="*/ 541 w 901"/>
                  <a:gd name="T7" fmla="*/ 45 h 439"/>
                  <a:gd name="T8" fmla="*/ 594 w 901"/>
                  <a:gd name="T9" fmla="*/ 63 h 439"/>
                  <a:gd name="T10" fmla="*/ 610 w 901"/>
                  <a:gd name="T11" fmla="*/ 79 h 439"/>
                  <a:gd name="T12" fmla="*/ 624 w 901"/>
                  <a:gd name="T13" fmla="*/ 86 h 439"/>
                  <a:gd name="T14" fmla="*/ 648 w 901"/>
                  <a:gd name="T15" fmla="*/ 152 h 439"/>
                  <a:gd name="T16" fmla="*/ 648 w 901"/>
                  <a:gd name="T17" fmla="*/ 171 h 439"/>
                  <a:gd name="T18" fmla="*/ 665 w 901"/>
                  <a:gd name="T19" fmla="*/ 203 h 439"/>
                  <a:gd name="T20" fmla="*/ 672 w 901"/>
                  <a:gd name="T21" fmla="*/ 253 h 439"/>
                  <a:gd name="T22" fmla="*/ 668 w 901"/>
                  <a:gd name="T23" fmla="*/ 268 h 439"/>
                  <a:gd name="T24" fmla="*/ 678 w 901"/>
                  <a:gd name="T25" fmla="*/ 285 h 439"/>
                  <a:gd name="T26" fmla="*/ 713 w 901"/>
                  <a:gd name="T27" fmla="*/ 348 h 439"/>
                  <a:gd name="T28" fmla="*/ 396 w 901"/>
                  <a:gd name="T29" fmla="*/ 345 h 439"/>
                  <a:gd name="T30" fmla="*/ 154 w 901"/>
                  <a:gd name="T31" fmla="*/ 330 h 439"/>
                  <a:gd name="T32" fmla="*/ 162 w 901"/>
                  <a:gd name="T33" fmla="*/ 226 h 439"/>
                  <a:gd name="T34" fmla="*/ 0 w 901"/>
                  <a:gd name="T35" fmla="*/ 211 h 439"/>
                  <a:gd name="T36" fmla="*/ 19 w 901"/>
                  <a:gd name="T37" fmla="*/ 0 h 439"/>
                  <a:gd name="T38" fmla="*/ 19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rgbClr val="3399FF"/>
              </a:solidFill>
              <a:ln w="9525">
                <a:solidFill>
                  <a:srgbClr val="000080"/>
                </a:solidFill>
                <a:round/>
                <a:headEnd/>
                <a:tailEnd/>
              </a:ln>
            </p:spPr>
            <p:txBody>
              <a:bodyPr/>
              <a:lstStyle/>
              <a:p>
                <a:endParaRPr lang="en-US"/>
              </a:p>
            </p:txBody>
          </p:sp>
          <p:sp>
            <p:nvSpPr>
              <p:cNvPr id="75824" name="Freeform 31"/>
              <p:cNvSpPr>
                <a:spLocks/>
              </p:cNvSpPr>
              <p:nvPr/>
            </p:nvSpPr>
            <p:spPr bwMode="auto">
              <a:xfrm>
                <a:off x="2397" y="2148"/>
                <a:ext cx="642" cy="338"/>
              </a:xfrm>
              <a:custGeom>
                <a:avLst/>
                <a:gdLst>
                  <a:gd name="T0" fmla="*/ 21 w 812"/>
                  <a:gd name="T1" fmla="*/ 0 h 428"/>
                  <a:gd name="T2" fmla="*/ 262 w 812"/>
                  <a:gd name="T3" fmla="*/ 15 h 428"/>
                  <a:gd name="T4" fmla="*/ 579 w 812"/>
                  <a:gd name="T5" fmla="*/ 18 h 428"/>
                  <a:gd name="T6" fmla="*/ 595 w 812"/>
                  <a:gd name="T7" fmla="*/ 33 h 428"/>
                  <a:gd name="T8" fmla="*/ 606 w 812"/>
                  <a:gd name="T9" fmla="*/ 30 h 428"/>
                  <a:gd name="T10" fmla="*/ 617 w 812"/>
                  <a:gd name="T11" fmla="*/ 47 h 428"/>
                  <a:gd name="T12" fmla="*/ 607 w 812"/>
                  <a:gd name="T13" fmla="*/ 47 h 428"/>
                  <a:gd name="T14" fmla="*/ 597 w 812"/>
                  <a:gd name="T15" fmla="*/ 68 h 428"/>
                  <a:gd name="T16" fmla="*/ 622 w 812"/>
                  <a:gd name="T17" fmla="*/ 103 h 428"/>
                  <a:gd name="T18" fmla="*/ 642 w 812"/>
                  <a:gd name="T19" fmla="*/ 110 h 428"/>
                  <a:gd name="T20" fmla="*/ 639 w 812"/>
                  <a:gd name="T21" fmla="*/ 336 h 428"/>
                  <a:gd name="T22" fmla="*/ 367 w 812"/>
                  <a:gd name="T23" fmla="*/ 338 h 428"/>
                  <a:gd name="T24" fmla="*/ 0 w 812"/>
                  <a:gd name="T25" fmla="*/ 321 h 428"/>
                  <a:gd name="T26" fmla="*/ 21 w 812"/>
                  <a:gd name="T27" fmla="*/ 0 h 428"/>
                  <a:gd name="T28" fmla="*/ 21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rgbClr val="3399FF"/>
              </a:solidFill>
              <a:ln w="9525">
                <a:solidFill>
                  <a:srgbClr val="000080"/>
                </a:solidFill>
                <a:round/>
                <a:headEnd/>
                <a:tailEnd/>
              </a:ln>
            </p:spPr>
            <p:txBody>
              <a:bodyPr/>
              <a:lstStyle/>
              <a:p>
                <a:endParaRPr lang="en-US"/>
              </a:p>
            </p:txBody>
          </p:sp>
          <p:sp>
            <p:nvSpPr>
              <p:cNvPr id="75825" name="Freeform 32"/>
              <p:cNvSpPr>
                <a:spLocks/>
              </p:cNvSpPr>
              <p:nvPr/>
            </p:nvSpPr>
            <p:spPr bwMode="auto">
              <a:xfrm>
                <a:off x="2311" y="2464"/>
                <a:ext cx="744" cy="379"/>
              </a:xfrm>
              <a:custGeom>
                <a:avLst/>
                <a:gdLst>
                  <a:gd name="T0" fmla="*/ 5 w 943"/>
                  <a:gd name="T1" fmla="*/ 0 h 479"/>
                  <a:gd name="T2" fmla="*/ 88 w 943"/>
                  <a:gd name="T3" fmla="*/ 6 h 479"/>
                  <a:gd name="T4" fmla="*/ 454 w 943"/>
                  <a:gd name="T5" fmla="*/ 23 h 479"/>
                  <a:gd name="T6" fmla="*/ 725 w 943"/>
                  <a:gd name="T7" fmla="*/ 21 h 479"/>
                  <a:gd name="T8" fmla="*/ 728 w 943"/>
                  <a:gd name="T9" fmla="*/ 77 h 479"/>
                  <a:gd name="T10" fmla="*/ 744 w 943"/>
                  <a:gd name="T11" fmla="*/ 194 h 479"/>
                  <a:gd name="T12" fmla="*/ 742 w 943"/>
                  <a:gd name="T13" fmla="*/ 379 h 479"/>
                  <a:gd name="T14" fmla="*/ 682 w 943"/>
                  <a:gd name="T15" fmla="*/ 347 h 479"/>
                  <a:gd name="T16" fmla="*/ 619 w 943"/>
                  <a:gd name="T17" fmla="*/ 359 h 479"/>
                  <a:gd name="T18" fmla="*/ 572 w 943"/>
                  <a:gd name="T19" fmla="*/ 373 h 479"/>
                  <a:gd name="T20" fmla="*/ 504 w 943"/>
                  <a:gd name="T21" fmla="*/ 373 h 479"/>
                  <a:gd name="T22" fmla="*/ 454 w 943"/>
                  <a:gd name="T23" fmla="*/ 344 h 479"/>
                  <a:gd name="T24" fmla="*/ 439 w 943"/>
                  <a:gd name="T25" fmla="*/ 359 h 479"/>
                  <a:gd name="T26" fmla="*/ 361 w 943"/>
                  <a:gd name="T27" fmla="*/ 325 h 479"/>
                  <a:gd name="T28" fmla="*/ 321 w 943"/>
                  <a:gd name="T29" fmla="*/ 316 h 479"/>
                  <a:gd name="T30" fmla="*/ 302 w 943"/>
                  <a:gd name="T31" fmla="*/ 297 h 479"/>
                  <a:gd name="T32" fmla="*/ 278 w 943"/>
                  <a:gd name="T33" fmla="*/ 297 h 479"/>
                  <a:gd name="T34" fmla="*/ 252 w 943"/>
                  <a:gd name="T35" fmla="*/ 275 h 479"/>
                  <a:gd name="T36" fmla="*/ 261 w 943"/>
                  <a:gd name="T37" fmla="*/ 70 h 479"/>
                  <a:gd name="T38" fmla="*/ 0 w 943"/>
                  <a:gd name="T39" fmla="*/ 55 h 479"/>
                  <a:gd name="T40" fmla="*/ 5 w 943"/>
                  <a:gd name="T41" fmla="*/ 0 h 479"/>
                  <a:gd name="T42" fmla="*/ 5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rgbClr val="3399FF"/>
              </a:solidFill>
              <a:ln w="9525">
                <a:solidFill>
                  <a:srgbClr val="000080"/>
                </a:solidFill>
                <a:round/>
                <a:headEnd/>
                <a:tailEnd/>
              </a:ln>
            </p:spPr>
            <p:txBody>
              <a:bodyPr/>
              <a:lstStyle/>
              <a:p>
                <a:endParaRPr lang="en-US"/>
              </a:p>
            </p:txBody>
          </p:sp>
          <p:sp>
            <p:nvSpPr>
              <p:cNvPr id="75826" name="Freeform 33"/>
              <p:cNvSpPr>
                <a:spLocks/>
              </p:cNvSpPr>
              <p:nvPr/>
            </p:nvSpPr>
            <p:spPr bwMode="auto">
              <a:xfrm>
                <a:off x="2837" y="1186"/>
                <a:ext cx="562" cy="611"/>
              </a:xfrm>
              <a:custGeom>
                <a:avLst/>
                <a:gdLst>
                  <a:gd name="T0" fmla="*/ 3 w 711"/>
                  <a:gd name="T1" fmla="*/ 115 h 773"/>
                  <a:gd name="T2" fmla="*/ 25 w 711"/>
                  <a:gd name="T3" fmla="*/ 186 h 773"/>
                  <a:gd name="T4" fmla="*/ 28 w 711"/>
                  <a:gd name="T5" fmla="*/ 277 h 773"/>
                  <a:gd name="T6" fmla="*/ 43 w 711"/>
                  <a:gd name="T7" fmla="*/ 351 h 773"/>
                  <a:gd name="T8" fmla="*/ 22 w 711"/>
                  <a:gd name="T9" fmla="*/ 389 h 773"/>
                  <a:gd name="T10" fmla="*/ 52 w 711"/>
                  <a:gd name="T11" fmla="*/ 416 h 773"/>
                  <a:gd name="T12" fmla="*/ 51 w 711"/>
                  <a:gd name="T13" fmla="*/ 611 h 773"/>
                  <a:gd name="T14" fmla="*/ 461 w 711"/>
                  <a:gd name="T15" fmla="*/ 602 h 773"/>
                  <a:gd name="T16" fmla="*/ 454 w 711"/>
                  <a:gd name="T17" fmla="*/ 564 h 773"/>
                  <a:gd name="T18" fmla="*/ 410 w 711"/>
                  <a:gd name="T19" fmla="*/ 531 h 773"/>
                  <a:gd name="T20" fmla="*/ 387 w 711"/>
                  <a:gd name="T21" fmla="*/ 507 h 773"/>
                  <a:gd name="T22" fmla="*/ 332 w 711"/>
                  <a:gd name="T23" fmla="*/ 473 h 773"/>
                  <a:gd name="T24" fmla="*/ 334 w 711"/>
                  <a:gd name="T25" fmla="*/ 416 h 773"/>
                  <a:gd name="T26" fmla="*/ 322 w 711"/>
                  <a:gd name="T27" fmla="*/ 380 h 773"/>
                  <a:gd name="T28" fmla="*/ 368 w 711"/>
                  <a:gd name="T29" fmla="*/ 326 h 773"/>
                  <a:gd name="T30" fmla="*/ 365 w 711"/>
                  <a:gd name="T31" fmla="*/ 272 h 773"/>
                  <a:gd name="T32" fmla="*/ 440 w 711"/>
                  <a:gd name="T33" fmla="*/ 216 h 773"/>
                  <a:gd name="T34" fmla="*/ 458 w 711"/>
                  <a:gd name="T35" fmla="*/ 184 h 773"/>
                  <a:gd name="T36" fmla="*/ 562 w 711"/>
                  <a:gd name="T37" fmla="*/ 130 h 773"/>
                  <a:gd name="T38" fmla="*/ 515 w 711"/>
                  <a:gd name="T39" fmla="*/ 111 h 773"/>
                  <a:gd name="T40" fmla="*/ 475 w 711"/>
                  <a:gd name="T41" fmla="*/ 114 h 773"/>
                  <a:gd name="T42" fmla="*/ 466 w 711"/>
                  <a:gd name="T43" fmla="*/ 99 h 773"/>
                  <a:gd name="T44" fmla="*/ 390 w 711"/>
                  <a:gd name="T45" fmla="*/ 97 h 773"/>
                  <a:gd name="T46" fmla="*/ 341 w 711"/>
                  <a:gd name="T47" fmla="*/ 84 h 773"/>
                  <a:gd name="T48" fmla="*/ 237 w 711"/>
                  <a:gd name="T49" fmla="*/ 74 h 773"/>
                  <a:gd name="T50" fmla="*/ 222 w 711"/>
                  <a:gd name="T51" fmla="*/ 55 h 773"/>
                  <a:gd name="T52" fmla="*/ 180 w 711"/>
                  <a:gd name="T53" fmla="*/ 37 h 773"/>
                  <a:gd name="T54" fmla="*/ 172 w 711"/>
                  <a:gd name="T55" fmla="*/ 0 h 773"/>
                  <a:gd name="T56" fmla="*/ 145 w 711"/>
                  <a:gd name="T57" fmla="*/ 0 h 773"/>
                  <a:gd name="T58" fmla="*/ 145 w 711"/>
                  <a:gd name="T59" fmla="*/ 28 h 773"/>
                  <a:gd name="T60" fmla="*/ 0 w 711"/>
                  <a:gd name="T61" fmla="*/ 28 h 773"/>
                  <a:gd name="T62" fmla="*/ 3 w 711"/>
                  <a:gd name="T63" fmla="*/ 115 h 773"/>
                  <a:gd name="T64" fmla="*/ 3 w 711"/>
                  <a:gd name="T65" fmla="*/ 115 h 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3"/>
                  <a:gd name="T101" fmla="*/ 711 w 711"/>
                  <a:gd name="T102" fmla="*/ 773 h 7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3">
                    <a:moveTo>
                      <a:pt x="4" y="146"/>
                    </a:moveTo>
                    <a:lnTo>
                      <a:pt x="32" y="235"/>
                    </a:lnTo>
                    <a:lnTo>
                      <a:pt x="36" y="351"/>
                    </a:lnTo>
                    <a:lnTo>
                      <a:pt x="55" y="444"/>
                    </a:lnTo>
                    <a:lnTo>
                      <a:pt x="28" y="492"/>
                    </a:lnTo>
                    <a:lnTo>
                      <a:pt x="66" y="526"/>
                    </a:lnTo>
                    <a:lnTo>
                      <a:pt x="64" y="773"/>
                    </a:lnTo>
                    <a:lnTo>
                      <a:pt x="583" y="762"/>
                    </a:lnTo>
                    <a:lnTo>
                      <a:pt x="574" y="714"/>
                    </a:lnTo>
                    <a:lnTo>
                      <a:pt x="519" y="672"/>
                    </a:lnTo>
                    <a:lnTo>
                      <a:pt x="490" y="642"/>
                    </a:lnTo>
                    <a:lnTo>
                      <a:pt x="420" y="598"/>
                    </a:lnTo>
                    <a:lnTo>
                      <a:pt x="422" y="526"/>
                    </a:lnTo>
                    <a:lnTo>
                      <a:pt x="407" y="481"/>
                    </a:lnTo>
                    <a:lnTo>
                      <a:pt x="466" y="412"/>
                    </a:lnTo>
                    <a:lnTo>
                      <a:pt x="462" y="344"/>
                    </a:lnTo>
                    <a:lnTo>
                      <a:pt x="557" y="273"/>
                    </a:lnTo>
                    <a:lnTo>
                      <a:pt x="580" y="233"/>
                    </a:lnTo>
                    <a:lnTo>
                      <a:pt x="711" y="165"/>
                    </a:lnTo>
                    <a:lnTo>
                      <a:pt x="652" y="140"/>
                    </a:lnTo>
                    <a:lnTo>
                      <a:pt x="601" y="144"/>
                    </a:lnTo>
                    <a:lnTo>
                      <a:pt x="589" y="125"/>
                    </a:lnTo>
                    <a:lnTo>
                      <a:pt x="494" y="123"/>
                    </a:lnTo>
                    <a:lnTo>
                      <a:pt x="431" y="106"/>
                    </a:lnTo>
                    <a:lnTo>
                      <a:pt x="300" y="93"/>
                    </a:lnTo>
                    <a:lnTo>
                      <a:pt x="281" y="70"/>
                    </a:lnTo>
                    <a:lnTo>
                      <a:pt x="228" y="47"/>
                    </a:lnTo>
                    <a:lnTo>
                      <a:pt x="218" y="0"/>
                    </a:lnTo>
                    <a:lnTo>
                      <a:pt x="184" y="0"/>
                    </a:lnTo>
                    <a:lnTo>
                      <a:pt x="184" y="36"/>
                    </a:lnTo>
                    <a:lnTo>
                      <a:pt x="0" y="36"/>
                    </a:lnTo>
                    <a:lnTo>
                      <a:pt x="4" y="146"/>
                    </a:lnTo>
                    <a:close/>
                  </a:path>
                </a:pathLst>
              </a:custGeom>
              <a:solidFill>
                <a:schemeClr val="hlink"/>
              </a:solidFill>
              <a:ln w="9525">
                <a:solidFill>
                  <a:srgbClr val="000080"/>
                </a:solidFill>
                <a:round/>
                <a:headEnd/>
                <a:tailEnd/>
              </a:ln>
            </p:spPr>
            <p:txBody>
              <a:bodyPr/>
              <a:lstStyle/>
              <a:p>
                <a:endParaRPr lang="en-US"/>
              </a:p>
            </p:txBody>
          </p:sp>
          <p:sp>
            <p:nvSpPr>
              <p:cNvPr id="75827" name="Freeform 34"/>
              <p:cNvSpPr>
                <a:spLocks/>
              </p:cNvSpPr>
              <p:nvPr/>
            </p:nvSpPr>
            <p:spPr bwMode="auto">
              <a:xfrm>
                <a:off x="2876" y="1788"/>
                <a:ext cx="515" cy="333"/>
              </a:xfrm>
              <a:custGeom>
                <a:avLst/>
                <a:gdLst>
                  <a:gd name="T0" fmla="*/ 0 w 652"/>
                  <a:gd name="T1" fmla="*/ 33 h 422"/>
                  <a:gd name="T2" fmla="*/ 11 w 652"/>
                  <a:gd name="T3" fmla="*/ 51 h 422"/>
                  <a:gd name="T4" fmla="*/ 5 w 652"/>
                  <a:gd name="T5" fmla="*/ 70 h 422"/>
                  <a:gd name="T6" fmla="*/ 11 w 652"/>
                  <a:gd name="T7" fmla="*/ 117 h 422"/>
                  <a:gd name="T8" fmla="*/ 35 w 652"/>
                  <a:gd name="T9" fmla="*/ 183 h 422"/>
                  <a:gd name="T10" fmla="*/ 35 w 652"/>
                  <a:gd name="T11" fmla="*/ 202 h 422"/>
                  <a:gd name="T12" fmla="*/ 51 w 652"/>
                  <a:gd name="T13" fmla="*/ 234 h 422"/>
                  <a:gd name="T14" fmla="*/ 58 w 652"/>
                  <a:gd name="T15" fmla="*/ 283 h 422"/>
                  <a:gd name="T16" fmla="*/ 55 w 652"/>
                  <a:gd name="T17" fmla="*/ 298 h 422"/>
                  <a:gd name="T18" fmla="*/ 65 w 652"/>
                  <a:gd name="T19" fmla="*/ 315 h 422"/>
                  <a:gd name="T20" fmla="*/ 398 w 652"/>
                  <a:gd name="T21" fmla="*/ 307 h 422"/>
                  <a:gd name="T22" fmla="*/ 422 w 652"/>
                  <a:gd name="T23" fmla="*/ 333 h 422"/>
                  <a:gd name="T24" fmla="*/ 457 w 652"/>
                  <a:gd name="T25" fmla="*/ 258 h 422"/>
                  <a:gd name="T26" fmla="*/ 446 w 652"/>
                  <a:gd name="T27" fmla="*/ 230 h 422"/>
                  <a:gd name="T28" fmla="*/ 503 w 652"/>
                  <a:gd name="T29" fmla="*/ 185 h 422"/>
                  <a:gd name="T30" fmla="*/ 515 w 652"/>
                  <a:gd name="T31" fmla="*/ 152 h 422"/>
                  <a:gd name="T32" fmla="*/ 473 w 652"/>
                  <a:gd name="T33" fmla="*/ 103 h 422"/>
                  <a:gd name="T34" fmla="*/ 430 w 652"/>
                  <a:gd name="T35" fmla="*/ 54 h 422"/>
                  <a:gd name="T36" fmla="*/ 422 w 652"/>
                  <a:gd name="T37" fmla="*/ 0 h 422"/>
                  <a:gd name="T38" fmla="*/ 12 w 652"/>
                  <a:gd name="T39" fmla="*/ 9 h 422"/>
                  <a:gd name="T40" fmla="*/ 0 w 652"/>
                  <a:gd name="T41" fmla="*/ 7 h 422"/>
                  <a:gd name="T42" fmla="*/ 0 w 652"/>
                  <a:gd name="T43" fmla="*/ 33 h 422"/>
                  <a:gd name="T44" fmla="*/ 0 w 652"/>
                  <a:gd name="T45" fmla="*/ 33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rgbClr val="3399FF"/>
              </a:solidFill>
              <a:ln w="9525">
                <a:solidFill>
                  <a:srgbClr val="000080"/>
                </a:solidFill>
                <a:round/>
                <a:headEnd/>
                <a:tailEnd/>
              </a:ln>
            </p:spPr>
            <p:txBody>
              <a:bodyPr/>
              <a:lstStyle/>
              <a:p>
                <a:endParaRPr lang="en-US"/>
              </a:p>
            </p:txBody>
          </p:sp>
          <p:sp>
            <p:nvSpPr>
              <p:cNvPr id="75828" name="Freeform 35"/>
              <p:cNvSpPr>
                <a:spLocks/>
              </p:cNvSpPr>
              <p:nvPr/>
            </p:nvSpPr>
            <p:spPr bwMode="auto">
              <a:xfrm>
                <a:off x="2941" y="2096"/>
                <a:ext cx="573" cy="486"/>
              </a:xfrm>
              <a:custGeom>
                <a:avLst/>
                <a:gdLst>
                  <a:gd name="T0" fmla="*/ 35 w 726"/>
                  <a:gd name="T1" fmla="*/ 71 h 616"/>
                  <a:gd name="T2" fmla="*/ 51 w 726"/>
                  <a:gd name="T3" fmla="*/ 86 h 616"/>
                  <a:gd name="T4" fmla="*/ 62 w 726"/>
                  <a:gd name="T5" fmla="*/ 83 h 616"/>
                  <a:gd name="T6" fmla="*/ 73 w 726"/>
                  <a:gd name="T7" fmla="*/ 99 h 616"/>
                  <a:gd name="T8" fmla="*/ 63 w 726"/>
                  <a:gd name="T9" fmla="*/ 99 h 616"/>
                  <a:gd name="T10" fmla="*/ 53 w 726"/>
                  <a:gd name="T11" fmla="*/ 121 h 616"/>
                  <a:gd name="T12" fmla="*/ 78 w 726"/>
                  <a:gd name="T13" fmla="*/ 156 h 616"/>
                  <a:gd name="T14" fmla="*/ 98 w 726"/>
                  <a:gd name="T15" fmla="*/ 163 h 616"/>
                  <a:gd name="T16" fmla="*/ 95 w 726"/>
                  <a:gd name="T17" fmla="*/ 389 h 616"/>
                  <a:gd name="T18" fmla="*/ 98 w 726"/>
                  <a:gd name="T19" fmla="*/ 444 h 616"/>
                  <a:gd name="T20" fmla="*/ 478 w 726"/>
                  <a:gd name="T21" fmla="*/ 432 h 616"/>
                  <a:gd name="T22" fmla="*/ 481 w 726"/>
                  <a:gd name="T23" fmla="*/ 465 h 616"/>
                  <a:gd name="T24" fmla="*/ 466 w 726"/>
                  <a:gd name="T25" fmla="*/ 486 h 616"/>
                  <a:gd name="T26" fmla="*/ 525 w 726"/>
                  <a:gd name="T27" fmla="*/ 483 h 616"/>
                  <a:gd name="T28" fmla="*/ 536 w 726"/>
                  <a:gd name="T29" fmla="*/ 465 h 616"/>
                  <a:gd name="T30" fmla="*/ 536 w 726"/>
                  <a:gd name="T31" fmla="*/ 444 h 616"/>
                  <a:gd name="T32" fmla="*/ 549 w 726"/>
                  <a:gd name="T33" fmla="*/ 429 h 616"/>
                  <a:gd name="T34" fmla="*/ 554 w 726"/>
                  <a:gd name="T35" fmla="*/ 413 h 616"/>
                  <a:gd name="T36" fmla="*/ 569 w 726"/>
                  <a:gd name="T37" fmla="*/ 411 h 616"/>
                  <a:gd name="T38" fmla="*/ 573 w 726"/>
                  <a:gd name="T39" fmla="*/ 378 h 616"/>
                  <a:gd name="T40" fmla="*/ 552 w 726"/>
                  <a:gd name="T41" fmla="*/ 374 h 616"/>
                  <a:gd name="T42" fmla="*/ 539 w 726"/>
                  <a:gd name="T43" fmla="*/ 350 h 616"/>
                  <a:gd name="T44" fmla="*/ 518 w 726"/>
                  <a:gd name="T45" fmla="*/ 291 h 616"/>
                  <a:gd name="T46" fmla="*/ 494 w 726"/>
                  <a:gd name="T47" fmla="*/ 282 h 616"/>
                  <a:gd name="T48" fmla="*/ 466 w 726"/>
                  <a:gd name="T49" fmla="*/ 261 h 616"/>
                  <a:gd name="T50" fmla="*/ 456 w 726"/>
                  <a:gd name="T51" fmla="*/ 231 h 616"/>
                  <a:gd name="T52" fmla="*/ 473 w 726"/>
                  <a:gd name="T53" fmla="*/ 185 h 616"/>
                  <a:gd name="T54" fmla="*/ 459 w 726"/>
                  <a:gd name="T55" fmla="*/ 176 h 616"/>
                  <a:gd name="T56" fmla="*/ 426 w 726"/>
                  <a:gd name="T57" fmla="*/ 176 h 616"/>
                  <a:gd name="T58" fmla="*/ 418 w 726"/>
                  <a:gd name="T59" fmla="*/ 148 h 616"/>
                  <a:gd name="T60" fmla="*/ 363 w 726"/>
                  <a:gd name="T61" fmla="*/ 90 h 616"/>
                  <a:gd name="T62" fmla="*/ 351 w 726"/>
                  <a:gd name="T63" fmla="*/ 44 h 616"/>
                  <a:gd name="T64" fmla="*/ 357 w 726"/>
                  <a:gd name="T65" fmla="*/ 26 h 616"/>
                  <a:gd name="T66" fmla="*/ 333 w 726"/>
                  <a:gd name="T67" fmla="*/ 0 h 616"/>
                  <a:gd name="T68" fmla="*/ 0 w 726"/>
                  <a:gd name="T69" fmla="*/ 8 h 616"/>
                  <a:gd name="T70" fmla="*/ 35 w 726"/>
                  <a:gd name="T71" fmla="*/ 71 h 616"/>
                  <a:gd name="T72" fmla="*/ 35 w 726"/>
                  <a:gd name="T73" fmla="*/ 71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rgbClr val="FFFFCC"/>
              </a:solidFill>
              <a:ln w="9525">
                <a:solidFill>
                  <a:srgbClr val="000080"/>
                </a:solidFill>
                <a:round/>
                <a:headEnd/>
                <a:tailEnd/>
              </a:ln>
            </p:spPr>
            <p:txBody>
              <a:bodyPr/>
              <a:lstStyle/>
              <a:p>
                <a:endParaRPr lang="en-US"/>
              </a:p>
            </p:txBody>
          </p:sp>
          <p:sp>
            <p:nvSpPr>
              <p:cNvPr id="75829" name="Freeform 36"/>
              <p:cNvSpPr>
                <a:spLocks/>
              </p:cNvSpPr>
              <p:nvPr/>
            </p:nvSpPr>
            <p:spPr bwMode="auto">
              <a:xfrm>
                <a:off x="3039" y="2528"/>
                <a:ext cx="434" cy="379"/>
              </a:xfrm>
              <a:custGeom>
                <a:avLst/>
                <a:gdLst>
                  <a:gd name="T0" fmla="*/ 16 w 549"/>
                  <a:gd name="T1" fmla="*/ 128 h 481"/>
                  <a:gd name="T2" fmla="*/ 13 w 549"/>
                  <a:gd name="T3" fmla="*/ 313 h 481"/>
                  <a:gd name="T4" fmla="*/ 22 w 549"/>
                  <a:gd name="T5" fmla="*/ 323 h 481"/>
                  <a:gd name="T6" fmla="*/ 52 w 549"/>
                  <a:gd name="T7" fmla="*/ 323 h 481"/>
                  <a:gd name="T8" fmla="*/ 54 w 549"/>
                  <a:gd name="T9" fmla="*/ 379 h 481"/>
                  <a:gd name="T10" fmla="*/ 314 w 549"/>
                  <a:gd name="T11" fmla="*/ 376 h 481"/>
                  <a:gd name="T12" fmla="*/ 308 w 549"/>
                  <a:gd name="T13" fmla="*/ 319 h 481"/>
                  <a:gd name="T14" fmla="*/ 330 w 549"/>
                  <a:gd name="T15" fmla="*/ 256 h 481"/>
                  <a:gd name="T16" fmla="*/ 364 w 549"/>
                  <a:gd name="T17" fmla="*/ 211 h 481"/>
                  <a:gd name="T18" fmla="*/ 360 w 549"/>
                  <a:gd name="T19" fmla="*/ 199 h 481"/>
                  <a:gd name="T20" fmla="*/ 384 w 549"/>
                  <a:gd name="T21" fmla="*/ 160 h 481"/>
                  <a:gd name="T22" fmla="*/ 398 w 549"/>
                  <a:gd name="T23" fmla="*/ 117 h 481"/>
                  <a:gd name="T24" fmla="*/ 394 w 549"/>
                  <a:gd name="T25" fmla="*/ 113 h 481"/>
                  <a:gd name="T26" fmla="*/ 414 w 549"/>
                  <a:gd name="T27" fmla="*/ 97 h 481"/>
                  <a:gd name="T28" fmla="*/ 434 w 549"/>
                  <a:gd name="T29" fmla="*/ 60 h 481"/>
                  <a:gd name="T30" fmla="*/ 428 w 549"/>
                  <a:gd name="T31" fmla="*/ 50 h 481"/>
                  <a:gd name="T32" fmla="*/ 369 w 549"/>
                  <a:gd name="T33" fmla="*/ 54 h 481"/>
                  <a:gd name="T34" fmla="*/ 384 w 549"/>
                  <a:gd name="T35" fmla="*/ 33 h 481"/>
                  <a:gd name="T36" fmla="*/ 381 w 549"/>
                  <a:gd name="T37" fmla="*/ 0 h 481"/>
                  <a:gd name="T38" fmla="*/ 0 w 549"/>
                  <a:gd name="T39" fmla="*/ 12 h 481"/>
                  <a:gd name="T40" fmla="*/ 16 w 549"/>
                  <a:gd name="T41" fmla="*/ 128 h 481"/>
                  <a:gd name="T42" fmla="*/ 16 w 549"/>
                  <a:gd name="T43" fmla="*/ 128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9"/>
                  <a:gd name="T67" fmla="*/ 0 h 481"/>
                  <a:gd name="T68" fmla="*/ 549 w 549"/>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9" h="481">
                    <a:moveTo>
                      <a:pt x="20" y="163"/>
                    </a:moveTo>
                    <a:lnTo>
                      <a:pt x="17" y="397"/>
                    </a:lnTo>
                    <a:lnTo>
                      <a:pt x="28" y="410"/>
                    </a:lnTo>
                    <a:lnTo>
                      <a:pt x="66" y="410"/>
                    </a:lnTo>
                    <a:lnTo>
                      <a:pt x="68" y="481"/>
                    </a:lnTo>
                    <a:lnTo>
                      <a:pt x="397" y="477"/>
                    </a:lnTo>
                    <a:lnTo>
                      <a:pt x="389" y="405"/>
                    </a:lnTo>
                    <a:lnTo>
                      <a:pt x="418" y="325"/>
                    </a:lnTo>
                    <a:lnTo>
                      <a:pt x="460" y="268"/>
                    </a:lnTo>
                    <a:lnTo>
                      <a:pt x="456" y="253"/>
                    </a:lnTo>
                    <a:lnTo>
                      <a:pt x="486" y="203"/>
                    </a:lnTo>
                    <a:lnTo>
                      <a:pt x="503" y="148"/>
                    </a:lnTo>
                    <a:lnTo>
                      <a:pt x="498" y="144"/>
                    </a:lnTo>
                    <a:lnTo>
                      <a:pt x="524" y="123"/>
                    </a:lnTo>
                    <a:lnTo>
                      <a:pt x="549" y="76"/>
                    </a:lnTo>
                    <a:lnTo>
                      <a:pt x="541" y="64"/>
                    </a:lnTo>
                    <a:lnTo>
                      <a:pt x="467" y="68"/>
                    </a:lnTo>
                    <a:lnTo>
                      <a:pt x="486" y="42"/>
                    </a:lnTo>
                    <a:lnTo>
                      <a:pt x="482" y="0"/>
                    </a:lnTo>
                    <a:lnTo>
                      <a:pt x="0" y="15"/>
                    </a:lnTo>
                    <a:lnTo>
                      <a:pt x="20" y="163"/>
                    </a:lnTo>
                    <a:close/>
                  </a:path>
                </a:pathLst>
              </a:custGeom>
              <a:solidFill>
                <a:srgbClr val="3399FF"/>
              </a:solidFill>
              <a:ln w="9525">
                <a:solidFill>
                  <a:srgbClr val="000080"/>
                </a:solidFill>
                <a:round/>
                <a:headEnd/>
                <a:tailEnd/>
              </a:ln>
            </p:spPr>
            <p:txBody>
              <a:bodyPr/>
              <a:lstStyle/>
              <a:p>
                <a:endParaRPr lang="en-US"/>
              </a:p>
            </p:txBody>
          </p:sp>
          <p:sp>
            <p:nvSpPr>
              <p:cNvPr id="75830" name="Freeform 37"/>
              <p:cNvSpPr>
                <a:spLocks/>
              </p:cNvSpPr>
              <p:nvPr/>
            </p:nvSpPr>
            <p:spPr bwMode="auto">
              <a:xfrm>
                <a:off x="3092" y="2904"/>
                <a:ext cx="495" cy="419"/>
              </a:xfrm>
              <a:custGeom>
                <a:avLst/>
                <a:gdLst>
                  <a:gd name="T0" fmla="*/ 0 w 626"/>
                  <a:gd name="T1" fmla="*/ 3 h 528"/>
                  <a:gd name="T2" fmla="*/ 6 w 626"/>
                  <a:gd name="T3" fmla="*/ 116 h 528"/>
                  <a:gd name="T4" fmla="*/ 51 w 626"/>
                  <a:gd name="T5" fmla="*/ 199 h 528"/>
                  <a:gd name="T6" fmla="*/ 35 w 626"/>
                  <a:gd name="T7" fmla="*/ 264 h 528"/>
                  <a:gd name="T8" fmla="*/ 38 w 626"/>
                  <a:gd name="T9" fmla="*/ 318 h 528"/>
                  <a:gd name="T10" fmla="*/ 17 w 626"/>
                  <a:gd name="T11" fmla="*/ 345 h 528"/>
                  <a:gd name="T12" fmla="*/ 25 w 626"/>
                  <a:gd name="T13" fmla="*/ 355 h 528"/>
                  <a:gd name="T14" fmla="*/ 90 w 626"/>
                  <a:gd name="T15" fmla="*/ 345 h 528"/>
                  <a:gd name="T16" fmla="*/ 173 w 626"/>
                  <a:gd name="T17" fmla="*/ 368 h 528"/>
                  <a:gd name="T18" fmla="*/ 198 w 626"/>
                  <a:gd name="T19" fmla="*/ 347 h 528"/>
                  <a:gd name="T20" fmla="*/ 278 w 626"/>
                  <a:gd name="T21" fmla="*/ 380 h 528"/>
                  <a:gd name="T22" fmla="*/ 285 w 626"/>
                  <a:gd name="T23" fmla="*/ 398 h 528"/>
                  <a:gd name="T24" fmla="*/ 316 w 626"/>
                  <a:gd name="T25" fmla="*/ 412 h 528"/>
                  <a:gd name="T26" fmla="*/ 331 w 626"/>
                  <a:gd name="T27" fmla="*/ 395 h 528"/>
                  <a:gd name="T28" fmla="*/ 370 w 626"/>
                  <a:gd name="T29" fmla="*/ 410 h 528"/>
                  <a:gd name="T30" fmla="*/ 394 w 626"/>
                  <a:gd name="T31" fmla="*/ 398 h 528"/>
                  <a:gd name="T32" fmla="*/ 389 w 626"/>
                  <a:gd name="T33" fmla="*/ 374 h 528"/>
                  <a:gd name="T34" fmla="*/ 454 w 626"/>
                  <a:gd name="T35" fmla="*/ 395 h 528"/>
                  <a:gd name="T36" fmla="*/ 451 w 626"/>
                  <a:gd name="T37" fmla="*/ 419 h 528"/>
                  <a:gd name="T38" fmla="*/ 495 w 626"/>
                  <a:gd name="T39" fmla="*/ 387 h 528"/>
                  <a:gd name="T40" fmla="*/ 455 w 626"/>
                  <a:gd name="T41" fmla="*/ 383 h 528"/>
                  <a:gd name="T42" fmla="*/ 425 w 626"/>
                  <a:gd name="T43" fmla="*/ 353 h 528"/>
                  <a:gd name="T44" fmla="*/ 463 w 626"/>
                  <a:gd name="T45" fmla="*/ 313 h 528"/>
                  <a:gd name="T46" fmla="*/ 463 w 626"/>
                  <a:gd name="T47" fmla="*/ 291 h 528"/>
                  <a:gd name="T48" fmla="*/ 422 w 626"/>
                  <a:gd name="T49" fmla="*/ 325 h 528"/>
                  <a:gd name="T50" fmla="*/ 403 w 626"/>
                  <a:gd name="T51" fmla="*/ 313 h 528"/>
                  <a:gd name="T52" fmla="*/ 419 w 626"/>
                  <a:gd name="T53" fmla="*/ 294 h 528"/>
                  <a:gd name="T54" fmla="*/ 374 w 626"/>
                  <a:gd name="T55" fmla="*/ 308 h 528"/>
                  <a:gd name="T56" fmla="*/ 346 w 626"/>
                  <a:gd name="T57" fmla="*/ 295 h 528"/>
                  <a:gd name="T58" fmla="*/ 353 w 626"/>
                  <a:gd name="T59" fmla="*/ 276 h 528"/>
                  <a:gd name="T60" fmla="*/ 430 w 626"/>
                  <a:gd name="T61" fmla="*/ 291 h 528"/>
                  <a:gd name="T62" fmla="*/ 400 w 626"/>
                  <a:gd name="T63" fmla="*/ 241 h 528"/>
                  <a:gd name="T64" fmla="*/ 404 w 626"/>
                  <a:gd name="T65" fmla="*/ 205 h 528"/>
                  <a:gd name="T66" fmla="*/ 230 w 626"/>
                  <a:gd name="T67" fmla="*/ 213 h 528"/>
                  <a:gd name="T68" fmla="*/ 251 w 626"/>
                  <a:gd name="T69" fmla="*/ 134 h 528"/>
                  <a:gd name="T70" fmla="*/ 282 w 626"/>
                  <a:gd name="T71" fmla="*/ 94 h 528"/>
                  <a:gd name="T72" fmla="*/ 270 w 626"/>
                  <a:gd name="T73" fmla="*/ 83 h 528"/>
                  <a:gd name="T74" fmla="*/ 260 w 626"/>
                  <a:gd name="T75" fmla="*/ 0 h 528"/>
                  <a:gd name="T76" fmla="*/ 0 w 626"/>
                  <a:gd name="T77" fmla="*/ 3 h 528"/>
                  <a:gd name="T78" fmla="*/ 0 w 626"/>
                  <a:gd name="T79" fmla="*/ 3 h 528"/>
                  <a:gd name="T80" fmla="*/ 0 w 626"/>
                  <a:gd name="T81" fmla="*/ 3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6"/>
                  <a:gd name="T124" fmla="*/ 0 h 528"/>
                  <a:gd name="T125" fmla="*/ 626 w 626"/>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6" h="528">
                    <a:moveTo>
                      <a:pt x="0" y="4"/>
                    </a:moveTo>
                    <a:lnTo>
                      <a:pt x="8" y="146"/>
                    </a:lnTo>
                    <a:lnTo>
                      <a:pt x="65" y="251"/>
                    </a:lnTo>
                    <a:lnTo>
                      <a:pt x="44" y="333"/>
                    </a:lnTo>
                    <a:lnTo>
                      <a:pt x="48" y="401"/>
                    </a:lnTo>
                    <a:lnTo>
                      <a:pt x="21" y="435"/>
                    </a:lnTo>
                    <a:lnTo>
                      <a:pt x="32" y="447"/>
                    </a:lnTo>
                    <a:lnTo>
                      <a:pt x="114" y="435"/>
                    </a:lnTo>
                    <a:lnTo>
                      <a:pt x="219" y="464"/>
                    </a:lnTo>
                    <a:lnTo>
                      <a:pt x="251" y="437"/>
                    </a:lnTo>
                    <a:lnTo>
                      <a:pt x="352" y="479"/>
                    </a:lnTo>
                    <a:lnTo>
                      <a:pt x="361" y="502"/>
                    </a:lnTo>
                    <a:lnTo>
                      <a:pt x="399" y="519"/>
                    </a:lnTo>
                    <a:lnTo>
                      <a:pt x="418" y="498"/>
                    </a:lnTo>
                    <a:lnTo>
                      <a:pt x="468" y="517"/>
                    </a:lnTo>
                    <a:lnTo>
                      <a:pt x="498" y="502"/>
                    </a:lnTo>
                    <a:lnTo>
                      <a:pt x="492" y="471"/>
                    </a:lnTo>
                    <a:lnTo>
                      <a:pt x="574" y="498"/>
                    </a:lnTo>
                    <a:lnTo>
                      <a:pt x="570" y="528"/>
                    </a:lnTo>
                    <a:lnTo>
                      <a:pt x="626" y="488"/>
                    </a:lnTo>
                    <a:lnTo>
                      <a:pt x="576" y="483"/>
                    </a:lnTo>
                    <a:lnTo>
                      <a:pt x="538" y="445"/>
                    </a:lnTo>
                    <a:lnTo>
                      <a:pt x="586" y="395"/>
                    </a:lnTo>
                    <a:lnTo>
                      <a:pt x="586" y="367"/>
                    </a:lnTo>
                    <a:lnTo>
                      <a:pt x="534" y="409"/>
                    </a:lnTo>
                    <a:lnTo>
                      <a:pt x="510" y="395"/>
                    </a:lnTo>
                    <a:lnTo>
                      <a:pt x="530" y="371"/>
                    </a:lnTo>
                    <a:lnTo>
                      <a:pt x="473" y="388"/>
                    </a:lnTo>
                    <a:lnTo>
                      <a:pt x="437" y="372"/>
                    </a:lnTo>
                    <a:lnTo>
                      <a:pt x="447" y="348"/>
                    </a:lnTo>
                    <a:lnTo>
                      <a:pt x="544" y="367"/>
                    </a:lnTo>
                    <a:lnTo>
                      <a:pt x="506" y="304"/>
                    </a:lnTo>
                    <a:lnTo>
                      <a:pt x="511" y="258"/>
                    </a:lnTo>
                    <a:lnTo>
                      <a:pt x="291" y="268"/>
                    </a:lnTo>
                    <a:lnTo>
                      <a:pt x="318" y="169"/>
                    </a:lnTo>
                    <a:lnTo>
                      <a:pt x="356" y="118"/>
                    </a:lnTo>
                    <a:lnTo>
                      <a:pt x="342" y="104"/>
                    </a:lnTo>
                    <a:lnTo>
                      <a:pt x="329" y="0"/>
                    </a:lnTo>
                    <a:lnTo>
                      <a:pt x="0" y="4"/>
                    </a:lnTo>
                    <a:close/>
                  </a:path>
                </a:pathLst>
              </a:custGeom>
              <a:solidFill>
                <a:srgbClr val="FFFFCC"/>
              </a:solidFill>
              <a:ln w="9525">
                <a:solidFill>
                  <a:srgbClr val="000080"/>
                </a:solidFill>
                <a:round/>
                <a:headEnd/>
                <a:tailEnd/>
              </a:ln>
            </p:spPr>
            <p:txBody>
              <a:bodyPr/>
              <a:lstStyle/>
              <a:p>
                <a:endParaRPr lang="en-US"/>
              </a:p>
            </p:txBody>
          </p:sp>
          <p:sp>
            <p:nvSpPr>
              <p:cNvPr id="75831" name="Freeform 38"/>
              <p:cNvSpPr>
                <a:spLocks/>
              </p:cNvSpPr>
              <p:nvPr/>
            </p:nvSpPr>
            <p:spPr bwMode="auto">
              <a:xfrm>
                <a:off x="3344" y="1358"/>
                <a:ext cx="491" cy="245"/>
              </a:xfrm>
              <a:custGeom>
                <a:avLst/>
                <a:gdLst>
                  <a:gd name="T0" fmla="*/ 177 w 621"/>
                  <a:gd name="T1" fmla="*/ 161 h 310"/>
                  <a:gd name="T2" fmla="*/ 184 w 621"/>
                  <a:gd name="T3" fmla="*/ 176 h 310"/>
                  <a:gd name="T4" fmla="*/ 201 w 621"/>
                  <a:gd name="T5" fmla="*/ 180 h 310"/>
                  <a:gd name="T6" fmla="*/ 225 w 621"/>
                  <a:gd name="T7" fmla="*/ 245 h 310"/>
                  <a:gd name="T8" fmla="*/ 269 w 621"/>
                  <a:gd name="T9" fmla="*/ 156 h 310"/>
                  <a:gd name="T10" fmla="*/ 291 w 621"/>
                  <a:gd name="T11" fmla="*/ 160 h 310"/>
                  <a:gd name="T12" fmla="*/ 319 w 621"/>
                  <a:gd name="T13" fmla="*/ 146 h 310"/>
                  <a:gd name="T14" fmla="*/ 366 w 621"/>
                  <a:gd name="T15" fmla="*/ 146 h 310"/>
                  <a:gd name="T16" fmla="*/ 383 w 621"/>
                  <a:gd name="T17" fmla="*/ 125 h 310"/>
                  <a:gd name="T18" fmla="*/ 474 w 621"/>
                  <a:gd name="T19" fmla="*/ 128 h 310"/>
                  <a:gd name="T20" fmla="*/ 491 w 621"/>
                  <a:gd name="T21" fmla="*/ 115 h 310"/>
                  <a:gd name="T22" fmla="*/ 463 w 621"/>
                  <a:gd name="T23" fmla="*/ 80 h 310"/>
                  <a:gd name="T24" fmla="*/ 406 w 621"/>
                  <a:gd name="T25" fmla="*/ 81 h 310"/>
                  <a:gd name="T26" fmla="*/ 362 w 621"/>
                  <a:gd name="T27" fmla="*/ 75 h 310"/>
                  <a:gd name="T28" fmla="*/ 304 w 621"/>
                  <a:gd name="T29" fmla="*/ 75 h 310"/>
                  <a:gd name="T30" fmla="*/ 285 w 621"/>
                  <a:gd name="T31" fmla="*/ 104 h 310"/>
                  <a:gd name="T32" fmla="*/ 257 w 621"/>
                  <a:gd name="T33" fmla="*/ 88 h 310"/>
                  <a:gd name="T34" fmla="*/ 227 w 621"/>
                  <a:gd name="T35" fmla="*/ 90 h 310"/>
                  <a:gd name="T36" fmla="*/ 214 w 621"/>
                  <a:gd name="T37" fmla="*/ 60 h 310"/>
                  <a:gd name="T38" fmla="*/ 152 w 621"/>
                  <a:gd name="T39" fmla="*/ 56 h 310"/>
                  <a:gd name="T40" fmla="*/ 144 w 621"/>
                  <a:gd name="T41" fmla="*/ 43 h 310"/>
                  <a:gd name="T42" fmla="*/ 172 w 621"/>
                  <a:gd name="T43" fmla="*/ 13 h 310"/>
                  <a:gd name="T44" fmla="*/ 195 w 621"/>
                  <a:gd name="T45" fmla="*/ 11 h 310"/>
                  <a:gd name="T46" fmla="*/ 172 w 621"/>
                  <a:gd name="T47" fmla="*/ 0 h 310"/>
                  <a:gd name="T48" fmla="*/ 137 w 621"/>
                  <a:gd name="T49" fmla="*/ 9 h 310"/>
                  <a:gd name="T50" fmla="*/ 76 w 621"/>
                  <a:gd name="T51" fmla="*/ 70 h 310"/>
                  <a:gd name="T52" fmla="*/ 46 w 621"/>
                  <a:gd name="T53" fmla="*/ 75 h 310"/>
                  <a:gd name="T54" fmla="*/ 0 w 621"/>
                  <a:gd name="T55" fmla="*/ 105 h 310"/>
                  <a:gd name="T56" fmla="*/ 177 w 621"/>
                  <a:gd name="T57" fmla="*/ 161 h 310"/>
                  <a:gd name="T58" fmla="*/ 177 w 621"/>
                  <a:gd name="T59" fmla="*/ 16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310"/>
                  <a:gd name="T92" fmla="*/ 621 w 621"/>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310">
                    <a:moveTo>
                      <a:pt x="224" y="204"/>
                    </a:moveTo>
                    <a:lnTo>
                      <a:pt x="233" y="223"/>
                    </a:lnTo>
                    <a:lnTo>
                      <a:pt x="254" y="228"/>
                    </a:lnTo>
                    <a:lnTo>
                      <a:pt x="285" y="310"/>
                    </a:lnTo>
                    <a:lnTo>
                      <a:pt x="340" y="198"/>
                    </a:lnTo>
                    <a:lnTo>
                      <a:pt x="368" y="202"/>
                    </a:lnTo>
                    <a:lnTo>
                      <a:pt x="403" y="185"/>
                    </a:lnTo>
                    <a:lnTo>
                      <a:pt x="463" y="185"/>
                    </a:lnTo>
                    <a:lnTo>
                      <a:pt x="484" y="158"/>
                    </a:lnTo>
                    <a:lnTo>
                      <a:pt x="600" y="162"/>
                    </a:lnTo>
                    <a:lnTo>
                      <a:pt x="621" y="145"/>
                    </a:lnTo>
                    <a:lnTo>
                      <a:pt x="585" y="101"/>
                    </a:lnTo>
                    <a:lnTo>
                      <a:pt x="513" y="103"/>
                    </a:lnTo>
                    <a:lnTo>
                      <a:pt x="458" y="95"/>
                    </a:lnTo>
                    <a:lnTo>
                      <a:pt x="385" y="95"/>
                    </a:lnTo>
                    <a:lnTo>
                      <a:pt x="361" y="131"/>
                    </a:lnTo>
                    <a:lnTo>
                      <a:pt x="325" y="111"/>
                    </a:lnTo>
                    <a:lnTo>
                      <a:pt x="287" y="114"/>
                    </a:lnTo>
                    <a:lnTo>
                      <a:pt x="271" y="76"/>
                    </a:lnTo>
                    <a:lnTo>
                      <a:pt x="192" y="71"/>
                    </a:lnTo>
                    <a:lnTo>
                      <a:pt x="182" y="55"/>
                    </a:lnTo>
                    <a:lnTo>
                      <a:pt x="218" y="17"/>
                    </a:lnTo>
                    <a:lnTo>
                      <a:pt x="247" y="14"/>
                    </a:lnTo>
                    <a:lnTo>
                      <a:pt x="218" y="0"/>
                    </a:lnTo>
                    <a:lnTo>
                      <a:pt x="173" y="12"/>
                    </a:lnTo>
                    <a:lnTo>
                      <a:pt x="96" y="88"/>
                    </a:lnTo>
                    <a:lnTo>
                      <a:pt x="58" y="95"/>
                    </a:lnTo>
                    <a:lnTo>
                      <a:pt x="0" y="133"/>
                    </a:lnTo>
                    <a:lnTo>
                      <a:pt x="224" y="204"/>
                    </a:lnTo>
                    <a:close/>
                  </a:path>
                </a:pathLst>
              </a:custGeom>
              <a:solidFill>
                <a:srgbClr val="FFFFCC"/>
              </a:solidFill>
              <a:ln w="9525">
                <a:solidFill>
                  <a:srgbClr val="000080"/>
                </a:solidFill>
                <a:round/>
                <a:headEnd/>
                <a:tailEnd/>
              </a:ln>
            </p:spPr>
            <p:txBody>
              <a:bodyPr/>
              <a:lstStyle/>
              <a:p>
                <a:endParaRPr lang="en-US"/>
              </a:p>
            </p:txBody>
          </p:sp>
          <p:sp>
            <p:nvSpPr>
              <p:cNvPr id="75832" name="Freeform 39"/>
              <p:cNvSpPr>
                <a:spLocks/>
              </p:cNvSpPr>
              <p:nvPr/>
            </p:nvSpPr>
            <p:spPr bwMode="auto">
              <a:xfrm>
                <a:off x="3661" y="1510"/>
                <a:ext cx="332" cy="440"/>
              </a:xfrm>
              <a:custGeom>
                <a:avLst/>
                <a:gdLst>
                  <a:gd name="T0" fmla="*/ 37 w 420"/>
                  <a:gd name="T1" fmla="*/ 365 h 559"/>
                  <a:gd name="T2" fmla="*/ 32 w 420"/>
                  <a:gd name="T3" fmla="*/ 292 h 559"/>
                  <a:gd name="T4" fmla="*/ 4 w 420"/>
                  <a:gd name="T5" fmla="*/ 237 h 559"/>
                  <a:gd name="T6" fmla="*/ 16 w 420"/>
                  <a:gd name="T7" fmla="*/ 126 h 559"/>
                  <a:gd name="T8" fmla="*/ 64 w 420"/>
                  <a:gd name="T9" fmla="*/ 66 h 559"/>
                  <a:gd name="T10" fmla="*/ 62 w 420"/>
                  <a:gd name="T11" fmla="*/ 111 h 559"/>
                  <a:gd name="T12" fmla="*/ 77 w 420"/>
                  <a:gd name="T13" fmla="*/ 101 h 559"/>
                  <a:gd name="T14" fmla="*/ 77 w 420"/>
                  <a:gd name="T15" fmla="*/ 66 h 559"/>
                  <a:gd name="T16" fmla="*/ 94 w 420"/>
                  <a:gd name="T17" fmla="*/ 45 h 559"/>
                  <a:gd name="T18" fmla="*/ 100 w 420"/>
                  <a:gd name="T19" fmla="*/ 5 h 559"/>
                  <a:gd name="T20" fmla="*/ 117 w 420"/>
                  <a:gd name="T21" fmla="*/ 0 h 559"/>
                  <a:gd name="T22" fmla="*/ 217 w 420"/>
                  <a:gd name="T23" fmla="*/ 35 h 559"/>
                  <a:gd name="T24" fmla="*/ 227 w 420"/>
                  <a:gd name="T25" fmla="*/ 63 h 559"/>
                  <a:gd name="T26" fmla="*/ 240 w 420"/>
                  <a:gd name="T27" fmla="*/ 90 h 559"/>
                  <a:gd name="T28" fmla="*/ 243 w 420"/>
                  <a:gd name="T29" fmla="*/ 138 h 559"/>
                  <a:gd name="T30" fmla="*/ 209 w 420"/>
                  <a:gd name="T31" fmla="*/ 178 h 559"/>
                  <a:gd name="T32" fmla="*/ 207 w 420"/>
                  <a:gd name="T33" fmla="*/ 211 h 559"/>
                  <a:gd name="T34" fmla="*/ 227 w 420"/>
                  <a:gd name="T35" fmla="*/ 222 h 559"/>
                  <a:gd name="T36" fmla="*/ 254 w 420"/>
                  <a:gd name="T37" fmla="*/ 178 h 559"/>
                  <a:gd name="T38" fmla="*/ 281 w 420"/>
                  <a:gd name="T39" fmla="*/ 163 h 559"/>
                  <a:gd name="T40" fmla="*/ 299 w 420"/>
                  <a:gd name="T41" fmla="*/ 172 h 559"/>
                  <a:gd name="T42" fmla="*/ 332 w 420"/>
                  <a:gd name="T43" fmla="*/ 269 h 559"/>
                  <a:gd name="T44" fmla="*/ 309 w 420"/>
                  <a:gd name="T45" fmla="*/ 312 h 559"/>
                  <a:gd name="T46" fmla="*/ 304 w 420"/>
                  <a:gd name="T47" fmla="*/ 340 h 559"/>
                  <a:gd name="T48" fmla="*/ 290 w 420"/>
                  <a:gd name="T49" fmla="*/ 350 h 559"/>
                  <a:gd name="T50" fmla="*/ 289 w 420"/>
                  <a:gd name="T51" fmla="*/ 377 h 559"/>
                  <a:gd name="T52" fmla="*/ 272 w 420"/>
                  <a:gd name="T53" fmla="*/ 412 h 559"/>
                  <a:gd name="T54" fmla="*/ 162 w 420"/>
                  <a:gd name="T55" fmla="*/ 428 h 559"/>
                  <a:gd name="T56" fmla="*/ 159 w 420"/>
                  <a:gd name="T57" fmla="*/ 422 h 559"/>
                  <a:gd name="T58" fmla="*/ 0 w 420"/>
                  <a:gd name="T59" fmla="*/ 440 h 559"/>
                  <a:gd name="T60" fmla="*/ 37 w 420"/>
                  <a:gd name="T61" fmla="*/ 365 h 559"/>
                  <a:gd name="T62" fmla="*/ 37 w 420"/>
                  <a:gd name="T63" fmla="*/ 365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
                  <a:gd name="T97" fmla="*/ 0 h 559"/>
                  <a:gd name="T98" fmla="*/ 420 w 420"/>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 h="559">
                    <a:moveTo>
                      <a:pt x="47" y="464"/>
                    </a:moveTo>
                    <a:lnTo>
                      <a:pt x="40" y="371"/>
                    </a:lnTo>
                    <a:lnTo>
                      <a:pt x="5" y="301"/>
                    </a:lnTo>
                    <a:lnTo>
                      <a:pt x="20" y="160"/>
                    </a:lnTo>
                    <a:lnTo>
                      <a:pt x="81" y="84"/>
                    </a:lnTo>
                    <a:lnTo>
                      <a:pt x="78" y="141"/>
                    </a:lnTo>
                    <a:lnTo>
                      <a:pt x="97" y="128"/>
                    </a:lnTo>
                    <a:lnTo>
                      <a:pt x="97" y="84"/>
                    </a:lnTo>
                    <a:lnTo>
                      <a:pt x="119" y="57"/>
                    </a:lnTo>
                    <a:lnTo>
                      <a:pt x="127" y="6"/>
                    </a:lnTo>
                    <a:lnTo>
                      <a:pt x="148" y="0"/>
                    </a:lnTo>
                    <a:lnTo>
                      <a:pt x="275" y="44"/>
                    </a:lnTo>
                    <a:lnTo>
                      <a:pt x="287" y="80"/>
                    </a:lnTo>
                    <a:lnTo>
                      <a:pt x="304" y="114"/>
                    </a:lnTo>
                    <a:lnTo>
                      <a:pt x="308" y="175"/>
                    </a:lnTo>
                    <a:lnTo>
                      <a:pt x="264" y="226"/>
                    </a:lnTo>
                    <a:lnTo>
                      <a:pt x="262" y="268"/>
                    </a:lnTo>
                    <a:lnTo>
                      <a:pt x="287" y="282"/>
                    </a:lnTo>
                    <a:lnTo>
                      <a:pt x="321" y="226"/>
                    </a:lnTo>
                    <a:lnTo>
                      <a:pt x="355" y="207"/>
                    </a:lnTo>
                    <a:lnTo>
                      <a:pt x="378" y="219"/>
                    </a:lnTo>
                    <a:lnTo>
                      <a:pt x="420" y="342"/>
                    </a:lnTo>
                    <a:lnTo>
                      <a:pt x="391" y="396"/>
                    </a:lnTo>
                    <a:lnTo>
                      <a:pt x="384" y="432"/>
                    </a:lnTo>
                    <a:lnTo>
                      <a:pt x="367" y="445"/>
                    </a:lnTo>
                    <a:lnTo>
                      <a:pt x="365" y="479"/>
                    </a:lnTo>
                    <a:lnTo>
                      <a:pt x="344" y="523"/>
                    </a:lnTo>
                    <a:lnTo>
                      <a:pt x="205" y="544"/>
                    </a:lnTo>
                    <a:lnTo>
                      <a:pt x="201" y="536"/>
                    </a:lnTo>
                    <a:lnTo>
                      <a:pt x="0" y="559"/>
                    </a:lnTo>
                    <a:lnTo>
                      <a:pt x="47" y="464"/>
                    </a:lnTo>
                    <a:close/>
                  </a:path>
                </a:pathLst>
              </a:custGeom>
              <a:solidFill>
                <a:schemeClr val="hlink"/>
              </a:solidFill>
              <a:ln w="9525">
                <a:solidFill>
                  <a:srgbClr val="000080"/>
                </a:solidFill>
                <a:round/>
                <a:headEnd/>
                <a:tailEnd/>
              </a:ln>
            </p:spPr>
            <p:txBody>
              <a:bodyPr/>
              <a:lstStyle/>
              <a:p>
                <a:endParaRPr lang="en-US"/>
              </a:p>
            </p:txBody>
          </p:sp>
          <p:sp>
            <p:nvSpPr>
              <p:cNvPr id="75833" name="Freeform 40"/>
              <p:cNvSpPr>
                <a:spLocks/>
              </p:cNvSpPr>
              <p:nvPr/>
            </p:nvSpPr>
            <p:spPr bwMode="auto">
              <a:xfrm>
                <a:off x="3159" y="1425"/>
                <a:ext cx="458" cy="467"/>
              </a:xfrm>
              <a:custGeom>
                <a:avLst/>
                <a:gdLst>
                  <a:gd name="T0" fmla="*/ 12 w 580"/>
                  <a:gd name="T1" fmla="*/ 177 h 591"/>
                  <a:gd name="T2" fmla="*/ 10 w 580"/>
                  <a:gd name="T3" fmla="*/ 234 h 591"/>
                  <a:gd name="T4" fmla="*/ 66 w 580"/>
                  <a:gd name="T5" fmla="*/ 269 h 591"/>
                  <a:gd name="T6" fmla="*/ 88 w 580"/>
                  <a:gd name="T7" fmla="*/ 292 h 591"/>
                  <a:gd name="T8" fmla="*/ 132 w 580"/>
                  <a:gd name="T9" fmla="*/ 326 h 591"/>
                  <a:gd name="T10" fmla="*/ 139 w 580"/>
                  <a:gd name="T11" fmla="*/ 363 h 591"/>
                  <a:gd name="T12" fmla="*/ 147 w 580"/>
                  <a:gd name="T13" fmla="*/ 417 h 591"/>
                  <a:gd name="T14" fmla="*/ 190 w 580"/>
                  <a:gd name="T15" fmla="*/ 467 h 591"/>
                  <a:gd name="T16" fmla="*/ 417 w 580"/>
                  <a:gd name="T17" fmla="*/ 454 h 591"/>
                  <a:gd name="T18" fmla="*/ 404 w 580"/>
                  <a:gd name="T19" fmla="*/ 382 h 591"/>
                  <a:gd name="T20" fmla="*/ 425 w 580"/>
                  <a:gd name="T21" fmla="*/ 272 h 591"/>
                  <a:gd name="T22" fmla="*/ 423 w 580"/>
                  <a:gd name="T23" fmla="*/ 242 h 591"/>
                  <a:gd name="T24" fmla="*/ 458 w 580"/>
                  <a:gd name="T25" fmla="*/ 156 h 591"/>
                  <a:gd name="T26" fmla="*/ 449 w 580"/>
                  <a:gd name="T27" fmla="*/ 153 h 591"/>
                  <a:gd name="T28" fmla="*/ 428 w 580"/>
                  <a:gd name="T29" fmla="*/ 202 h 591"/>
                  <a:gd name="T30" fmla="*/ 410 w 580"/>
                  <a:gd name="T31" fmla="*/ 205 h 591"/>
                  <a:gd name="T32" fmla="*/ 400 w 580"/>
                  <a:gd name="T33" fmla="*/ 227 h 591"/>
                  <a:gd name="T34" fmla="*/ 382 w 580"/>
                  <a:gd name="T35" fmla="*/ 240 h 591"/>
                  <a:gd name="T36" fmla="*/ 396 w 580"/>
                  <a:gd name="T37" fmla="*/ 195 h 591"/>
                  <a:gd name="T38" fmla="*/ 410 w 580"/>
                  <a:gd name="T39" fmla="*/ 177 h 591"/>
                  <a:gd name="T40" fmla="*/ 385 w 580"/>
                  <a:gd name="T41" fmla="*/ 112 h 591"/>
                  <a:gd name="T42" fmla="*/ 369 w 580"/>
                  <a:gd name="T43" fmla="*/ 108 h 591"/>
                  <a:gd name="T44" fmla="*/ 362 w 580"/>
                  <a:gd name="T45" fmla="*/ 93 h 591"/>
                  <a:gd name="T46" fmla="*/ 185 w 580"/>
                  <a:gd name="T47" fmla="*/ 37 h 591"/>
                  <a:gd name="T48" fmla="*/ 163 w 580"/>
                  <a:gd name="T49" fmla="*/ 27 h 591"/>
                  <a:gd name="T50" fmla="*/ 150 w 580"/>
                  <a:gd name="T51" fmla="*/ 37 h 591"/>
                  <a:gd name="T52" fmla="*/ 145 w 580"/>
                  <a:gd name="T53" fmla="*/ 35 h 591"/>
                  <a:gd name="T54" fmla="*/ 153 w 580"/>
                  <a:gd name="T55" fmla="*/ 15 h 591"/>
                  <a:gd name="T56" fmla="*/ 157 w 580"/>
                  <a:gd name="T57" fmla="*/ 3 h 591"/>
                  <a:gd name="T58" fmla="*/ 152 w 580"/>
                  <a:gd name="T59" fmla="*/ 0 h 591"/>
                  <a:gd name="T60" fmla="*/ 79 w 580"/>
                  <a:gd name="T61" fmla="*/ 30 h 591"/>
                  <a:gd name="T62" fmla="*/ 70 w 580"/>
                  <a:gd name="T63" fmla="*/ 30 h 591"/>
                  <a:gd name="T64" fmla="*/ 57 w 580"/>
                  <a:gd name="T65" fmla="*/ 24 h 591"/>
                  <a:gd name="T66" fmla="*/ 43 w 580"/>
                  <a:gd name="T67" fmla="*/ 33 h 591"/>
                  <a:gd name="T68" fmla="*/ 47 w 580"/>
                  <a:gd name="T69" fmla="*/ 87 h 591"/>
                  <a:gd name="T70" fmla="*/ 0 w 580"/>
                  <a:gd name="T71" fmla="*/ 141 h 591"/>
                  <a:gd name="T72" fmla="*/ 12 w 580"/>
                  <a:gd name="T73" fmla="*/ 177 h 591"/>
                  <a:gd name="T74" fmla="*/ 12 w 580"/>
                  <a:gd name="T75" fmla="*/ 17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591"/>
                  <a:gd name="T116" fmla="*/ 580 w 580"/>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591">
                    <a:moveTo>
                      <a:pt x="15" y="224"/>
                    </a:moveTo>
                    <a:lnTo>
                      <a:pt x="13" y="296"/>
                    </a:lnTo>
                    <a:lnTo>
                      <a:pt x="83" y="340"/>
                    </a:lnTo>
                    <a:lnTo>
                      <a:pt x="112" y="370"/>
                    </a:lnTo>
                    <a:lnTo>
                      <a:pt x="167" y="412"/>
                    </a:lnTo>
                    <a:lnTo>
                      <a:pt x="176" y="460"/>
                    </a:lnTo>
                    <a:lnTo>
                      <a:pt x="186" y="528"/>
                    </a:lnTo>
                    <a:lnTo>
                      <a:pt x="241" y="591"/>
                    </a:lnTo>
                    <a:lnTo>
                      <a:pt x="528" y="574"/>
                    </a:lnTo>
                    <a:lnTo>
                      <a:pt x="511" y="483"/>
                    </a:lnTo>
                    <a:lnTo>
                      <a:pt x="538" y="344"/>
                    </a:lnTo>
                    <a:lnTo>
                      <a:pt x="536" y="306"/>
                    </a:lnTo>
                    <a:lnTo>
                      <a:pt x="580" y="198"/>
                    </a:lnTo>
                    <a:lnTo>
                      <a:pt x="568" y="194"/>
                    </a:lnTo>
                    <a:lnTo>
                      <a:pt x="542" y="256"/>
                    </a:lnTo>
                    <a:lnTo>
                      <a:pt x="519" y="260"/>
                    </a:lnTo>
                    <a:lnTo>
                      <a:pt x="507" y="287"/>
                    </a:lnTo>
                    <a:lnTo>
                      <a:pt x="484" y="304"/>
                    </a:lnTo>
                    <a:lnTo>
                      <a:pt x="502" y="247"/>
                    </a:lnTo>
                    <a:lnTo>
                      <a:pt x="519" y="224"/>
                    </a:lnTo>
                    <a:lnTo>
                      <a:pt x="488" y="142"/>
                    </a:lnTo>
                    <a:lnTo>
                      <a:pt x="467" y="137"/>
                    </a:lnTo>
                    <a:lnTo>
                      <a:pt x="458" y="118"/>
                    </a:lnTo>
                    <a:lnTo>
                      <a:pt x="234" y="47"/>
                    </a:lnTo>
                    <a:lnTo>
                      <a:pt x="207" y="34"/>
                    </a:lnTo>
                    <a:lnTo>
                      <a:pt x="190" y="47"/>
                    </a:lnTo>
                    <a:lnTo>
                      <a:pt x="184" y="44"/>
                    </a:lnTo>
                    <a:lnTo>
                      <a:pt x="194" y="19"/>
                    </a:lnTo>
                    <a:lnTo>
                      <a:pt x="199" y="4"/>
                    </a:lnTo>
                    <a:lnTo>
                      <a:pt x="192" y="0"/>
                    </a:lnTo>
                    <a:lnTo>
                      <a:pt x="100" y="38"/>
                    </a:lnTo>
                    <a:lnTo>
                      <a:pt x="89" y="38"/>
                    </a:lnTo>
                    <a:lnTo>
                      <a:pt x="72" y="30"/>
                    </a:lnTo>
                    <a:lnTo>
                      <a:pt x="55" y="42"/>
                    </a:lnTo>
                    <a:lnTo>
                      <a:pt x="59" y="110"/>
                    </a:lnTo>
                    <a:lnTo>
                      <a:pt x="0" y="179"/>
                    </a:lnTo>
                    <a:lnTo>
                      <a:pt x="15" y="224"/>
                    </a:lnTo>
                    <a:close/>
                  </a:path>
                </a:pathLst>
              </a:custGeom>
              <a:solidFill>
                <a:schemeClr val="hlink"/>
              </a:solidFill>
              <a:ln w="9525">
                <a:solidFill>
                  <a:srgbClr val="000080"/>
                </a:solidFill>
                <a:round/>
                <a:headEnd/>
                <a:tailEnd/>
              </a:ln>
            </p:spPr>
            <p:txBody>
              <a:bodyPr/>
              <a:lstStyle/>
              <a:p>
                <a:endParaRPr lang="en-US"/>
              </a:p>
            </p:txBody>
          </p:sp>
          <p:sp>
            <p:nvSpPr>
              <p:cNvPr id="75834" name="Freeform 41"/>
              <p:cNvSpPr>
                <a:spLocks/>
              </p:cNvSpPr>
              <p:nvPr/>
            </p:nvSpPr>
            <p:spPr bwMode="auto">
              <a:xfrm>
                <a:off x="3291" y="1878"/>
                <a:ext cx="338" cy="595"/>
              </a:xfrm>
              <a:custGeom>
                <a:avLst/>
                <a:gdLst>
                  <a:gd name="T0" fmla="*/ 6 w 428"/>
                  <a:gd name="T1" fmla="*/ 243 h 753"/>
                  <a:gd name="T2" fmla="*/ 40 w 428"/>
                  <a:gd name="T3" fmla="*/ 168 h 753"/>
                  <a:gd name="T4" fmla="*/ 30 w 428"/>
                  <a:gd name="T5" fmla="*/ 140 h 753"/>
                  <a:gd name="T6" fmla="*/ 87 w 428"/>
                  <a:gd name="T7" fmla="*/ 95 h 753"/>
                  <a:gd name="T8" fmla="*/ 99 w 428"/>
                  <a:gd name="T9" fmla="*/ 62 h 753"/>
                  <a:gd name="T10" fmla="*/ 57 w 428"/>
                  <a:gd name="T11" fmla="*/ 13 h 753"/>
                  <a:gd name="T12" fmla="*/ 284 w 428"/>
                  <a:gd name="T13" fmla="*/ 0 h 753"/>
                  <a:gd name="T14" fmla="*/ 288 w 428"/>
                  <a:gd name="T15" fmla="*/ 35 h 753"/>
                  <a:gd name="T16" fmla="*/ 312 w 428"/>
                  <a:gd name="T17" fmla="*/ 78 h 753"/>
                  <a:gd name="T18" fmla="*/ 332 w 428"/>
                  <a:gd name="T19" fmla="*/ 305 h 753"/>
                  <a:gd name="T20" fmla="*/ 327 w 428"/>
                  <a:gd name="T21" fmla="*/ 353 h 753"/>
                  <a:gd name="T22" fmla="*/ 338 w 428"/>
                  <a:gd name="T23" fmla="*/ 380 h 753"/>
                  <a:gd name="T24" fmla="*/ 325 w 428"/>
                  <a:gd name="T25" fmla="*/ 431 h 753"/>
                  <a:gd name="T26" fmla="*/ 308 w 428"/>
                  <a:gd name="T27" fmla="*/ 454 h 753"/>
                  <a:gd name="T28" fmla="*/ 299 w 428"/>
                  <a:gd name="T29" fmla="*/ 489 h 753"/>
                  <a:gd name="T30" fmla="*/ 310 w 428"/>
                  <a:gd name="T31" fmla="*/ 503 h 753"/>
                  <a:gd name="T32" fmla="*/ 300 w 428"/>
                  <a:gd name="T33" fmla="*/ 522 h 753"/>
                  <a:gd name="T34" fmla="*/ 305 w 428"/>
                  <a:gd name="T35" fmla="*/ 532 h 753"/>
                  <a:gd name="T36" fmla="*/ 278 w 428"/>
                  <a:gd name="T37" fmla="*/ 542 h 753"/>
                  <a:gd name="T38" fmla="*/ 272 w 428"/>
                  <a:gd name="T39" fmla="*/ 580 h 753"/>
                  <a:gd name="T40" fmla="*/ 233 w 428"/>
                  <a:gd name="T41" fmla="*/ 567 h 753"/>
                  <a:gd name="T42" fmla="*/ 213 w 428"/>
                  <a:gd name="T43" fmla="*/ 595 h 753"/>
                  <a:gd name="T44" fmla="*/ 201 w 428"/>
                  <a:gd name="T45" fmla="*/ 592 h 753"/>
                  <a:gd name="T46" fmla="*/ 188 w 428"/>
                  <a:gd name="T47" fmla="*/ 567 h 753"/>
                  <a:gd name="T48" fmla="*/ 167 w 428"/>
                  <a:gd name="T49" fmla="*/ 509 h 753"/>
                  <a:gd name="T50" fmla="*/ 115 w 428"/>
                  <a:gd name="T51" fmla="*/ 479 h 753"/>
                  <a:gd name="T52" fmla="*/ 105 w 428"/>
                  <a:gd name="T53" fmla="*/ 449 h 753"/>
                  <a:gd name="T54" fmla="*/ 122 w 428"/>
                  <a:gd name="T55" fmla="*/ 402 h 753"/>
                  <a:gd name="T56" fmla="*/ 108 w 428"/>
                  <a:gd name="T57" fmla="*/ 394 h 753"/>
                  <a:gd name="T58" fmla="*/ 75 w 428"/>
                  <a:gd name="T59" fmla="*/ 394 h 753"/>
                  <a:gd name="T60" fmla="*/ 67 w 428"/>
                  <a:gd name="T61" fmla="*/ 365 h 753"/>
                  <a:gd name="T62" fmla="*/ 12 w 428"/>
                  <a:gd name="T63" fmla="*/ 307 h 753"/>
                  <a:gd name="T64" fmla="*/ 0 w 428"/>
                  <a:gd name="T65" fmla="*/ 262 h 753"/>
                  <a:gd name="T66" fmla="*/ 6 w 428"/>
                  <a:gd name="T67" fmla="*/ 243 h 753"/>
                  <a:gd name="T68" fmla="*/ 6 w 428"/>
                  <a:gd name="T69" fmla="*/ 243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8"/>
                  <a:gd name="T106" fmla="*/ 0 h 753"/>
                  <a:gd name="T107" fmla="*/ 428 w 428"/>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8" h="753">
                    <a:moveTo>
                      <a:pt x="7" y="308"/>
                    </a:moveTo>
                    <a:lnTo>
                      <a:pt x="51" y="213"/>
                    </a:lnTo>
                    <a:lnTo>
                      <a:pt x="38" y="177"/>
                    </a:lnTo>
                    <a:lnTo>
                      <a:pt x="110" y="120"/>
                    </a:lnTo>
                    <a:lnTo>
                      <a:pt x="125" y="78"/>
                    </a:lnTo>
                    <a:lnTo>
                      <a:pt x="72" y="17"/>
                    </a:lnTo>
                    <a:lnTo>
                      <a:pt x="359" y="0"/>
                    </a:lnTo>
                    <a:lnTo>
                      <a:pt x="365" y="44"/>
                    </a:lnTo>
                    <a:lnTo>
                      <a:pt x="395" y="99"/>
                    </a:lnTo>
                    <a:lnTo>
                      <a:pt x="420" y="386"/>
                    </a:lnTo>
                    <a:lnTo>
                      <a:pt x="414" y="447"/>
                    </a:lnTo>
                    <a:lnTo>
                      <a:pt x="428" y="481"/>
                    </a:lnTo>
                    <a:lnTo>
                      <a:pt x="412" y="545"/>
                    </a:lnTo>
                    <a:lnTo>
                      <a:pt x="390" y="574"/>
                    </a:lnTo>
                    <a:lnTo>
                      <a:pt x="378" y="619"/>
                    </a:lnTo>
                    <a:lnTo>
                      <a:pt x="392" y="637"/>
                    </a:lnTo>
                    <a:lnTo>
                      <a:pt x="380" y="661"/>
                    </a:lnTo>
                    <a:lnTo>
                      <a:pt x="386" y="673"/>
                    </a:lnTo>
                    <a:lnTo>
                      <a:pt x="352" y="686"/>
                    </a:lnTo>
                    <a:lnTo>
                      <a:pt x="344" y="734"/>
                    </a:lnTo>
                    <a:lnTo>
                      <a:pt x="295" y="718"/>
                    </a:lnTo>
                    <a:lnTo>
                      <a:pt x="270" y="753"/>
                    </a:lnTo>
                    <a:lnTo>
                      <a:pt x="255" y="749"/>
                    </a:lnTo>
                    <a:lnTo>
                      <a:pt x="238" y="718"/>
                    </a:lnTo>
                    <a:lnTo>
                      <a:pt x="211" y="644"/>
                    </a:lnTo>
                    <a:lnTo>
                      <a:pt x="146" y="606"/>
                    </a:lnTo>
                    <a:lnTo>
                      <a:pt x="133" y="568"/>
                    </a:lnTo>
                    <a:lnTo>
                      <a:pt x="154" y="509"/>
                    </a:lnTo>
                    <a:lnTo>
                      <a:pt x="137" y="498"/>
                    </a:lnTo>
                    <a:lnTo>
                      <a:pt x="95" y="498"/>
                    </a:lnTo>
                    <a:lnTo>
                      <a:pt x="85" y="462"/>
                    </a:lnTo>
                    <a:lnTo>
                      <a:pt x="15" y="389"/>
                    </a:lnTo>
                    <a:lnTo>
                      <a:pt x="0" y="331"/>
                    </a:lnTo>
                    <a:lnTo>
                      <a:pt x="7" y="308"/>
                    </a:lnTo>
                    <a:close/>
                  </a:path>
                </a:pathLst>
              </a:custGeom>
              <a:solidFill>
                <a:srgbClr val="FFFFCC"/>
              </a:solidFill>
              <a:ln w="9525">
                <a:solidFill>
                  <a:srgbClr val="000080"/>
                </a:solidFill>
                <a:round/>
                <a:headEnd/>
                <a:tailEnd/>
              </a:ln>
            </p:spPr>
            <p:txBody>
              <a:bodyPr/>
              <a:lstStyle/>
              <a:p>
                <a:endParaRPr lang="en-US"/>
              </a:p>
            </p:txBody>
          </p:sp>
          <p:sp>
            <p:nvSpPr>
              <p:cNvPr id="75835" name="Freeform 42"/>
              <p:cNvSpPr>
                <a:spLocks/>
              </p:cNvSpPr>
              <p:nvPr/>
            </p:nvSpPr>
            <p:spPr bwMode="auto">
              <a:xfrm>
                <a:off x="3592" y="1933"/>
                <a:ext cx="266" cy="445"/>
              </a:xfrm>
              <a:custGeom>
                <a:avLst/>
                <a:gdLst>
                  <a:gd name="T0" fmla="*/ 9 w 339"/>
                  <a:gd name="T1" fmla="*/ 445 h 565"/>
                  <a:gd name="T2" fmla="*/ 16 w 339"/>
                  <a:gd name="T3" fmla="*/ 433 h 565"/>
                  <a:gd name="T4" fmla="*/ 67 w 339"/>
                  <a:gd name="T5" fmla="*/ 430 h 565"/>
                  <a:gd name="T6" fmla="*/ 109 w 339"/>
                  <a:gd name="T7" fmla="*/ 417 h 565"/>
                  <a:gd name="T8" fmla="*/ 149 w 339"/>
                  <a:gd name="T9" fmla="*/ 391 h 565"/>
                  <a:gd name="T10" fmla="*/ 184 w 339"/>
                  <a:gd name="T11" fmla="*/ 389 h 565"/>
                  <a:gd name="T12" fmla="*/ 224 w 339"/>
                  <a:gd name="T13" fmla="*/ 325 h 565"/>
                  <a:gd name="T14" fmla="*/ 236 w 339"/>
                  <a:gd name="T15" fmla="*/ 329 h 565"/>
                  <a:gd name="T16" fmla="*/ 266 w 339"/>
                  <a:gd name="T17" fmla="*/ 307 h 565"/>
                  <a:gd name="T18" fmla="*/ 258 w 339"/>
                  <a:gd name="T19" fmla="*/ 291 h 565"/>
                  <a:gd name="T20" fmla="*/ 261 w 339"/>
                  <a:gd name="T21" fmla="*/ 280 h 565"/>
                  <a:gd name="T22" fmla="*/ 231 w 339"/>
                  <a:gd name="T23" fmla="*/ 6 h 565"/>
                  <a:gd name="T24" fmla="*/ 228 w 339"/>
                  <a:gd name="T25" fmla="*/ 0 h 565"/>
                  <a:gd name="T26" fmla="*/ 71 w 339"/>
                  <a:gd name="T27" fmla="*/ 18 h 565"/>
                  <a:gd name="T28" fmla="*/ 41 w 339"/>
                  <a:gd name="T29" fmla="*/ 33 h 565"/>
                  <a:gd name="T30" fmla="*/ 13 w 339"/>
                  <a:gd name="T31" fmla="*/ 24 h 565"/>
                  <a:gd name="T32" fmla="*/ 33 w 339"/>
                  <a:gd name="T33" fmla="*/ 250 h 565"/>
                  <a:gd name="T34" fmla="*/ 28 w 339"/>
                  <a:gd name="T35" fmla="*/ 299 h 565"/>
                  <a:gd name="T36" fmla="*/ 39 w 339"/>
                  <a:gd name="T37" fmla="*/ 325 h 565"/>
                  <a:gd name="T38" fmla="*/ 27 w 339"/>
                  <a:gd name="T39" fmla="*/ 376 h 565"/>
                  <a:gd name="T40" fmla="*/ 9 w 339"/>
                  <a:gd name="T41" fmla="*/ 399 h 565"/>
                  <a:gd name="T42" fmla="*/ 0 w 339"/>
                  <a:gd name="T43" fmla="*/ 434 h 565"/>
                  <a:gd name="T44" fmla="*/ 9 w 339"/>
                  <a:gd name="T45" fmla="*/ 445 h 565"/>
                  <a:gd name="T46" fmla="*/ 9 w 339"/>
                  <a:gd name="T47" fmla="*/ 445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rgbClr val="3399FF"/>
              </a:solidFill>
              <a:ln w="9525">
                <a:solidFill>
                  <a:srgbClr val="000080"/>
                </a:solidFill>
                <a:round/>
                <a:headEnd/>
                <a:tailEnd/>
              </a:ln>
            </p:spPr>
            <p:txBody>
              <a:bodyPr/>
              <a:lstStyle/>
              <a:p>
                <a:endParaRPr lang="en-US"/>
              </a:p>
            </p:txBody>
          </p:sp>
          <p:sp>
            <p:nvSpPr>
              <p:cNvPr id="75836" name="Freeform 43"/>
              <p:cNvSpPr>
                <a:spLocks/>
              </p:cNvSpPr>
              <p:nvPr/>
            </p:nvSpPr>
            <p:spPr bwMode="auto">
              <a:xfrm>
                <a:off x="3490" y="2213"/>
                <a:ext cx="626" cy="312"/>
              </a:xfrm>
              <a:custGeom>
                <a:avLst/>
                <a:gdLst>
                  <a:gd name="T0" fmla="*/ 5 w 793"/>
                  <a:gd name="T1" fmla="*/ 295 h 395"/>
                  <a:gd name="T2" fmla="*/ 20 w 793"/>
                  <a:gd name="T3" fmla="*/ 294 h 395"/>
                  <a:gd name="T4" fmla="*/ 24 w 793"/>
                  <a:gd name="T5" fmla="*/ 261 h 395"/>
                  <a:gd name="T6" fmla="*/ 15 w 793"/>
                  <a:gd name="T7" fmla="*/ 260 h 395"/>
                  <a:gd name="T8" fmla="*/ 35 w 793"/>
                  <a:gd name="T9" fmla="*/ 232 h 395"/>
                  <a:gd name="T10" fmla="*/ 73 w 793"/>
                  <a:gd name="T11" fmla="*/ 245 h 395"/>
                  <a:gd name="T12" fmla="*/ 80 w 793"/>
                  <a:gd name="T13" fmla="*/ 207 h 395"/>
                  <a:gd name="T14" fmla="*/ 107 w 793"/>
                  <a:gd name="T15" fmla="*/ 197 h 395"/>
                  <a:gd name="T16" fmla="*/ 102 w 793"/>
                  <a:gd name="T17" fmla="*/ 187 h 395"/>
                  <a:gd name="T18" fmla="*/ 117 w 793"/>
                  <a:gd name="T19" fmla="*/ 153 h 395"/>
                  <a:gd name="T20" fmla="*/ 168 w 793"/>
                  <a:gd name="T21" fmla="*/ 150 h 395"/>
                  <a:gd name="T22" fmla="*/ 210 w 793"/>
                  <a:gd name="T23" fmla="*/ 137 h 395"/>
                  <a:gd name="T24" fmla="*/ 237 w 793"/>
                  <a:gd name="T25" fmla="*/ 118 h 395"/>
                  <a:gd name="T26" fmla="*/ 250 w 793"/>
                  <a:gd name="T27" fmla="*/ 111 h 395"/>
                  <a:gd name="T28" fmla="*/ 285 w 793"/>
                  <a:gd name="T29" fmla="*/ 109 h 395"/>
                  <a:gd name="T30" fmla="*/ 325 w 793"/>
                  <a:gd name="T31" fmla="*/ 45 h 395"/>
                  <a:gd name="T32" fmla="*/ 338 w 793"/>
                  <a:gd name="T33" fmla="*/ 49 h 395"/>
                  <a:gd name="T34" fmla="*/ 368 w 793"/>
                  <a:gd name="T35" fmla="*/ 27 h 395"/>
                  <a:gd name="T36" fmla="*/ 360 w 793"/>
                  <a:gd name="T37" fmla="*/ 10 h 395"/>
                  <a:gd name="T38" fmla="*/ 363 w 793"/>
                  <a:gd name="T39" fmla="*/ 0 h 395"/>
                  <a:gd name="T40" fmla="*/ 390 w 793"/>
                  <a:gd name="T41" fmla="*/ 0 h 395"/>
                  <a:gd name="T42" fmla="*/ 408 w 793"/>
                  <a:gd name="T43" fmla="*/ 6 h 395"/>
                  <a:gd name="T44" fmla="*/ 462 w 793"/>
                  <a:gd name="T45" fmla="*/ 37 h 395"/>
                  <a:gd name="T46" fmla="*/ 501 w 793"/>
                  <a:gd name="T47" fmla="*/ 36 h 395"/>
                  <a:gd name="T48" fmla="*/ 519 w 793"/>
                  <a:gd name="T49" fmla="*/ 24 h 395"/>
                  <a:gd name="T50" fmla="*/ 561 w 793"/>
                  <a:gd name="T51" fmla="*/ 51 h 395"/>
                  <a:gd name="T52" fmla="*/ 576 w 793"/>
                  <a:gd name="T53" fmla="*/ 102 h 395"/>
                  <a:gd name="T54" fmla="*/ 626 w 793"/>
                  <a:gd name="T55" fmla="*/ 138 h 395"/>
                  <a:gd name="T56" fmla="*/ 602 w 793"/>
                  <a:gd name="T57" fmla="*/ 165 h 395"/>
                  <a:gd name="T58" fmla="*/ 558 w 793"/>
                  <a:gd name="T59" fmla="*/ 207 h 395"/>
                  <a:gd name="T60" fmla="*/ 558 w 793"/>
                  <a:gd name="T61" fmla="*/ 216 h 395"/>
                  <a:gd name="T62" fmla="*/ 497 w 793"/>
                  <a:gd name="T63" fmla="*/ 255 h 395"/>
                  <a:gd name="T64" fmla="*/ 152 w 793"/>
                  <a:gd name="T65" fmla="*/ 287 h 395"/>
                  <a:gd name="T66" fmla="*/ 114 w 793"/>
                  <a:gd name="T67" fmla="*/ 285 h 395"/>
                  <a:gd name="T68" fmla="*/ 115 w 793"/>
                  <a:gd name="T69" fmla="*/ 303 h 395"/>
                  <a:gd name="T70" fmla="*/ 0 w 793"/>
                  <a:gd name="T71" fmla="*/ 312 h 395"/>
                  <a:gd name="T72" fmla="*/ 5 w 793"/>
                  <a:gd name="T73" fmla="*/ 295 h 395"/>
                  <a:gd name="T74" fmla="*/ 5 w 793"/>
                  <a:gd name="T75" fmla="*/ 295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rgbClr val="3399FF"/>
              </a:solidFill>
              <a:ln w="9525">
                <a:solidFill>
                  <a:srgbClr val="000080"/>
                </a:solidFill>
                <a:round/>
                <a:headEnd/>
                <a:tailEnd/>
              </a:ln>
            </p:spPr>
            <p:txBody>
              <a:bodyPr/>
              <a:lstStyle/>
              <a:p>
                <a:endParaRPr lang="en-US"/>
              </a:p>
            </p:txBody>
          </p:sp>
          <p:sp>
            <p:nvSpPr>
              <p:cNvPr id="75837" name="Freeform 44"/>
              <p:cNvSpPr>
                <a:spLocks/>
              </p:cNvSpPr>
              <p:nvPr/>
            </p:nvSpPr>
            <p:spPr bwMode="auto">
              <a:xfrm>
                <a:off x="3423" y="2446"/>
                <a:ext cx="736" cy="244"/>
              </a:xfrm>
              <a:custGeom>
                <a:avLst/>
                <a:gdLst>
                  <a:gd name="T0" fmla="*/ 13 w 932"/>
                  <a:gd name="T1" fmla="*/ 200 h 308"/>
                  <a:gd name="T2" fmla="*/ 9 w 932"/>
                  <a:gd name="T3" fmla="*/ 197 h 308"/>
                  <a:gd name="T4" fmla="*/ 30 w 932"/>
                  <a:gd name="T5" fmla="*/ 181 h 308"/>
                  <a:gd name="T6" fmla="*/ 50 w 932"/>
                  <a:gd name="T7" fmla="*/ 143 h 308"/>
                  <a:gd name="T8" fmla="*/ 43 w 932"/>
                  <a:gd name="T9" fmla="*/ 134 h 308"/>
                  <a:gd name="T10" fmla="*/ 54 w 932"/>
                  <a:gd name="T11" fmla="*/ 116 h 308"/>
                  <a:gd name="T12" fmla="*/ 54 w 932"/>
                  <a:gd name="T13" fmla="*/ 95 h 308"/>
                  <a:gd name="T14" fmla="*/ 68 w 932"/>
                  <a:gd name="T15" fmla="*/ 80 h 308"/>
                  <a:gd name="T16" fmla="*/ 183 w 932"/>
                  <a:gd name="T17" fmla="*/ 71 h 308"/>
                  <a:gd name="T18" fmla="*/ 182 w 932"/>
                  <a:gd name="T19" fmla="*/ 53 h 308"/>
                  <a:gd name="T20" fmla="*/ 220 w 932"/>
                  <a:gd name="T21" fmla="*/ 55 h 308"/>
                  <a:gd name="T22" fmla="*/ 565 w 932"/>
                  <a:gd name="T23" fmla="*/ 23 h 308"/>
                  <a:gd name="T24" fmla="*/ 736 w 932"/>
                  <a:gd name="T25" fmla="*/ 0 h 308"/>
                  <a:gd name="T26" fmla="*/ 706 w 932"/>
                  <a:gd name="T27" fmla="*/ 59 h 308"/>
                  <a:gd name="T28" fmla="*/ 658 w 932"/>
                  <a:gd name="T29" fmla="*/ 70 h 308"/>
                  <a:gd name="T30" fmla="*/ 636 w 932"/>
                  <a:gd name="T31" fmla="*/ 98 h 308"/>
                  <a:gd name="T32" fmla="*/ 553 w 932"/>
                  <a:gd name="T33" fmla="*/ 148 h 308"/>
                  <a:gd name="T34" fmla="*/ 548 w 932"/>
                  <a:gd name="T35" fmla="*/ 166 h 308"/>
                  <a:gd name="T36" fmla="*/ 528 w 932"/>
                  <a:gd name="T37" fmla="*/ 177 h 308"/>
                  <a:gd name="T38" fmla="*/ 528 w 932"/>
                  <a:gd name="T39" fmla="*/ 200 h 308"/>
                  <a:gd name="T40" fmla="*/ 413 w 932"/>
                  <a:gd name="T41" fmla="*/ 212 h 308"/>
                  <a:gd name="T42" fmla="*/ 185 w 932"/>
                  <a:gd name="T43" fmla="*/ 234 h 308"/>
                  <a:gd name="T44" fmla="*/ 0 w 932"/>
                  <a:gd name="T45" fmla="*/ 244 h 308"/>
                  <a:gd name="T46" fmla="*/ 13 w 932"/>
                  <a:gd name="T47" fmla="*/ 200 h 308"/>
                  <a:gd name="T48" fmla="*/ 13 w 932"/>
                  <a:gd name="T49" fmla="*/ 20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rgbClr val="FFFFCC"/>
              </a:solidFill>
              <a:ln w="9525">
                <a:solidFill>
                  <a:srgbClr val="000080"/>
                </a:solidFill>
                <a:round/>
                <a:headEnd/>
                <a:tailEnd/>
              </a:ln>
            </p:spPr>
            <p:txBody>
              <a:bodyPr/>
              <a:lstStyle/>
              <a:p>
                <a:endParaRPr lang="en-US"/>
              </a:p>
            </p:txBody>
          </p:sp>
          <p:sp>
            <p:nvSpPr>
              <p:cNvPr id="75838" name="Freeform 45"/>
              <p:cNvSpPr>
                <a:spLocks/>
              </p:cNvSpPr>
              <p:nvPr/>
            </p:nvSpPr>
            <p:spPr bwMode="auto">
              <a:xfrm>
                <a:off x="3321" y="2679"/>
                <a:ext cx="307" cy="516"/>
              </a:xfrm>
              <a:custGeom>
                <a:avLst/>
                <a:gdLst>
                  <a:gd name="T0" fmla="*/ 21 w 388"/>
                  <a:gd name="T1" fmla="*/ 360 h 654"/>
                  <a:gd name="T2" fmla="*/ 51 w 388"/>
                  <a:gd name="T3" fmla="*/ 320 h 654"/>
                  <a:gd name="T4" fmla="*/ 40 w 388"/>
                  <a:gd name="T5" fmla="*/ 308 h 654"/>
                  <a:gd name="T6" fmla="*/ 30 w 388"/>
                  <a:gd name="T7" fmla="*/ 226 h 654"/>
                  <a:gd name="T8" fmla="*/ 24 w 388"/>
                  <a:gd name="T9" fmla="*/ 170 h 654"/>
                  <a:gd name="T10" fmla="*/ 47 w 388"/>
                  <a:gd name="T11" fmla="*/ 107 h 654"/>
                  <a:gd name="T12" fmla="*/ 80 w 388"/>
                  <a:gd name="T13" fmla="*/ 62 h 654"/>
                  <a:gd name="T14" fmla="*/ 77 w 388"/>
                  <a:gd name="T15" fmla="*/ 50 h 654"/>
                  <a:gd name="T16" fmla="*/ 100 w 388"/>
                  <a:gd name="T17" fmla="*/ 10 h 654"/>
                  <a:gd name="T18" fmla="*/ 286 w 388"/>
                  <a:gd name="T19" fmla="*/ 0 h 654"/>
                  <a:gd name="T20" fmla="*/ 295 w 388"/>
                  <a:gd name="T21" fmla="*/ 9 h 654"/>
                  <a:gd name="T22" fmla="*/ 286 w 388"/>
                  <a:gd name="T23" fmla="*/ 330 h 654"/>
                  <a:gd name="T24" fmla="*/ 307 w 388"/>
                  <a:gd name="T25" fmla="*/ 484 h 654"/>
                  <a:gd name="T26" fmla="*/ 299 w 388"/>
                  <a:gd name="T27" fmla="*/ 492 h 654"/>
                  <a:gd name="T28" fmla="*/ 259 w 388"/>
                  <a:gd name="T29" fmla="*/ 483 h 654"/>
                  <a:gd name="T30" fmla="*/ 200 w 388"/>
                  <a:gd name="T31" fmla="*/ 516 h 654"/>
                  <a:gd name="T32" fmla="*/ 170 w 388"/>
                  <a:gd name="T33" fmla="*/ 466 h 654"/>
                  <a:gd name="T34" fmla="*/ 174 w 388"/>
                  <a:gd name="T35" fmla="*/ 430 h 654"/>
                  <a:gd name="T36" fmla="*/ 0 w 388"/>
                  <a:gd name="T37" fmla="*/ 438 h 654"/>
                  <a:gd name="T38" fmla="*/ 21 w 388"/>
                  <a:gd name="T39" fmla="*/ 360 h 654"/>
                  <a:gd name="T40" fmla="*/ 21 w 388"/>
                  <a:gd name="T41" fmla="*/ 360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6"/>
                    </a:moveTo>
                    <a:lnTo>
                      <a:pt x="65" y="405"/>
                    </a:lnTo>
                    <a:lnTo>
                      <a:pt x="51" y="391"/>
                    </a:lnTo>
                    <a:lnTo>
                      <a:pt x="38" y="287"/>
                    </a:lnTo>
                    <a:lnTo>
                      <a:pt x="30" y="215"/>
                    </a:lnTo>
                    <a:lnTo>
                      <a:pt x="59" y="135"/>
                    </a:lnTo>
                    <a:lnTo>
                      <a:pt x="101" y="78"/>
                    </a:lnTo>
                    <a:lnTo>
                      <a:pt x="97" y="63"/>
                    </a:lnTo>
                    <a:lnTo>
                      <a:pt x="127" y="13"/>
                    </a:lnTo>
                    <a:lnTo>
                      <a:pt x="361" y="0"/>
                    </a:lnTo>
                    <a:lnTo>
                      <a:pt x="373" y="11"/>
                    </a:lnTo>
                    <a:lnTo>
                      <a:pt x="361" y="418"/>
                    </a:lnTo>
                    <a:lnTo>
                      <a:pt x="388" y="614"/>
                    </a:lnTo>
                    <a:lnTo>
                      <a:pt x="378" y="623"/>
                    </a:lnTo>
                    <a:lnTo>
                      <a:pt x="327" y="612"/>
                    </a:lnTo>
                    <a:lnTo>
                      <a:pt x="253" y="654"/>
                    </a:lnTo>
                    <a:lnTo>
                      <a:pt x="215" y="591"/>
                    </a:lnTo>
                    <a:lnTo>
                      <a:pt x="220" y="545"/>
                    </a:lnTo>
                    <a:lnTo>
                      <a:pt x="0" y="555"/>
                    </a:lnTo>
                    <a:lnTo>
                      <a:pt x="27" y="456"/>
                    </a:lnTo>
                    <a:close/>
                  </a:path>
                </a:pathLst>
              </a:custGeom>
              <a:solidFill>
                <a:srgbClr val="3399FF"/>
              </a:solidFill>
              <a:ln w="9525">
                <a:solidFill>
                  <a:srgbClr val="000080"/>
                </a:solidFill>
                <a:round/>
                <a:headEnd/>
                <a:tailEnd/>
              </a:ln>
            </p:spPr>
            <p:txBody>
              <a:bodyPr/>
              <a:lstStyle/>
              <a:p>
                <a:endParaRPr lang="en-US"/>
              </a:p>
            </p:txBody>
          </p:sp>
          <p:sp>
            <p:nvSpPr>
              <p:cNvPr id="75839" name="Freeform 46"/>
              <p:cNvSpPr>
                <a:spLocks/>
              </p:cNvSpPr>
              <p:nvPr/>
            </p:nvSpPr>
            <p:spPr bwMode="auto">
              <a:xfrm>
                <a:off x="3607" y="2658"/>
                <a:ext cx="329" cy="521"/>
              </a:xfrm>
              <a:custGeom>
                <a:avLst/>
                <a:gdLst>
                  <a:gd name="T0" fmla="*/ 9 w 417"/>
                  <a:gd name="T1" fmla="*/ 30 h 662"/>
                  <a:gd name="T2" fmla="*/ 0 w 417"/>
                  <a:gd name="T3" fmla="*/ 350 h 662"/>
                  <a:gd name="T4" fmla="*/ 21 w 417"/>
                  <a:gd name="T5" fmla="*/ 504 h 662"/>
                  <a:gd name="T6" fmla="*/ 43 w 417"/>
                  <a:gd name="T7" fmla="*/ 510 h 662"/>
                  <a:gd name="T8" fmla="*/ 63 w 417"/>
                  <a:gd name="T9" fmla="*/ 498 h 662"/>
                  <a:gd name="T10" fmla="*/ 77 w 417"/>
                  <a:gd name="T11" fmla="*/ 510 h 662"/>
                  <a:gd name="T12" fmla="*/ 57 w 417"/>
                  <a:gd name="T13" fmla="*/ 521 h 662"/>
                  <a:gd name="T14" fmla="*/ 103 w 417"/>
                  <a:gd name="T15" fmla="*/ 509 h 662"/>
                  <a:gd name="T16" fmla="*/ 113 w 417"/>
                  <a:gd name="T17" fmla="*/ 494 h 662"/>
                  <a:gd name="T18" fmla="*/ 107 w 417"/>
                  <a:gd name="T19" fmla="*/ 486 h 662"/>
                  <a:gd name="T20" fmla="*/ 110 w 417"/>
                  <a:gd name="T21" fmla="*/ 473 h 662"/>
                  <a:gd name="T22" fmla="*/ 87 w 417"/>
                  <a:gd name="T23" fmla="*/ 453 h 662"/>
                  <a:gd name="T24" fmla="*/ 88 w 417"/>
                  <a:gd name="T25" fmla="*/ 435 h 662"/>
                  <a:gd name="T26" fmla="*/ 329 w 417"/>
                  <a:gd name="T27" fmla="*/ 415 h 662"/>
                  <a:gd name="T28" fmla="*/ 308 w 417"/>
                  <a:gd name="T29" fmla="*/ 334 h 662"/>
                  <a:gd name="T30" fmla="*/ 321 w 417"/>
                  <a:gd name="T31" fmla="*/ 284 h 662"/>
                  <a:gd name="T32" fmla="*/ 290 w 417"/>
                  <a:gd name="T33" fmla="*/ 220 h 662"/>
                  <a:gd name="T34" fmla="*/ 228 w 417"/>
                  <a:gd name="T35" fmla="*/ 0 h 662"/>
                  <a:gd name="T36" fmla="*/ 0 w 417"/>
                  <a:gd name="T37" fmla="*/ 21 h 662"/>
                  <a:gd name="T38" fmla="*/ 9 w 417"/>
                  <a:gd name="T39" fmla="*/ 30 h 662"/>
                  <a:gd name="T40" fmla="*/ 9 w 417"/>
                  <a:gd name="T41" fmla="*/ 30 h 6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662"/>
                  <a:gd name="T65" fmla="*/ 417 w 417"/>
                  <a:gd name="T66" fmla="*/ 662 h 6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662">
                    <a:moveTo>
                      <a:pt x="12" y="38"/>
                    </a:moveTo>
                    <a:lnTo>
                      <a:pt x="0" y="445"/>
                    </a:lnTo>
                    <a:lnTo>
                      <a:pt x="27" y="641"/>
                    </a:lnTo>
                    <a:lnTo>
                      <a:pt x="55" y="648"/>
                    </a:lnTo>
                    <a:lnTo>
                      <a:pt x="80" y="633"/>
                    </a:lnTo>
                    <a:lnTo>
                      <a:pt x="97" y="648"/>
                    </a:lnTo>
                    <a:lnTo>
                      <a:pt x="72" y="662"/>
                    </a:lnTo>
                    <a:lnTo>
                      <a:pt x="131" y="647"/>
                    </a:lnTo>
                    <a:lnTo>
                      <a:pt x="143" y="628"/>
                    </a:lnTo>
                    <a:lnTo>
                      <a:pt x="135" y="618"/>
                    </a:lnTo>
                    <a:lnTo>
                      <a:pt x="139" y="601"/>
                    </a:lnTo>
                    <a:lnTo>
                      <a:pt x="110" y="576"/>
                    </a:lnTo>
                    <a:lnTo>
                      <a:pt x="112" y="553"/>
                    </a:lnTo>
                    <a:lnTo>
                      <a:pt x="417" y="527"/>
                    </a:lnTo>
                    <a:lnTo>
                      <a:pt x="390" y="424"/>
                    </a:lnTo>
                    <a:lnTo>
                      <a:pt x="407" y="361"/>
                    </a:lnTo>
                    <a:lnTo>
                      <a:pt x="367" y="280"/>
                    </a:lnTo>
                    <a:lnTo>
                      <a:pt x="289" y="0"/>
                    </a:lnTo>
                    <a:lnTo>
                      <a:pt x="0" y="27"/>
                    </a:lnTo>
                    <a:lnTo>
                      <a:pt x="12" y="38"/>
                    </a:lnTo>
                    <a:close/>
                  </a:path>
                </a:pathLst>
              </a:custGeom>
              <a:solidFill>
                <a:srgbClr val="3399FF"/>
              </a:solidFill>
              <a:ln w="9525">
                <a:solidFill>
                  <a:srgbClr val="000080"/>
                </a:solidFill>
                <a:round/>
                <a:headEnd/>
                <a:tailEnd/>
              </a:ln>
            </p:spPr>
            <p:txBody>
              <a:bodyPr/>
              <a:lstStyle/>
              <a:p>
                <a:endParaRPr lang="en-US"/>
              </a:p>
            </p:txBody>
          </p:sp>
          <p:sp>
            <p:nvSpPr>
              <p:cNvPr id="75840" name="Freeform 47"/>
              <p:cNvSpPr>
                <a:spLocks/>
              </p:cNvSpPr>
              <p:nvPr/>
            </p:nvSpPr>
            <p:spPr bwMode="auto">
              <a:xfrm>
                <a:off x="3836" y="2631"/>
                <a:ext cx="463" cy="475"/>
              </a:xfrm>
              <a:custGeom>
                <a:avLst/>
                <a:gdLst>
                  <a:gd name="T0" fmla="*/ 61 w 588"/>
                  <a:gd name="T1" fmla="*/ 247 h 601"/>
                  <a:gd name="T2" fmla="*/ 93 w 588"/>
                  <a:gd name="T3" fmla="*/ 311 h 601"/>
                  <a:gd name="T4" fmla="*/ 80 w 588"/>
                  <a:gd name="T5" fmla="*/ 360 h 601"/>
                  <a:gd name="T6" fmla="*/ 101 w 588"/>
                  <a:gd name="T7" fmla="*/ 442 h 601"/>
                  <a:gd name="T8" fmla="*/ 117 w 588"/>
                  <a:gd name="T9" fmla="*/ 470 h 601"/>
                  <a:gd name="T10" fmla="*/ 365 w 588"/>
                  <a:gd name="T11" fmla="*/ 455 h 601"/>
                  <a:gd name="T12" fmla="*/ 369 w 588"/>
                  <a:gd name="T13" fmla="*/ 473 h 601"/>
                  <a:gd name="T14" fmla="*/ 383 w 588"/>
                  <a:gd name="T15" fmla="*/ 475 h 601"/>
                  <a:gd name="T16" fmla="*/ 377 w 588"/>
                  <a:gd name="T17" fmla="*/ 435 h 601"/>
                  <a:gd name="T18" fmla="*/ 388 w 588"/>
                  <a:gd name="T19" fmla="*/ 425 h 601"/>
                  <a:gd name="T20" fmla="*/ 424 w 588"/>
                  <a:gd name="T21" fmla="*/ 431 h 601"/>
                  <a:gd name="T22" fmla="*/ 430 w 588"/>
                  <a:gd name="T23" fmla="*/ 404 h 601"/>
                  <a:gd name="T24" fmla="*/ 425 w 588"/>
                  <a:gd name="T25" fmla="*/ 367 h 601"/>
                  <a:gd name="T26" fmla="*/ 440 w 588"/>
                  <a:gd name="T27" fmla="*/ 356 h 601"/>
                  <a:gd name="T28" fmla="*/ 463 w 588"/>
                  <a:gd name="T29" fmla="*/ 284 h 601"/>
                  <a:gd name="T30" fmla="*/ 446 w 588"/>
                  <a:gd name="T31" fmla="*/ 281 h 601"/>
                  <a:gd name="T32" fmla="*/ 387 w 588"/>
                  <a:gd name="T33" fmla="*/ 188 h 601"/>
                  <a:gd name="T34" fmla="*/ 257 w 588"/>
                  <a:gd name="T35" fmla="*/ 70 h 601"/>
                  <a:gd name="T36" fmla="*/ 201 w 588"/>
                  <a:gd name="T37" fmla="*/ 35 h 601"/>
                  <a:gd name="T38" fmla="*/ 219 w 588"/>
                  <a:gd name="T39" fmla="*/ 0 h 601"/>
                  <a:gd name="T40" fmla="*/ 114 w 588"/>
                  <a:gd name="T41" fmla="*/ 13 h 601"/>
                  <a:gd name="T42" fmla="*/ 0 w 588"/>
                  <a:gd name="T43" fmla="*/ 25 h 601"/>
                  <a:gd name="T44" fmla="*/ 61 w 588"/>
                  <a:gd name="T45" fmla="*/ 247 h 601"/>
                  <a:gd name="T46" fmla="*/ 61 w 588"/>
                  <a:gd name="T47" fmla="*/ 247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601"/>
                  <a:gd name="T74" fmla="*/ 588 w 588"/>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601">
                    <a:moveTo>
                      <a:pt x="78" y="312"/>
                    </a:moveTo>
                    <a:lnTo>
                      <a:pt x="118" y="393"/>
                    </a:lnTo>
                    <a:lnTo>
                      <a:pt x="101" y="456"/>
                    </a:lnTo>
                    <a:lnTo>
                      <a:pt x="128" y="559"/>
                    </a:lnTo>
                    <a:lnTo>
                      <a:pt x="148" y="595"/>
                    </a:lnTo>
                    <a:lnTo>
                      <a:pt x="464" y="576"/>
                    </a:lnTo>
                    <a:lnTo>
                      <a:pt x="468" y="599"/>
                    </a:lnTo>
                    <a:lnTo>
                      <a:pt x="487" y="601"/>
                    </a:lnTo>
                    <a:lnTo>
                      <a:pt x="479" y="551"/>
                    </a:lnTo>
                    <a:lnTo>
                      <a:pt x="493" y="538"/>
                    </a:lnTo>
                    <a:lnTo>
                      <a:pt x="538" y="545"/>
                    </a:lnTo>
                    <a:lnTo>
                      <a:pt x="546" y="511"/>
                    </a:lnTo>
                    <a:lnTo>
                      <a:pt x="540" y="464"/>
                    </a:lnTo>
                    <a:lnTo>
                      <a:pt x="559" y="450"/>
                    </a:lnTo>
                    <a:lnTo>
                      <a:pt x="588" y="359"/>
                    </a:lnTo>
                    <a:lnTo>
                      <a:pt x="567" y="355"/>
                    </a:lnTo>
                    <a:lnTo>
                      <a:pt x="491" y="238"/>
                    </a:lnTo>
                    <a:lnTo>
                      <a:pt x="327" y="89"/>
                    </a:lnTo>
                    <a:lnTo>
                      <a:pt x="255" y="44"/>
                    </a:lnTo>
                    <a:lnTo>
                      <a:pt x="278" y="0"/>
                    </a:lnTo>
                    <a:lnTo>
                      <a:pt x="145" y="17"/>
                    </a:lnTo>
                    <a:lnTo>
                      <a:pt x="0" y="32"/>
                    </a:lnTo>
                    <a:lnTo>
                      <a:pt x="78" y="312"/>
                    </a:lnTo>
                    <a:close/>
                  </a:path>
                </a:pathLst>
              </a:custGeom>
              <a:solidFill>
                <a:schemeClr val="hlink"/>
              </a:solidFill>
              <a:ln w="9525">
                <a:solidFill>
                  <a:srgbClr val="000080"/>
                </a:solidFill>
                <a:round/>
                <a:headEnd/>
                <a:tailEnd/>
              </a:ln>
            </p:spPr>
            <p:txBody>
              <a:bodyPr/>
              <a:lstStyle/>
              <a:p>
                <a:endParaRPr lang="en-US"/>
              </a:p>
            </p:txBody>
          </p:sp>
          <p:sp>
            <p:nvSpPr>
              <p:cNvPr id="75841" name="Freeform 48"/>
              <p:cNvSpPr>
                <a:spLocks/>
              </p:cNvSpPr>
              <p:nvPr/>
            </p:nvSpPr>
            <p:spPr bwMode="auto">
              <a:xfrm>
                <a:off x="3824" y="1867"/>
                <a:ext cx="361" cy="398"/>
              </a:xfrm>
              <a:custGeom>
                <a:avLst/>
                <a:gdLst>
                  <a:gd name="T0" fmla="*/ 0 w 458"/>
                  <a:gd name="T1" fmla="*/ 72 h 503"/>
                  <a:gd name="T2" fmla="*/ 30 w 458"/>
                  <a:gd name="T3" fmla="*/ 347 h 503"/>
                  <a:gd name="T4" fmla="*/ 75 w 458"/>
                  <a:gd name="T5" fmla="*/ 353 h 503"/>
                  <a:gd name="T6" fmla="*/ 128 w 458"/>
                  <a:gd name="T7" fmla="*/ 385 h 503"/>
                  <a:gd name="T8" fmla="*/ 168 w 458"/>
                  <a:gd name="T9" fmla="*/ 383 h 503"/>
                  <a:gd name="T10" fmla="*/ 186 w 458"/>
                  <a:gd name="T11" fmla="*/ 371 h 503"/>
                  <a:gd name="T12" fmla="*/ 228 w 458"/>
                  <a:gd name="T13" fmla="*/ 398 h 503"/>
                  <a:gd name="T14" fmla="*/ 255 w 458"/>
                  <a:gd name="T15" fmla="*/ 374 h 503"/>
                  <a:gd name="T16" fmla="*/ 259 w 458"/>
                  <a:gd name="T17" fmla="*/ 332 h 503"/>
                  <a:gd name="T18" fmla="*/ 277 w 458"/>
                  <a:gd name="T19" fmla="*/ 339 h 503"/>
                  <a:gd name="T20" fmla="*/ 285 w 458"/>
                  <a:gd name="T21" fmla="*/ 305 h 503"/>
                  <a:gd name="T22" fmla="*/ 346 w 458"/>
                  <a:gd name="T23" fmla="*/ 252 h 503"/>
                  <a:gd name="T24" fmla="*/ 356 w 458"/>
                  <a:gd name="T25" fmla="*/ 165 h 503"/>
                  <a:gd name="T26" fmla="*/ 349 w 458"/>
                  <a:gd name="T27" fmla="*/ 147 h 503"/>
                  <a:gd name="T28" fmla="*/ 361 w 458"/>
                  <a:gd name="T29" fmla="*/ 138 h 503"/>
                  <a:gd name="T30" fmla="*/ 339 w 458"/>
                  <a:gd name="T31" fmla="*/ 0 h 503"/>
                  <a:gd name="T32" fmla="*/ 277 w 458"/>
                  <a:gd name="T33" fmla="*/ 32 h 503"/>
                  <a:gd name="T34" fmla="*/ 246 w 458"/>
                  <a:gd name="T35" fmla="*/ 64 h 503"/>
                  <a:gd name="T36" fmla="*/ 223 w 458"/>
                  <a:gd name="T37" fmla="*/ 66 h 503"/>
                  <a:gd name="T38" fmla="*/ 188 w 458"/>
                  <a:gd name="T39" fmla="*/ 84 h 503"/>
                  <a:gd name="T40" fmla="*/ 110 w 458"/>
                  <a:gd name="T41" fmla="*/ 55 h 503"/>
                  <a:gd name="T42" fmla="*/ 0 w 458"/>
                  <a:gd name="T43" fmla="*/ 72 h 503"/>
                  <a:gd name="T44" fmla="*/ 0 w 458"/>
                  <a:gd name="T45" fmla="*/ 72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chemeClr val="hlink"/>
              </a:solidFill>
              <a:ln w="9525">
                <a:solidFill>
                  <a:srgbClr val="000080"/>
                </a:solidFill>
                <a:round/>
                <a:headEnd/>
                <a:tailEnd/>
              </a:ln>
            </p:spPr>
            <p:txBody>
              <a:bodyPr/>
              <a:lstStyle/>
              <a:p>
                <a:endParaRPr lang="en-US"/>
              </a:p>
            </p:txBody>
          </p:sp>
          <p:sp>
            <p:nvSpPr>
              <p:cNvPr id="75842" name="Freeform 49"/>
              <p:cNvSpPr>
                <a:spLocks/>
              </p:cNvSpPr>
              <p:nvPr/>
            </p:nvSpPr>
            <p:spPr bwMode="auto">
              <a:xfrm>
                <a:off x="4051" y="2004"/>
                <a:ext cx="389" cy="374"/>
              </a:xfrm>
              <a:custGeom>
                <a:avLst/>
                <a:gdLst>
                  <a:gd name="T0" fmla="*/ 0 w 490"/>
                  <a:gd name="T1" fmla="*/ 259 h 473"/>
                  <a:gd name="T2" fmla="*/ 15 w 490"/>
                  <a:gd name="T3" fmla="*/ 311 h 473"/>
                  <a:gd name="T4" fmla="*/ 65 w 490"/>
                  <a:gd name="T5" fmla="*/ 347 h 473"/>
                  <a:gd name="T6" fmla="*/ 89 w 490"/>
                  <a:gd name="T7" fmla="*/ 374 h 473"/>
                  <a:gd name="T8" fmla="*/ 163 w 490"/>
                  <a:gd name="T9" fmla="*/ 346 h 473"/>
                  <a:gd name="T10" fmla="*/ 196 w 490"/>
                  <a:gd name="T11" fmla="*/ 339 h 473"/>
                  <a:gd name="T12" fmla="*/ 214 w 490"/>
                  <a:gd name="T13" fmla="*/ 318 h 473"/>
                  <a:gd name="T14" fmla="*/ 243 w 490"/>
                  <a:gd name="T15" fmla="*/ 206 h 473"/>
                  <a:gd name="T16" fmla="*/ 275 w 490"/>
                  <a:gd name="T17" fmla="*/ 219 h 473"/>
                  <a:gd name="T18" fmla="*/ 335 w 490"/>
                  <a:gd name="T19" fmla="*/ 96 h 473"/>
                  <a:gd name="T20" fmla="*/ 382 w 490"/>
                  <a:gd name="T21" fmla="*/ 123 h 473"/>
                  <a:gd name="T22" fmla="*/ 389 w 490"/>
                  <a:gd name="T23" fmla="*/ 100 h 473"/>
                  <a:gd name="T24" fmla="*/ 356 w 490"/>
                  <a:gd name="T25" fmla="*/ 75 h 473"/>
                  <a:gd name="T26" fmla="*/ 330 w 490"/>
                  <a:gd name="T27" fmla="*/ 77 h 473"/>
                  <a:gd name="T28" fmla="*/ 322 w 490"/>
                  <a:gd name="T29" fmla="*/ 91 h 473"/>
                  <a:gd name="T30" fmla="*/ 275 w 490"/>
                  <a:gd name="T31" fmla="*/ 105 h 473"/>
                  <a:gd name="T32" fmla="*/ 245 w 490"/>
                  <a:gd name="T33" fmla="*/ 138 h 473"/>
                  <a:gd name="T34" fmla="*/ 234 w 490"/>
                  <a:gd name="T35" fmla="*/ 84 h 473"/>
                  <a:gd name="T36" fmla="*/ 151 w 490"/>
                  <a:gd name="T37" fmla="*/ 99 h 473"/>
                  <a:gd name="T38" fmla="*/ 134 w 490"/>
                  <a:gd name="T39" fmla="*/ 0 h 473"/>
                  <a:gd name="T40" fmla="*/ 122 w 490"/>
                  <a:gd name="T41" fmla="*/ 9 h 473"/>
                  <a:gd name="T42" fmla="*/ 129 w 490"/>
                  <a:gd name="T43" fmla="*/ 27 h 473"/>
                  <a:gd name="T44" fmla="*/ 119 w 490"/>
                  <a:gd name="T45" fmla="*/ 114 h 473"/>
                  <a:gd name="T46" fmla="*/ 57 w 490"/>
                  <a:gd name="T47" fmla="*/ 166 h 473"/>
                  <a:gd name="T48" fmla="*/ 50 w 490"/>
                  <a:gd name="T49" fmla="*/ 201 h 473"/>
                  <a:gd name="T50" fmla="*/ 32 w 490"/>
                  <a:gd name="T51" fmla="*/ 194 h 473"/>
                  <a:gd name="T52" fmla="*/ 27 w 490"/>
                  <a:gd name="T53" fmla="*/ 236 h 473"/>
                  <a:gd name="T54" fmla="*/ 0 w 490"/>
                  <a:gd name="T55" fmla="*/ 259 h 473"/>
                  <a:gd name="T56" fmla="*/ 0 w 490"/>
                  <a:gd name="T57" fmla="*/ 259 h 473"/>
                  <a:gd name="T58" fmla="*/ 0 w 490"/>
                  <a:gd name="T59" fmla="*/ 259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rgbClr val="FF9900"/>
              </a:solidFill>
              <a:ln w="9525">
                <a:solidFill>
                  <a:srgbClr val="000080"/>
                </a:solidFill>
                <a:round/>
                <a:headEnd/>
                <a:tailEnd/>
              </a:ln>
            </p:spPr>
            <p:txBody>
              <a:bodyPr/>
              <a:lstStyle/>
              <a:p>
                <a:endParaRPr lang="en-US"/>
              </a:p>
            </p:txBody>
          </p:sp>
          <p:sp>
            <p:nvSpPr>
              <p:cNvPr id="75843" name="Freeform 50"/>
              <p:cNvSpPr>
                <a:spLocks/>
              </p:cNvSpPr>
              <p:nvPr/>
            </p:nvSpPr>
            <p:spPr bwMode="auto">
              <a:xfrm>
                <a:off x="4285" y="2033"/>
                <a:ext cx="393" cy="189"/>
              </a:xfrm>
              <a:custGeom>
                <a:avLst/>
                <a:gdLst>
                  <a:gd name="T0" fmla="*/ 0 w 498"/>
                  <a:gd name="T1" fmla="*/ 55 h 239"/>
                  <a:gd name="T2" fmla="*/ 10 w 498"/>
                  <a:gd name="T3" fmla="*/ 109 h 239"/>
                  <a:gd name="T4" fmla="*/ 40 w 498"/>
                  <a:gd name="T5" fmla="*/ 77 h 239"/>
                  <a:gd name="T6" fmla="*/ 87 w 498"/>
                  <a:gd name="T7" fmla="*/ 62 h 239"/>
                  <a:gd name="T8" fmla="*/ 95 w 498"/>
                  <a:gd name="T9" fmla="*/ 49 h 239"/>
                  <a:gd name="T10" fmla="*/ 122 w 498"/>
                  <a:gd name="T11" fmla="*/ 47 h 239"/>
                  <a:gd name="T12" fmla="*/ 154 w 498"/>
                  <a:gd name="T13" fmla="*/ 72 h 239"/>
                  <a:gd name="T14" fmla="*/ 177 w 498"/>
                  <a:gd name="T15" fmla="*/ 77 h 239"/>
                  <a:gd name="T16" fmla="*/ 219 w 498"/>
                  <a:gd name="T17" fmla="*/ 117 h 239"/>
                  <a:gd name="T18" fmla="*/ 204 w 498"/>
                  <a:gd name="T19" fmla="*/ 153 h 239"/>
                  <a:gd name="T20" fmla="*/ 210 w 498"/>
                  <a:gd name="T21" fmla="*/ 169 h 239"/>
                  <a:gd name="T22" fmla="*/ 228 w 498"/>
                  <a:gd name="T23" fmla="*/ 162 h 239"/>
                  <a:gd name="T24" fmla="*/ 244 w 498"/>
                  <a:gd name="T25" fmla="*/ 162 h 239"/>
                  <a:gd name="T26" fmla="*/ 253 w 498"/>
                  <a:gd name="T27" fmla="*/ 172 h 239"/>
                  <a:gd name="T28" fmla="*/ 273 w 498"/>
                  <a:gd name="T29" fmla="*/ 172 h 239"/>
                  <a:gd name="T30" fmla="*/ 280 w 498"/>
                  <a:gd name="T31" fmla="*/ 169 h 239"/>
                  <a:gd name="T32" fmla="*/ 267 w 498"/>
                  <a:gd name="T33" fmla="*/ 137 h 239"/>
                  <a:gd name="T34" fmla="*/ 265 w 498"/>
                  <a:gd name="T35" fmla="*/ 77 h 239"/>
                  <a:gd name="T36" fmla="*/ 249 w 498"/>
                  <a:gd name="T37" fmla="*/ 67 h 239"/>
                  <a:gd name="T38" fmla="*/ 280 w 498"/>
                  <a:gd name="T39" fmla="*/ 39 h 239"/>
                  <a:gd name="T40" fmla="*/ 282 w 498"/>
                  <a:gd name="T41" fmla="*/ 22 h 239"/>
                  <a:gd name="T42" fmla="*/ 300 w 498"/>
                  <a:gd name="T43" fmla="*/ 24 h 239"/>
                  <a:gd name="T44" fmla="*/ 277 w 498"/>
                  <a:gd name="T45" fmla="*/ 62 h 239"/>
                  <a:gd name="T46" fmla="*/ 290 w 498"/>
                  <a:gd name="T47" fmla="*/ 105 h 239"/>
                  <a:gd name="T48" fmla="*/ 297 w 498"/>
                  <a:gd name="T49" fmla="*/ 119 h 239"/>
                  <a:gd name="T50" fmla="*/ 305 w 498"/>
                  <a:gd name="T51" fmla="*/ 124 h 239"/>
                  <a:gd name="T52" fmla="*/ 288 w 498"/>
                  <a:gd name="T53" fmla="*/ 123 h 239"/>
                  <a:gd name="T54" fmla="*/ 294 w 498"/>
                  <a:gd name="T55" fmla="*/ 150 h 239"/>
                  <a:gd name="T56" fmla="*/ 325 w 498"/>
                  <a:gd name="T57" fmla="*/ 169 h 239"/>
                  <a:gd name="T58" fmla="*/ 333 w 498"/>
                  <a:gd name="T59" fmla="*/ 172 h 239"/>
                  <a:gd name="T60" fmla="*/ 342 w 498"/>
                  <a:gd name="T61" fmla="*/ 172 h 239"/>
                  <a:gd name="T62" fmla="*/ 337 w 498"/>
                  <a:gd name="T63" fmla="*/ 189 h 239"/>
                  <a:gd name="T64" fmla="*/ 376 w 498"/>
                  <a:gd name="T65" fmla="*/ 169 h 239"/>
                  <a:gd name="T66" fmla="*/ 384 w 498"/>
                  <a:gd name="T67" fmla="*/ 146 h 239"/>
                  <a:gd name="T68" fmla="*/ 393 w 498"/>
                  <a:gd name="T69" fmla="*/ 120 h 239"/>
                  <a:gd name="T70" fmla="*/ 337 w 498"/>
                  <a:gd name="T71" fmla="*/ 130 h 239"/>
                  <a:gd name="T72" fmla="*/ 301 w 498"/>
                  <a:gd name="T73" fmla="*/ 0 h 239"/>
                  <a:gd name="T74" fmla="*/ 0 w 498"/>
                  <a:gd name="T75" fmla="*/ 55 h 239"/>
                  <a:gd name="T76" fmla="*/ 0 w 498"/>
                  <a:gd name="T77" fmla="*/ 55 h 239"/>
                  <a:gd name="T78" fmla="*/ 0 w 498"/>
                  <a:gd name="T79" fmla="*/ 55 h 2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8"/>
                  <a:gd name="T121" fmla="*/ 0 h 239"/>
                  <a:gd name="T122" fmla="*/ 498 w 498"/>
                  <a:gd name="T123" fmla="*/ 239 h 2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8" h="239">
                    <a:moveTo>
                      <a:pt x="0" y="70"/>
                    </a:moveTo>
                    <a:lnTo>
                      <a:pt x="13" y="138"/>
                    </a:lnTo>
                    <a:lnTo>
                      <a:pt x="51" y="97"/>
                    </a:lnTo>
                    <a:lnTo>
                      <a:pt x="110" y="79"/>
                    </a:lnTo>
                    <a:lnTo>
                      <a:pt x="121" y="62"/>
                    </a:lnTo>
                    <a:lnTo>
                      <a:pt x="154" y="59"/>
                    </a:lnTo>
                    <a:lnTo>
                      <a:pt x="195" y="91"/>
                    </a:lnTo>
                    <a:lnTo>
                      <a:pt x="224" y="98"/>
                    </a:lnTo>
                    <a:lnTo>
                      <a:pt x="277" y="148"/>
                    </a:lnTo>
                    <a:lnTo>
                      <a:pt x="258" y="193"/>
                    </a:lnTo>
                    <a:lnTo>
                      <a:pt x="266" y="214"/>
                    </a:lnTo>
                    <a:lnTo>
                      <a:pt x="289" y="205"/>
                    </a:lnTo>
                    <a:lnTo>
                      <a:pt x="309" y="205"/>
                    </a:lnTo>
                    <a:lnTo>
                      <a:pt x="321" y="218"/>
                    </a:lnTo>
                    <a:lnTo>
                      <a:pt x="346" y="218"/>
                    </a:lnTo>
                    <a:lnTo>
                      <a:pt x="355" y="214"/>
                    </a:lnTo>
                    <a:lnTo>
                      <a:pt x="338" y="173"/>
                    </a:lnTo>
                    <a:lnTo>
                      <a:pt x="336" y="97"/>
                    </a:lnTo>
                    <a:lnTo>
                      <a:pt x="315" y="85"/>
                    </a:lnTo>
                    <a:lnTo>
                      <a:pt x="355" y="49"/>
                    </a:lnTo>
                    <a:lnTo>
                      <a:pt x="357" y="28"/>
                    </a:lnTo>
                    <a:lnTo>
                      <a:pt x="380" y="30"/>
                    </a:lnTo>
                    <a:lnTo>
                      <a:pt x="351" y="78"/>
                    </a:lnTo>
                    <a:lnTo>
                      <a:pt x="368" y="133"/>
                    </a:lnTo>
                    <a:lnTo>
                      <a:pt x="376" y="150"/>
                    </a:lnTo>
                    <a:lnTo>
                      <a:pt x="387" y="157"/>
                    </a:lnTo>
                    <a:lnTo>
                      <a:pt x="365" y="155"/>
                    </a:lnTo>
                    <a:lnTo>
                      <a:pt x="372" y="190"/>
                    </a:lnTo>
                    <a:lnTo>
                      <a:pt x="412" y="214"/>
                    </a:lnTo>
                    <a:lnTo>
                      <a:pt x="422" y="218"/>
                    </a:lnTo>
                    <a:lnTo>
                      <a:pt x="433" y="218"/>
                    </a:lnTo>
                    <a:lnTo>
                      <a:pt x="427" y="239"/>
                    </a:lnTo>
                    <a:lnTo>
                      <a:pt x="477" y="214"/>
                    </a:lnTo>
                    <a:lnTo>
                      <a:pt x="486" y="184"/>
                    </a:lnTo>
                    <a:lnTo>
                      <a:pt x="498" y="152"/>
                    </a:lnTo>
                    <a:lnTo>
                      <a:pt x="427" y="165"/>
                    </a:lnTo>
                    <a:lnTo>
                      <a:pt x="382" y="0"/>
                    </a:lnTo>
                    <a:lnTo>
                      <a:pt x="0" y="70"/>
                    </a:lnTo>
                    <a:close/>
                  </a:path>
                </a:pathLst>
              </a:custGeom>
              <a:solidFill>
                <a:srgbClr val="FFFFCC"/>
              </a:solidFill>
              <a:ln w="9525">
                <a:solidFill>
                  <a:srgbClr val="000080"/>
                </a:solidFill>
                <a:round/>
                <a:headEnd/>
                <a:tailEnd/>
              </a:ln>
            </p:spPr>
            <p:txBody>
              <a:bodyPr/>
              <a:lstStyle/>
              <a:p>
                <a:endParaRPr lang="en-US"/>
              </a:p>
            </p:txBody>
          </p:sp>
          <p:sp>
            <p:nvSpPr>
              <p:cNvPr id="75844" name="Freeform 51"/>
              <p:cNvSpPr>
                <a:spLocks/>
              </p:cNvSpPr>
              <p:nvPr/>
            </p:nvSpPr>
            <p:spPr bwMode="auto">
              <a:xfrm>
                <a:off x="3988" y="2101"/>
                <a:ext cx="667" cy="367"/>
              </a:xfrm>
              <a:custGeom>
                <a:avLst/>
                <a:gdLst>
                  <a:gd name="T0" fmla="*/ 62 w 844"/>
                  <a:gd name="T1" fmla="*/ 328 h 466"/>
                  <a:gd name="T2" fmla="*/ 62 w 844"/>
                  <a:gd name="T3" fmla="*/ 319 h 466"/>
                  <a:gd name="T4" fmla="*/ 105 w 844"/>
                  <a:gd name="T5" fmla="*/ 277 h 466"/>
                  <a:gd name="T6" fmla="*/ 130 w 844"/>
                  <a:gd name="T7" fmla="*/ 250 h 466"/>
                  <a:gd name="T8" fmla="*/ 153 w 844"/>
                  <a:gd name="T9" fmla="*/ 277 h 466"/>
                  <a:gd name="T10" fmla="*/ 227 w 844"/>
                  <a:gd name="T11" fmla="*/ 249 h 466"/>
                  <a:gd name="T12" fmla="*/ 260 w 844"/>
                  <a:gd name="T13" fmla="*/ 243 h 466"/>
                  <a:gd name="T14" fmla="*/ 278 w 844"/>
                  <a:gd name="T15" fmla="*/ 221 h 466"/>
                  <a:gd name="T16" fmla="*/ 307 w 844"/>
                  <a:gd name="T17" fmla="*/ 109 h 466"/>
                  <a:gd name="T18" fmla="*/ 338 w 844"/>
                  <a:gd name="T19" fmla="*/ 123 h 466"/>
                  <a:gd name="T20" fmla="*/ 398 w 844"/>
                  <a:gd name="T21" fmla="*/ 0 h 466"/>
                  <a:gd name="T22" fmla="*/ 445 w 844"/>
                  <a:gd name="T23" fmla="*/ 27 h 466"/>
                  <a:gd name="T24" fmla="*/ 452 w 844"/>
                  <a:gd name="T25" fmla="*/ 5 h 466"/>
                  <a:gd name="T26" fmla="*/ 475 w 844"/>
                  <a:gd name="T27" fmla="*/ 10 h 466"/>
                  <a:gd name="T28" fmla="*/ 517 w 844"/>
                  <a:gd name="T29" fmla="*/ 50 h 466"/>
                  <a:gd name="T30" fmla="*/ 502 w 844"/>
                  <a:gd name="T31" fmla="*/ 85 h 466"/>
                  <a:gd name="T32" fmla="*/ 508 w 844"/>
                  <a:gd name="T33" fmla="*/ 102 h 466"/>
                  <a:gd name="T34" fmla="*/ 526 w 844"/>
                  <a:gd name="T35" fmla="*/ 95 h 466"/>
                  <a:gd name="T36" fmla="*/ 540 w 844"/>
                  <a:gd name="T37" fmla="*/ 111 h 466"/>
                  <a:gd name="T38" fmla="*/ 604 w 844"/>
                  <a:gd name="T39" fmla="*/ 132 h 466"/>
                  <a:gd name="T40" fmla="*/ 544 w 844"/>
                  <a:gd name="T41" fmla="*/ 129 h 466"/>
                  <a:gd name="T42" fmla="*/ 607 w 844"/>
                  <a:gd name="T43" fmla="*/ 184 h 466"/>
                  <a:gd name="T44" fmla="*/ 567 w 844"/>
                  <a:gd name="T45" fmla="*/ 178 h 466"/>
                  <a:gd name="T46" fmla="*/ 648 w 844"/>
                  <a:gd name="T47" fmla="*/ 229 h 466"/>
                  <a:gd name="T48" fmla="*/ 667 w 844"/>
                  <a:gd name="T49" fmla="*/ 264 h 466"/>
                  <a:gd name="T50" fmla="*/ 654 w 844"/>
                  <a:gd name="T51" fmla="*/ 259 h 466"/>
                  <a:gd name="T52" fmla="*/ 650 w 844"/>
                  <a:gd name="T53" fmla="*/ 268 h 466"/>
                  <a:gd name="T54" fmla="*/ 388 w 844"/>
                  <a:gd name="T55" fmla="*/ 317 h 466"/>
                  <a:gd name="T56" fmla="*/ 171 w 844"/>
                  <a:gd name="T57" fmla="*/ 344 h 466"/>
                  <a:gd name="T58" fmla="*/ 0 w 844"/>
                  <a:gd name="T59" fmla="*/ 367 h 466"/>
                  <a:gd name="T60" fmla="*/ 62 w 844"/>
                  <a:gd name="T61" fmla="*/ 328 h 466"/>
                  <a:gd name="T62" fmla="*/ 62 w 844"/>
                  <a:gd name="T63" fmla="*/ 328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6"/>
                  <a:gd name="T98" fmla="*/ 844 w 844"/>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6">
                    <a:moveTo>
                      <a:pt x="78" y="416"/>
                    </a:moveTo>
                    <a:lnTo>
                      <a:pt x="78" y="405"/>
                    </a:lnTo>
                    <a:lnTo>
                      <a:pt x="133" y="352"/>
                    </a:lnTo>
                    <a:lnTo>
                      <a:pt x="164" y="318"/>
                    </a:lnTo>
                    <a:lnTo>
                      <a:pt x="194" y="352"/>
                    </a:lnTo>
                    <a:lnTo>
                      <a:pt x="287" y="316"/>
                    </a:lnTo>
                    <a:lnTo>
                      <a:pt x="329" y="308"/>
                    </a:lnTo>
                    <a:lnTo>
                      <a:pt x="352" y="281"/>
                    </a:lnTo>
                    <a:lnTo>
                      <a:pt x="388" y="139"/>
                    </a:lnTo>
                    <a:lnTo>
                      <a:pt x="428" y="156"/>
                    </a:lnTo>
                    <a:lnTo>
                      <a:pt x="504" y="0"/>
                    </a:lnTo>
                    <a:lnTo>
                      <a:pt x="563" y="34"/>
                    </a:lnTo>
                    <a:lnTo>
                      <a:pt x="572" y="6"/>
                    </a:lnTo>
                    <a:lnTo>
                      <a:pt x="601" y="13"/>
                    </a:lnTo>
                    <a:lnTo>
                      <a:pt x="654" y="63"/>
                    </a:lnTo>
                    <a:lnTo>
                      <a:pt x="635" y="108"/>
                    </a:lnTo>
                    <a:lnTo>
                      <a:pt x="643" y="129"/>
                    </a:lnTo>
                    <a:lnTo>
                      <a:pt x="666" y="120"/>
                    </a:lnTo>
                    <a:lnTo>
                      <a:pt x="683" y="141"/>
                    </a:lnTo>
                    <a:lnTo>
                      <a:pt x="764" y="167"/>
                    </a:lnTo>
                    <a:lnTo>
                      <a:pt x="688" y="164"/>
                    </a:lnTo>
                    <a:lnTo>
                      <a:pt x="768" y="234"/>
                    </a:lnTo>
                    <a:lnTo>
                      <a:pt x="717" y="226"/>
                    </a:lnTo>
                    <a:lnTo>
                      <a:pt x="820" y="291"/>
                    </a:lnTo>
                    <a:lnTo>
                      <a:pt x="844" y="335"/>
                    </a:lnTo>
                    <a:lnTo>
                      <a:pt x="827" y="329"/>
                    </a:lnTo>
                    <a:lnTo>
                      <a:pt x="823" y="340"/>
                    </a:lnTo>
                    <a:lnTo>
                      <a:pt x="491" y="403"/>
                    </a:lnTo>
                    <a:lnTo>
                      <a:pt x="217" y="437"/>
                    </a:lnTo>
                    <a:lnTo>
                      <a:pt x="0" y="466"/>
                    </a:lnTo>
                    <a:lnTo>
                      <a:pt x="78" y="416"/>
                    </a:lnTo>
                    <a:close/>
                  </a:path>
                </a:pathLst>
              </a:custGeom>
              <a:solidFill>
                <a:srgbClr val="FFFFCC"/>
              </a:solidFill>
              <a:ln w="9525">
                <a:solidFill>
                  <a:srgbClr val="000080"/>
                </a:solidFill>
                <a:round/>
                <a:headEnd/>
                <a:tailEnd/>
              </a:ln>
            </p:spPr>
            <p:txBody>
              <a:bodyPr/>
              <a:lstStyle/>
              <a:p>
                <a:endParaRPr lang="en-US"/>
              </a:p>
            </p:txBody>
          </p:sp>
          <p:sp>
            <p:nvSpPr>
              <p:cNvPr id="75845" name="Freeform 52"/>
              <p:cNvSpPr>
                <a:spLocks/>
              </p:cNvSpPr>
              <p:nvPr/>
            </p:nvSpPr>
            <p:spPr bwMode="auto">
              <a:xfrm>
                <a:off x="4626" y="2203"/>
                <a:ext cx="35" cy="92"/>
              </a:xfrm>
              <a:custGeom>
                <a:avLst/>
                <a:gdLst>
                  <a:gd name="T0" fmla="*/ 0 w 46"/>
                  <a:gd name="T1" fmla="*/ 92 h 116"/>
                  <a:gd name="T2" fmla="*/ 11 w 46"/>
                  <a:gd name="T3" fmla="*/ 67 h 116"/>
                  <a:gd name="T4" fmla="*/ 24 w 46"/>
                  <a:gd name="T5" fmla="*/ 52 h 116"/>
                  <a:gd name="T6" fmla="*/ 35 w 46"/>
                  <a:gd name="T7" fmla="*/ 0 h 116"/>
                  <a:gd name="T8" fmla="*/ 13 w 46"/>
                  <a:gd name="T9" fmla="*/ 13 h 116"/>
                  <a:gd name="T10" fmla="*/ 0 w 46"/>
                  <a:gd name="T11" fmla="*/ 60 h 116"/>
                  <a:gd name="T12" fmla="*/ 0 w 46"/>
                  <a:gd name="T13" fmla="*/ 92 h 116"/>
                  <a:gd name="T14" fmla="*/ 0 w 46"/>
                  <a:gd name="T15" fmla="*/ 92 h 11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16"/>
                  <a:gd name="T26" fmla="*/ 46 w 46"/>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16">
                    <a:moveTo>
                      <a:pt x="0" y="116"/>
                    </a:moveTo>
                    <a:lnTo>
                      <a:pt x="15" y="84"/>
                    </a:lnTo>
                    <a:lnTo>
                      <a:pt x="32" y="65"/>
                    </a:lnTo>
                    <a:lnTo>
                      <a:pt x="46" y="0"/>
                    </a:lnTo>
                    <a:lnTo>
                      <a:pt x="17" y="16"/>
                    </a:lnTo>
                    <a:lnTo>
                      <a:pt x="0" y="76"/>
                    </a:lnTo>
                    <a:lnTo>
                      <a:pt x="0" y="116"/>
                    </a:lnTo>
                    <a:close/>
                  </a:path>
                </a:pathLst>
              </a:custGeom>
              <a:solidFill>
                <a:srgbClr val="FFFFCC"/>
              </a:solidFill>
              <a:ln w="9525">
                <a:solidFill>
                  <a:srgbClr val="000080"/>
                </a:solidFill>
                <a:round/>
                <a:headEnd/>
                <a:tailEnd/>
              </a:ln>
            </p:spPr>
            <p:txBody>
              <a:bodyPr/>
              <a:lstStyle/>
              <a:p>
                <a:endParaRPr lang="en-US"/>
              </a:p>
            </p:txBody>
          </p:sp>
          <p:sp>
            <p:nvSpPr>
              <p:cNvPr id="75846" name="Freeform 53"/>
              <p:cNvSpPr>
                <a:spLocks/>
              </p:cNvSpPr>
              <p:nvPr/>
            </p:nvSpPr>
            <p:spPr bwMode="auto">
              <a:xfrm>
                <a:off x="3950" y="2369"/>
                <a:ext cx="736" cy="322"/>
              </a:xfrm>
              <a:custGeom>
                <a:avLst/>
                <a:gdLst>
                  <a:gd name="T0" fmla="*/ 0 w 931"/>
                  <a:gd name="T1" fmla="*/ 277 h 407"/>
                  <a:gd name="T2" fmla="*/ 105 w 931"/>
                  <a:gd name="T3" fmla="*/ 263 h 407"/>
                  <a:gd name="T4" fmla="*/ 168 w 931"/>
                  <a:gd name="T5" fmla="*/ 233 h 407"/>
                  <a:gd name="T6" fmla="*/ 285 w 931"/>
                  <a:gd name="T7" fmla="*/ 222 h 407"/>
                  <a:gd name="T8" fmla="*/ 334 w 931"/>
                  <a:gd name="T9" fmla="*/ 252 h 407"/>
                  <a:gd name="T10" fmla="*/ 410 w 931"/>
                  <a:gd name="T11" fmla="*/ 241 h 407"/>
                  <a:gd name="T12" fmla="*/ 526 w 931"/>
                  <a:gd name="T13" fmla="*/ 322 h 407"/>
                  <a:gd name="T14" fmla="*/ 571 w 931"/>
                  <a:gd name="T15" fmla="*/ 312 h 407"/>
                  <a:gd name="T16" fmla="*/ 636 w 931"/>
                  <a:gd name="T17" fmla="*/ 218 h 407"/>
                  <a:gd name="T18" fmla="*/ 688 w 931"/>
                  <a:gd name="T19" fmla="*/ 199 h 407"/>
                  <a:gd name="T20" fmla="*/ 703 w 931"/>
                  <a:gd name="T21" fmla="*/ 172 h 407"/>
                  <a:gd name="T22" fmla="*/ 647 w 931"/>
                  <a:gd name="T23" fmla="*/ 180 h 407"/>
                  <a:gd name="T24" fmla="*/ 632 w 931"/>
                  <a:gd name="T25" fmla="*/ 163 h 407"/>
                  <a:gd name="T26" fmla="*/ 667 w 931"/>
                  <a:gd name="T27" fmla="*/ 153 h 407"/>
                  <a:gd name="T28" fmla="*/ 666 w 931"/>
                  <a:gd name="T29" fmla="*/ 142 h 407"/>
                  <a:gd name="T30" fmla="*/ 628 w 931"/>
                  <a:gd name="T31" fmla="*/ 128 h 407"/>
                  <a:gd name="T32" fmla="*/ 677 w 931"/>
                  <a:gd name="T33" fmla="*/ 110 h 407"/>
                  <a:gd name="T34" fmla="*/ 674 w 931"/>
                  <a:gd name="T35" fmla="*/ 130 h 407"/>
                  <a:gd name="T36" fmla="*/ 706 w 931"/>
                  <a:gd name="T37" fmla="*/ 130 h 407"/>
                  <a:gd name="T38" fmla="*/ 724 w 931"/>
                  <a:gd name="T39" fmla="*/ 95 h 407"/>
                  <a:gd name="T40" fmla="*/ 736 w 931"/>
                  <a:gd name="T41" fmla="*/ 93 h 407"/>
                  <a:gd name="T42" fmla="*/ 729 w 931"/>
                  <a:gd name="T43" fmla="*/ 65 h 407"/>
                  <a:gd name="T44" fmla="*/ 706 w 931"/>
                  <a:gd name="T45" fmla="*/ 93 h 407"/>
                  <a:gd name="T46" fmla="*/ 684 w 931"/>
                  <a:gd name="T47" fmla="*/ 28 h 407"/>
                  <a:gd name="T48" fmla="*/ 699 w 931"/>
                  <a:gd name="T49" fmla="*/ 26 h 407"/>
                  <a:gd name="T50" fmla="*/ 719 w 931"/>
                  <a:gd name="T51" fmla="*/ 44 h 407"/>
                  <a:gd name="T52" fmla="*/ 704 w 931"/>
                  <a:gd name="T53" fmla="*/ 13 h 407"/>
                  <a:gd name="T54" fmla="*/ 688 w 931"/>
                  <a:gd name="T55" fmla="*/ 0 h 407"/>
                  <a:gd name="T56" fmla="*/ 425 w 931"/>
                  <a:gd name="T57" fmla="*/ 50 h 407"/>
                  <a:gd name="T58" fmla="*/ 209 w 931"/>
                  <a:gd name="T59" fmla="*/ 77 h 407"/>
                  <a:gd name="T60" fmla="*/ 179 w 931"/>
                  <a:gd name="T61" fmla="*/ 135 h 407"/>
                  <a:gd name="T62" fmla="*/ 130 w 931"/>
                  <a:gd name="T63" fmla="*/ 146 h 407"/>
                  <a:gd name="T64" fmla="*/ 109 w 931"/>
                  <a:gd name="T65" fmla="*/ 175 h 407"/>
                  <a:gd name="T66" fmla="*/ 25 w 931"/>
                  <a:gd name="T67" fmla="*/ 225 h 407"/>
                  <a:gd name="T68" fmla="*/ 21 w 931"/>
                  <a:gd name="T69" fmla="*/ 242 h 407"/>
                  <a:gd name="T70" fmla="*/ 0 w 931"/>
                  <a:gd name="T71" fmla="*/ 253 h 407"/>
                  <a:gd name="T72" fmla="*/ 0 w 931"/>
                  <a:gd name="T73" fmla="*/ 277 h 407"/>
                  <a:gd name="T74" fmla="*/ 0 w 931"/>
                  <a:gd name="T75" fmla="*/ 27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1"/>
                  <a:gd name="T115" fmla="*/ 0 h 407"/>
                  <a:gd name="T116" fmla="*/ 931 w 931"/>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1" h="407">
                    <a:moveTo>
                      <a:pt x="0" y="350"/>
                    </a:moveTo>
                    <a:lnTo>
                      <a:pt x="133" y="333"/>
                    </a:lnTo>
                    <a:lnTo>
                      <a:pt x="213" y="295"/>
                    </a:lnTo>
                    <a:lnTo>
                      <a:pt x="361" y="280"/>
                    </a:lnTo>
                    <a:lnTo>
                      <a:pt x="422" y="318"/>
                    </a:lnTo>
                    <a:lnTo>
                      <a:pt x="519" y="304"/>
                    </a:lnTo>
                    <a:lnTo>
                      <a:pt x="665" y="407"/>
                    </a:lnTo>
                    <a:lnTo>
                      <a:pt x="722" y="394"/>
                    </a:lnTo>
                    <a:lnTo>
                      <a:pt x="804" y="276"/>
                    </a:lnTo>
                    <a:lnTo>
                      <a:pt x="870" y="251"/>
                    </a:lnTo>
                    <a:lnTo>
                      <a:pt x="889" y="217"/>
                    </a:lnTo>
                    <a:lnTo>
                      <a:pt x="819" y="228"/>
                    </a:lnTo>
                    <a:lnTo>
                      <a:pt x="800" y="206"/>
                    </a:lnTo>
                    <a:lnTo>
                      <a:pt x="844" y="194"/>
                    </a:lnTo>
                    <a:lnTo>
                      <a:pt x="842" y="179"/>
                    </a:lnTo>
                    <a:lnTo>
                      <a:pt x="794" y="162"/>
                    </a:lnTo>
                    <a:lnTo>
                      <a:pt x="857" y="139"/>
                    </a:lnTo>
                    <a:lnTo>
                      <a:pt x="853" y="164"/>
                    </a:lnTo>
                    <a:lnTo>
                      <a:pt x="893" y="164"/>
                    </a:lnTo>
                    <a:lnTo>
                      <a:pt x="916" y="120"/>
                    </a:lnTo>
                    <a:lnTo>
                      <a:pt x="931" y="118"/>
                    </a:lnTo>
                    <a:lnTo>
                      <a:pt x="922" y="82"/>
                    </a:lnTo>
                    <a:lnTo>
                      <a:pt x="893" y="118"/>
                    </a:lnTo>
                    <a:lnTo>
                      <a:pt x="865" y="36"/>
                    </a:lnTo>
                    <a:lnTo>
                      <a:pt x="884" y="33"/>
                    </a:lnTo>
                    <a:lnTo>
                      <a:pt x="910" y="55"/>
                    </a:lnTo>
                    <a:lnTo>
                      <a:pt x="891" y="17"/>
                    </a:lnTo>
                    <a:lnTo>
                      <a:pt x="870" y="0"/>
                    </a:lnTo>
                    <a:lnTo>
                      <a:pt x="538" y="63"/>
                    </a:lnTo>
                    <a:lnTo>
                      <a:pt x="264" y="97"/>
                    </a:lnTo>
                    <a:lnTo>
                      <a:pt x="226" y="171"/>
                    </a:lnTo>
                    <a:lnTo>
                      <a:pt x="165" y="185"/>
                    </a:lnTo>
                    <a:lnTo>
                      <a:pt x="138" y="221"/>
                    </a:lnTo>
                    <a:lnTo>
                      <a:pt x="32" y="284"/>
                    </a:lnTo>
                    <a:lnTo>
                      <a:pt x="26" y="306"/>
                    </a:lnTo>
                    <a:lnTo>
                      <a:pt x="0" y="320"/>
                    </a:lnTo>
                    <a:lnTo>
                      <a:pt x="0" y="350"/>
                    </a:lnTo>
                    <a:close/>
                  </a:path>
                </a:pathLst>
              </a:custGeom>
              <a:solidFill>
                <a:schemeClr val="hlink"/>
              </a:solidFill>
              <a:ln w="9525">
                <a:solidFill>
                  <a:srgbClr val="000080"/>
                </a:solidFill>
                <a:round/>
                <a:headEnd/>
                <a:tailEnd/>
              </a:ln>
            </p:spPr>
            <p:txBody>
              <a:bodyPr/>
              <a:lstStyle/>
              <a:p>
                <a:endParaRPr lang="en-US"/>
              </a:p>
            </p:txBody>
          </p:sp>
          <p:sp>
            <p:nvSpPr>
              <p:cNvPr id="75847" name="Freeform 54"/>
              <p:cNvSpPr>
                <a:spLocks/>
              </p:cNvSpPr>
              <p:nvPr/>
            </p:nvSpPr>
            <p:spPr bwMode="auto">
              <a:xfrm>
                <a:off x="4037" y="2590"/>
                <a:ext cx="439" cy="325"/>
              </a:xfrm>
              <a:custGeom>
                <a:avLst/>
                <a:gdLst>
                  <a:gd name="T0" fmla="*/ 18 w 555"/>
                  <a:gd name="T1" fmla="*/ 42 h 412"/>
                  <a:gd name="T2" fmla="*/ 81 w 555"/>
                  <a:gd name="T3" fmla="*/ 12 h 412"/>
                  <a:gd name="T4" fmla="*/ 199 w 555"/>
                  <a:gd name="T5" fmla="*/ 0 h 412"/>
                  <a:gd name="T6" fmla="*/ 247 w 555"/>
                  <a:gd name="T7" fmla="*/ 30 h 412"/>
                  <a:gd name="T8" fmla="*/ 324 w 555"/>
                  <a:gd name="T9" fmla="*/ 19 h 412"/>
                  <a:gd name="T10" fmla="*/ 439 w 555"/>
                  <a:gd name="T11" fmla="*/ 100 h 412"/>
                  <a:gd name="T12" fmla="*/ 388 w 555"/>
                  <a:gd name="T13" fmla="*/ 162 h 412"/>
                  <a:gd name="T14" fmla="*/ 391 w 555"/>
                  <a:gd name="T15" fmla="*/ 189 h 412"/>
                  <a:gd name="T16" fmla="*/ 302 w 555"/>
                  <a:gd name="T17" fmla="*/ 268 h 412"/>
                  <a:gd name="T18" fmla="*/ 289 w 555"/>
                  <a:gd name="T19" fmla="*/ 271 h 412"/>
                  <a:gd name="T20" fmla="*/ 281 w 555"/>
                  <a:gd name="T21" fmla="*/ 295 h 412"/>
                  <a:gd name="T22" fmla="*/ 263 w 555"/>
                  <a:gd name="T23" fmla="*/ 282 h 412"/>
                  <a:gd name="T24" fmla="*/ 280 w 555"/>
                  <a:gd name="T25" fmla="*/ 303 h 412"/>
                  <a:gd name="T26" fmla="*/ 263 w 555"/>
                  <a:gd name="T27" fmla="*/ 325 h 412"/>
                  <a:gd name="T28" fmla="*/ 247 w 555"/>
                  <a:gd name="T29" fmla="*/ 322 h 412"/>
                  <a:gd name="T30" fmla="*/ 187 w 555"/>
                  <a:gd name="T31" fmla="*/ 230 h 412"/>
                  <a:gd name="T32" fmla="*/ 57 w 555"/>
                  <a:gd name="T33" fmla="*/ 112 h 412"/>
                  <a:gd name="T34" fmla="*/ 0 w 555"/>
                  <a:gd name="T35" fmla="*/ 77 h 412"/>
                  <a:gd name="T36" fmla="*/ 18 w 555"/>
                  <a:gd name="T37" fmla="*/ 42 h 412"/>
                  <a:gd name="T38" fmla="*/ 18 w 555"/>
                  <a:gd name="T39" fmla="*/ 4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12"/>
                  <a:gd name="T62" fmla="*/ 555 w 555"/>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12">
                    <a:moveTo>
                      <a:pt x="23" y="53"/>
                    </a:moveTo>
                    <a:lnTo>
                      <a:pt x="103" y="15"/>
                    </a:lnTo>
                    <a:lnTo>
                      <a:pt x="251" y="0"/>
                    </a:lnTo>
                    <a:lnTo>
                      <a:pt x="312" y="38"/>
                    </a:lnTo>
                    <a:lnTo>
                      <a:pt x="409" y="24"/>
                    </a:lnTo>
                    <a:lnTo>
                      <a:pt x="555" y="127"/>
                    </a:lnTo>
                    <a:lnTo>
                      <a:pt x="490" y="205"/>
                    </a:lnTo>
                    <a:lnTo>
                      <a:pt x="494" y="239"/>
                    </a:lnTo>
                    <a:lnTo>
                      <a:pt x="382" y="340"/>
                    </a:lnTo>
                    <a:lnTo>
                      <a:pt x="365" y="344"/>
                    </a:lnTo>
                    <a:lnTo>
                      <a:pt x="355" y="374"/>
                    </a:lnTo>
                    <a:lnTo>
                      <a:pt x="333" y="357"/>
                    </a:lnTo>
                    <a:lnTo>
                      <a:pt x="354" y="384"/>
                    </a:lnTo>
                    <a:lnTo>
                      <a:pt x="333" y="412"/>
                    </a:lnTo>
                    <a:lnTo>
                      <a:pt x="312" y="408"/>
                    </a:lnTo>
                    <a:lnTo>
                      <a:pt x="236" y="291"/>
                    </a:lnTo>
                    <a:lnTo>
                      <a:pt x="72" y="142"/>
                    </a:lnTo>
                    <a:lnTo>
                      <a:pt x="0" y="97"/>
                    </a:lnTo>
                    <a:lnTo>
                      <a:pt x="23" y="53"/>
                    </a:lnTo>
                    <a:close/>
                  </a:path>
                </a:pathLst>
              </a:custGeom>
              <a:solidFill>
                <a:srgbClr val="FFFFCC"/>
              </a:solidFill>
              <a:ln w="9525">
                <a:solidFill>
                  <a:srgbClr val="000080"/>
                </a:solidFill>
                <a:round/>
                <a:headEnd/>
                <a:tailEnd/>
              </a:ln>
            </p:spPr>
            <p:txBody>
              <a:bodyPr/>
              <a:lstStyle/>
              <a:p>
                <a:endParaRPr lang="en-US"/>
              </a:p>
            </p:txBody>
          </p:sp>
          <p:sp>
            <p:nvSpPr>
              <p:cNvPr id="75848" name="Freeform 55"/>
              <p:cNvSpPr>
                <a:spLocks/>
              </p:cNvSpPr>
              <p:nvPr/>
            </p:nvSpPr>
            <p:spPr bwMode="auto">
              <a:xfrm>
                <a:off x="4587" y="2020"/>
                <a:ext cx="91" cy="144"/>
              </a:xfrm>
              <a:custGeom>
                <a:avLst/>
                <a:gdLst>
                  <a:gd name="T0" fmla="*/ 0 w 116"/>
                  <a:gd name="T1" fmla="*/ 13 h 182"/>
                  <a:gd name="T2" fmla="*/ 12 w 116"/>
                  <a:gd name="T3" fmla="*/ 0 h 182"/>
                  <a:gd name="T4" fmla="*/ 30 w 116"/>
                  <a:gd name="T5" fmla="*/ 0 h 182"/>
                  <a:gd name="T6" fmla="*/ 24 w 116"/>
                  <a:gd name="T7" fmla="*/ 13 h 182"/>
                  <a:gd name="T8" fmla="*/ 19 w 116"/>
                  <a:gd name="T9" fmla="*/ 19 h 182"/>
                  <a:gd name="T10" fmla="*/ 22 w 116"/>
                  <a:gd name="T11" fmla="*/ 36 h 182"/>
                  <a:gd name="T12" fmla="*/ 45 w 116"/>
                  <a:gd name="T13" fmla="*/ 59 h 182"/>
                  <a:gd name="T14" fmla="*/ 48 w 116"/>
                  <a:gd name="T15" fmla="*/ 75 h 182"/>
                  <a:gd name="T16" fmla="*/ 65 w 116"/>
                  <a:gd name="T17" fmla="*/ 96 h 182"/>
                  <a:gd name="T18" fmla="*/ 80 w 116"/>
                  <a:gd name="T19" fmla="*/ 100 h 182"/>
                  <a:gd name="T20" fmla="*/ 86 w 116"/>
                  <a:gd name="T21" fmla="*/ 114 h 182"/>
                  <a:gd name="T22" fmla="*/ 75 w 116"/>
                  <a:gd name="T23" fmla="*/ 124 h 182"/>
                  <a:gd name="T24" fmla="*/ 86 w 116"/>
                  <a:gd name="T25" fmla="*/ 123 h 182"/>
                  <a:gd name="T26" fmla="*/ 91 w 116"/>
                  <a:gd name="T27" fmla="*/ 134 h 182"/>
                  <a:gd name="T28" fmla="*/ 35 w 116"/>
                  <a:gd name="T29" fmla="*/ 144 h 182"/>
                  <a:gd name="T30" fmla="*/ 0 w 116"/>
                  <a:gd name="T31" fmla="*/ 13 h 182"/>
                  <a:gd name="T32" fmla="*/ 0 w 116"/>
                  <a:gd name="T33" fmla="*/ 13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2"/>
                  <a:gd name="T53" fmla="*/ 116 w 116"/>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2">
                    <a:moveTo>
                      <a:pt x="0" y="17"/>
                    </a:moveTo>
                    <a:lnTo>
                      <a:pt x="15" y="0"/>
                    </a:lnTo>
                    <a:lnTo>
                      <a:pt x="38" y="0"/>
                    </a:lnTo>
                    <a:lnTo>
                      <a:pt x="30" y="17"/>
                    </a:lnTo>
                    <a:lnTo>
                      <a:pt x="24" y="24"/>
                    </a:lnTo>
                    <a:lnTo>
                      <a:pt x="28" y="45"/>
                    </a:lnTo>
                    <a:lnTo>
                      <a:pt x="57" y="74"/>
                    </a:lnTo>
                    <a:lnTo>
                      <a:pt x="61" y="95"/>
                    </a:lnTo>
                    <a:lnTo>
                      <a:pt x="83" y="121"/>
                    </a:lnTo>
                    <a:lnTo>
                      <a:pt x="102" y="127"/>
                    </a:lnTo>
                    <a:lnTo>
                      <a:pt x="110" y="144"/>
                    </a:lnTo>
                    <a:lnTo>
                      <a:pt x="95" y="157"/>
                    </a:lnTo>
                    <a:lnTo>
                      <a:pt x="110" y="155"/>
                    </a:lnTo>
                    <a:lnTo>
                      <a:pt x="116" y="169"/>
                    </a:lnTo>
                    <a:lnTo>
                      <a:pt x="45" y="182"/>
                    </a:lnTo>
                    <a:lnTo>
                      <a:pt x="0" y="17"/>
                    </a:lnTo>
                    <a:close/>
                  </a:path>
                </a:pathLst>
              </a:custGeom>
              <a:solidFill>
                <a:srgbClr val="FFFFCC"/>
              </a:solidFill>
              <a:ln w="9525">
                <a:solidFill>
                  <a:srgbClr val="000080"/>
                </a:solidFill>
                <a:round/>
                <a:headEnd/>
                <a:tailEnd/>
              </a:ln>
            </p:spPr>
            <p:txBody>
              <a:bodyPr/>
              <a:lstStyle/>
              <a:p>
                <a:endParaRPr lang="en-US"/>
              </a:p>
            </p:txBody>
          </p:sp>
          <p:sp>
            <p:nvSpPr>
              <p:cNvPr id="75849" name="Freeform 56"/>
              <p:cNvSpPr>
                <a:spLocks/>
              </p:cNvSpPr>
              <p:nvPr/>
            </p:nvSpPr>
            <p:spPr bwMode="auto">
              <a:xfrm>
                <a:off x="4163" y="1789"/>
                <a:ext cx="499" cy="315"/>
              </a:xfrm>
              <a:custGeom>
                <a:avLst/>
                <a:gdLst>
                  <a:gd name="T0" fmla="*/ 39 w 633"/>
                  <a:gd name="T1" fmla="*/ 315 h 397"/>
                  <a:gd name="T2" fmla="*/ 121 w 633"/>
                  <a:gd name="T3" fmla="*/ 300 h 397"/>
                  <a:gd name="T4" fmla="*/ 423 w 633"/>
                  <a:gd name="T5" fmla="*/ 244 h 397"/>
                  <a:gd name="T6" fmla="*/ 434 w 633"/>
                  <a:gd name="T7" fmla="*/ 231 h 397"/>
                  <a:gd name="T8" fmla="*/ 452 w 633"/>
                  <a:gd name="T9" fmla="*/ 231 h 397"/>
                  <a:gd name="T10" fmla="*/ 471 w 633"/>
                  <a:gd name="T11" fmla="*/ 217 h 397"/>
                  <a:gd name="T12" fmla="*/ 499 w 633"/>
                  <a:gd name="T13" fmla="*/ 181 h 397"/>
                  <a:gd name="T14" fmla="*/ 451 w 633"/>
                  <a:gd name="T15" fmla="*/ 141 h 397"/>
                  <a:gd name="T16" fmla="*/ 449 w 633"/>
                  <a:gd name="T17" fmla="*/ 106 h 397"/>
                  <a:gd name="T18" fmla="*/ 471 w 633"/>
                  <a:gd name="T19" fmla="*/ 54 h 397"/>
                  <a:gd name="T20" fmla="*/ 439 w 633"/>
                  <a:gd name="T21" fmla="*/ 36 h 397"/>
                  <a:gd name="T22" fmla="*/ 403 w 633"/>
                  <a:gd name="T23" fmla="*/ 0 h 397"/>
                  <a:gd name="T24" fmla="*/ 70 w 633"/>
                  <a:gd name="T25" fmla="*/ 62 h 397"/>
                  <a:gd name="T26" fmla="*/ 54 w 633"/>
                  <a:gd name="T27" fmla="*/ 36 h 397"/>
                  <a:gd name="T28" fmla="*/ 0 w 633"/>
                  <a:gd name="T29" fmla="*/ 77 h 397"/>
                  <a:gd name="T30" fmla="*/ 39 w 633"/>
                  <a:gd name="T31" fmla="*/ 315 h 397"/>
                  <a:gd name="T32" fmla="*/ 39 w 633"/>
                  <a:gd name="T33" fmla="*/ 315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3"/>
                  <a:gd name="T52" fmla="*/ 0 h 397"/>
                  <a:gd name="T53" fmla="*/ 633 w 633"/>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3" h="397">
                    <a:moveTo>
                      <a:pt x="49" y="397"/>
                    </a:moveTo>
                    <a:lnTo>
                      <a:pt x="154" y="378"/>
                    </a:lnTo>
                    <a:lnTo>
                      <a:pt x="536" y="308"/>
                    </a:lnTo>
                    <a:lnTo>
                      <a:pt x="551" y="291"/>
                    </a:lnTo>
                    <a:lnTo>
                      <a:pt x="574" y="291"/>
                    </a:lnTo>
                    <a:lnTo>
                      <a:pt x="598" y="273"/>
                    </a:lnTo>
                    <a:lnTo>
                      <a:pt x="633" y="228"/>
                    </a:lnTo>
                    <a:lnTo>
                      <a:pt x="572" y="178"/>
                    </a:lnTo>
                    <a:lnTo>
                      <a:pt x="570" y="133"/>
                    </a:lnTo>
                    <a:lnTo>
                      <a:pt x="598" y="68"/>
                    </a:lnTo>
                    <a:lnTo>
                      <a:pt x="557" y="45"/>
                    </a:lnTo>
                    <a:lnTo>
                      <a:pt x="511" y="0"/>
                    </a:lnTo>
                    <a:lnTo>
                      <a:pt x="89" y="78"/>
                    </a:lnTo>
                    <a:lnTo>
                      <a:pt x="68" y="45"/>
                    </a:lnTo>
                    <a:lnTo>
                      <a:pt x="0" y="97"/>
                    </a:lnTo>
                    <a:lnTo>
                      <a:pt x="49" y="397"/>
                    </a:lnTo>
                    <a:close/>
                  </a:path>
                </a:pathLst>
              </a:custGeom>
              <a:solidFill>
                <a:srgbClr val="FFFFCC"/>
              </a:solidFill>
              <a:ln w="9525">
                <a:solidFill>
                  <a:srgbClr val="000080"/>
                </a:solidFill>
                <a:round/>
                <a:headEnd/>
                <a:tailEnd/>
              </a:ln>
            </p:spPr>
            <p:txBody>
              <a:bodyPr/>
              <a:lstStyle/>
              <a:p>
                <a:endParaRPr lang="en-US"/>
              </a:p>
            </p:txBody>
          </p:sp>
          <p:sp>
            <p:nvSpPr>
              <p:cNvPr id="75850" name="Freeform 57"/>
              <p:cNvSpPr>
                <a:spLocks/>
              </p:cNvSpPr>
              <p:nvPr/>
            </p:nvSpPr>
            <p:spPr bwMode="auto">
              <a:xfrm>
                <a:off x="4610" y="1845"/>
                <a:ext cx="109" cy="256"/>
              </a:xfrm>
              <a:custGeom>
                <a:avLst/>
                <a:gdLst>
                  <a:gd name="T0" fmla="*/ 6 w 137"/>
                  <a:gd name="T1" fmla="*/ 176 h 325"/>
                  <a:gd name="T2" fmla="*/ 25 w 137"/>
                  <a:gd name="T3" fmla="*/ 161 h 325"/>
                  <a:gd name="T4" fmla="*/ 53 w 137"/>
                  <a:gd name="T5" fmla="*/ 126 h 325"/>
                  <a:gd name="T6" fmla="*/ 5 w 137"/>
                  <a:gd name="T7" fmla="*/ 87 h 325"/>
                  <a:gd name="T8" fmla="*/ 3 w 137"/>
                  <a:gd name="T9" fmla="*/ 51 h 325"/>
                  <a:gd name="T10" fmla="*/ 25 w 137"/>
                  <a:gd name="T11" fmla="*/ 0 h 325"/>
                  <a:gd name="T12" fmla="*/ 100 w 137"/>
                  <a:gd name="T13" fmla="*/ 24 h 325"/>
                  <a:gd name="T14" fmla="*/ 100 w 137"/>
                  <a:gd name="T15" fmla="*/ 35 h 325"/>
                  <a:gd name="T16" fmla="*/ 92 w 137"/>
                  <a:gd name="T17" fmla="*/ 63 h 325"/>
                  <a:gd name="T18" fmla="*/ 85 w 137"/>
                  <a:gd name="T19" fmla="*/ 69 h 325"/>
                  <a:gd name="T20" fmla="*/ 82 w 137"/>
                  <a:gd name="T21" fmla="*/ 84 h 325"/>
                  <a:gd name="T22" fmla="*/ 91 w 137"/>
                  <a:gd name="T23" fmla="*/ 88 h 325"/>
                  <a:gd name="T24" fmla="*/ 109 w 137"/>
                  <a:gd name="T25" fmla="*/ 84 h 325"/>
                  <a:gd name="T26" fmla="*/ 109 w 137"/>
                  <a:gd name="T27" fmla="*/ 128 h 325"/>
                  <a:gd name="T28" fmla="*/ 109 w 137"/>
                  <a:gd name="T29" fmla="*/ 154 h 325"/>
                  <a:gd name="T30" fmla="*/ 109 w 137"/>
                  <a:gd name="T31" fmla="*/ 169 h 325"/>
                  <a:gd name="T32" fmla="*/ 103 w 137"/>
                  <a:gd name="T33" fmla="*/ 183 h 325"/>
                  <a:gd name="T34" fmla="*/ 95 w 137"/>
                  <a:gd name="T35" fmla="*/ 183 h 325"/>
                  <a:gd name="T36" fmla="*/ 99 w 137"/>
                  <a:gd name="T37" fmla="*/ 196 h 325"/>
                  <a:gd name="T38" fmla="*/ 72 w 137"/>
                  <a:gd name="T39" fmla="*/ 256 h 325"/>
                  <a:gd name="T40" fmla="*/ 64 w 137"/>
                  <a:gd name="T41" fmla="*/ 256 h 325"/>
                  <a:gd name="T42" fmla="*/ 62 w 137"/>
                  <a:gd name="T43" fmla="*/ 234 h 325"/>
                  <a:gd name="T44" fmla="*/ 42 w 137"/>
                  <a:gd name="T45" fmla="*/ 234 h 325"/>
                  <a:gd name="T46" fmla="*/ 5 w 137"/>
                  <a:gd name="T47" fmla="*/ 210 h 325"/>
                  <a:gd name="T48" fmla="*/ 0 w 137"/>
                  <a:gd name="T49" fmla="*/ 189 h 325"/>
                  <a:gd name="T50" fmla="*/ 6 w 137"/>
                  <a:gd name="T51" fmla="*/ 176 h 325"/>
                  <a:gd name="T52" fmla="*/ 6 w 137"/>
                  <a:gd name="T53" fmla="*/ 176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8" y="223"/>
                    </a:moveTo>
                    <a:lnTo>
                      <a:pt x="32" y="205"/>
                    </a:lnTo>
                    <a:lnTo>
                      <a:pt x="67" y="160"/>
                    </a:lnTo>
                    <a:lnTo>
                      <a:pt x="6" y="110"/>
                    </a:lnTo>
                    <a:lnTo>
                      <a:pt x="4" y="65"/>
                    </a:lnTo>
                    <a:lnTo>
                      <a:pt x="32" y="0"/>
                    </a:lnTo>
                    <a:lnTo>
                      <a:pt x="126" y="31"/>
                    </a:lnTo>
                    <a:lnTo>
                      <a:pt x="126" y="44"/>
                    </a:lnTo>
                    <a:lnTo>
                      <a:pt x="116" y="80"/>
                    </a:lnTo>
                    <a:lnTo>
                      <a:pt x="107" y="88"/>
                    </a:lnTo>
                    <a:lnTo>
                      <a:pt x="103" y="107"/>
                    </a:lnTo>
                    <a:lnTo>
                      <a:pt x="114" y="112"/>
                    </a:lnTo>
                    <a:lnTo>
                      <a:pt x="137" y="107"/>
                    </a:lnTo>
                    <a:lnTo>
                      <a:pt x="137" y="162"/>
                    </a:lnTo>
                    <a:lnTo>
                      <a:pt x="137" y="196"/>
                    </a:lnTo>
                    <a:lnTo>
                      <a:pt x="137" y="215"/>
                    </a:lnTo>
                    <a:lnTo>
                      <a:pt x="129" y="232"/>
                    </a:lnTo>
                    <a:lnTo>
                      <a:pt x="120" y="232"/>
                    </a:lnTo>
                    <a:lnTo>
                      <a:pt x="124" y="249"/>
                    </a:lnTo>
                    <a:lnTo>
                      <a:pt x="90" y="325"/>
                    </a:lnTo>
                    <a:lnTo>
                      <a:pt x="80" y="325"/>
                    </a:lnTo>
                    <a:lnTo>
                      <a:pt x="78" y="297"/>
                    </a:lnTo>
                    <a:lnTo>
                      <a:pt x="53" y="297"/>
                    </a:lnTo>
                    <a:lnTo>
                      <a:pt x="6" y="266"/>
                    </a:lnTo>
                    <a:lnTo>
                      <a:pt x="0" y="240"/>
                    </a:lnTo>
                    <a:lnTo>
                      <a:pt x="8" y="223"/>
                    </a:lnTo>
                    <a:close/>
                  </a:path>
                </a:pathLst>
              </a:custGeom>
              <a:solidFill>
                <a:srgbClr val="FF9900"/>
              </a:solidFill>
              <a:ln w="9525">
                <a:solidFill>
                  <a:srgbClr val="000080"/>
                </a:solidFill>
                <a:round/>
                <a:headEnd/>
                <a:tailEnd/>
              </a:ln>
            </p:spPr>
            <p:txBody>
              <a:bodyPr/>
              <a:lstStyle/>
              <a:p>
                <a:endParaRPr lang="en-US"/>
              </a:p>
            </p:txBody>
          </p:sp>
          <p:sp>
            <p:nvSpPr>
              <p:cNvPr id="75851" name="Freeform 58"/>
              <p:cNvSpPr>
                <a:spLocks/>
              </p:cNvSpPr>
              <p:nvPr/>
            </p:nvSpPr>
            <p:spPr bwMode="auto">
              <a:xfrm>
                <a:off x="4217" y="1444"/>
                <a:ext cx="512" cy="445"/>
              </a:xfrm>
              <a:custGeom>
                <a:avLst/>
                <a:gdLst>
                  <a:gd name="T0" fmla="*/ 17 w 648"/>
                  <a:gd name="T1" fmla="*/ 408 h 564"/>
                  <a:gd name="T2" fmla="*/ 350 w 648"/>
                  <a:gd name="T3" fmla="*/ 346 h 564"/>
                  <a:gd name="T4" fmla="*/ 386 w 648"/>
                  <a:gd name="T5" fmla="*/ 382 h 564"/>
                  <a:gd name="T6" fmla="*/ 419 w 648"/>
                  <a:gd name="T7" fmla="*/ 400 h 564"/>
                  <a:gd name="T8" fmla="*/ 493 w 648"/>
                  <a:gd name="T9" fmla="*/ 424 h 564"/>
                  <a:gd name="T10" fmla="*/ 499 w 648"/>
                  <a:gd name="T11" fmla="*/ 445 h 564"/>
                  <a:gd name="T12" fmla="*/ 510 w 648"/>
                  <a:gd name="T13" fmla="*/ 418 h 564"/>
                  <a:gd name="T14" fmla="*/ 512 w 648"/>
                  <a:gd name="T15" fmla="*/ 380 h 564"/>
                  <a:gd name="T16" fmla="*/ 499 w 648"/>
                  <a:gd name="T17" fmla="*/ 309 h 564"/>
                  <a:gd name="T18" fmla="*/ 497 w 648"/>
                  <a:gd name="T19" fmla="*/ 234 h 564"/>
                  <a:gd name="T20" fmla="*/ 463 w 648"/>
                  <a:gd name="T21" fmla="*/ 124 h 564"/>
                  <a:gd name="T22" fmla="*/ 457 w 648"/>
                  <a:gd name="T23" fmla="*/ 77 h 564"/>
                  <a:gd name="T24" fmla="*/ 434 w 648"/>
                  <a:gd name="T25" fmla="*/ 0 h 564"/>
                  <a:gd name="T26" fmla="*/ 326 w 648"/>
                  <a:gd name="T27" fmla="*/ 24 h 564"/>
                  <a:gd name="T28" fmla="*/ 266 w 648"/>
                  <a:gd name="T29" fmla="*/ 88 h 564"/>
                  <a:gd name="T30" fmla="*/ 263 w 648"/>
                  <a:gd name="T31" fmla="*/ 105 h 564"/>
                  <a:gd name="T32" fmla="*/ 228 w 648"/>
                  <a:gd name="T33" fmla="*/ 142 h 564"/>
                  <a:gd name="T34" fmla="*/ 237 w 648"/>
                  <a:gd name="T35" fmla="*/ 155 h 564"/>
                  <a:gd name="T36" fmla="*/ 243 w 648"/>
                  <a:gd name="T37" fmla="*/ 166 h 564"/>
                  <a:gd name="T38" fmla="*/ 239 w 648"/>
                  <a:gd name="T39" fmla="*/ 169 h 564"/>
                  <a:gd name="T40" fmla="*/ 250 w 648"/>
                  <a:gd name="T41" fmla="*/ 184 h 564"/>
                  <a:gd name="T42" fmla="*/ 251 w 648"/>
                  <a:gd name="T43" fmla="*/ 198 h 564"/>
                  <a:gd name="T44" fmla="*/ 218 w 648"/>
                  <a:gd name="T45" fmla="*/ 228 h 564"/>
                  <a:gd name="T46" fmla="*/ 168 w 648"/>
                  <a:gd name="T47" fmla="*/ 243 h 564"/>
                  <a:gd name="T48" fmla="*/ 156 w 648"/>
                  <a:gd name="T49" fmla="*/ 252 h 564"/>
                  <a:gd name="T50" fmla="*/ 137 w 648"/>
                  <a:gd name="T51" fmla="*/ 244 h 564"/>
                  <a:gd name="T52" fmla="*/ 83 w 648"/>
                  <a:gd name="T53" fmla="*/ 250 h 564"/>
                  <a:gd name="T54" fmla="*/ 40 w 648"/>
                  <a:gd name="T55" fmla="*/ 267 h 564"/>
                  <a:gd name="T56" fmla="*/ 40 w 648"/>
                  <a:gd name="T57" fmla="*/ 286 h 564"/>
                  <a:gd name="T58" fmla="*/ 50 w 648"/>
                  <a:gd name="T59" fmla="*/ 301 h 564"/>
                  <a:gd name="T60" fmla="*/ 55 w 648"/>
                  <a:gd name="T61" fmla="*/ 300 h 564"/>
                  <a:gd name="T62" fmla="*/ 62 w 648"/>
                  <a:gd name="T63" fmla="*/ 318 h 564"/>
                  <a:gd name="T64" fmla="*/ 51 w 648"/>
                  <a:gd name="T65" fmla="*/ 325 h 564"/>
                  <a:gd name="T66" fmla="*/ 45 w 648"/>
                  <a:gd name="T67" fmla="*/ 340 h 564"/>
                  <a:gd name="T68" fmla="*/ 0 w 648"/>
                  <a:gd name="T69" fmla="*/ 382 h 564"/>
                  <a:gd name="T70" fmla="*/ 17 w 648"/>
                  <a:gd name="T71" fmla="*/ 408 h 564"/>
                  <a:gd name="T72" fmla="*/ 17 w 648"/>
                  <a:gd name="T73" fmla="*/ 408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4"/>
                  <a:gd name="T113" fmla="*/ 648 w 648"/>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4">
                    <a:moveTo>
                      <a:pt x="21" y="517"/>
                    </a:moveTo>
                    <a:lnTo>
                      <a:pt x="443" y="439"/>
                    </a:lnTo>
                    <a:lnTo>
                      <a:pt x="489" y="484"/>
                    </a:lnTo>
                    <a:lnTo>
                      <a:pt x="530" y="507"/>
                    </a:lnTo>
                    <a:lnTo>
                      <a:pt x="624" y="538"/>
                    </a:lnTo>
                    <a:lnTo>
                      <a:pt x="631" y="564"/>
                    </a:lnTo>
                    <a:lnTo>
                      <a:pt x="646" y="530"/>
                    </a:lnTo>
                    <a:lnTo>
                      <a:pt x="648" y="481"/>
                    </a:lnTo>
                    <a:lnTo>
                      <a:pt x="631" y="391"/>
                    </a:lnTo>
                    <a:lnTo>
                      <a:pt x="629" y="296"/>
                    </a:lnTo>
                    <a:lnTo>
                      <a:pt x="586" y="157"/>
                    </a:lnTo>
                    <a:lnTo>
                      <a:pt x="578" y="97"/>
                    </a:lnTo>
                    <a:lnTo>
                      <a:pt x="549" y="0"/>
                    </a:lnTo>
                    <a:lnTo>
                      <a:pt x="413" y="30"/>
                    </a:lnTo>
                    <a:lnTo>
                      <a:pt x="337" y="112"/>
                    </a:lnTo>
                    <a:lnTo>
                      <a:pt x="333" y="133"/>
                    </a:lnTo>
                    <a:lnTo>
                      <a:pt x="289" y="180"/>
                    </a:lnTo>
                    <a:lnTo>
                      <a:pt x="300" y="197"/>
                    </a:lnTo>
                    <a:lnTo>
                      <a:pt x="308" y="211"/>
                    </a:lnTo>
                    <a:lnTo>
                      <a:pt x="302" y="214"/>
                    </a:lnTo>
                    <a:lnTo>
                      <a:pt x="316" y="233"/>
                    </a:lnTo>
                    <a:lnTo>
                      <a:pt x="318" y="251"/>
                    </a:lnTo>
                    <a:lnTo>
                      <a:pt x="276" y="289"/>
                    </a:lnTo>
                    <a:lnTo>
                      <a:pt x="213" y="308"/>
                    </a:lnTo>
                    <a:lnTo>
                      <a:pt x="198" y="319"/>
                    </a:lnTo>
                    <a:lnTo>
                      <a:pt x="173" y="309"/>
                    </a:lnTo>
                    <a:lnTo>
                      <a:pt x="105" y="317"/>
                    </a:lnTo>
                    <a:lnTo>
                      <a:pt x="51" y="338"/>
                    </a:lnTo>
                    <a:lnTo>
                      <a:pt x="51" y="363"/>
                    </a:lnTo>
                    <a:lnTo>
                      <a:pt x="63" y="382"/>
                    </a:lnTo>
                    <a:lnTo>
                      <a:pt x="70" y="380"/>
                    </a:lnTo>
                    <a:lnTo>
                      <a:pt x="78" y="403"/>
                    </a:lnTo>
                    <a:lnTo>
                      <a:pt x="65" y="412"/>
                    </a:lnTo>
                    <a:lnTo>
                      <a:pt x="57" y="431"/>
                    </a:lnTo>
                    <a:lnTo>
                      <a:pt x="0" y="484"/>
                    </a:lnTo>
                    <a:lnTo>
                      <a:pt x="21" y="517"/>
                    </a:lnTo>
                    <a:close/>
                  </a:path>
                </a:pathLst>
              </a:custGeom>
              <a:solidFill>
                <a:srgbClr val="FF9900"/>
              </a:solidFill>
              <a:ln w="9525">
                <a:solidFill>
                  <a:srgbClr val="000080"/>
                </a:solidFill>
                <a:round/>
                <a:headEnd/>
                <a:tailEnd/>
              </a:ln>
            </p:spPr>
            <p:txBody>
              <a:bodyPr/>
              <a:lstStyle/>
              <a:p>
                <a:endParaRPr lang="en-US"/>
              </a:p>
            </p:txBody>
          </p:sp>
          <p:sp>
            <p:nvSpPr>
              <p:cNvPr id="75852" name="Freeform 59"/>
              <p:cNvSpPr>
                <a:spLocks/>
              </p:cNvSpPr>
              <p:nvPr/>
            </p:nvSpPr>
            <p:spPr bwMode="auto">
              <a:xfrm>
                <a:off x="4691" y="1906"/>
                <a:ext cx="16" cy="22"/>
              </a:xfrm>
              <a:custGeom>
                <a:avLst/>
                <a:gdLst>
                  <a:gd name="T0" fmla="*/ 0 w 19"/>
                  <a:gd name="T1" fmla="*/ 22 h 27"/>
                  <a:gd name="T2" fmla="*/ 3 w 19"/>
                  <a:gd name="T3" fmla="*/ 7 h 27"/>
                  <a:gd name="T4" fmla="*/ 11 w 19"/>
                  <a:gd name="T5" fmla="*/ 0 h 27"/>
                  <a:gd name="T6" fmla="*/ 16 w 19"/>
                  <a:gd name="T7" fmla="*/ 5 h 27"/>
                  <a:gd name="T8" fmla="*/ 0 w 19"/>
                  <a:gd name="T9" fmla="*/ 22 h 27"/>
                  <a:gd name="T10" fmla="*/ 0 w 19"/>
                  <a:gd name="T11" fmla="*/ 22 h 27"/>
                  <a:gd name="T12" fmla="*/ 0 w 19"/>
                  <a:gd name="T13" fmla="*/ 22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0" y="27"/>
                    </a:moveTo>
                    <a:lnTo>
                      <a:pt x="4" y="8"/>
                    </a:lnTo>
                    <a:lnTo>
                      <a:pt x="13" y="0"/>
                    </a:lnTo>
                    <a:lnTo>
                      <a:pt x="19" y="6"/>
                    </a:lnTo>
                    <a:lnTo>
                      <a:pt x="0" y="27"/>
                    </a:lnTo>
                    <a:close/>
                  </a:path>
                </a:pathLst>
              </a:custGeom>
              <a:solidFill>
                <a:srgbClr val="FFFFCC"/>
              </a:solidFill>
              <a:ln w="9525">
                <a:solidFill>
                  <a:srgbClr val="000080"/>
                </a:solidFill>
                <a:round/>
                <a:headEnd/>
                <a:tailEnd/>
              </a:ln>
            </p:spPr>
            <p:txBody>
              <a:bodyPr/>
              <a:lstStyle/>
              <a:p>
                <a:endParaRPr lang="en-US"/>
              </a:p>
            </p:txBody>
          </p:sp>
          <p:sp>
            <p:nvSpPr>
              <p:cNvPr id="75853" name="Freeform 60"/>
              <p:cNvSpPr>
                <a:spLocks/>
              </p:cNvSpPr>
              <p:nvPr/>
            </p:nvSpPr>
            <p:spPr bwMode="auto">
              <a:xfrm>
                <a:off x="4708" y="1823"/>
                <a:ext cx="160" cy="91"/>
              </a:xfrm>
              <a:custGeom>
                <a:avLst/>
                <a:gdLst>
                  <a:gd name="T0" fmla="*/ 12 w 201"/>
                  <a:gd name="T1" fmla="*/ 91 h 115"/>
                  <a:gd name="T2" fmla="*/ 68 w 201"/>
                  <a:gd name="T3" fmla="*/ 60 h 115"/>
                  <a:gd name="T4" fmla="*/ 106 w 201"/>
                  <a:gd name="T5" fmla="*/ 42 h 115"/>
                  <a:gd name="T6" fmla="*/ 66 w 201"/>
                  <a:gd name="T7" fmla="*/ 70 h 115"/>
                  <a:gd name="T8" fmla="*/ 69 w 201"/>
                  <a:gd name="T9" fmla="*/ 72 h 115"/>
                  <a:gd name="T10" fmla="*/ 130 w 201"/>
                  <a:gd name="T11" fmla="*/ 31 h 115"/>
                  <a:gd name="T12" fmla="*/ 160 w 201"/>
                  <a:gd name="T13" fmla="*/ 4 h 115"/>
                  <a:gd name="T14" fmla="*/ 157 w 201"/>
                  <a:gd name="T15" fmla="*/ 0 h 115"/>
                  <a:gd name="T16" fmla="*/ 130 w 201"/>
                  <a:gd name="T17" fmla="*/ 15 h 115"/>
                  <a:gd name="T18" fmla="*/ 127 w 201"/>
                  <a:gd name="T19" fmla="*/ 13 h 115"/>
                  <a:gd name="T20" fmla="*/ 113 w 201"/>
                  <a:gd name="T21" fmla="*/ 31 h 115"/>
                  <a:gd name="T22" fmla="*/ 104 w 201"/>
                  <a:gd name="T23" fmla="*/ 31 h 115"/>
                  <a:gd name="T24" fmla="*/ 126 w 201"/>
                  <a:gd name="T25" fmla="*/ 0 h 115"/>
                  <a:gd name="T26" fmla="*/ 104 w 201"/>
                  <a:gd name="T27" fmla="*/ 22 h 115"/>
                  <a:gd name="T28" fmla="*/ 32 w 201"/>
                  <a:gd name="T29" fmla="*/ 47 h 115"/>
                  <a:gd name="T30" fmla="*/ 18 w 201"/>
                  <a:gd name="T31" fmla="*/ 66 h 115"/>
                  <a:gd name="T32" fmla="*/ 6 w 201"/>
                  <a:gd name="T33" fmla="*/ 69 h 115"/>
                  <a:gd name="T34" fmla="*/ 0 w 201"/>
                  <a:gd name="T35" fmla="*/ 82 h 115"/>
                  <a:gd name="T36" fmla="*/ 12 w 201"/>
                  <a:gd name="T37" fmla="*/ 91 h 115"/>
                  <a:gd name="T38" fmla="*/ 12 w 201"/>
                  <a:gd name="T39" fmla="*/ 91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1"/>
                  <a:gd name="T61" fmla="*/ 0 h 115"/>
                  <a:gd name="T62" fmla="*/ 201 w 201"/>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1" h="115">
                    <a:moveTo>
                      <a:pt x="15" y="115"/>
                    </a:moveTo>
                    <a:lnTo>
                      <a:pt x="85" y="76"/>
                    </a:lnTo>
                    <a:lnTo>
                      <a:pt x="133" y="53"/>
                    </a:lnTo>
                    <a:lnTo>
                      <a:pt x="83" y="89"/>
                    </a:lnTo>
                    <a:lnTo>
                      <a:pt x="87" y="91"/>
                    </a:lnTo>
                    <a:lnTo>
                      <a:pt x="163" y="39"/>
                    </a:lnTo>
                    <a:lnTo>
                      <a:pt x="201" y="5"/>
                    </a:lnTo>
                    <a:lnTo>
                      <a:pt x="197" y="0"/>
                    </a:lnTo>
                    <a:lnTo>
                      <a:pt x="163" y="19"/>
                    </a:lnTo>
                    <a:lnTo>
                      <a:pt x="159" y="17"/>
                    </a:lnTo>
                    <a:lnTo>
                      <a:pt x="142" y="39"/>
                    </a:lnTo>
                    <a:lnTo>
                      <a:pt x="131" y="39"/>
                    </a:lnTo>
                    <a:lnTo>
                      <a:pt x="158" y="0"/>
                    </a:lnTo>
                    <a:lnTo>
                      <a:pt x="131" y="28"/>
                    </a:lnTo>
                    <a:lnTo>
                      <a:pt x="40" y="60"/>
                    </a:lnTo>
                    <a:lnTo>
                      <a:pt x="23" y="83"/>
                    </a:lnTo>
                    <a:lnTo>
                      <a:pt x="7" y="87"/>
                    </a:lnTo>
                    <a:lnTo>
                      <a:pt x="0" y="104"/>
                    </a:lnTo>
                    <a:lnTo>
                      <a:pt x="15" y="115"/>
                    </a:lnTo>
                    <a:close/>
                  </a:path>
                </a:pathLst>
              </a:custGeom>
              <a:solidFill>
                <a:srgbClr val="FFFFCC"/>
              </a:solidFill>
              <a:ln w="9525">
                <a:solidFill>
                  <a:srgbClr val="000080"/>
                </a:solidFill>
                <a:round/>
                <a:headEnd/>
                <a:tailEnd/>
              </a:ln>
            </p:spPr>
            <p:txBody>
              <a:bodyPr/>
              <a:lstStyle/>
              <a:p>
                <a:endParaRPr lang="en-US"/>
              </a:p>
            </p:txBody>
          </p:sp>
          <p:sp>
            <p:nvSpPr>
              <p:cNvPr id="75854" name="Freeform 61"/>
              <p:cNvSpPr>
                <a:spLocks/>
              </p:cNvSpPr>
              <p:nvPr/>
            </p:nvSpPr>
            <p:spPr bwMode="auto">
              <a:xfrm>
                <a:off x="4716" y="1725"/>
                <a:ext cx="149" cy="137"/>
              </a:xfrm>
              <a:custGeom>
                <a:avLst/>
                <a:gdLst>
                  <a:gd name="T0" fmla="*/ 13 w 188"/>
                  <a:gd name="T1" fmla="*/ 99 h 175"/>
                  <a:gd name="T2" fmla="*/ 12 w 188"/>
                  <a:gd name="T3" fmla="*/ 137 h 175"/>
                  <a:gd name="T4" fmla="*/ 25 w 188"/>
                  <a:gd name="T5" fmla="*/ 134 h 175"/>
                  <a:gd name="T6" fmla="*/ 53 w 188"/>
                  <a:gd name="T7" fmla="*/ 114 h 175"/>
                  <a:gd name="T8" fmla="*/ 62 w 188"/>
                  <a:gd name="T9" fmla="*/ 96 h 175"/>
                  <a:gd name="T10" fmla="*/ 68 w 188"/>
                  <a:gd name="T11" fmla="*/ 99 h 175"/>
                  <a:gd name="T12" fmla="*/ 107 w 188"/>
                  <a:gd name="T13" fmla="*/ 88 h 175"/>
                  <a:gd name="T14" fmla="*/ 107 w 188"/>
                  <a:gd name="T15" fmla="*/ 82 h 175"/>
                  <a:gd name="T16" fmla="*/ 115 w 188"/>
                  <a:gd name="T17" fmla="*/ 85 h 175"/>
                  <a:gd name="T18" fmla="*/ 122 w 188"/>
                  <a:gd name="T19" fmla="*/ 79 h 175"/>
                  <a:gd name="T20" fmla="*/ 133 w 188"/>
                  <a:gd name="T21" fmla="*/ 78 h 175"/>
                  <a:gd name="T22" fmla="*/ 149 w 188"/>
                  <a:gd name="T23" fmla="*/ 70 h 175"/>
                  <a:gd name="T24" fmla="*/ 134 w 188"/>
                  <a:gd name="T25" fmla="*/ 0 h 175"/>
                  <a:gd name="T26" fmla="*/ 0 w 188"/>
                  <a:gd name="T27" fmla="*/ 28 h 175"/>
                  <a:gd name="T28" fmla="*/ 13 w 188"/>
                  <a:gd name="T29" fmla="*/ 99 h 175"/>
                  <a:gd name="T30" fmla="*/ 13 w 188"/>
                  <a:gd name="T31" fmla="*/ 99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5"/>
                  <a:gd name="T50" fmla="*/ 188 w 188"/>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5">
                    <a:moveTo>
                      <a:pt x="17" y="126"/>
                    </a:moveTo>
                    <a:lnTo>
                      <a:pt x="15" y="175"/>
                    </a:lnTo>
                    <a:lnTo>
                      <a:pt x="31" y="171"/>
                    </a:lnTo>
                    <a:lnTo>
                      <a:pt x="67" y="145"/>
                    </a:lnTo>
                    <a:lnTo>
                      <a:pt x="78" y="122"/>
                    </a:lnTo>
                    <a:lnTo>
                      <a:pt x="86" y="126"/>
                    </a:lnTo>
                    <a:lnTo>
                      <a:pt x="135" y="112"/>
                    </a:lnTo>
                    <a:lnTo>
                      <a:pt x="135" y="105"/>
                    </a:lnTo>
                    <a:lnTo>
                      <a:pt x="145" y="108"/>
                    </a:lnTo>
                    <a:lnTo>
                      <a:pt x="154" y="101"/>
                    </a:lnTo>
                    <a:lnTo>
                      <a:pt x="168" y="99"/>
                    </a:lnTo>
                    <a:lnTo>
                      <a:pt x="188" y="89"/>
                    </a:lnTo>
                    <a:lnTo>
                      <a:pt x="169" y="0"/>
                    </a:lnTo>
                    <a:lnTo>
                      <a:pt x="0" y="36"/>
                    </a:lnTo>
                    <a:lnTo>
                      <a:pt x="17" y="126"/>
                    </a:lnTo>
                    <a:close/>
                  </a:path>
                </a:pathLst>
              </a:custGeom>
              <a:solidFill>
                <a:srgbClr val="FFFFCC"/>
              </a:solidFill>
              <a:ln w="9525">
                <a:solidFill>
                  <a:srgbClr val="000080"/>
                </a:solidFill>
                <a:round/>
                <a:headEnd/>
                <a:tailEnd/>
              </a:ln>
            </p:spPr>
            <p:txBody>
              <a:bodyPr/>
              <a:lstStyle/>
              <a:p>
                <a:endParaRPr lang="en-US"/>
              </a:p>
            </p:txBody>
          </p:sp>
          <p:sp>
            <p:nvSpPr>
              <p:cNvPr id="75855" name="Freeform 62"/>
              <p:cNvSpPr>
                <a:spLocks/>
              </p:cNvSpPr>
              <p:nvPr/>
            </p:nvSpPr>
            <p:spPr bwMode="auto">
              <a:xfrm>
                <a:off x="4849" y="1717"/>
                <a:ext cx="66" cy="77"/>
              </a:xfrm>
              <a:custGeom>
                <a:avLst/>
                <a:gdLst>
                  <a:gd name="T0" fmla="*/ 15 w 84"/>
                  <a:gd name="T1" fmla="*/ 77 h 98"/>
                  <a:gd name="T2" fmla="*/ 42 w 84"/>
                  <a:gd name="T3" fmla="*/ 67 h 98"/>
                  <a:gd name="T4" fmla="*/ 44 w 84"/>
                  <a:gd name="T5" fmla="*/ 35 h 98"/>
                  <a:gd name="T6" fmla="*/ 51 w 84"/>
                  <a:gd name="T7" fmla="*/ 43 h 98"/>
                  <a:gd name="T8" fmla="*/ 53 w 84"/>
                  <a:gd name="T9" fmla="*/ 58 h 98"/>
                  <a:gd name="T10" fmla="*/ 59 w 84"/>
                  <a:gd name="T11" fmla="*/ 57 h 98"/>
                  <a:gd name="T12" fmla="*/ 66 w 84"/>
                  <a:gd name="T13" fmla="*/ 43 h 98"/>
                  <a:gd name="T14" fmla="*/ 59 w 84"/>
                  <a:gd name="T15" fmla="*/ 27 h 98"/>
                  <a:gd name="T16" fmla="*/ 44 w 84"/>
                  <a:gd name="T17" fmla="*/ 24 h 98"/>
                  <a:gd name="T18" fmla="*/ 33 w 84"/>
                  <a:gd name="T19" fmla="*/ 2 h 98"/>
                  <a:gd name="T20" fmla="*/ 24 w 84"/>
                  <a:gd name="T21" fmla="*/ 0 h 98"/>
                  <a:gd name="T22" fmla="*/ 0 w 84"/>
                  <a:gd name="T23" fmla="*/ 7 h 98"/>
                  <a:gd name="T24" fmla="*/ 15 w 84"/>
                  <a:gd name="T25" fmla="*/ 77 h 98"/>
                  <a:gd name="T26" fmla="*/ 15 w 84"/>
                  <a:gd name="T27" fmla="*/ 7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8"/>
                  <a:gd name="T44" fmla="*/ 84 w 84"/>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8">
                    <a:moveTo>
                      <a:pt x="19" y="98"/>
                    </a:moveTo>
                    <a:lnTo>
                      <a:pt x="54" y="85"/>
                    </a:lnTo>
                    <a:lnTo>
                      <a:pt x="56" y="45"/>
                    </a:lnTo>
                    <a:lnTo>
                      <a:pt x="65" y="55"/>
                    </a:lnTo>
                    <a:lnTo>
                      <a:pt x="67" y="74"/>
                    </a:lnTo>
                    <a:lnTo>
                      <a:pt x="75" y="72"/>
                    </a:lnTo>
                    <a:lnTo>
                      <a:pt x="84" y="55"/>
                    </a:lnTo>
                    <a:lnTo>
                      <a:pt x="75" y="34"/>
                    </a:lnTo>
                    <a:lnTo>
                      <a:pt x="56" y="30"/>
                    </a:lnTo>
                    <a:lnTo>
                      <a:pt x="42" y="3"/>
                    </a:lnTo>
                    <a:lnTo>
                      <a:pt x="31" y="0"/>
                    </a:lnTo>
                    <a:lnTo>
                      <a:pt x="0" y="9"/>
                    </a:lnTo>
                    <a:lnTo>
                      <a:pt x="19" y="98"/>
                    </a:lnTo>
                    <a:close/>
                  </a:path>
                </a:pathLst>
              </a:custGeom>
              <a:solidFill>
                <a:srgbClr val="FFFFCC"/>
              </a:solidFill>
              <a:ln w="9525">
                <a:solidFill>
                  <a:srgbClr val="000080"/>
                </a:solidFill>
                <a:round/>
                <a:headEnd/>
                <a:tailEnd/>
              </a:ln>
            </p:spPr>
            <p:txBody>
              <a:bodyPr/>
              <a:lstStyle/>
              <a:p>
                <a:endParaRPr lang="en-US"/>
              </a:p>
            </p:txBody>
          </p:sp>
          <p:sp>
            <p:nvSpPr>
              <p:cNvPr id="75856" name="Freeform 63"/>
              <p:cNvSpPr>
                <a:spLocks/>
              </p:cNvSpPr>
              <p:nvPr/>
            </p:nvSpPr>
            <p:spPr bwMode="auto">
              <a:xfrm>
                <a:off x="4715" y="1619"/>
                <a:ext cx="287" cy="140"/>
              </a:xfrm>
              <a:custGeom>
                <a:avLst/>
                <a:gdLst>
                  <a:gd name="T0" fmla="*/ 2 w 365"/>
                  <a:gd name="T1" fmla="*/ 132 h 179"/>
                  <a:gd name="T2" fmla="*/ 134 w 365"/>
                  <a:gd name="T3" fmla="*/ 104 h 179"/>
                  <a:gd name="T4" fmla="*/ 159 w 365"/>
                  <a:gd name="T5" fmla="*/ 97 h 179"/>
                  <a:gd name="T6" fmla="*/ 167 w 365"/>
                  <a:gd name="T7" fmla="*/ 99 h 179"/>
                  <a:gd name="T8" fmla="*/ 178 w 365"/>
                  <a:gd name="T9" fmla="*/ 120 h 179"/>
                  <a:gd name="T10" fmla="*/ 193 w 365"/>
                  <a:gd name="T11" fmla="*/ 124 h 179"/>
                  <a:gd name="T12" fmla="*/ 201 w 365"/>
                  <a:gd name="T13" fmla="*/ 140 h 179"/>
                  <a:gd name="T14" fmla="*/ 211 w 365"/>
                  <a:gd name="T15" fmla="*/ 140 h 179"/>
                  <a:gd name="T16" fmla="*/ 222 w 365"/>
                  <a:gd name="T17" fmla="*/ 125 h 179"/>
                  <a:gd name="T18" fmla="*/ 225 w 365"/>
                  <a:gd name="T19" fmla="*/ 112 h 179"/>
                  <a:gd name="T20" fmla="*/ 237 w 365"/>
                  <a:gd name="T21" fmla="*/ 129 h 179"/>
                  <a:gd name="T22" fmla="*/ 287 w 365"/>
                  <a:gd name="T23" fmla="*/ 113 h 179"/>
                  <a:gd name="T24" fmla="*/ 285 w 365"/>
                  <a:gd name="T25" fmla="*/ 94 h 179"/>
                  <a:gd name="T26" fmla="*/ 270 w 365"/>
                  <a:gd name="T27" fmla="*/ 68 h 179"/>
                  <a:gd name="T28" fmla="*/ 262 w 365"/>
                  <a:gd name="T29" fmla="*/ 66 h 179"/>
                  <a:gd name="T30" fmla="*/ 255 w 365"/>
                  <a:gd name="T31" fmla="*/ 66 h 179"/>
                  <a:gd name="T32" fmla="*/ 256 w 365"/>
                  <a:gd name="T33" fmla="*/ 71 h 179"/>
                  <a:gd name="T34" fmla="*/ 268 w 365"/>
                  <a:gd name="T35" fmla="*/ 73 h 179"/>
                  <a:gd name="T36" fmla="*/ 272 w 365"/>
                  <a:gd name="T37" fmla="*/ 97 h 179"/>
                  <a:gd name="T38" fmla="*/ 252 w 365"/>
                  <a:gd name="T39" fmla="*/ 106 h 179"/>
                  <a:gd name="T40" fmla="*/ 222 w 365"/>
                  <a:gd name="T41" fmla="*/ 86 h 179"/>
                  <a:gd name="T42" fmla="*/ 211 w 365"/>
                  <a:gd name="T43" fmla="*/ 66 h 179"/>
                  <a:gd name="T44" fmla="*/ 197 w 365"/>
                  <a:gd name="T45" fmla="*/ 58 h 179"/>
                  <a:gd name="T46" fmla="*/ 196 w 365"/>
                  <a:gd name="T47" fmla="*/ 66 h 179"/>
                  <a:gd name="T48" fmla="*/ 184 w 365"/>
                  <a:gd name="T49" fmla="*/ 53 h 179"/>
                  <a:gd name="T50" fmla="*/ 194 w 365"/>
                  <a:gd name="T51" fmla="*/ 38 h 179"/>
                  <a:gd name="T52" fmla="*/ 204 w 365"/>
                  <a:gd name="T53" fmla="*/ 23 h 179"/>
                  <a:gd name="T54" fmla="*/ 186 w 365"/>
                  <a:gd name="T55" fmla="*/ 0 h 179"/>
                  <a:gd name="T56" fmla="*/ 159 w 365"/>
                  <a:gd name="T57" fmla="*/ 20 h 179"/>
                  <a:gd name="T58" fmla="*/ 63 w 365"/>
                  <a:gd name="T59" fmla="*/ 45 h 179"/>
                  <a:gd name="T60" fmla="*/ 0 w 365"/>
                  <a:gd name="T61" fmla="*/ 58 h 179"/>
                  <a:gd name="T62" fmla="*/ 2 w 365"/>
                  <a:gd name="T63" fmla="*/ 132 h 179"/>
                  <a:gd name="T64" fmla="*/ 2 w 365"/>
                  <a:gd name="T65" fmla="*/ 132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79"/>
                  <a:gd name="T101" fmla="*/ 365 w 365"/>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79">
                    <a:moveTo>
                      <a:pt x="2" y="169"/>
                    </a:moveTo>
                    <a:lnTo>
                      <a:pt x="171" y="133"/>
                    </a:lnTo>
                    <a:lnTo>
                      <a:pt x="202" y="124"/>
                    </a:lnTo>
                    <a:lnTo>
                      <a:pt x="213" y="127"/>
                    </a:lnTo>
                    <a:lnTo>
                      <a:pt x="227" y="154"/>
                    </a:lnTo>
                    <a:lnTo>
                      <a:pt x="246" y="158"/>
                    </a:lnTo>
                    <a:lnTo>
                      <a:pt x="255" y="179"/>
                    </a:lnTo>
                    <a:lnTo>
                      <a:pt x="268" y="179"/>
                    </a:lnTo>
                    <a:lnTo>
                      <a:pt x="282" y="160"/>
                    </a:lnTo>
                    <a:lnTo>
                      <a:pt x="286" y="143"/>
                    </a:lnTo>
                    <a:lnTo>
                      <a:pt x="301" y="165"/>
                    </a:lnTo>
                    <a:lnTo>
                      <a:pt x="365" y="144"/>
                    </a:lnTo>
                    <a:lnTo>
                      <a:pt x="363" y="120"/>
                    </a:lnTo>
                    <a:lnTo>
                      <a:pt x="344" y="87"/>
                    </a:lnTo>
                    <a:lnTo>
                      <a:pt x="333" y="84"/>
                    </a:lnTo>
                    <a:lnTo>
                      <a:pt x="324" y="84"/>
                    </a:lnTo>
                    <a:lnTo>
                      <a:pt x="325" y="91"/>
                    </a:lnTo>
                    <a:lnTo>
                      <a:pt x="341" y="93"/>
                    </a:lnTo>
                    <a:lnTo>
                      <a:pt x="346" y="124"/>
                    </a:lnTo>
                    <a:lnTo>
                      <a:pt x="320" y="135"/>
                    </a:lnTo>
                    <a:lnTo>
                      <a:pt x="282" y="110"/>
                    </a:lnTo>
                    <a:lnTo>
                      <a:pt x="268" y="84"/>
                    </a:lnTo>
                    <a:lnTo>
                      <a:pt x="251" y="74"/>
                    </a:lnTo>
                    <a:lnTo>
                      <a:pt x="249" y="84"/>
                    </a:lnTo>
                    <a:lnTo>
                      <a:pt x="234" y="68"/>
                    </a:lnTo>
                    <a:lnTo>
                      <a:pt x="247" y="49"/>
                    </a:lnTo>
                    <a:lnTo>
                      <a:pt x="259" y="30"/>
                    </a:lnTo>
                    <a:lnTo>
                      <a:pt x="236" y="0"/>
                    </a:lnTo>
                    <a:lnTo>
                      <a:pt x="202" y="25"/>
                    </a:lnTo>
                    <a:lnTo>
                      <a:pt x="80" y="57"/>
                    </a:lnTo>
                    <a:lnTo>
                      <a:pt x="0" y="74"/>
                    </a:lnTo>
                    <a:lnTo>
                      <a:pt x="2" y="169"/>
                    </a:lnTo>
                    <a:close/>
                  </a:path>
                </a:pathLst>
              </a:custGeom>
              <a:solidFill>
                <a:srgbClr val="FFFFCC"/>
              </a:solidFill>
              <a:ln w="9525">
                <a:solidFill>
                  <a:srgbClr val="000080"/>
                </a:solidFill>
                <a:round/>
                <a:headEnd/>
                <a:tailEnd/>
              </a:ln>
            </p:spPr>
            <p:txBody>
              <a:bodyPr/>
              <a:lstStyle/>
              <a:p>
                <a:endParaRPr lang="en-US"/>
              </a:p>
            </p:txBody>
          </p:sp>
          <p:sp>
            <p:nvSpPr>
              <p:cNvPr id="75857" name="Freeform 64"/>
              <p:cNvSpPr>
                <a:spLocks/>
              </p:cNvSpPr>
              <p:nvPr/>
            </p:nvSpPr>
            <p:spPr bwMode="auto">
              <a:xfrm>
                <a:off x="4945" y="1756"/>
                <a:ext cx="25" cy="21"/>
              </a:xfrm>
              <a:custGeom>
                <a:avLst/>
                <a:gdLst>
                  <a:gd name="T0" fmla="*/ 0 w 32"/>
                  <a:gd name="T1" fmla="*/ 21 h 25"/>
                  <a:gd name="T2" fmla="*/ 10 w 32"/>
                  <a:gd name="T3" fmla="*/ 0 h 25"/>
                  <a:gd name="T4" fmla="*/ 25 w 32"/>
                  <a:gd name="T5" fmla="*/ 9 h 25"/>
                  <a:gd name="T6" fmla="*/ 0 w 32"/>
                  <a:gd name="T7" fmla="*/ 21 h 25"/>
                  <a:gd name="T8" fmla="*/ 0 w 32"/>
                  <a:gd name="T9" fmla="*/ 21 h 25"/>
                  <a:gd name="T10" fmla="*/ 0 w 32"/>
                  <a:gd name="T11" fmla="*/ 21 h 25"/>
                  <a:gd name="T12" fmla="*/ 0 60000 65536"/>
                  <a:gd name="T13" fmla="*/ 0 60000 65536"/>
                  <a:gd name="T14" fmla="*/ 0 60000 65536"/>
                  <a:gd name="T15" fmla="*/ 0 60000 65536"/>
                  <a:gd name="T16" fmla="*/ 0 60000 65536"/>
                  <a:gd name="T17" fmla="*/ 0 60000 65536"/>
                  <a:gd name="T18" fmla="*/ 0 w 32"/>
                  <a:gd name="T19" fmla="*/ 0 h 25"/>
                  <a:gd name="T20" fmla="*/ 32 w 3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2" h="25">
                    <a:moveTo>
                      <a:pt x="0" y="25"/>
                    </a:moveTo>
                    <a:lnTo>
                      <a:pt x="13" y="0"/>
                    </a:lnTo>
                    <a:lnTo>
                      <a:pt x="32" y="11"/>
                    </a:lnTo>
                    <a:lnTo>
                      <a:pt x="0" y="25"/>
                    </a:lnTo>
                    <a:close/>
                  </a:path>
                </a:pathLst>
              </a:custGeom>
              <a:solidFill>
                <a:srgbClr val="FFFFCC"/>
              </a:solidFill>
              <a:ln w="9525">
                <a:solidFill>
                  <a:srgbClr val="000080"/>
                </a:solidFill>
                <a:round/>
                <a:headEnd/>
                <a:tailEnd/>
              </a:ln>
            </p:spPr>
            <p:txBody>
              <a:bodyPr/>
              <a:lstStyle/>
              <a:p>
                <a:endParaRPr lang="en-US"/>
              </a:p>
            </p:txBody>
          </p:sp>
          <p:sp>
            <p:nvSpPr>
              <p:cNvPr id="75858" name="Freeform 65"/>
              <p:cNvSpPr>
                <a:spLocks/>
              </p:cNvSpPr>
              <p:nvPr/>
            </p:nvSpPr>
            <p:spPr bwMode="auto">
              <a:xfrm>
                <a:off x="4993" y="1755"/>
                <a:ext cx="22" cy="14"/>
              </a:xfrm>
              <a:custGeom>
                <a:avLst/>
                <a:gdLst>
                  <a:gd name="T0" fmla="*/ 0 w 27"/>
                  <a:gd name="T1" fmla="*/ 14 h 19"/>
                  <a:gd name="T2" fmla="*/ 12 w 27"/>
                  <a:gd name="T3" fmla="*/ 0 h 19"/>
                  <a:gd name="T4" fmla="*/ 22 w 27"/>
                  <a:gd name="T5" fmla="*/ 10 h 19"/>
                  <a:gd name="T6" fmla="*/ 0 w 27"/>
                  <a:gd name="T7" fmla="*/ 14 h 19"/>
                  <a:gd name="T8" fmla="*/ 0 w 27"/>
                  <a:gd name="T9" fmla="*/ 14 h 19"/>
                  <a:gd name="T10" fmla="*/ 0 w 27"/>
                  <a:gd name="T11" fmla="*/ 14 h 19"/>
                  <a:gd name="T12" fmla="*/ 0 60000 65536"/>
                  <a:gd name="T13" fmla="*/ 0 60000 65536"/>
                  <a:gd name="T14" fmla="*/ 0 60000 65536"/>
                  <a:gd name="T15" fmla="*/ 0 60000 65536"/>
                  <a:gd name="T16" fmla="*/ 0 60000 65536"/>
                  <a:gd name="T17" fmla="*/ 0 60000 65536"/>
                  <a:gd name="T18" fmla="*/ 0 w 27"/>
                  <a:gd name="T19" fmla="*/ 0 h 19"/>
                  <a:gd name="T20" fmla="*/ 27 w 2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7" h="19">
                    <a:moveTo>
                      <a:pt x="0" y="19"/>
                    </a:moveTo>
                    <a:lnTo>
                      <a:pt x="15" y="0"/>
                    </a:lnTo>
                    <a:lnTo>
                      <a:pt x="27" y="13"/>
                    </a:lnTo>
                    <a:lnTo>
                      <a:pt x="0" y="19"/>
                    </a:lnTo>
                    <a:close/>
                  </a:path>
                </a:pathLst>
              </a:custGeom>
              <a:solidFill>
                <a:srgbClr val="FFFFCC"/>
              </a:solidFill>
              <a:ln w="9525">
                <a:solidFill>
                  <a:srgbClr val="000080"/>
                </a:solidFill>
                <a:round/>
                <a:headEnd/>
                <a:tailEnd/>
              </a:ln>
            </p:spPr>
            <p:txBody>
              <a:bodyPr/>
              <a:lstStyle/>
              <a:p>
                <a:endParaRPr lang="en-US"/>
              </a:p>
            </p:txBody>
          </p:sp>
          <p:sp>
            <p:nvSpPr>
              <p:cNvPr id="75859" name="Freeform 66"/>
              <p:cNvSpPr>
                <a:spLocks/>
              </p:cNvSpPr>
              <p:nvPr/>
            </p:nvSpPr>
            <p:spPr bwMode="auto">
              <a:xfrm>
                <a:off x="4651" y="1410"/>
                <a:ext cx="139" cy="267"/>
              </a:xfrm>
              <a:custGeom>
                <a:avLst/>
                <a:gdLst>
                  <a:gd name="T0" fmla="*/ 23 w 177"/>
                  <a:gd name="T1" fmla="*/ 110 h 338"/>
                  <a:gd name="T2" fmla="*/ 29 w 177"/>
                  <a:gd name="T3" fmla="*/ 157 h 338"/>
                  <a:gd name="T4" fmla="*/ 63 w 177"/>
                  <a:gd name="T5" fmla="*/ 267 h 338"/>
                  <a:gd name="T6" fmla="*/ 126 w 177"/>
                  <a:gd name="T7" fmla="*/ 254 h 338"/>
                  <a:gd name="T8" fmla="*/ 121 w 177"/>
                  <a:gd name="T9" fmla="*/ 97 h 338"/>
                  <a:gd name="T10" fmla="*/ 136 w 177"/>
                  <a:gd name="T11" fmla="*/ 66 h 338"/>
                  <a:gd name="T12" fmla="*/ 139 w 177"/>
                  <a:gd name="T13" fmla="*/ 0 h 338"/>
                  <a:gd name="T14" fmla="*/ 0 w 177"/>
                  <a:gd name="T15" fmla="*/ 33 h 338"/>
                  <a:gd name="T16" fmla="*/ 23 w 177"/>
                  <a:gd name="T17" fmla="*/ 110 h 338"/>
                  <a:gd name="T18" fmla="*/ 23 w 177"/>
                  <a:gd name="T19" fmla="*/ 110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rgbClr val="FFFFCC"/>
              </a:solidFill>
              <a:ln w="9525">
                <a:solidFill>
                  <a:srgbClr val="000080"/>
                </a:solidFill>
                <a:round/>
                <a:headEnd/>
                <a:tailEnd/>
              </a:ln>
            </p:spPr>
            <p:txBody>
              <a:bodyPr/>
              <a:lstStyle/>
              <a:p>
                <a:endParaRPr lang="en-US"/>
              </a:p>
            </p:txBody>
          </p:sp>
          <p:sp>
            <p:nvSpPr>
              <p:cNvPr id="75860" name="Freeform 67"/>
              <p:cNvSpPr>
                <a:spLocks/>
              </p:cNvSpPr>
              <p:nvPr/>
            </p:nvSpPr>
            <p:spPr bwMode="auto">
              <a:xfrm>
                <a:off x="4773" y="1371"/>
                <a:ext cx="128" cy="294"/>
              </a:xfrm>
              <a:custGeom>
                <a:avLst/>
                <a:gdLst>
                  <a:gd name="T0" fmla="*/ 0 w 164"/>
                  <a:gd name="T1" fmla="*/ 137 h 371"/>
                  <a:gd name="T2" fmla="*/ 15 w 164"/>
                  <a:gd name="T3" fmla="*/ 105 h 371"/>
                  <a:gd name="T4" fmla="*/ 18 w 164"/>
                  <a:gd name="T5" fmla="*/ 40 h 371"/>
                  <a:gd name="T6" fmla="*/ 16 w 164"/>
                  <a:gd name="T7" fmla="*/ 14 h 371"/>
                  <a:gd name="T8" fmla="*/ 42 w 164"/>
                  <a:gd name="T9" fmla="*/ 0 h 371"/>
                  <a:gd name="T10" fmla="*/ 100 w 164"/>
                  <a:gd name="T11" fmla="*/ 184 h 371"/>
                  <a:gd name="T12" fmla="*/ 128 w 164"/>
                  <a:gd name="T13" fmla="*/ 223 h 371"/>
                  <a:gd name="T14" fmla="*/ 126 w 164"/>
                  <a:gd name="T15" fmla="*/ 249 h 371"/>
                  <a:gd name="T16" fmla="*/ 100 w 164"/>
                  <a:gd name="T17" fmla="*/ 269 h 371"/>
                  <a:gd name="T18" fmla="*/ 5 w 164"/>
                  <a:gd name="T19" fmla="*/ 294 h 371"/>
                  <a:gd name="T20" fmla="*/ 0 w 164"/>
                  <a:gd name="T21" fmla="*/ 137 h 371"/>
                  <a:gd name="T22" fmla="*/ 0 w 164"/>
                  <a:gd name="T23" fmla="*/ 13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371"/>
                  <a:gd name="T38" fmla="*/ 164 w 164"/>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371">
                    <a:moveTo>
                      <a:pt x="0" y="173"/>
                    </a:moveTo>
                    <a:lnTo>
                      <a:pt x="19" y="133"/>
                    </a:lnTo>
                    <a:lnTo>
                      <a:pt x="23" y="50"/>
                    </a:lnTo>
                    <a:lnTo>
                      <a:pt x="21" y="18"/>
                    </a:lnTo>
                    <a:lnTo>
                      <a:pt x="54" y="0"/>
                    </a:lnTo>
                    <a:lnTo>
                      <a:pt x="128" y="232"/>
                    </a:lnTo>
                    <a:lnTo>
                      <a:pt x="164" y="282"/>
                    </a:lnTo>
                    <a:lnTo>
                      <a:pt x="162" y="314"/>
                    </a:lnTo>
                    <a:lnTo>
                      <a:pt x="128" y="339"/>
                    </a:lnTo>
                    <a:lnTo>
                      <a:pt x="6" y="371"/>
                    </a:lnTo>
                    <a:lnTo>
                      <a:pt x="0" y="173"/>
                    </a:lnTo>
                    <a:close/>
                  </a:path>
                </a:pathLst>
              </a:custGeom>
              <a:solidFill>
                <a:srgbClr val="FFFFCC"/>
              </a:solidFill>
              <a:ln w="9525">
                <a:solidFill>
                  <a:srgbClr val="000080"/>
                </a:solidFill>
                <a:round/>
                <a:headEnd/>
                <a:tailEnd/>
              </a:ln>
            </p:spPr>
            <p:txBody>
              <a:bodyPr/>
              <a:lstStyle/>
              <a:p>
                <a:endParaRPr lang="en-US"/>
              </a:p>
            </p:txBody>
          </p:sp>
          <p:sp>
            <p:nvSpPr>
              <p:cNvPr id="75861" name="Freeform 68"/>
              <p:cNvSpPr>
                <a:spLocks/>
              </p:cNvSpPr>
              <p:nvPr/>
            </p:nvSpPr>
            <p:spPr bwMode="auto">
              <a:xfrm>
                <a:off x="4814" y="1110"/>
                <a:ext cx="316" cy="484"/>
              </a:xfrm>
              <a:custGeom>
                <a:avLst/>
                <a:gdLst>
                  <a:gd name="T0" fmla="*/ 0 w 399"/>
                  <a:gd name="T1" fmla="*/ 261 h 612"/>
                  <a:gd name="T2" fmla="*/ 18 w 399"/>
                  <a:gd name="T3" fmla="*/ 263 h 612"/>
                  <a:gd name="T4" fmla="*/ 19 w 399"/>
                  <a:gd name="T5" fmla="*/ 231 h 612"/>
                  <a:gd name="T6" fmla="*/ 42 w 399"/>
                  <a:gd name="T7" fmla="*/ 187 h 612"/>
                  <a:gd name="T8" fmla="*/ 32 w 399"/>
                  <a:gd name="T9" fmla="*/ 156 h 612"/>
                  <a:gd name="T10" fmla="*/ 77 w 399"/>
                  <a:gd name="T11" fmla="*/ 4 h 612"/>
                  <a:gd name="T12" fmla="*/ 86 w 399"/>
                  <a:gd name="T13" fmla="*/ 4 h 612"/>
                  <a:gd name="T14" fmla="*/ 90 w 399"/>
                  <a:gd name="T15" fmla="*/ 24 h 612"/>
                  <a:gd name="T16" fmla="*/ 135 w 399"/>
                  <a:gd name="T17" fmla="*/ 7 h 612"/>
                  <a:gd name="T18" fmla="*/ 137 w 399"/>
                  <a:gd name="T19" fmla="*/ 0 h 612"/>
                  <a:gd name="T20" fmla="*/ 173 w 399"/>
                  <a:gd name="T21" fmla="*/ 7 h 612"/>
                  <a:gd name="T22" fmla="*/ 232 w 399"/>
                  <a:gd name="T23" fmla="*/ 157 h 612"/>
                  <a:gd name="T24" fmla="*/ 259 w 399"/>
                  <a:gd name="T25" fmla="*/ 159 h 612"/>
                  <a:gd name="T26" fmla="*/ 307 w 399"/>
                  <a:gd name="T27" fmla="*/ 214 h 612"/>
                  <a:gd name="T28" fmla="*/ 301 w 399"/>
                  <a:gd name="T29" fmla="*/ 225 h 612"/>
                  <a:gd name="T30" fmla="*/ 316 w 399"/>
                  <a:gd name="T31" fmla="*/ 225 h 612"/>
                  <a:gd name="T32" fmla="*/ 306 w 399"/>
                  <a:gd name="T33" fmla="*/ 252 h 612"/>
                  <a:gd name="T34" fmla="*/ 281 w 399"/>
                  <a:gd name="T35" fmla="*/ 269 h 612"/>
                  <a:gd name="T36" fmla="*/ 253 w 399"/>
                  <a:gd name="T37" fmla="*/ 284 h 612"/>
                  <a:gd name="T38" fmla="*/ 249 w 399"/>
                  <a:gd name="T39" fmla="*/ 302 h 612"/>
                  <a:gd name="T40" fmla="*/ 236 w 399"/>
                  <a:gd name="T41" fmla="*/ 285 h 612"/>
                  <a:gd name="T42" fmla="*/ 211 w 399"/>
                  <a:gd name="T43" fmla="*/ 305 h 612"/>
                  <a:gd name="T44" fmla="*/ 200 w 399"/>
                  <a:gd name="T45" fmla="*/ 305 h 612"/>
                  <a:gd name="T46" fmla="*/ 189 w 399"/>
                  <a:gd name="T47" fmla="*/ 293 h 612"/>
                  <a:gd name="T48" fmla="*/ 184 w 399"/>
                  <a:gd name="T49" fmla="*/ 351 h 612"/>
                  <a:gd name="T50" fmla="*/ 161 w 399"/>
                  <a:gd name="T51" fmla="*/ 361 h 612"/>
                  <a:gd name="T52" fmla="*/ 150 w 399"/>
                  <a:gd name="T53" fmla="*/ 383 h 612"/>
                  <a:gd name="T54" fmla="*/ 137 w 399"/>
                  <a:gd name="T55" fmla="*/ 383 h 612"/>
                  <a:gd name="T56" fmla="*/ 105 w 399"/>
                  <a:gd name="T57" fmla="*/ 416 h 612"/>
                  <a:gd name="T58" fmla="*/ 104 w 399"/>
                  <a:gd name="T59" fmla="*/ 443 h 612"/>
                  <a:gd name="T60" fmla="*/ 96 w 399"/>
                  <a:gd name="T61" fmla="*/ 454 h 612"/>
                  <a:gd name="T62" fmla="*/ 87 w 399"/>
                  <a:gd name="T63" fmla="*/ 484 h 612"/>
                  <a:gd name="T64" fmla="*/ 59 w 399"/>
                  <a:gd name="T65" fmla="*/ 444 h 612"/>
                  <a:gd name="T66" fmla="*/ 0 w 399"/>
                  <a:gd name="T67" fmla="*/ 261 h 612"/>
                  <a:gd name="T68" fmla="*/ 0 w 399"/>
                  <a:gd name="T69" fmla="*/ 261 h 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2"/>
                  <a:gd name="T107" fmla="*/ 399 w 399"/>
                  <a:gd name="T108" fmla="*/ 612 h 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2">
                    <a:moveTo>
                      <a:pt x="0" y="330"/>
                    </a:moveTo>
                    <a:lnTo>
                      <a:pt x="23" y="332"/>
                    </a:lnTo>
                    <a:lnTo>
                      <a:pt x="24" y="292"/>
                    </a:lnTo>
                    <a:lnTo>
                      <a:pt x="53" y="237"/>
                    </a:lnTo>
                    <a:lnTo>
                      <a:pt x="40" y="197"/>
                    </a:lnTo>
                    <a:lnTo>
                      <a:pt x="97" y="5"/>
                    </a:lnTo>
                    <a:lnTo>
                      <a:pt x="108" y="5"/>
                    </a:lnTo>
                    <a:lnTo>
                      <a:pt x="114" y="30"/>
                    </a:lnTo>
                    <a:lnTo>
                      <a:pt x="171" y="9"/>
                    </a:lnTo>
                    <a:lnTo>
                      <a:pt x="173" y="0"/>
                    </a:lnTo>
                    <a:lnTo>
                      <a:pt x="218" y="9"/>
                    </a:lnTo>
                    <a:lnTo>
                      <a:pt x="293" y="199"/>
                    </a:lnTo>
                    <a:lnTo>
                      <a:pt x="327" y="201"/>
                    </a:lnTo>
                    <a:lnTo>
                      <a:pt x="388" y="271"/>
                    </a:lnTo>
                    <a:lnTo>
                      <a:pt x="380" y="285"/>
                    </a:lnTo>
                    <a:lnTo>
                      <a:pt x="399" y="285"/>
                    </a:lnTo>
                    <a:lnTo>
                      <a:pt x="386" y="319"/>
                    </a:lnTo>
                    <a:lnTo>
                      <a:pt x="355" y="340"/>
                    </a:lnTo>
                    <a:lnTo>
                      <a:pt x="319" y="359"/>
                    </a:lnTo>
                    <a:lnTo>
                      <a:pt x="315" y="382"/>
                    </a:lnTo>
                    <a:lnTo>
                      <a:pt x="298" y="361"/>
                    </a:lnTo>
                    <a:lnTo>
                      <a:pt x="266" y="386"/>
                    </a:lnTo>
                    <a:lnTo>
                      <a:pt x="253" y="386"/>
                    </a:lnTo>
                    <a:lnTo>
                      <a:pt x="239" y="370"/>
                    </a:lnTo>
                    <a:lnTo>
                      <a:pt x="232" y="444"/>
                    </a:lnTo>
                    <a:lnTo>
                      <a:pt x="203" y="456"/>
                    </a:lnTo>
                    <a:lnTo>
                      <a:pt x="190" y="484"/>
                    </a:lnTo>
                    <a:lnTo>
                      <a:pt x="173" y="484"/>
                    </a:lnTo>
                    <a:lnTo>
                      <a:pt x="133" y="526"/>
                    </a:lnTo>
                    <a:lnTo>
                      <a:pt x="131" y="560"/>
                    </a:lnTo>
                    <a:lnTo>
                      <a:pt x="121" y="574"/>
                    </a:lnTo>
                    <a:lnTo>
                      <a:pt x="110" y="612"/>
                    </a:lnTo>
                    <a:lnTo>
                      <a:pt x="74" y="562"/>
                    </a:lnTo>
                    <a:lnTo>
                      <a:pt x="0" y="330"/>
                    </a:lnTo>
                    <a:close/>
                  </a:path>
                </a:pathLst>
              </a:custGeom>
              <a:solidFill>
                <a:srgbClr val="FFFFCC"/>
              </a:solidFill>
              <a:ln w="9525">
                <a:solidFill>
                  <a:srgbClr val="000080"/>
                </a:solidFill>
                <a:round/>
                <a:headEnd/>
                <a:tailEnd/>
              </a:ln>
            </p:spPr>
            <p:txBody>
              <a:bodyPr/>
              <a:lstStyle/>
              <a:p>
                <a:endParaRPr lang="en-US"/>
              </a:p>
            </p:txBody>
          </p:sp>
          <p:sp>
            <p:nvSpPr>
              <p:cNvPr id="75862" name="Freeform 69"/>
              <p:cNvSpPr>
                <a:spLocks/>
              </p:cNvSpPr>
              <p:nvPr/>
            </p:nvSpPr>
            <p:spPr bwMode="auto">
              <a:xfrm>
                <a:off x="4318" y="3659"/>
                <a:ext cx="41" cy="24"/>
              </a:xfrm>
              <a:custGeom>
                <a:avLst/>
                <a:gdLst>
                  <a:gd name="T0" fmla="*/ 0 w 54"/>
                  <a:gd name="T1" fmla="*/ 23 h 30"/>
                  <a:gd name="T2" fmla="*/ 3 w 54"/>
                  <a:gd name="T3" fmla="*/ 12 h 30"/>
                  <a:gd name="T4" fmla="*/ 16 w 54"/>
                  <a:gd name="T5" fmla="*/ 9 h 30"/>
                  <a:gd name="T6" fmla="*/ 35 w 54"/>
                  <a:gd name="T7" fmla="*/ 0 h 30"/>
                  <a:gd name="T8" fmla="*/ 41 w 54"/>
                  <a:gd name="T9" fmla="*/ 8 h 30"/>
                  <a:gd name="T10" fmla="*/ 19 w 54"/>
                  <a:gd name="T11" fmla="*/ 14 h 30"/>
                  <a:gd name="T12" fmla="*/ 14 w 54"/>
                  <a:gd name="T13" fmla="*/ 14 h 30"/>
                  <a:gd name="T14" fmla="*/ 14 w 54"/>
                  <a:gd name="T15" fmla="*/ 24 h 30"/>
                  <a:gd name="T16" fmla="*/ 0 w 54"/>
                  <a:gd name="T17" fmla="*/ 23 h 30"/>
                  <a:gd name="T18" fmla="*/ 0 w 54"/>
                  <a:gd name="T19" fmla="*/ 2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0"/>
                  <a:gd name="T32" fmla="*/ 54 w 5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0">
                    <a:moveTo>
                      <a:pt x="0" y="29"/>
                    </a:moveTo>
                    <a:lnTo>
                      <a:pt x="4" y="15"/>
                    </a:lnTo>
                    <a:lnTo>
                      <a:pt x="21" y="11"/>
                    </a:lnTo>
                    <a:lnTo>
                      <a:pt x="46" y="0"/>
                    </a:lnTo>
                    <a:lnTo>
                      <a:pt x="54" y="10"/>
                    </a:lnTo>
                    <a:lnTo>
                      <a:pt x="25" y="17"/>
                    </a:lnTo>
                    <a:lnTo>
                      <a:pt x="18" y="17"/>
                    </a:lnTo>
                    <a:lnTo>
                      <a:pt x="18" y="30"/>
                    </a:lnTo>
                    <a:lnTo>
                      <a:pt x="0" y="29"/>
                    </a:lnTo>
                    <a:close/>
                  </a:path>
                </a:pathLst>
              </a:custGeom>
              <a:solidFill>
                <a:srgbClr val="FFFFCC"/>
              </a:solidFill>
              <a:ln w="9525">
                <a:solidFill>
                  <a:srgbClr val="000080"/>
                </a:solidFill>
                <a:round/>
                <a:headEnd/>
                <a:tailEnd/>
              </a:ln>
            </p:spPr>
            <p:txBody>
              <a:bodyPr/>
              <a:lstStyle/>
              <a:p>
                <a:endParaRPr lang="en-US"/>
              </a:p>
            </p:txBody>
          </p:sp>
          <p:sp>
            <p:nvSpPr>
              <p:cNvPr id="75863" name="Freeform 70"/>
              <p:cNvSpPr>
                <a:spLocks/>
              </p:cNvSpPr>
              <p:nvPr/>
            </p:nvSpPr>
            <p:spPr bwMode="auto">
              <a:xfrm>
                <a:off x="4369" y="3628"/>
                <a:ext cx="53" cy="34"/>
              </a:xfrm>
              <a:custGeom>
                <a:avLst/>
                <a:gdLst>
                  <a:gd name="T0" fmla="*/ 5 w 69"/>
                  <a:gd name="T1" fmla="*/ 34 h 46"/>
                  <a:gd name="T2" fmla="*/ 53 w 69"/>
                  <a:gd name="T3" fmla="*/ 0 h 46"/>
                  <a:gd name="T4" fmla="*/ 0 w 69"/>
                  <a:gd name="T5" fmla="*/ 30 h 46"/>
                  <a:gd name="T6" fmla="*/ 5 w 69"/>
                  <a:gd name="T7" fmla="*/ 34 h 46"/>
                  <a:gd name="T8" fmla="*/ 5 w 69"/>
                  <a:gd name="T9" fmla="*/ 34 h 46"/>
                  <a:gd name="T10" fmla="*/ 0 60000 65536"/>
                  <a:gd name="T11" fmla="*/ 0 60000 65536"/>
                  <a:gd name="T12" fmla="*/ 0 60000 65536"/>
                  <a:gd name="T13" fmla="*/ 0 60000 65536"/>
                  <a:gd name="T14" fmla="*/ 0 60000 65536"/>
                  <a:gd name="T15" fmla="*/ 0 w 69"/>
                  <a:gd name="T16" fmla="*/ 0 h 46"/>
                  <a:gd name="T17" fmla="*/ 69 w 69"/>
                  <a:gd name="T18" fmla="*/ 46 h 46"/>
                </a:gdLst>
                <a:ahLst/>
                <a:cxnLst>
                  <a:cxn ang="T10">
                    <a:pos x="T0" y="T1"/>
                  </a:cxn>
                  <a:cxn ang="T11">
                    <a:pos x="T2" y="T3"/>
                  </a:cxn>
                  <a:cxn ang="T12">
                    <a:pos x="T4" y="T5"/>
                  </a:cxn>
                  <a:cxn ang="T13">
                    <a:pos x="T6" y="T7"/>
                  </a:cxn>
                  <a:cxn ang="T14">
                    <a:pos x="T8" y="T9"/>
                  </a:cxn>
                </a:cxnLst>
                <a:rect l="T15" t="T16" r="T17" b="T18"/>
                <a:pathLst>
                  <a:path w="69" h="46">
                    <a:moveTo>
                      <a:pt x="6" y="46"/>
                    </a:moveTo>
                    <a:lnTo>
                      <a:pt x="69" y="0"/>
                    </a:lnTo>
                    <a:lnTo>
                      <a:pt x="0" y="40"/>
                    </a:lnTo>
                    <a:lnTo>
                      <a:pt x="6" y="46"/>
                    </a:lnTo>
                    <a:close/>
                  </a:path>
                </a:pathLst>
              </a:custGeom>
              <a:solidFill>
                <a:srgbClr val="FFFFCC"/>
              </a:solidFill>
              <a:ln w="9525">
                <a:solidFill>
                  <a:srgbClr val="000080"/>
                </a:solidFill>
                <a:round/>
                <a:headEnd/>
                <a:tailEnd/>
              </a:ln>
            </p:spPr>
            <p:txBody>
              <a:bodyPr/>
              <a:lstStyle/>
              <a:p>
                <a:endParaRPr lang="en-US"/>
              </a:p>
            </p:txBody>
          </p:sp>
          <p:sp>
            <p:nvSpPr>
              <p:cNvPr id="75864" name="Freeform 71"/>
              <p:cNvSpPr>
                <a:spLocks/>
              </p:cNvSpPr>
              <p:nvPr/>
            </p:nvSpPr>
            <p:spPr bwMode="auto">
              <a:xfrm>
                <a:off x="4602" y="2179"/>
                <a:ext cx="37" cy="92"/>
              </a:xfrm>
              <a:custGeom>
                <a:avLst/>
                <a:gdLst>
                  <a:gd name="T0" fmla="*/ 0 w 45"/>
                  <a:gd name="T1" fmla="*/ 92 h 116"/>
                  <a:gd name="T2" fmla="*/ 12 w 45"/>
                  <a:gd name="T3" fmla="*/ 67 h 116"/>
                  <a:gd name="T4" fmla="*/ 26 w 45"/>
                  <a:gd name="T5" fmla="*/ 52 h 116"/>
                  <a:gd name="T6" fmla="*/ 37 w 45"/>
                  <a:gd name="T7" fmla="*/ 0 h 116"/>
                  <a:gd name="T8" fmla="*/ 16 w 45"/>
                  <a:gd name="T9" fmla="*/ 12 h 116"/>
                  <a:gd name="T10" fmla="*/ 0 w 45"/>
                  <a:gd name="T11" fmla="*/ 60 h 116"/>
                  <a:gd name="T12" fmla="*/ 0 w 45"/>
                  <a:gd name="T13" fmla="*/ 92 h 116"/>
                  <a:gd name="T14" fmla="*/ 0 w 45"/>
                  <a:gd name="T15" fmla="*/ 92 h 11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16"/>
                  <a:gd name="T26" fmla="*/ 45 w 45"/>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16">
                    <a:moveTo>
                      <a:pt x="0" y="116"/>
                    </a:moveTo>
                    <a:lnTo>
                      <a:pt x="15" y="84"/>
                    </a:lnTo>
                    <a:lnTo>
                      <a:pt x="32" y="65"/>
                    </a:lnTo>
                    <a:lnTo>
                      <a:pt x="45" y="0"/>
                    </a:lnTo>
                    <a:lnTo>
                      <a:pt x="19" y="15"/>
                    </a:lnTo>
                    <a:lnTo>
                      <a:pt x="0" y="76"/>
                    </a:lnTo>
                    <a:lnTo>
                      <a:pt x="0" y="116"/>
                    </a:lnTo>
                    <a:close/>
                  </a:path>
                </a:pathLst>
              </a:custGeom>
              <a:solidFill>
                <a:srgbClr val="FFFFCC"/>
              </a:solidFill>
              <a:ln w="9525">
                <a:solidFill>
                  <a:srgbClr val="000080"/>
                </a:solidFill>
                <a:round/>
                <a:headEnd/>
                <a:tailEnd/>
              </a:ln>
            </p:spPr>
            <p:txBody>
              <a:bodyPr/>
              <a:lstStyle/>
              <a:p>
                <a:endParaRPr lang="en-US"/>
              </a:p>
            </p:txBody>
          </p:sp>
          <p:sp>
            <p:nvSpPr>
              <p:cNvPr id="75865" name="Freeform 72"/>
              <p:cNvSpPr>
                <a:spLocks/>
              </p:cNvSpPr>
              <p:nvPr/>
            </p:nvSpPr>
            <p:spPr bwMode="auto">
              <a:xfrm>
                <a:off x="4670" y="1884"/>
                <a:ext cx="15" cy="22"/>
              </a:xfrm>
              <a:custGeom>
                <a:avLst/>
                <a:gdLst>
                  <a:gd name="T0" fmla="*/ 0 w 17"/>
                  <a:gd name="T1" fmla="*/ 22 h 27"/>
                  <a:gd name="T2" fmla="*/ 2 w 17"/>
                  <a:gd name="T3" fmla="*/ 7 h 27"/>
                  <a:gd name="T4" fmla="*/ 11 w 17"/>
                  <a:gd name="T5" fmla="*/ 0 h 27"/>
                  <a:gd name="T6" fmla="*/ 15 w 17"/>
                  <a:gd name="T7" fmla="*/ 5 h 27"/>
                  <a:gd name="T8" fmla="*/ 0 w 17"/>
                  <a:gd name="T9" fmla="*/ 22 h 27"/>
                  <a:gd name="T10" fmla="*/ 0 w 17"/>
                  <a:gd name="T11" fmla="*/ 22 h 27"/>
                  <a:gd name="T12" fmla="*/ 0 w 17"/>
                  <a:gd name="T13" fmla="*/ 22 h 27"/>
                  <a:gd name="T14" fmla="*/ 0 60000 65536"/>
                  <a:gd name="T15" fmla="*/ 0 60000 65536"/>
                  <a:gd name="T16" fmla="*/ 0 60000 65536"/>
                  <a:gd name="T17" fmla="*/ 0 60000 65536"/>
                  <a:gd name="T18" fmla="*/ 0 60000 65536"/>
                  <a:gd name="T19" fmla="*/ 0 60000 65536"/>
                  <a:gd name="T20" fmla="*/ 0 60000 65536"/>
                  <a:gd name="T21" fmla="*/ 0 w 17"/>
                  <a:gd name="T22" fmla="*/ 0 h 27"/>
                  <a:gd name="T23" fmla="*/ 17 w 1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7">
                    <a:moveTo>
                      <a:pt x="0" y="27"/>
                    </a:moveTo>
                    <a:lnTo>
                      <a:pt x="2" y="8"/>
                    </a:lnTo>
                    <a:lnTo>
                      <a:pt x="12" y="0"/>
                    </a:lnTo>
                    <a:lnTo>
                      <a:pt x="17" y="6"/>
                    </a:lnTo>
                    <a:lnTo>
                      <a:pt x="0" y="27"/>
                    </a:lnTo>
                    <a:close/>
                  </a:path>
                </a:pathLst>
              </a:custGeom>
              <a:solidFill>
                <a:srgbClr val="FFFFCC"/>
              </a:solidFill>
              <a:ln w="9525">
                <a:solidFill>
                  <a:srgbClr val="000080"/>
                </a:solidFill>
                <a:round/>
                <a:headEnd/>
                <a:tailEnd/>
              </a:ln>
            </p:spPr>
            <p:txBody>
              <a:bodyPr/>
              <a:lstStyle/>
              <a:p>
                <a:endParaRPr lang="en-US"/>
              </a:p>
            </p:txBody>
          </p:sp>
          <p:sp>
            <p:nvSpPr>
              <p:cNvPr id="75866" name="Freeform 73"/>
              <p:cNvSpPr>
                <a:spLocks/>
              </p:cNvSpPr>
              <p:nvPr/>
            </p:nvSpPr>
            <p:spPr bwMode="auto">
              <a:xfrm>
                <a:off x="4923" y="1734"/>
                <a:ext cx="27" cy="21"/>
              </a:xfrm>
              <a:custGeom>
                <a:avLst/>
                <a:gdLst>
                  <a:gd name="T0" fmla="*/ 0 w 34"/>
                  <a:gd name="T1" fmla="*/ 21 h 27"/>
                  <a:gd name="T2" fmla="*/ 12 w 34"/>
                  <a:gd name="T3" fmla="*/ 0 h 27"/>
                  <a:gd name="T4" fmla="*/ 27 w 34"/>
                  <a:gd name="T5" fmla="*/ 9 h 27"/>
                  <a:gd name="T6" fmla="*/ 0 w 34"/>
                  <a:gd name="T7" fmla="*/ 21 h 27"/>
                  <a:gd name="T8" fmla="*/ 0 w 34"/>
                  <a:gd name="T9" fmla="*/ 21 h 27"/>
                  <a:gd name="T10" fmla="*/ 0 w 34"/>
                  <a:gd name="T11" fmla="*/ 21 h 27"/>
                  <a:gd name="T12" fmla="*/ 0 60000 65536"/>
                  <a:gd name="T13" fmla="*/ 0 60000 65536"/>
                  <a:gd name="T14" fmla="*/ 0 60000 65536"/>
                  <a:gd name="T15" fmla="*/ 0 60000 65536"/>
                  <a:gd name="T16" fmla="*/ 0 60000 65536"/>
                  <a:gd name="T17" fmla="*/ 0 60000 65536"/>
                  <a:gd name="T18" fmla="*/ 0 w 34"/>
                  <a:gd name="T19" fmla="*/ 0 h 27"/>
                  <a:gd name="T20" fmla="*/ 34 w 3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4" h="27">
                    <a:moveTo>
                      <a:pt x="0" y="27"/>
                    </a:moveTo>
                    <a:lnTo>
                      <a:pt x="15" y="0"/>
                    </a:lnTo>
                    <a:lnTo>
                      <a:pt x="34" y="12"/>
                    </a:lnTo>
                    <a:lnTo>
                      <a:pt x="0" y="27"/>
                    </a:lnTo>
                    <a:close/>
                  </a:path>
                </a:pathLst>
              </a:custGeom>
              <a:solidFill>
                <a:srgbClr val="FFFFCC"/>
              </a:solidFill>
              <a:ln w="9525">
                <a:solidFill>
                  <a:srgbClr val="000080"/>
                </a:solidFill>
                <a:round/>
                <a:headEnd/>
                <a:tailEnd/>
              </a:ln>
            </p:spPr>
            <p:txBody>
              <a:bodyPr/>
              <a:lstStyle/>
              <a:p>
                <a:endParaRPr lang="en-US"/>
              </a:p>
            </p:txBody>
          </p:sp>
          <p:sp>
            <p:nvSpPr>
              <p:cNvPr id="75867" name="Freeform 74"/>
              <p:cNvSpPr>
                <a:spLocks/>
              </p:cNvSpPr>
              <p:nvPr/>
            </p:nvSpPr>
            <p:spPr bwMode="auto">
              <a:xfrm>
                <a:off x="4970" y="1731"/>
                <a:ext cx="23" cy="16"/>
              </a:xfrm>
              <a:custGeom>
                <a:avLst/>
                <a:gdLst>
                  <a:gd name="T0" fmla="*/ 0 w 27"/>
                  <a:gd name="T1" fmla="*/ 16 h 19"/>
                  <a:gd name="T2" fmla="*/ 14 w 27"/>
                  <a:gd name="T3" fmla="*/ 0 h 19"/>
                  <a:gd name="T4" fmla="*/ 23 w 27"/>
                  <a:gd name="T5" fmla="*/ 11 h 19"/>
                  <a:gd name="T6" fmla="*/ 0 w 27"/>
                  <a:gd name="T7" fmla="*/ 16 h 19"/>
                  <a:gd name="T8" fmla="*/ 0 w 27"/>
                  <a:gd name="T9" fmla="*/ 16 h 19"/>
                  <a:gd name="T10" fmla="*/ 0 w 27"/>
                  <a:gd name="T11" fmla="*/ 16 h 19"/>
                  <a:gd name="T12" fmla="*/ 0 60000 65536"/>
                  <a:gd name="T13" fmla="*/ 0 60000 65536"/>
                  <a:gd name="T14" fmla="*/ 0 60000 65536"/>
                  <a:gd name="T15" fmla="*/ 0 60000 65536"/>
                  <a:gd name="T16" fmla="*/ 0 60000 65536"/>
                  <a:gd name="T17" fmla="*/ 0 60000 65536"/>
                  <a:gd name="T18" fmla="*/ 0 w 27"/>
                  <a:gd name="T19" fmla="*/ 0 h 19"/>
                  <a:gd name="T20" fmla="*/ 27 w 2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7" h="19">
                    <a:moveTo>
                      <a:pt x="0" y="19"/>
                    </a:moveTo>
                    <a:lnTo>
                      <a:pt x="16" y="0"/>
                    </a:lnTo>
                    <a:lnTo>
                      <a:pt x="27" y="13"/>
                    </a:lnTo>
                    <a:lnTo>
                      <a:pt x="0" y="19"/>
                    </a:lnTo>
                    <a:close/>
                  </a:path>
                </a:pathLst>
              </a:custGeom>
              <a:solidFill>
                <a:srgbClr val="FFFFCC"/>
              </a:solidFill>
              <a:ln w="9525">
                <a:solidFill>
                  <a:srgbClr val="000080"/>
                </a:solidFill>
                <a:round/>
                <a:headEnd/>
                <a:tailEnd/>
              </a:ln>
            </p:spPr>
            <p:txBody>
              <a:bodyPr/>
              <a:lstStyle/>
              <a:p>
                <a:endParaRPr lang="en-US"/>
              </a:p>
            </p:txBody>
          </p:sp>
          <p:sp>
            <p:nvSpPr>
              <p:cNvPr id="75868" name="Text Box 75"/>
              <p:cNvSpPr txBox="1">
                <a:spLocks noChangeArrowheads="1"/>
              </p:cNvSpPr>
              <p:nvPr/>
            </p:nvSpPr>
            <p:spPr bwMode="auto">
              <a:xfrm>
                <a:off x="4159" y="3221"/>
                <a:ext cx="2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FL</a:t>
                </a:r>
              </a:p>
            </p:txBody>
          </p:sp>
        </p:grpSp>
        <p:grpSp>
          <p:nvGrpSpPr>
            <p:cNvPr id="75782" name="Group 76"/>
            <p:cNvGrpSpPr>
              <a:grpSpLocks/>
            </p:cNvGrpSpPr>
            <p:nvPr/>
          </p:nvGrpSpPr>
          <p:grpSpPr bwMode="auto">
            <a:xfrm>
              <a:off x="739" y="1355"/>
              <a:ext cx="4203" cy="2277"/>
              <a:chOff x="739" y="1355"/>
              <a:chExt cx="4203" cy="2277"/>
            </a:xfrm>
          </p:grpSpPr>
          <p:sp>
            <p:nvSpPr>
              <p:cNvPr id="75783" name="Freeform 77"/>
              <p:cNvSpPr>
                <a:spLocks/>
              </p:cNvSpPr>
              <p:nvPr/>
            </p:nvSpPr>
            <p:spPr bwMode="auto">
              <a:xfrm>
                <a:off x="3694" y="3056"/>
                <a:ext cx="784" cy="576"/>
              </a:xfrm>
              <a:custGeom>
                <a:avLst/>
                <a:gdLst>
                  <a:gd name="T0" fmla="*/ 0 w 993"/>
                  <a:gd name="T1" fmla="*/ 55 h 730"/>
                  <a:gd name="T2" fmla="*/ 23 w 993"/>
                  <a:gd name="T3" fmla="*/ 75 h 730"/>
                  <a:gd name="T4" fmla="*/ 20 w 993"/>
                  <a:gd name="T5" fmla="*/ 88 h 730"/>
                  <a:gd name="T6" fmla="*/ 26 w 993"/>
                  <a:gd name="T7" fmla="*/ 96 h 730"/>
                  <a:gd name="T8" fmla="*/ 17 w 993"/>
                  <a:gd name="T9" fmla="*/ 111 h 730"/>
                  <a:gd name="T10" fmla="*/ 108 w 993"/>
                  <a:gd name="T11" fmla="*/ 80 h 730"/>
                  <a:gd name="T12" fmla="*/ 226 w 993"/>
                  <a:gd name="T13" fmla="*/ 153 h 730"/>
                  <a:gd name="T14" fmla="*/ 321 w 993"/>
                  <a:gd name="T15" fmla="*/ 102 h 730"/>
                  <a:gd name="T16" fmla="*/ 377 w 993"/>
                  <a:gd name="T17" fmla="*/ 114 h 730"/>
                  <a:gd name="T18" fmla="*/ 448 w 993"/>
                  <a:gd name="T19" fmla="*/ 183 h 730"/>
                  <a:gd name="T20" fmla="*/ 471 w 993"/>
                  <a:gd name="T21" fmla="*/ 183 h 730"/>
                  <a:gd name="T22" fmla="*/ 496 w 993"/>
                  <a:gd name="T23" fmla="*/ 231 h 730"/>
                  <a:gd name="T24" fmla="*/ 490 w 993"/>
                  <a:gd name="T25" fmla="*/ 323 h 730"/>
                  <a:gd name="T26" fmla="*/ 506 w 993"/>
                  <a:gd name="T27" fmla="*/ 333 h 730"/>
                  <a:gd name="T28" fmla="*/ 509 w 993"/>
                  <a:gd name="T29" fmla="*/ 316 h 730"/>
                  <a:gd name="T30" fmla="*/ 531 w 993"/>
                  <a:gd name="T31" fmla="*/ 316 h 730"/>
                  <a:gd name="T32" fmla="*/ 509 w 993"/>
                  <a:gd name="T33" fmla="*/ 360 h 730"/>
                  <a:gd name="T34" fmla="*/ 569 w 993"/>
                  <a:gd name="T35" fmla="*/ 420 h 730"/>
                  <a:gd name="T36" fmla="*/ 578 w 993"/>
                  <a:gd name="T37" fmla="*/ 402 h 730"/>
                  <a:gd name="T38" fmla="*/ 583 w 993"/>
                  <a:gd name="T39" fmla="*/ 445 h 730"/>
                  <a:gd name="T40" fmla="*/ 602 w 993"/>
                  <a:gd name="T41" fmla="*/ 454 h 730"/>
                  <a:gd name="T42" fmla="*/ 623 w 993"/>
                  <a:gd name="T43" fmla="*/ 505 h 730"/>
                  <a:gd name="T44" fmla="*/ 643 w 993"/>
                  <a:gd name="T45" fmla="*/ 505 h 730"/>
                  <a:gd name="T46" fmla="*/ 689 w 993"/>
                  <a:gd name="T47" fmla="*/ 553 h 730"/>
                  <a:gd name="T48" fmla="*/ 715 w 993"/>
                  <a:gd name="T49" fmla="*/ 556 h 730"/>
                  <a:gd name="T50" fmla="*/ 715 w 993"/>
                  <a:gd name="T51" fmla="*/ 564 h 730"/>
                  <a:gd name="T52" fmla="*/ 697 w 993"/>
                  <a:gd name="T53" fmla="*/ 576 h 730"/>
                  <a:gd name="T54" fmla="*/ 737 w 993"/>
                  <a:gd name="T55" fmla="*/ 571 h 730"/>
                  <a:gd name="T56" fmla="*/ 763 w 993"/>
                  <a:gd name="T57" fmla="*/ 559 h 730"/>
                  <a:gd name="T58" fmla="*/ 776 w 993"/>
                  <a:gd name="T59" fmla="*/ 493 h 730"/>
                  <a:gd name="T60" fmla="*/ 784 w 993"/>
                  <a:gd name="T61" fmla="*/ 496 h 730"/>
                  <a:gd name="T62" fmla="*/ 776 w 993"/>
                  <a:gd name="T63" fmla="*/ 403 h 730"/>
                  <a:gd name="T64" fmla="*/ 767 w 993"/>
                  <a:gd name="T65" fmla="*/ 376 h 730"/>
                  <a:gd name="T66" fmla="*/ 683 w 993"/>
                  <a:gd name="T67" fmla="*/ 241 h 730"/>
                  <a:gd name="T68" fmla="*/ 617 w 993"/>
                  <a:gd name="T69" fmla="*/ 114 h 730"/>
                  <a:gd name="T70" fmla="*/ 576 w 993"/>
                  <a:gd name="T71" fmla="*/ 9 h 730"/>
                  <a:gd name="T72" fmla="*/ 566 w 993"/>
                  <a:gd name="T73" fmla="*/ 6 h 730"/>
                  <a:gd name="T74" fmla="*/ 531 w 993"/>
                  <a:gd name="T75" fmla="*/ 0 h 730"/>
                  <a:gd name="T76" fmla="*/ 520 w 993"/>
                  <a:gd name="T77" fmla="*/ 10 h 730"/>
                  <a:gd name="T78" fmla="*/ 526 w 993"/>
                  <a:gd name="T79" fmla="*/ 50 h 730"/>
                  <a:gd name="T80" fmla="*/ 511 w 993"/>
                  <a:gd name="T81" fmla="*/ 48 h 730"/>
                  <a:gd name="T82" fmla="*/ 508 w 993"/>
                  <a:gd name="T83" fmla="*/ 30 h 730"/>
                  <a:gd name="T84" fmla="*/ 258 w 993"/>
                  <a:gd name="T85" fmla="*/ 45 h 730"/>
                  <a:gd name="T86" fmla="*/ 242 w 993"/>
                  <a:gd name="T87" fmla="*/ 17 h 730"/>
                  <a:gd name="T88" fmla="*/ 2 w 993"/>
                  <a:gd name="T89" fmla="*/ 37 h 730"/>
                  <a:gd name="T90" fmla="*/ 0 w 993"/>
                  <a:gd name="T91" fmla="*/ 55 h 730"/>
                  <a:gd name="T92" fmla="*/ 0 w 993"/>
                  <a:gd name="T93" fmla="*/ 55 h 7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3"/>
                  <a:gd name="T142" fmla="*/ 0 h 730"/>
                  <a:gd name="T143" fmla="*/ 993 w 993"/>
                  <a:gd name="T144" fmla="*/ 730 h 7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3" h="730">
                    <a:moveTo>
                      <a:pt x="0" y="70"/>
                    </a:moveTo>
                    <a:lnTo>
                      <a:pt x="29" y="95"/>
                    </a:lnTo>
                    <a:lnTo>
                      <a:pt x="25" y="112"/>
                    </a:lnTo>
                    <a:lnTo>
                      <a:pt x="33" y="122"/>
                    </a:lnTo>
                    <a:lnTo>
                      <a:pt x="21" y="141"/>
                    </a:lnTo>
                    <a:lnTo>
                      <a:pt x="137" y="101"/>
                    </a:lnTo>
                    <a:lnTo>
                      <a:pt x="286" y="194"/>
                    </a:lnTo>
                    <a:lnTo>
                      <a:pt x="407" y="129"/>
                    </a:lnTo>
                    <a:lnTo>
                      <a:pt x="478" y="144"/>
                    </a:lnTo>
                    <a:lnTo>
                      <a:pt x="567" y="232"/>
                    </a:lnTo>
                    <a:lnTo>
                      <a:pt x="597" y="232"/>
                    </a:lnTo>
                    <a:lnTo>
                      <a:pt x="628" y="293"/>
                    </a:lnTo>
                    <a:lnTo>
                      <a:pt x="620" y="409"/>
                    </a:lnTo>
                    <a:lnTo>
                      <a:pt x="641" y="422"/>
                    </a:lnTo>
                    <a:lnTo>
                      <a:pt x="645" y="401"/>
                    </a:lnTo>
                    <a:lnTo>
                      <a:pt x="673" y="401"/>
                    </a:lnTo>
                    <a:lnTo>
                      <a:pt x="645" y="456"/>
                    </a:lnTo>
                    <a:lnTo>
                      <a:pt x="721" y="532"/>
                    </a:lnTo>
                    <a:lnTo>
                      <a:pt x="732" y="509"/>
                    </a:lnTo>
                    <a:lnTo>
                      <a:pt x="738" y="564"/>
                    </a:lnTo>
                    <a:lnTo>
                      <a:pt x="763" y="576"/>
                    </a:lnTo>
                    <a:lnTo>
                      <a:pt x="789" y="640"/>
                    </a:lnTo>
                    <a:lnTo>
                      <a:pt x="814" y="640"/>
                    </a:lnTo>
                    <a:lnTo>
                      <a:pt x="873" y="701"/>
                    </a:lnTo>
                    <a:lnTo>
                      <a:pt x="905" y="705"/>
                    </a:lnTo>
                    <a:lnTo>
                      <a:pt x="905" y="715"/>
                    </a:lnTo>
                    <a:lnTo>
                      <a:pt x="883" y="730"/>
                    </a:lnTo>
                    <a:lnTo>
                      <a:pt x="934" y="724"/>
                    </a:lnTo>
                    <a:lnTo>
                      <a:pt x="966" y="709"/>
                    </a:lnTo>
                    <a:lnTo>
                      <a:pt x="983" y="625"/>
                    </a:lnTo>
                    <a:lnTo>
                      <a:pt x="993" y="629"/>
                    </a:lnTo>
                    <a:lnTo>
                      <a:pt x="983" y="511"/>
                    </a:lnTo>
                    <a:lnTo>
                      <a:pt x="972" y="477"/>
                    </a:lnTo>
                    <a:lnTo>
                      <a:pt x="865" y="306"/>
                    </a:lnTo>
                    <a:lnTo>
                      <a:pt x="782" y="144"/>
                    </a:lnTo>
                    <a:lnTo>
                      <a:pt x="730" y="11"/>
                    </a:lnTo>
                    <a:lnTo>
                      <a:pt x="717" y="7"/>
                    </a:lnTo>
                    <a:lnTo>
                      <a:pt x="672" y="0"/>
                    </a:lnTo>
                    <a:lnTo>
                      <a:pt x="658" y="13"/>
                    </a:lnTo>
                    <a:lnTo>
                      <a:pt x="666" y="63"/>
                    </a:lnTo>
                    <a:lnTo>
                      <a:pt x="647" y="61"/>
                    </a:lnTo>
                    <a:lnTo>
                      <a:pt x="643" y="38"/>
                    </a:lnTo>
                    <a:lnTo>
                      <a:pt x="327" y="57"/>
                    </a:lnTo>
                    <a:lnTo>
                      <a:pt x="307" y="21"/>
                    </a:lnTo>
                    <a:lnTo>
                      <a:pt x="2" y="47"/>
                    </a:lnTo>
                    <a:lnTo>
                      <a:pt x="0" y="70"/>
                    </a:lnTo>
                    <a:close/>
                  </a:path>
                </a:pathLst>
              </a:custGeom>
              <a:solidFill>
                <a:schemeClr val="hlink"/>
              </a:solidFill>
              <a:ln w="9525">
                <a:solidFill>
                  <a:srgbClr val="000080"/>
                </a:solidFill>
                <a:round/>
                <a:headEnd/>
                <a:tailEnd/>
              </a:ln>
            </p:spPr>
            <p:txBody>
              <a:bodyPr/>
              <a:lstStyle/>
              <a:p>
                <a:endParaRPr lang="en-US"/>
              </a:p>
            </p:txBody>
          </p:sp>
          <p:sp>
            <p:nvSpPr>
              <p:cNvPr id="75784" name="Text Box 78"/>
              <p:cNvSpPr txBox="1">
                <a:spLocks noChangeArrowheads="1"/>
              </p:cNvSpPr>
              <p:nvPr/>
            </p:nvSpPr>
            <p:spPr bwMode="auto">
              <a:xfrm>
                <a:off x="739" y="2100"/>
                <a:ext cx="2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CA</a:t>
                </a:r>
              </a:p>
            </p:txBody>
          </p:sp>
          <p:sp>
            <p:nvSpPr>
              <p:cNvPr id="75785" name="Text Box 79"/>
              <p:cNvSpPr txBox="1">
                <a:spLocks noChangeArrowheads="1"/>
              </p:cNvSpPr>
              <p:nvPr/>
            </p:nvSpPr>
            <p:spPr bwMode="auto">
              <a:xfrm>
                <a:off x="848" y="1388"/>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WA</a:t>
                </a:r>
              </a:p>
            </p:txBody>
          </p:sp>
          <p:sp>
            <p:nvSpPr>
              <p:cNvPr id="75786" name="Text Box 80"/>
              <p:cNvSpPr txBox="1">
                <a:spLocks noChangeArrowheads="1"/>
              </p:cNvSpPr>
              <p:nvPr/>
            </p:nvSpPr>
            <p:spPr bwMode="auto">
              <a:xfrm>
                <a:off x="1355" y="2515"/>
                <a:ext cx="2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CA</a:t>
                </a:r>
              </a:p>
            </p:txBody>
          </p:sp>
          <p:sp>
            <p:nvSpPr>
              <p:cNvPr id="75787" name="Text Box 81"/>
              <p:cNvSpPr txBox="1">
                <a:spLocks noChangeArrowheads="1"/>
              </p:cNvSpPr>
              <p:nvPr/>
            </p:nvSpPr>
            <p:spPr bwMode="auto">
              <a:xfrm>
                <a:off x="1323" y="1527"/>
                <a:ext cx="25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ID</a:t>
                </a:r>
              </a:p>
            </p:txBody>
          </p:sp>
          <p:sp>
            <p:nvSpPr>
              <p:cNvPr id="75788" name="Text Box 82"/>
              <p:cNvSpPr txBox="1">
                <a:spLocks noChangeArrowheads="1"/>
              </p:cNvSpPr>
              <p:nvPr/>
            </p:nvSpPr>
            <p:spPr bwMode="auto">
              <a:xfrm>
                <a:off x="1042" y="1913"/>
                <a:ext cx="3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NV</a:t>
                </a:r>
              </a:p>
            </p:txBody>
          </p:sp>
          <p:sp>
            <p:nvSpPr>
              <p:cNvPr id="75789" name="Text Box 83"/>
              <p:cNvSpPr txBox="1">
                <a:spLocks noChangeArrowheads="1"/>
              </p:cNvSpPr>
              <p:nvPr/>
            </p:nvSpPr>
            <p:spPr bwMode="auto">
              <a:xfrm>
                <a:off x="2624" y="2545"/>
                <a:ext cx="3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OK</a:t>
                </a:r>
              </a:p>
            </p:txBody>
          </p:sp>
          <p:sp>
            <p:nvSpPr>
              <p:cNvPr id="75790" name="Text Box 84"/>
              <p:cNvSpPr txBox="1">
                <a:spLocks noChangeArrowheads="1"/>
              </p:cNvSpPr>
              <p:nvPr/>
            </p:nvSpPr>
            <p:spPr bwMode="auto">
              <a:xfrm>
                <a:off x="2458" y="1570"/>
                <a:ext cx="2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SD</a:t>
                </a:r>
              </a:p>
            </p:txBody>
          </p:sp>
          <p:sp>
            <p:nvSpPr>
              <p:cNvPr id="75791" name="Text Box 85"/>
              <p:cNvSpPr txBox="1">
                <a:spLocks noChangeArrowheads="1"/>
              </p:cNvSpPr>
              <p:nvPr/>
            </p:nvSpPr>
            <p:spPr bwMode="auto">
              <a:xfrm>
                <a:off x="1968" y="2127"/>
                <a:ext cx="2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CO</a:t>
                </a:r>
              </a:p>
            </p:txBody>
          </p:sp>
          <p:sp>
            <p:nvSpPr>
              <p:cNvPr id="75792" name="Text Box 86"/>
              <p:cNvSpPr txBox="1">
                <a:spLocks noChangeArrowheads="1"/>
              </p:cNvSpPr>
              <p:nvPr/>
            </p:nvSpPr>
            <p:spPr bwMode="auto">
              <a:xfrm>
                <a:off x="2530" y="2212"/>
                <a:ext cx="2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KS</a:t>
                </a:r>
              </a:p>
            </p:txBody>
          </p:sp>
          <p:sp>
            <p:nvSpPr>
              <p:cNvPr id="75793" name="Text Box 87"/>
              <p:cNvSpPr txBox="1">
                <a:spLocks noChangeArrowheads="1"/>
              </p:cNvSpPr>
              <p:nvPr/>
            </p:nvSpPr>
            <p:spPr bwMode="auto">
              <a:xfrm>
                <a:off x="2450" y="1886"/>
                <a:ext cx="2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NE</a:t>
                </a:r>
              </a:p>
            </p:txBody>
          </p:sp>
          <p:sp>
            <p:nvSpPr>
              <p:cNvPr id="75794" name="Text Box 88"/>
              <p:cNvSpPr txBox="1">
                <a:spLocks noChangeArrowheads="1"/>
              </p:cNvSpPr>
              <p:nvPr/>
            </p:nvSpPr>
            <p:spPr bwMode="auto">
              <a:xfrm>
                <a:off x="3069" y="2558"/>
                <a:ext cx="2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AR</a:t>
                </a:r>
              </a:p>
            </p:txBody>
          </p:sp>
          <p:sp>
            <p:nvSpPr>
              <p:cNvPr id="75795" name="Text Box 89"/>
              <p:cNvSpPr txBox="1">
                <a:spLocks noChangeArrowheads="1"/>
              </p:cNvSpPr>
              <p:nvPr/>
            </p:nvSpPr>
            <p:spPr bwMode="auto">
              <a:xfrm>
                <a:off x="2871" y="1355"/>
                <a:ext cx="3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MN</a:t>
                </a:r>
              </a:p>
            </p:txBody>
          </p:sp>
          <p:sp>
            <p:nvSpPr>
              <p:cNvPr id="75796" name="Text Box 90"/>
              <p:cNvSpPr txBox="1">
                <a:spLocks noChangeArrowheads="1"/>
              </p:cNvSpPr>
              <p:nvPr/>
            </p:nvSpPr>
            <p:spPr bwMode="auto">
              <a:xfrm>
                <a:off x="3593" y="2016"/>
                <a:ext cx="25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IN</a:t>
                </a:r>
              </a:p>
            </p:txBody>
          </p:sp>
          <p:sp>
            <p:nvSpPr>
              <p:cNvPr id="75797" name="Text Box 91"/>
              <p:cNvSpPr txBox="1">
                <a:spLocks noChangeArrowheads="1"/>
              </p:cNvSpPr>
              <p:nvPr/>
            </p:nvSpPr>
            <p:spPr bwMode="auto">
              <a:xfrm>
                <a:off x="2974" y="1832"/>
                <a:ext cx="25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IA</a:t>
                </a:r>
              </a:p>
            </p:txBody>
          </p:sp>
          <p:sp>
            <p:nvSpPr>
              <p:cNvPr id="75798" name="Text Box 92"/>
              <p:cNvSpPr txBox="1">
                <a:spLocks noChangeArrowheads="1"/>
              </p:cNvSpPr>
              <p:nvPr/>
            </p:nvSpPr>
            <p:spPr bwMode="auto">
              <a:xfrm>
                <a:off x="3255" y="1544"/>
                <a:ext cx="28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WI</a:t>
                </a:r>
              </a:p>
            </p:txBody>
          </p:sp>
          <p:sp>
            <p:nvSpPr>
              <p:cNvPr id="75799" name="Text Box 93"/>
              <p:cNvSpPr txBox="1">
                <a:spLocks noChangeArrowheads="1"/>
              </p:cNvSpPr>
              <p:nvPr/>
            </p:nvSpPr>
            <p:spPr bwMode="auto">
              <a:xfrm>
                <a:off x="3843" y="1942"/>
                <a:ext cx="3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OH</a:t>
                </a:r>
              </a:p>
            </p:txBody>
          </p:sp>
          <p:sp>
            <p:nvSpPr>
              <p:cNvPr id="75800" name="Text Box 94"/>
              <p:cNvSpPr txBox="1">
                <a:spLocks noChangeArrowheads="1"/>
              </p:cNvSpPr>
              <p:nvPr/>
            </p:nvSpPr>
            <p:spPr bwMode="auto">
              <a:xfrm>
                <a:off x="3683" y="1689"/>
                <a:ext cx="2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MI</a:t>
                </a:r>
              </a:p>
            </p:txBody>
          </p:sp>
          <p:sp>
            <p:nvSpPr>
              <p:cNvPr id="75801" name="Text Box 95"/>
              <p:cNvSpPr txBox="1">
                <a:spLocks noChangeArrowheads="1"/>
              </p:cNvSpPr>
              <p:nvPr/>
            </p:nvSpPr>
            <p:spPr bwMode="auto">
              <a:xfrm>
                <a:off x="3332" y="2815"/>
                <a:ext cx="3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MS</a:t>
                </a:r>
              </a:p>
            </p:txBody>
          </p:sp>
          <p:sp>
            <p:nvSpPr>
              <p:cNvPr id="75802" name="Text Box 96"/>
              <p:cNvSpPr txBox="1">
                <a:spLocks noChangeArrowheads="1"/>
              </p:cNvSpPr>
              <p:nvPr/>
            </p:nvSpPr>
            <p:spPr bwMode="auto">
              <a:xfrm>
                <a:off x="3600" y="2803"/>
                <a:ext cx="2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AL</a:t>
                </a:r>
              </a:p>
            </p:txBody>
          </p:sp>
          <p:sp>
            <p:nvSpPr>
              <p:cNvPr id="75803" name="Text Box 97"/>
              <p:cNvSpPr txBox="1">
                <a:spLocks noChangeArrowheads="1"/>
              </p:cNvSpPr>
              <p:nvPr/>
            </p:nvSpPr>
            <p:spPr bwMode="auto">
              <a:xfrm>
                <a:off x="3912" y="2776"/>
                <a:ext cx="3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GA</a:t>
                </a:r>
              </a:p>
            </p:txBody>
          </p:sp>
          <p:sp>
            <p:nvSpPr>
              <p:cNvPr id="75804" name="Text Box 98"/>
              <p:cNvSpPr txBox="1">
                <a:spLocks noChangeArrowheads="1"/>
              </p:cNvSpPr>
              <p:nvPr/>
            </p:nvSpPr>
            <p:spPr bwMode="auto">
              <a:xfrm>
                <a:off x="4018" y="2156"/>
                <a:ext cx="3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400">
                    <a:solidFill>
                      <a:schemeClr val="tx1"/>
                    </a:solidFill>
                    <a:latin typeface="Times New Roman" pitchFamily="18" charset="0"/>
                  </a:rPr>
                  <a:t>WV</a:t>
                </a:r>
              </a:p>
            </p:txBody>
          </p:sp>
          <p:sp>
            <p:nvSpPr>
              <p:cNvPr id="75805" name="Text Box 99"/>
              <p:cNvSpPr txBox="1">
                <a:spLocks noChangeArrowheads="1"/>
              </p:cNvSpPr>
              <p:nvPr/>
            </p:nvSpPr>
            <p:spPr bwMode="auto">
              <a:xfrm>
                <a:off x="4265" y="2400"/>
                <a:ext cx="3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OH</a:t>
                </a:r>
              </a:p>
            </p:txBody>
          </p:sp>
          <p:sp>
            <p:nvSpPr>
              <p:cNvPr id="75806" name="Text Box 100"/>
              <p:cNvSpPr txBox="1">
                <a:spLocks noChangeArrowheads="1"/>
              </p:cNvSpPr>
              <p:nvPr/>
            </p:nvSpPr>
            <p:spPr bwMode="auto">
              <a:xfrm>
                <a:off x="4422" y="1585"/>
                <a:ext cx="3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chemeClr val="tx1"/>
                    </a:solidFill>
                    <a:latin typeface="Times New Roman" pitchFamily="18" charset="0"/>
                  </a:rPr>
                  <a:t>NY</a:t>
                </a:r>
              </a:p>
            </p:txBody>
          </p:sp>
          <p:sp>
            <p:nvSpPr>
              <p:cNvPr id="75807" name="Text Box 101"/>
              <p:cNvSpPr txBox="1">
                <a:spLocks noChangeArrowheads="1"/>
              </p:cNvSpPr>
              <p:nvPr/>
            </p:nvSpPr>
            <p:spPr bwMode="auto">
              <a:xfrm>
                <a:off x="4682" y="1898"/>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9" tIns="45715" rIns="91429" bIns="45715">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spcBef>
                    <a:spcPct val="0"/>
                  </a:spcBef>
                  <a:spcAft>
                    <a:spcPct val="0"/>
                  </a:spcAft>
                  <a:buFontTx/>
                  <a:buNone/>
                </a:pPr>
                <a:r>
                  <a:rPr kumimoji="0" lang="en-US" sz="1600">
                    <a:solidFill>
                      <a:srgbClr val="000066"/>
                    </a:solidFill>
                    <a:latin typeface="Times New Roman" pitchFamily="18" charset="0"/>
                  </a:rPr>
                  <a:t>NJ</a:t>
                </a:r>
              </a:p>
            </p:txBody>
          </p:sp>
        </p:grpSp>
      </p:grpSp>
      <p:sp>
        <p:nvSpPr>
          <p:cNvPr id="102" name="Oval 101"/>
          <p:cNvSpPr/>
          <p:nvPr/>
        </p:nvSpPr>
        <p:spPr>
          <a:xfrm>
            <a:off x="6255635" y="2463634"/>
            <a:ext cx="1646129" cy="13859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pic>
        <p:nvPicPr>
          <p:cNvPr id="103" name="Picture 4" descr="http://ltpp.stantec.com/images/ltpp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14" y="4893060"/>
            <a:ext cx="1468250" cy="764972"/>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p:cNvSpPr/>
          <p:nvPr/>
        </p:nvSpPr>
        <p:spPr>
          <a:xfrm>
            <a:off x="399800" y="5605676"/>
            <a:ext cx="1279517" cy="253916"/>
          </a:xfrm>
          <a:prstGeom prst="rect">
            <a:avLst/>
          </a:prstGeom>
        </p:spPr>
        <p:txBody>
          <a:bodyPr wrap="none">
            <a:spAutoFit/>
          </a:bodyPr>
          <a:lstStyle/>
          <a:p>
            <a:r>
              <a:rPr lang="en-US" sz="1050" dirty="0" smtClean="0"/>
              <a:t>www.fhwa.dot.gov</a:t>
            </a:r>
            <a:endParaRPr lang="en-US" sz="1050" dirty="0"/>
          </a:p>
        </p:txBody>
      </p:sp>
    </p:spTree>
    <p:extLst>
      <p:ext uri="{BB962C8B-B14F-4D97-AF65-F5344CB8AC3E}">
        <p14:creationId xmlns:p14="http://schemas.microsoft.com/office/powerpoint/2010/main" val="289062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7000" y="1600200"/>
            <a:ext cx="4267200" cy="457200"/>
          </a:xfrm>
        </p:spPr>
        <p:txBody>
          <a:bodyPr/>
          <a:lstStyle/>
          <a:p>
            <a:r>
              <a:rPr lang="en-US" sz="2000" dirty="0" smtClean="0"/>
              <a:t>University of Pittsburgh-WO#12</a:t>
            </a:r>
            <a:endParaRPr lang="en-US" sz="2000" dirty="0"/>
          </a:p>
        </p:txBody>
      </p:sp>
      <p:sp>
        <p:nvSpPr>
          <p:cNvPr id="6" name="Slide Number Placeholder 5"/>
          <p:cNvSpPr>
            <a:spLocks noGrp="1"/>
          </p:cNvSpPr>
          <p:nvPr>
            <p:ph type="sldNum" sz="quarter" idx="12"/>
          </p:nvPr>
        </p:nvSpPr>
        <p:spPr/>
        <p:txBody>
          <a:bodyPr/>
          <a:lstStyle/>
          <a:p>
            <a:fld id="{3223BA62-6BF7-47C5-B2D9-AEDDFAF1158A}" type="slidenum">
              <a:rPr lang="en-US" smtClean="0"/>
              <a:pPr/>
              <a:t>37</a:t>
            </a:fld>
            <a:endParaRPr lang="en-US" dirty="0"/>
          </a:p>
        </p:txBody>
      </p:sp>
      <p:graphicFrame>
        <p:nvGraphicFramePr>
          <p:cNvPr id="11" name="Chart 10"/>
          <p:cNvGraphicFramePr/>
          <p:nvPr>
            <p:extLst>
              <p:ext uri="{D42A27DB-BD31-4B8C-83A1-F6EECF244321}">
                <p14:modId xmlns:p14="http://schemas.microsoft.com/office/powerpoint/2010/main" val="699784352"/>
              </p:ext>
            </p:extLst>
          </p:nvPr>
        </p:nvGraphicFramePr>
        <p:xfrm>
          <a:off x="1371600" y="2057400"/>
          <a:ext cx="6324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2"/>
          <p:cNvSpPr txBox="1">
            <a:spLocks noChangeArrowheads="1"/>
          </p:cNvSpPr>
          <p:nvPr/>
        </p:nvSpPr>
        <p:spPr bwMode="auto">
          <a:xfrm>
            <a:off x="990600" y="0"/>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rgbClr val="002060"/>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dirty="0" smtClean="0"/>
              <a:t/>
            </a:r>
            <a:br>
              <a:rPr lang="en-US" sz="3600" kern="0" dirty="0" smtClean="0"/>
            </a:br>
            <a:r>
              <a:rPr lang="en-US" sz="3600" kern="0" dirty="0" smtClean="0">
                <a:solidFill>
                  <a:schemeClr val="tx1"/>
                </a:solidFill>
              </a:rPr>
              <a:t>Implementation</a:t>
            </a:r>
            <a:r>
              <a:rPr lang="en-US" sz="3600" kern="0" dirty="0" smtClean="0"/>
              <a:t/>
            </a:r>
            <a:br>
              <a:rPr lang="en-US" sz="3600" kern="0" dirty="0" smtClean="0"/>
            </a:br>
            <a:r>
              <a:rPr lang="en-US" sz="3600" kern="0" dirty="0" smtClean="0"/>
              <a:t>2. Calibration / Validation</a:t>
            </a:r>
            <a:endParaRPr lang="en-US" sz="3600" kern="0" dirty="0"/>
          </a:p>
        </p:txBody>
      </p:sp>
    </p:spTree>
    <p:extLst>
      <p:ext uri="{BB962C8B-B14F-4D97-AF65-F5344CB8AC3E}">
        <p14:creationId xmlns:p14="http://schemas.microsoft.com/office/powerpoint/2010/main" val="1906909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220" y="1676400"/>
            <a:ext cx="7661275" cy="4114800"/>
          </a:xfrm>
        </p:spPr>
        <p:txBody>
          <a:bodyPr>
            <a:noAutofit/>
          </a:bodyPr>
          <a:lstStyle/>
          <a:p>
            <a:pPr lvl="0">
              <a:buNone/>
            </a:pPr>
            <a:r>
              <a:rPr lang="en-US" sz="2400" u="sng" dirty="0" smtClean="0">
                <a:solidFill>
                  <a:srgbClr val="002060"/>
                </a:solidFill>
              </a:rPr>
              <a:t>Populate database with local test sections:</a:t>
            </a:r>
          </a:p>
          <a:p>
            <a:pPr lvl="0">
              <a:buNone/>
            </a:pPr>
            <a:r>
              <a:rPr lang="en-US" sz="2400" dirty="0" smtClean="0"/>
              <a:t>Cracking/Faulting model calibration:</a:t>
            </a:r>
          </a:p>
          <a:p>
            <a:pPr lvl="1"/>
            <a:r>
              <a:rPr lang="en-US" sz="2400" dirty="0" smtClean="0"/>
              <a:t>Location, date/time of construction, design and layers properties</a:t>
            </a:r>
          </a:p>
          <a:p>
            <a:pPr lvl="1"/>
            <a:r>
              <a:rPr lang="en-US" sz="2400" dirty="0" smtClean="0"/>
              <a:t>Traffic data</a:t>
            </a:r>
          </a:p>
          <a:p>
            <a:pPr lvl="1"/>
            <a:r>
              <a:rPr lang="en-US" sz="2400" dirty="0" smtClean="0"/>
              <a:t>Material characterization </a:t>
            </a:r>
          </a:p>
          <a:p>
            <a:pPr lvl="2"/>
            <a:r>
              <a:rPr lang="en-US" dirty="0" smtClean="0"/>
              <a:t>FWD</a:t>
            </a:r>
          </a:p>
          <a:p>
            <a:pPr lvl="2"/>
            <a:r>
              <a:rPr lang="en-US" dirty="0" smtClean="0"/>
              <a:t>Laboratory testing</a:t>
            </a:r>
          </a:p>
          <a:p>
            <a:pPr lvl="1"/>
            <a:r>
              <a:rPr lang="en-US" sz="2400" dirty="0" smtClean="0"/>
              <a:t>Distress date:</a:t>
            </a:r>
          </a:p>
          <a:p>
            <a:pPr lvl="2"/>
            <a:r>
              <a:rPr lang="en-US" dirty="0" smtClean="0"/>
              <a:t>Manual </a:t>
            </a:r>
            <a:r>
              <a:rPr lang="en-US" dirty="0" err="1" smtClean="0"/>
              <a:t>vs</a:t>
            </a:r>
            <a:r>
              <a:rPr lang="en-US" dirty="0" smtClean="0"/>
              <a:t> automated</a:t>
            </a:r>
          </a:p>
          <a:p>
            <a:pPr lvl="2"/>
            <a:r>
              <a:rPr lang="en-US" dirty="0" smtClean="0"/>
              <a:t>Faulting and transverse cracking</a:t>
            </a:r>
          </a:p>
          <a:p>
            <a:endParaRPr lang="en-US" sz="2400" dirty="0"/>
          </a:p>
        </p:txBody>
      </p:sp>
      <p:sp>
        <p:nvSpPr>
          <p:cNvPr id="6" name="Slide Number Placeholder 5"/>
          <p:cNvSpPr>
            <a:spLocks noGrp="1"/>
          </p:cNvSpPr>
          <p:nvPr>
            <p:ph type="sldNum" sz="quarter" idx="12"/>
          </p:nvPr>
        </p:nvSpPr>
        <p:spPr/>
        <p:txBody>
          <a:bodyPr/>
          <a:lstStyle/>
          <a:p>
            <a:fld id="{3223BA62-6BF7-47C5-B2D9-AEDDFAF1158A}" type="slidenum">
              <a:rPr lang="en-US" smtClean="0"/>
              <a:pPr/>
              <a:t>38</a:t>
            </a:fld>
            <a:endParaRPr lang="en-US" dirty="0"/>
          </a:p>
        </p:txBody>
      </p:sp>
      <p:sp>
        <p:nvSpPr>
          <p:cNvPr id="9" name="Rectangle 2"/>
          <p:cNvSpPr txBox="1">
            <a:spLocks noChangeArrowheads="1"/>
          </p:cNvSpPr>
          <p:nvPr/>
        </p:nvSpPr>
        <p:spPr bwMode="auto">
          <a:xfrm>
            <a:off x="990600" y="0"/>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rgbClr val="002060"/>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dirty="0" smtClean="0"/>
              <a:t/>
            </a:r>
            <a:br>
              <a:rPr lang="en-US" sz="3600" kern="0" dirty="0" smtClean="0"/>
            </a:br>
            <a:r>
              <a:rPr lang="en-US" sz="3600" kern="0" dirty="0" smtClean="0">
                <a:solidFill>
                  <a:schemeClr val="tx1"/>
                </a:solidFill>
              </a:rPr>
              <a:t>Implementation</a:t>
            </a:r>
            <a:r>
              <a:rPr lang="en-US" sz="3600" kern="0" dirty="0" smtClean="0"/>
              <a:t/>
            </a:r>
            <a:br>
              <a:rPr lang="en-US" sz="3600" kern="0" dirty="0" smtClean="0"/>
            </a:br>
            <a:r>
              <a:rPr lang="en-US" sz="3600" kern="0" dirty="0" smtClean="0"/>
              <a:t>2. Calibration / Validation</a:t>
            </a:r>
            <a:endParaRPr lang="en-US" sz="3600" kern="0" dirty="0"/>
          </a:p>
        </p:txBody>
      </p:sp>
    </p:spTree>
    <p:extLst>
      <p:ext uri="{BB962C8B-B14F-4D97-AF65-F5344CB8AC3E}">
        <p14:creationId xmlns:p14="http://schemas.microsoft.com/office/powerpoint/2010/main" val="3609462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6.2-</a:t>
            </a:r>
            <a:fld id="{D065D31F-F1CC-4664-A632-4E7E0F7EE7BF}" type="slidenum">
              <a:rPr lang="en-US"/>
              <a:pPr/>
              <a:t>39</a:t>
            </a:fld>
            <a:endParaRPr lang="en-US"/>
          </a:p>
        </p:txBody>
      </p:sp>
      <p:sp>
        <p:nvSpPr>
          <p:cNvPr id="273410" name="Rectangle 2"/>
          <p:cNvSpPr>
            <a:spLocks noGrp="1" noChangeArrowheads="1"/>
          </p:cNvSpPr>
          <p:nvPr>
            <p:ph type="title"/>
          </p:nvPr>
        </p:nvSpPr>
        <p:spPr/>
        <p:txBody>
          <a:bodyPr/>
          <a:lstStyle/>
          <a:p>
            <a:r>
              <a:rPr lang="en-US" dirty="0">
                <a:solidFill>
                  <a:schemeClr val="tx1"/>
                </a:solidFill>
              </a:rPr>
              <a:t>Implementation </a:t>
            </a:r>
            <a:r>
              <a:rPr lang="en-US" dirty="0" smtClean="0">
                <a:solidFill>
                  <a:schemeClr val="tx1"/>
                </a:solidFill>
              </a:rPr>
              <a:t/>
            </a:r>
            <a:br>
              <a:rPr lang="en-US" dirty="0" smtClean="0">
                <a:solidFill>
                  <a:schemeClr val="tx1"/>
                </a:solidFill>
              </a:rPr>
            </a:br>
            <a:r>
              <a:rPr lang="en-US" dirty="0" smtClean="0"/>
              <a:t>3. Revisions to Pub 242</a:t>
            </a:r>
            <a:endParaRPr lang="en-US" dirty="0"/>
          </a:p>
        </p:txBody>
      </p:sp>
      <p:sp>
        <p:nvSpPr>
          <p:cNvPr id="273411" name="Rectangle 3"/>
          <p:cNvSpPr>
            <a:spLocks noGrp="1" noChangeArrowheads="1"/>
          </p:cNvSpPr>
          <p:nvPr>
            <p:ph type="body" idx="1"/>
          </p:nvPr>
        </p:nvSpPr>
        <p:spPr>
          <a:xfrm>
            <a:off x="609600" y="1874838"/>
            <a:ext cx="7848600" cy="4525962"/>
          </a:xfrm>
        </p:spPr>
        <p:txBody>
          <a:bodyPr/>
          <a:lstStyle/>
          <a:p>
            <a:pPr>
              <a:lnSpc>
                <a:spcPct val="90000"/>
              </a:lnSpc>
            </a:pPr>
            <a:r>
              <a:rPr lang="en-US" sz="2400" dirty="0" smtClean="0"/>
              <a:t>New designs</a:t>
            </a:r>
          </a:p>
          <a:p>
            <a:pPr lvl="1">
              <a:lnSpc>
                <a:spcPct val="90000"/>
              </a:lnSpc>
            </a:pPr>
            <a:r>
              <a:rPr lang="en-US" sz="2400" dirty="0" smtClean="0"/>
              <a:t>Materials, traffic and climate</a:t>
            </a:r>
            <a:endParaRPr lang="en-US" sz="2400" dirty="0"/>
          </a:p>
          <a:p>
            <a:pPr>
              <a:lnSpc>
                <a:spcPct val="90000"/>
              </a:lnSpc>
            </a:pPr>
            <a:r>
              <a:rPr lang="en-US" sz="2400" dirty="0" smtClean="0"/>
              <a:t>Overlay designs</a:t>
            </a:r>
          </a:p>
          <a:p>
            <a:pPr lvl="1">
              <a:lnSpc>
                <a:spcPct val="90000"/>
              </a:lnSpc>
            </a:pPr>
            <a:r>
              <a:rPr lang="en-US" sz="2400" i="1" dirty="0"/>
              <a:t>Materials</a:t>
            </a:r>
            <a:r>
              <a:rPr lang="en-US" sz="2400" dirty="0"/>
              <a:t>, traffic and climate</a:t>
            </a:r>
          </a:p>
          <a:p>
            <a:pPr lvl="1">
              <a:lnSpc>
                <a:spcPct val="90000"/>
              </a:lnSpc>
            </a:pPr>
            <a:endParaRPr lang="en-US" sz="2400" dirty="0"/>
          </a:p>
        </p:txBody>
      </p:sp>
    </p:spTree>
    <p:extLst>
      <p:ext uri="{BB962C8B-B14F-4D97-AF65-F5344CB8AC3E}">
        <p14:creationId xmlns:p14="http://schemas.microsoft.com/office/powerpoint/2010/main" val="248249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of </a:t>
            </a:r>
            <a:r>
              <a:rPr lang="en-US" dirty="0" smtClean="0"/>
              <a:t>PA roadways </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1584960"/>
            <a:ext cx="9151041" cy="468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91200" y="5181600"/>
            <a:ext cx="2209800" cy="6096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cxnSp>
        <p:nvCxnSpPr>
          <p:cNvPr id="6" name="Curved Connector 5"/>
          <p:cNvCxnSpPr>
            <a:stCxn id="4" idx="0"/>
          </p:cNvCxnSpPr>
          <p:nvPr/>
        </p:nvCxnSpPr>
        <p:spPr bwMode="auto">
          <a:xfrm rot="16200000" flipV="1">
            <a:off x="5419082" y="3704582"/>
            <a:ext cx="1239537" cy="1714500"/>
          </a:xfrm>
          <a:prstGeom prst="curvedConnector2">
            <a:avLst/>
          </a:prstGeom>
          <a:solidFill>
            <a:schemeClr val="accent1"/>
          </a:solidFill>
          <a:ln w="57150" cap="flat" cmpd="sng" algn="ctr">
            <a:solidFill>
              <a:srgbClr val="00FF00"/>
            </a:solidFill>
            <a:prstDash val="solid"/>
            <a:round/>
            <a:headEnd type="none" w="med" len="med"/>
            <a:tailEnd type="arrow"/>
          </a:ln>
          <a:effectLst/>
        </p:spPr>
      </p:cxn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92" t="81996" r="14066" b="11415"/>
          <a:stretch/>
        </p:blipFill>
        <p:spPr bwMode="auto">
          <a:xfrm>
            <a:off x="613700" y="3435642"/>
            <a:ext cx="4575520" cy="1012842"/>
          </a:xfrm>
          <a:prstGeom prst="rect">
            <a:avLst/>
          </a:prstGeom>
          <a:noFill/>
          <a:ln w="571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28600" y="2286000"/>
            <a:ext cx="8001000" cy="2308324"/>
          </a:xfrm>
          <a:prstGeom prst="rect">
            <a:avLst/>
          </a:prstGeom>
          <a:solidFill>
            <a:srgbClr val="FFFF00"/>
          </a:solidFill>
        </p:spPr>
        <p:txBody>
          <a:bodyPr wrap="square">
            <a:spAutoFit/>
          </a:bodyPr>
          <a:lstStyle/>
          <a:p>
            <a:pPr algn="ctr"/>
            <a:r>
              <a:rPr lang="en-US" sz="4800" b="1" dirty="0"/>
              <a:t>57%</a:t>
            </a:r>
            <a:r>
              <a:rPr lang="en-US" sz="4800" dirty="0"/>
              <a:t> of Pennsylvania’s roads are in poor or mediocre condition.</a:t>
            </a:r>
          </a:p>
        </p:txBody>
      </p:sp>
    </p:spTree>
    <p:extLst>
      <p:ext uri="{BB962C8B-B14F-4D97-AF65-F5344CB8AC3E}">
        <p14:creationId xmlns:p14="http://schemas.microsoft.com/office/powerpoint/2010/main" val="308778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6.2-</a:t>
            </a:r>
            <a:fld id="{D065D31F-F1CC-4664-A632-4E7E0F7EE7BF}" type="slidenum">
              <a:rPr lang="en-US"/>
              <a:pPr/>
              <a:t>40</a:t>
            </a:fld>
            <a:endParaRPr lang="en-US"/>
          </a:p>
        </p:txBody>
      </p:sp>
      <p:sp>
        <p:nvSpPr>
          <p:cNvPr id="273410" name="Rectangle 2"/>
          <p:cNvSpPr>
            <a:spLocks noGrp="1" noChangeArrowheads="1"/>
          </p:cNvSpPr>
          <p:nvPr>
            <p:ph type="title"/>
          </p:nvPr>
        </p:nvSpPr>
        <p:spPr/>
        <p:txBody>
          <a:bodyPr/>
          <a:lstStyle/>
          <a:p>
            <a:r>
              <a:rPr lang="en-US" sz="3600" dirty="0"/>
              <a:t/>
            </a:r>
            <a:br>
              <a:rPr lang="en-US" sz="3600" dirty="0"/>
            </a:br>
            <a:r>
              <a:rPr lang="en-US" sz="3600" dirty="0">
                <a:solidFill>
                  <a:schemeClr val="tx1"/>
                </a:solidFill>
              </a:rPr>
              <a:t>Implementation </a:t>
            </a:r>
            <a:r>
              <a:rPr lang="en-US" sz="3600" dirty="0" smtClean="0">
                <a:solidFill>
                  <a:schemeClr val="tx1"/>
                </a:solidFill>
              </a:rPr>
              <a:t/>
            </a:r>
            <a:br>
              <a:rPr lang="en-US" sz="3600" dirty="0" smtClean="0">
                <a:solidFill>
                  <a:schemeClr val="tx1"/>
                </a:solidFill>
              </a:rPr>
            </a:br>
            <a:r>
              <a:rPr lang="en-US" sz="3600" dirty="0" smtClean="0"/>
              <a:t>4. Parallel </a:t>
            </a:r>
            <a:r>
              <a:rPr lang="en-US" sz="3600" dirty="0"/>
              <a:t>Designs</a:t>
            </a:r>
          </a:p>
        </p:txBody>
      </p:sp>
      <p:sp>
        <p:nvSpPr>
          <p:cNvPr id="273411" name="Rectangle 3"/>
          <p:cNvSpPr>
            <a:spLocks noGrp="1" noChangeArrowheads="1"/>
          </p:cNvSpPr>
          <p:nvPr>
            <p:ph type="body" idx="1"/>
          </p:nvPr>
        </p:nvSpPr>
        <p:spPr>
          <a:xfrm>
            <a:off x="609600" y="1874838"/>
            <a:ext cx="7848600" cy="4525962"/>
          </a:xfrm>
        </p:spPr>
        <p:txBody>
          <a:bodyPr/>
          <a:lstStyle/>
          <a:p>
            <a:pPr>
              <a:lnSpc>
                <a:spcPct val="90000"/>
              </a:lnSpc>
            </a:pPr>
            <a:r>
              <a:rPr lang="en-US" sz="2000" dirty="0"/>
              <a:t>One year of current procedure designs with MEPDG designs as concurrence</a:t>
            </a:r>
          </a:p>
          <a:p>
            <a:pPr>
              <a:lnSpc>
                <a:spcPct val="90000"/>
              </a:lnSpc>
            </a:pPr>
            <a:r>
              <a:rPr lang="en-US" sz="2000" dirty="0" smtClean="0"/>
              <a:t>One </a:t>
            </a:r>
            <a:r>
              <a:rPr lang="en-US" sz="2000" dirty="0"/>
              <a:t>year of MEPDG designs with current procedure designs as concurrence</a:t>
            </a:r>
          </a:p>
          <a:p>
            <a:pPr>
              <a:lnSpc>
                <a:spcPct val="90000"/>
              </a:lnSpc>
            </a:pPr>
            <a:r>
              <a:rPr lang="en-US" sz="2000" dirty="0" smtClean="0"/>
              <a:t>Full </a:t>
            </a:r>
            <a:r>
              <a:rPr lang="en-US" sz="2000" dirty="0"/>
              <a:t>implementation</a:t>
            </a:r>
          </a:p>
        </p:txBody>
      </p:sp>
    </p:spTree>
    <p:extLst>
      <p:ext uri="{BB962C8B-B14F-4D97-AF65-F5344CB8AC3E}">
        <p14:creationId xmlns:p14="http://schemas.microsoft.com/office/powerpoint/2010/main" val="1864996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6.2-</a:t>
            </a:r>
            <a:fld id="{D065D31F-F1CC-4664-A632-4E7E0F7EE7BF}" type="slidenum">
              <a:rPr lang="en-US"/>
              <a:pPr/>
              <a:t>41</a:t>
            </a:fld>
            <a:endParaRPr lang="en-US"/>
          </a:p>
        </p:txBody>
      </p:sp>
      <p:sp>
        <p:nvSpPr>
          <p:cNvPr id="273410" name="Rectangle 2"/>
          <p:cNvSpPr>
            <a:spLocks noGrp="1" noChangeArrowheads="1"/>
          </p:cNvSpPr>
          <p:nvPr>
            <p:ph type="title"/>
          </p:nvPr>
        </p:nvSpPr>
        <p:spPr/>
        <p:txBody>
          <a:bodyPr/>
          <a:lstStyle/>
          <a:p>
            <a:r>
              <a:rPr lang="en-US" sz="3600" dirty="0"/>
              <a:t/>
            </a:r>
            <a:br>
              <a:rPr lang="en-US" sz="3600" dirty="0"/>
            </a:br>
            <a:r>
              <a:rPr lang="en-US" sz="3600" dirty="0" smtClean="0">
                <a:solidFill>
                  <a:schemeClr val="tx1"/>
                </a:solidFill>
              </a:rPr>
              <a:t>Additional consideration…..</a:t>
            </a:r>
            <a:endParaRPr lang="en-US" sz="3600"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96696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CTE</a:t>
            </a:r>
            <a:endParaRPr lang="en-US" dirty="0"/>
          </a:p>
        </p:txBody>
      </p:sp>
      <p:sp>
        <p:nvSpPr>
          <p:cNvPr id="3" name="TextBox 2"/>
          <p:cNvSpPr txBox="1"/>
          <p:nvPr/>
        </p:nvSpPr>
        <p:spPr>
          <a:xfrm>
            <a:off x="381000" y="1828800"/>
            <a:ext cx="7924800" cy="1754326"/>
          </a:xfrm>
          <a:prstGeom prst="rect">
            <a:avLst/>
          </a:prstGeom>
          <a:noFill/>
        </p:spPr>
        <p:txBody>
          <a:bodyPr wrap="square" rtlCol="0">
            <a:spAutoFit/>
          </a:bodyPr>
          <a:lstStyle/>
          <a:p>
            <a:r>
              <a:rPr lang="en-US" dirty="0" smtClean="0"/>
              <a:t>Coefficient of Thermal Expansion – how size of an object changes w/ temp</a:t>
            </a:r>
          </a:p>
          <a:p>
            <a:endParaRPr lang="en-US" dirty="0" smtClean="0"/>
          </a:p>
          <a:p>
            <a:endParaRPr lang="en-US" dirty="0"/>
          </a:p>
          <a:p>
            <a:pPr marL="285750" indent="-285750">
              <a:buFont typeface="Arial" pitchFamily="34" charset="0"/>
              <a:buChar char="•"/>
            </a:pPr>
            <a:r>
              <a:rPr lang="en-US" dirty="0"/>
              <a:t>P</a:t>
            </a:r>
            <a:r>
              <a:rPr lang="en-US" dirty="0" smtClean="0"/>
              <a:t>roperty of concrete</a:t>
            </a:r>
          </a:p>
          <a:p>
            <a:pPr marL="285750" indent="-285750">
              <a:buFont typeface="Arial" pitchFamily="34" charset="0"/>
              <a:buChar char="•"/>
            </a:pPr>
            <a:r>
              <a:rPr lang="en-US" dirty="0" smtClean="0"/>
              <a:t>Slab expansion/contraction and curling</a:t>
            </a:r>
          </a:p>
          <a:p>
            <a:pPr marL="285750" indent="-285750">
              <a:buFont typeface="Arial" pitchFamily="34" charset="0"/>
              <a:buChar char="•"/>
            </a:pPr>
            <a:r>
              <a:rPr lang="en-US" dirty="0" smtClean="0"/>
              <a:t>Impact Pavement Performance </a:t>
            </a:r>
          </a:p>
        </p:txBody>
      </p:sp>
      <p:pic>
        <p:nvPicPr>
          <p:cNvPr id="5124" name="Picture 4" descr="http://www.tecnocentro.it/images/dilatazione_ter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91000"/>
            <a:ext cx="373380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5714999"/>
            <a:ext cx="1391496" cy="246221"/>
          </a:xfrm>
          <a:prstGeom prst="rect">
            <a:avLst/>
          </a:prstGeom>
        </p:spPr>
        <p:txBody>
          <a:bodyPr wrap="square">
            <a:spAutoFit/>
          </a:bodyPr>
          <a:lstStyle/>
          <a:p>
            <a:r>
              <a:rPr lang="en-US" sz="1000" dirty="0">
                <a:hlinkClick r:id="rId3"/>
              </a:rPr>
              <a:t>www.tecnocentro.it</a:t>
            </a:r>
            <a:endParaRPr lang="en-US" sz="1000" dirty="0"/>
          </a:p>
        </p:txBody>
      </p:sp>
      <p:pic>
        <p:nvPicPr>
          <p:cNvPr id="5126" name="Picture 6" descr="http://lecture.civilengineeringx.com/building/bce/Coefficient-of-thermal-expan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66125"/>
            <a:ext cx="4800600" cy="15488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77" y="5707304"/>
            <a:ext cx="1920719" cy="253916"/>
          </a:xfrm>
          <a:prstGeom prst="rect">
            <a:avLst/>
          </a:prstGeom>
        </p:spPr>
        <p:txBody>
          <a:bodyPr wrap="none">
            <a:spAutoFit/>
          </a:bodyPr>
          <a:lstStyle/>
          <a:p>
            <a:r>
              <a:rPr lang="en-US" sz="1050" u="sng" dirty="0">
                <a:hlinkClick r:id="rId5"/>
              </a:rPr>
              <a:t>lecture.civilengineeringx.com</a:t>
            </a:r>
            <a:endParaRPr lang="en-US" sz="1050" dirty="0"/>
          </a:p>
        </p:txBody>
      </p:sp>
      <mc:AlternateContent xmlns:mc="http://schemas.openxmlformats.org/markup-compatibility/2006" xmlns:a14="http://schemas.microsoft.com/office/drawing/2010/main">
        <mc:Choice Requires="a14">
          <p:sp>
            <p:nvSpPr>
              <p:cNvPr id="6" name="TextBox 5"/>
              <p:cNvSpPr txBox="1"/>
              <p:nvPr/>
            </p:nvSpPr>
            <p:spPr>
              <a:xfrm>
                <a:off x="5867400" y="2705963"/>
                <a:ext cx="2057400" cy="7572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𝛼</m:t>
                      </m:r>
                      <m:r>
                        <a:rPr lang="en-US" sz="2000" b="0" i="1" smtClean="0">
                          <a:latin typeface="Cambria Math"/>
                          <a:ea typeface="Cambria Math"/>
                        </a:rPr>
                        <m:t>= </m:t>
                      </m:r>
                      <m:f>
                        <m:fPr>
                          <m:ctrlPr>
                            <a:rPr lang="en-US" sz="2000" b="0" i="1" smtClean="0">
                              <a:latin typeface="Cambria Math"/>
                              <a:ea typeface="Cambria Math"/>
                            </a:rPr>
                          </m:ctrlPr>
                        </m:fPr>
                        <m:num>
                          <m:r>
                            <a:rPr lang="en-US" sz="2000" b="0" i="1" smtClean="0">
                              <a:latin typeface="Cambria Math"/>
                              <a:ea typeface="Cambria Math"/>
                            </a:rPr>
                            <m:t>∆</m:t>
                          </m:r>
                          <m:r>
                            <a:rPr lang="en-US" sz="2000" b="0" i="1" smtClean="0">
                              <a:latin typeface="Cambria Math"/>
                              <a:ea typeface="Cambria Math"/>
                            </a:rPr>
                            <m:t>𝐿</m:t>
                          </m:r>
                        </m:num>
                        <m:den>
                          <m:sSub>
                            <m:sSubPr>
                              <m:ctrlPr>
                                <a:rPr lang="en-US" sz="2000" b="0" i="1" smtClean="0">
                                  <a:latin typeface="Cambria Math"/>
                                  <a:ea typeface="Cambria Math"/>
                                </a:rPr>
                              </m:ctrlPr>
                            </m:sSubPr>
                            <m:e>
                              <m:r>
                                <a:rPr lang="en-US" sz="2000" b="0" i="1" smtClean="0">
                                  <a:latin typeface="Cambria Math"/>
                                  <a:ea typeface="Cambria Math"/>
                                </a:rPr>
                                <m:t>𝐿</m:t>
                              </m:r>
                            </m:e>
                            <m:sub>
                              <m:r>
                                <a:rPr lang="en-US" sz="2000" b="0" i="1" smtClean="0">
                                  <a:latin typeface="Cambria Math"/>
                                  <a:ea typeface="Cambria Math"/>
                                </a:rPr>
                                <m:t>𝑜</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𝑇</m:t>
                              </m:r>
                            </m:e>
                            <m:sub>
                              <m:r>
                                <a:rPr lang="en-US" sz="2000" b="0" i="1" smtClean="0">
                                  <a:latin typeface="Cambria Math"/>
                                  <a:ea typeface="Cambria Math"/>
                                </a:rPr>
                                <m:t>𝑓</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𝑇</m:t>
                              </m:r>
                            </m:e>
                            <m:sub>
                              <m:r>
                                <a:rPr lang="en-US" sz="2000" b="0" i="1" smtClean="0">
                                  <a:latin typeface="Cambria Math"/>
                                  <a:ea typeface="Cambria Math"/>
                                </a:rPr>
                                <m:t>𝑜</m:t>
                              </m:r>
                            </m:sub>
                          </m:sSub>
                          <m:r>
                            <a:rPr lang="en-US" sz="2000" b="0" i="1" smtClean="0">
                              <a:latin typeface="Cambria Math"/>
                              <a:ea typeface="Cambria Math"/>
                            </a:rPr>
                            <m:t>)</m:t>
                          </m:r>
                        </m:den>
                      </m:f>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5867400" y="2705963"/>
                <a:ext cx="2057400" cy="757259"/>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4043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CTE</a:t>
            </a:r>
            <a:endParaRPr lang="en-US" dirty="0"/>
          </a:p>
        </p:txBody>
      </p:sp>
      <p:pic>
        <p:nvPicPr>
          <p:cNvPr id="6146" name="Picture 2" descr="http://www.concreteconstruction.net/Images/681623661_12rb_cc_innovations-pine_5_tcm45-1239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483" y="1044624"/>
            <a:ext cx="3380077"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83958" y="1333806"/>
            <a:ext cx="1560042" cy="215444"/>
          </a:xfrm>
          <a:prstGeom prst="rect">
            <a:avLst/>
          </a:prstGeom>
        </p:spPr>
        <p:txBody>
          <a:bodyPr wrap="none">
            <a:spAutoFit/>
          </a:bodyPr>
          <a:lstStyle/>
          <a:p>
            <a:r>
              <a:rPr lang="en-US" sz="800" u="sng" dirty="0">
                <a:hlinkClick r:id="rId3"/>
              </a:rPr>
              <a:t>www.concreteconstruction.net</a:t>
            </a:r>
            <a:endParaRPr lang="en-US" sz="800" dirty="0"/>
          </a:p>
        </p:txBody>
      </p:sp>
      <p:sp>
        <p:nvSpPr>
          <p:cNvPr id="4" name="TextBox 3"/>
          <p:cNvSpPr txBox="1"/>
          <p:nvPr/>
        </p:nvSpPr>
        <p:spPr>
          <a:xfrm>
            <a:off x="-34860" y="1604821"/>
            <a:ext cx="5334000" cy="461665"/>
          </a:xfrm>
          <a:prstGeom prst="rect">
            <a:avLst/>
          </a:prstGeom>
          <a:noFill/>
        </p:spPr>
        <p:txBody>
          <a:bodyPr wrap="square" rtlCol="0">
            <a:spAutoFit/>
          </a:bodyPr>
          <a:lstStyle/>
          <a:p>
            <a:r>
              <a:rPr lang="en-US" b="1" dirty="0" smtClean="0">
                <a:solidFill>
                  <a:srgbClr val="002060"/>
                </a:solidFill>
              </a:rPr>
              <a:t>Testing Procedure:  </a:t>
            </a:r>
            <a:r>
              <a:rPr lang="en-US" sz="2400" b="1" dirty="0" smtClean="0">
                <a:solidFill>
                  <a:srgbClr val="002060"/>
                </a:solidFill>
              </a:rPr>
              <a:t>AASHTO T336</a:t>
            </a:r>
            <a:endParaRPr lang="en-US" sz="2400" b="1" dirty="0">
              <a:solidFill>
                <a:srgbClr val="002060"/>
              </a:solidFill>
            </a:endParaRPr>
          </a:p>
        </p:txBody>
      </p:sp>
      <p:cxnSp>
        <p:nvCxnSpPr>
          <p:cNvPr id="6" name="Straight Arrow Connector 5"/>
          <p:cNvCxnSpPr/>
          <p:nvPr/>
        </p:nvCxnSpPr>
        <p:spPr bwMode="auto">
          <a:xfrm>
            <a:off x="5615469" y="1493521"/>
            <a:ext cx="1219200" cy="236248"/>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cxnSp>
        <p:nvCxnSpPr>
          <p:cNvPr id="9" name="Straight Arrow Connector 8"/>
          <p:cNvCxnSpPr/>
          <p:nvPr/>
        </p:nvCxnSpPr>
        <p:spPr bwMode="auto">
          <a:xfrm flipV="1">
            <a:off x="5446373" y="3239423"/>
            <a:ext cx="1393606" cy="228600"/>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cxnSp>
        <p:nvCxnSpPr>
          <p:cNvPr id="12" name="Straight Arrow Connector 11"/>
          <p:cNvCxnSpPr/>
          <p:nvPr/>
        </p:nvCxnSpPr>
        <p:spPr bwMode="auto">
          <a:xfrm flipH="1">
            <a:off x="7254521" y="2352237"/>
            <a:ext cx="459203" cy="438389"/>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sp>
        <p:nvSpPr>
          <p:cNvPr id="14" name="TextBox 13"/>
          <p:cNvSpPr txBox="1"/>
          <p:nvPr/>
        </p:nvSpPr>
        <p:spPr>
          <a:xfrm>
            <a:off x="4815308" y="1388447"/>
            <a:ext cx="967665" cy="646331"/>
          </a:xfrm>
          <a:prstGeom prst="rect">
            <a:avLst/>
          </a:prstGeom>
          <a:noFill/>
        </p:spPr>
        <p:txBody>
          <a:bodyPr wrap="square" rtlCol="0">
            <a:spAutoFit/>
          </a:bodyPr>
          <a:lstStyle/>
          <a:p>
            <a:r>
              <a:rPr lang="en-US" sz="1200" b="1" dirty="0" smtClean="0">
                <a:solidFill>
                  <a:srgbClr val="002060"/>
                </a:solidFill>
              </a:rPr>
              <a:t>Spring Loaded LVDT</a:t>
            </a:r>
            <a:endParaRPr lang="en-US" sz="1200" b="1" dirty="0">
              <a:solidFill>
                <a:srgbClr val="002060"/>
              </a:solidFill>
            </a:endParaRPr>
          </a:p>
        </p:txBody>
      </p:sp>
      <p:sp>
        <p:nvSpPr>
          <p:cNvPr id="16" name="TextBox 15"/>
          <p:cNvSpPr txBox="1"/>
          <p:nvPr/>
        </p:nvSpPr>
        <p:spPr>
          <a:xfrm>
            <a:off x="4627223" y="3065467"/>
            <a:ext cx="1155750" cy="276999"/>
          </a:xfrm>
          <a:prstGeom prst="rect">
            <a:avLst/>
          </a:prstGeom>
          <a:noFill/>
        </p:spPr>
        <p:txBody>
          <a:bodyPr wrap="square" rtlCol="0">
            <a:spAutoFit/>
          </a:bodyPr>
          <a:lstStyle/>
          <a:p>
            <a:r>
              <a:rPr lang="en-US" sz="1200" b="1" dirty="0" smtClean="0">
                <a:solidFill>
                  <a:srgbClr val="002060"/>
                </a:solidFill>
              </a:rPr>
              <a:t>4” </a:t>
            </a:r>
            <a:r>
              <a:rPr lang="en-US" sz="1200" b="1" dirty="0">
                <a:solidFill>
                  <a:srgbClr val="002060"/>
                </a:solidFill>
              </a:rPr>
              <a:t>D</a:t>
            </a:r>
            <a:r>
              <a:rPr lang="en-US" sz="1200" b="1" dirty="0" smtClean="0">
                <a:solidFill>
                  <a:srgbClr val="002060"/>
                </a:solidFill>
              </a:rPr>
              <a:t>ia. Core</a:t>
            </a:r>
            <a:endParaRPr lang="en-US" sz="1200" b="1" dirty="0">
              <a:solidFill>
                <a:srgbClr val="002060"/>
              </a:solidFill>
            </a:endParaRPr>
          </a:p>
        </p:txBody>
      </p:sp>
      <p:sp>
        <p:nvSpPr>
          <p:cNvPr id="17" name="TextBox 16"/>
          <p:cNvSpPr txBox="1"/>
          <p:nvPr/>
        </p:nvSpPr>
        <p:spPr>
          <a:xfrm>
            <a:off x="7850483" y="2022484"/>
            <a:ext cx="967665" cy="461665"/>
          </a:xfrm>
          <a:prstGeom prst="rect">
            <a:avLst/>
          </a:prstGeom>
          <a:noFill/>
        </p:spPr>
        <p:txBody>
          <a:bodyPr wrap="square" rtlCol="0">
            <a:spAutoFit/>
          </a:bodyPr>
          <a:lstStyle/>
          <a:p>
            <a:r>
              <a:rPr lang="en-US" sz="1200" b="1" dirty="0" smtClean="0">
                <a:solidFill>
                  <a:srgbClr val="002060"/>
                </a:solidFill>
              </a:rPr>
              <a:t>Testing Frame</a:t>
            </a:r>
            <a:endParaRPr lang="en-US" sz="1200" b="1" dirty="0">
              <a:solidFill>
                <a:srgbClr val="002060"/>
              </a:solidFill>
            </a:endParaRPr>
          </a:p>
        </p:txBody>
      </p:sp>
      <p:sp>
        <p:nvSpPr>
          <p:cNvPr id="18" name="TextBox 17"/>
          <p:cNvSpPr txBox="1"/>
          <p:nvPr/>
        </p:nvSpPr>
        <p:spPr>
          <a:xfrm>
            <a:off x="34223" y="2062647"/>
            <a:ext cx="4309177" cy="4801314"/>
          </a:xfrm>
          <a:prstGeom prst="rect">
            <a:avLst/>
          </a:prstGeom>
          <a:noFill/>
        </p:spPr>
        <p:txBody>
          <a:bodyPr wrap="square" rtlCol="0">
            <a:spAutoFit/>
          </a:bodyPr>
          <a:lstStyle/>
          <a:p>
            <a:r>
              <a:rPr lang="en-US" dirty="0" smtClean="0"/>
              <a:t>Specimen:</a:t>
            </a:r>
          </a:p>
          <a:p>
            <a:pPr marL="800100" lvl="1" indent="-342900">
              <a:buFont typeface="Arial" pitchFamily="34" charset="0"/>
              <a:buChar char="•"/>
            </a:pPr>
            <a:r>
              <a:rPr lang="en-US" dirty="0" smtClean="0"/>
              <a:t>4 in dia. cores/cylinders</a:t>
            </a:r>
          </a:p>
          <a:p>
            <a:pPr marL="800100" lvl="1" indent="-342900">
              <a:buFont typeface="Arial" pitchFamily="34" charset="0"/>
              <a:buChar char="•"/>
            </a:pPr>
            <a:r>
              <a:rPr lang="en-US" dirty="0" smtClean="0"/>
              <a:t>~ 6 to 8 in. long</a:t>
            </a:r>
          </a:p>
          <a:p>
            <a:pPr marL="800100" lvl="1" indent="-342900">
              <a:buFont typeface="Arial" pitchFamily="34" charset="0"/>
              <a:buChar char="•"/>
            </a:pPr>
            <a:endParaRPr lang="en-US" dirty="0"/>
          </a:p>
          <a:p>
            <a:pPr marL="342900" indent="-342900">
              <a:buAutoNum type="arabicPeriod"/>
            </a:pPr>
            <a:r>
              <a:rPr lang="en-US" dirty="0" smtClean="0"/>
              <a:t>Place </a:t>
            </a:r>
            <a:r>
              <a:rPr lang="en-US" dirty="0"/>
              <a:t>in testing frame and submerge in </a:t>
            </a:r>
            <a:r>
              <a:rPr lang="en-US" dirty="0" smtClean="0"/>
              <a:t>water</a:t>
            </a:r>
          </a:p>
          <a:p>
            <a:pPr marL="342900" indent="-342900">
              <a:buAutoNum type="arabicPeriod"/>
            </a:pPr>
            <a:r>
              <a:rPr lang="en-US" dirty="0" smtClean="0"/>
              <a:t>Increase water temp to 50°C </a:t>
            </a:r>
            <a:r>
              <a:rPr lang="en-US" dirty="0"/>
              <a:t>(120°F</a:t>
            </a:r>
            <a:r>
              <a:rPr lang="en-US" dirty="0" smtClean="0"/>
              <a:t>) – meas. length</a:t>
            </a:r>
          </a:p>
          <a:p>
            <a:pPr marL="342900" indent="-342900">
              <a:buAutoNum type="arabicPeriod"/>
            </a:pPr>
            <a:r>
              <a:rPr lang="en-US" dirty="0"/>
              <a:t> </a:t>
            </a:r>
            <a:r>
              <a:rPr lang="en-US" dirty="0" smtClean="0"/>
              <a:t>Decrease </a:t>
            </a:r>
            <a:r>
              <a:rPr lang="en-US" dirty="0"/>
              <a:t>water temp to 10</a:t>
            </a:r>
            <a:r>
              <a:rPr lang="en-US" baseline="30000" dirty="0" smtClean="0"/>
              <a:t>o</a:t>
            </a:r>
            <a:r>
              <a:rPr lang="en-US" dirty="0" smtClean="0"/>
              <a:t>C (50</a:t>
            </a:r>
            <a:r>
              <a:rPr lang="en-US" baseline="30000" dirty="0" smtClean="0"/>
              <a:t>o</a:t>
            </a:r>
            <a:r>
              <a:rPr lang="en-US" dirty="0" smtClean="0"/>
              <a:t>F) – </a:t>
            </a:r>
            <a:r>
              <a:rPr lang="en-US" dirty="0"/>
              <a:t>meas. </a:t>
            </a:r>
            <a:r>
              <a:rPr lang="en-US" dirty="0" smtClean="0"/>
              <a:t>Length</a:t>
            </a:r>
          </a:p>
          <a:p>
            <a:pPr marL="342900" indent="-342900">
              <a:buFontTx/>
              <a:buAutoNum type="arabicPeriod"/>
            </a:pPr>
            <a:r>
              <a:rPr lang="en-US" dirty="0"/>
              <a:t>Increase water temp to 50°C (120°F) – meas. length</a:t>
            </a:r>
          </a:p>
          <a:p>
            <a:pPr marL="342900" indent="-342900">
              <a:buAutoNum type="arabicPeriod"/>
            </a:pPr>
            <a:endParaRPr lang="en-US" dirty="0"/>
          </a:p>
          <a:p>
            <a:r>
              <a:rPr lang="en-US" dirty="0" smtClean="0"/>
              <a:t>*Must correct to </a:t>
            </a:r>
            <a:r>
              <a:rPr lang="en-US" dirty="0"/>
              <a:t>account for thermal deformation of the frame </a:t>
            </a:r>
            <a:r>
              <a:rPr lang="en-US" dirty="0" smtClean="0"/>
              <a:t>using calibration specimen</a:t>
            </a:r>
            <a:endParaRPr lang="en-US" dirty="0"/>
          </a:p>
          <a:p>
            <a:pPr marL="342900" indent="-342900">
              <a:buAutoNum type="arabicPeriod"/>
            </a:pPr>
            <a:endParaRPr lang="en-US" dirty="0" smtClean="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4515" t="50000" r="21983" b="27779"/>
          <a:stretch/>
        </p:blipFill>
        <p:spPr bwMode="auto">
          <a:xfrm>
            <a:off x="5624972" y="3940224"/>
            <a:ext cx="2797660" cy="258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564483" y="3982041"/>
            <a:ext cx="4572000" cy="246221"/>
          </a:xfrm>
          <a:prstGeom prst="rect">
            <a:avLst/>
          </a:prstGeom>
        </p:spPr>
        <p:txBody>
          <a:bodyPr>
            <a:spAutoFit/>
          </a:bodyPr>
          <a:lstStyle/>
          <a:p>
            <a:r>
              <a:rPr lang="en-US" sz="1000" dirty="0" smtClean="0"/>
              <a:t>University of California Pavement Research Center</a:t>
            </a:r>
            <a:endParaRPr lang="en-US" sz="1000" dirty="0"/>
          </a:p>
        </p:txBody>
      </p:sp>
    </p:spTree>
    <p:extLst>
      <p:ext uri="{BB962C8B-B14F-4D97-AF65-F5344CB8AC3E}">
        <p14:creationId xmlns:p14="http://schemas.microsoft.com/office/powerpoint/2010/main" val="2875272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in estimating CTE</a:t>
            </a:r>
            <a:endParaRPr lang="en-US" dirty="0"/>
          </a:p>
        </p:txBody>
      </p:sp>
      <p:sp>
        <p:nvSpPr>
          <p:cNvPr id="4" name="TextBox 3"/>
          <p:cNvSpPr txBox="1"/>
          <p:nvPr/>
        </p:nvSpPr>
        <p:spPr>
          <a:xfrm>
            <a:off x="187452" y="1852118"/>
            <a:ext cx="7924800" cy="2862322"/>
          </a:xfrm>
          <a:prstGeom prst="rect">
            <a:avLst/>
          </a:prstGeom>
          <a:noFill/>
        </p:spPr>
        <p:txBody>
          <a:bodyPr wrap="square" rtlCol="0">
            <a:spAutoFit/>
          </a:bodyPr>
          <a:lstStyle/>
          <a:p>
            <a:r>
              <a:rPr lang="en-US" dirty="0" smtClean="0"/>
              <a:t>CTE of 304 SS calibration specimen was inaccurate over typical PCC service temperatures</a:t>
            </a:r>
          </a:p>
          <a:p>
            <a:pPr lvl="1"/>
            <a:r>
              <a:rPr lang="en-US" dirty="0" smtClean="0"/>
              <a:t>0</a:t>
            </a:r>
            <a:r>
              <a:rPr lang="en-US" baseline="30000" dirty="0" smtClean="0"/>
              <a:t>o</a:t>
            </a:r>
            <a:r>
              <a:rPr lang="en-US" dirty="0" smtClean="0"/>
              <a:t>C – 500</a:t>
            </a:r>
            <a:r>
              <a:rPr lang="en-US" baseline="30000" dirty="0" smtClean="0"/>
              <a:t>o</a:t>
            </a:r>
            <a:r>
              <a:rPr lang="en-US" dirty="0" smtClean="0"/>
              <a:t>C → 17.3*10</a:t>
            </a:r>
            <a:r>
              <a:rPr lang="en-US" baseline="30000" dirty="0" smtClean="0"/>
              <a:t>-6</a:t>
            </a:r>
            <a:r>
              <a:rPr lang="en-US" dirty="0" smtClean="0"/>
              <a:t>/</a:t>
            </a:r>
            <a:r>
              <a:rPr lang="en-US" baseline="30000" dirty="0" err="1" smtClean="0"/>
              <a:t>o</a:t>
            </a:r>
            <a:r>
              <a:rPr lang="en-US" dirty="0" err="1" smtClean="0"/>
              <a:t>C</a:t>
            </a:r>
            <a:endParaRPr lang="en-US" dirty="0" smtClean="0"/>
          </a:p>
          <a:p>
            <a:pPr lvl="1"/>
            <a:r>
              <a:rPr lang="en-US" dirty="0" smtClean="0"/>
              <a:t>10</a:t>
            </a:r>
            <a:r>
              <a:rPr lang="en-US" baseline="30000" dirty="0" smtClean="0"/>
              <a:t>o</a:t>
            </a:r>
            <a:r>
              <a:rPr lang="en-US" dirty="0" smtClean="0"/>
              <a:t>C – 50</a:t>
            </a:r>
            <a:r>
              <a:rPr lang="en-US" baseline="30000" dirty="0" smtClean="0"/>
              <a:t>o</a:t>
            </a:r>
            <a:r>
              <a:rPr lang="en-US" dirty="0" smtClean="0"/>
              <a:t>C → 15.8-16.2*10</a:t>
            </a:r>
            <a:r>
              <a:rPr lang="en-US" baseline="30000" dirty="0" smtClean="0"/>
              <a:t>-6</a:t>
            </a:r>
            <a:r>
              <a:rPr lang="en-US" dirty="0" smtClean="0"/>
              <a:t>/</a:t>
            </a:r>
            <a:r>
              <a:rPr lang="en-US" baseline="30000" dirty="0" err="1" smtClean="0"/>
              <a:t>o</a:t>
            </a:r>
            <a:r>
              <a:rPr lang="en-US" dirty="0" err="1" smtClean="0"/>
              <a:t>C</a:t>
            </a:r>
            <a:endParaRPr lang="en-US" dirty="0" smtClean="0"/>
          </a:p>
          <a:p>
            <a:pPr marL="742950" lvl="1" indent="-285750">
              <a:buFont typeface="Arial" pitchFamily="34" charset="0"/>
              <a:buChar char="•"/>
            </a:pPr>
            <a:endParaRPr lang="en-US" dirty="0" smtClean="0"/>
          </a:p>
          <a:p>
            <a:pPr marL="742950" lvl="1" indent="-285750">
              <a:buFont typeface="Arial" pitchFamily="34" charset="0"/>
              <a:buChar char="•"/>
            </a:pPr>
            <a:endParaRPr lang="en-US" dirty="0"/>
          </a:p>
          <a:p>
            <a:pPr lvl="1"/>
            <a:endParaRPr lang="en-US" dirty="0"/>
          </a:p>
          <a:p>
            <a:pPr marL="285750" indent="-285750">
              <a:buFont typeface="Arial" pitchFamily="34" charset="0"/>
              <a:buChar char="•"/>
            </a:pPr>
            <a:r>
              <a:rPr lang="en-US" dirty="0" smtClean="0"/>
              <a:t>Steel CTE too high → PCC CTE to high</a:t>
            </a:r>
          </a:p>
          <a:p>
            <a:pPr marL="285750" indent="-285750">
              <a:buFont typeface="Arial" pitchFamily="34" charset="0"/>
              <a:buChar char="•"/>
            </a:pPr>
            <a:r>
              <a:rPr lang="en-US" dirty="0" smtClean="0"/>
              <a:t>LTPP database populated w/ incorrect CTEs</a:t>
            </a:r>
          </a:p>
          <a:p>
            <a:pPr marL="285750" indent="-285750">
              <a:buFont typeface="Arial" pitchFamily="34" charset="0"/>
              <a:buChar char="•"/>
            </a:pPr>
            <a:r>
              <a:rPr lang="en-US" dirty="0" smtClean="0"/>
              <a:t>Recalibrate with correct CTEs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782" y="3124200"/>
            <a:ext cx="4057165" cy="295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118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Recalibration</a:t>
            </a:r>
            <a:endParaRPr lang="en-US" dirty="0"/>
          </a:p>
        </p:txBody>
      </p:sp>
      <p:sp>
        <p:nvSpPr>
          <p:cNvPr id="3" name="TextBox 2"/>
          <p:cNvSpPr txBox="1"/>
          <p:nvPr/>
        </p:nvSpPr>
        <p:spPr>
          <a:xfrm>
            <a:off x="685800" y="1828800"/>
            <a:ext cx="7315200" cy="3693319"/>
          </a:xfrm>
          <a:prstGeom prst="rect">
            <a:avLst/>
          </a:prstGeom>
          <a:noFill/>
        </p:spPr>
        <p:txBody>
          <a:bodyPr wrap="square" rtlCol="0">
            <a:spAutoFit/>
          </a:bodyPr>
          <a:lstStyle/>
          <a:p>
            <a:r>
              <a:rPr lang="en-US" dirty="0" smtClean="0"/>
              <a:t>NCHRP Project 20-07/Task 288 initiated</a:t>
            </a:r>
          </a:p>
          <a:p>
            <a:endParaRPr lang="en-US" dirty="0" smtClean="0"/>
          </a:p>
          <a:p>
            <a:endParaRPr lang="en-US" dirty="0"/>
          </a:p>
          <a:p>
            <a:pPr marL="285750" indent="-285750">
              <a:buFont typeface="Arial" pitchFamily="34" charset="0"/>
              <a:buChar char="•"/>
            </a:pPr>
            <a:r>
              <a:rPr lang="en-US" dirty="0" smtClean="0"/>
              <a:t>Recalibrated:</a:t>
            </a:r>
          </a:p>
          <a:p>
            <a:pPr marL="742950" lvl="1" indent="-285750">
              <a:buFont typeface="Arial" pitchFamily="34" charset="0"/>
              <a:buChar char="•"/>
            </a:pPr>
            <a:r>
              <a:rPr lang="en-US" dirty="0" smtClean="0"/>
              <a:t>JPCP (transverse cracking and faulting) </a:t>
            </a:r>
            <a:endParaRPr lang="en-US" dirty="0"/>
          </a:p>
          <a:p>
            <a:pPr marL="742950" lvl="1" indent="-285750">
              <a:buFont typeface="Arial" pitchFamily="34" charset="0"/>
              <a:buChar char="•"/>
            </a:pPr>
            <a:r>
              <a:rPr lang="en-US" dirty="0" smtClean="0"/>
              <a:t>CRCP (crack width and </a:t>
            </a:r>
            <a:r>
              <a:rPr lang="en-US" dirty="0" err="1" smtClean="0"/>
              <a:t>punchout</a:t>
            </a:r>
            <a:r>
              <a:rPr lang="en-US" dirty="0" smtClean="0"/>
              <a:t>)</a:t>
            </a:r>
          </a:p>
          <a:p>
            <a:pPr lvl="1"/>
            <a:endParaRPr lang="en-US" dirty="0" smtClean="0"/>
          </a:p>
          <a:p>
            <a:pPr lvl="1"/>
            <a:endParaRPr lang="en-US" dirty="0"/>
          </a:p>
          <a:p>
            <a:pPr marL="285750" indent="-285750">
              <a:buFont typeface="Arial" pitchFamily="34" charset="0"/>
              <a:buChar char="•"/>
            </a:pPr>
            <a:r>
              <a:rPr lang="en-US" dirty="0" smtClean="0"/>
              <a:t>Task 288 models:</a:t>
            </a:r>
          </a:p>
          <a:p>
            <a:pPr marL="742950" lvl="1" indent="-285750">
              <a:buFont typeface="Arial" pitchFamily="34" charset="0"/>
              <a:buChar char="•"/>
            </a:pPr>
            <a:r>
              <a:rPr lang="en-US" dirty="0" smtClean="0"/>
              <a:t>PCC thickness designs should be similar to original models</a:t>
            </a:r>
          </a:p>
          <a:p>
            <a:pPr marL="742950" lvl="1" indent="-285750">
              <a:buFont typeface="Arial" pitchFamily="34" charset="0"/>
              <a:buChar char="•"/>
            </a:pPr>
            <a:r>
              <a:rPr lang="en-US" dirty="0" smtClean="0"/>
              <a:t>New calibration coefficients not </a:t>
            </a:r>
            <a:r>
              <a:rPr lang="en-US" dirty="0"/>
              <a:t>implemented due to </a:t>
            </a:r>
            <a:r>
              <a:rPr lang="en-US" dirty="0" smtClean="0"/>
              <a:t>discrepancies in thickness designs</a:t>
            </a:r>
            <a:endParaRPr lang="en-US" dirty="0"/>
          </a:p>
          <a:p>
            <a:endParaRPr lang="en-US" dirty="0" smtClean="0"/>
          </a:p>
        </p:txBody>
      </p:sp>
    </p:spTree>
    <p:extLst>
      <p:ext uri="{BB962C8B-B14F-4D97-AF65-F5344CB8AC3E}">
        <p14:creationId xmlns:p14="http://schemas.microsoft.com/office/powerpoint/2010/main" val="1165591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TextBox 2"/>
          <p:cNvSpPr txBox="1"/>
          <p:nvPr/>
        </p:nvSpPr>
        <p:spPr>
          <a:xfrm>
            <a:off x="609600" y="1676400"/>
            <a:ext cx="7467600" cy="1754326"/>
          </a:xfrm>
          <a:prstGeom prst="rect">
            <a:avLst/>
          </a:prstGeom>
          <a:noFill/>
        </p:spPr>
        <p:txBody>
          <a:bodyPr wrap="square" rtlCol="0">
            <a:spAutoFit/>
          </a:bodyPr>
          <a:lstStyle/>
          <a:p>
            <a:r>
              <a:rPr lang="en-US" dirty="0" smtClean="0"/>
              <a:t>NCHRP Project 20-07/Task 327</a:t>
            </a:r>
          </a:p>
          <a:p>
            <a:endParaRPr lang="en-US" dirty="0"/>
          </a:p>
          <a:p>
            <a:r>
              <a:rPr lang="en-US" dirty="0" smtClean="0"/>
              <a:t>Objective:</a:t>
            </a:r>
          </a:p>
          <a:p>
            <a:pPr marL="285750" indent="-285750">
              <a:buFont typeface="Arial" pitchFamily="34" charset="0"/>
              <a:buChar char="•"/>
            </a:pPr>
            <a:r>
              <a:rPr lang="en-US" dirty="0" smtClean="0"/>
              <a:t>Conduct an evaluation of recalibration effort under Task 288</a:t>
            </a:r>
          </a:p>
          <a:p>
            <a:pPr marL="285750" indent="-285750">
              <a:buFont typeface="Arial" pitchFamily="34" charset="0"/>
              <a:buChar char="•"/>
            </a:pPr>
            <a:r>
              <a:rPr lang="en-US" dirty="0" smtClean="0"/>
              <a:t>Recommend recalibrated models that use accurate CTE values for incorporation into ME design software</a:t>
            </a:r>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94" t="48619" r="24010" b="29612"/>
          <a:stretch/>
        </p:blipFill>
        <p:spPr bwMode="auto">
          <a:xfrm>
            <a:off x="4191000" y="3714750"/>
            <a:ext cx="3455437" cy="269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088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86295384"/>
              </p:ext>
            </p:extLst>
          </p:nvPr>
        </p:nvGraphicFramePr>
        <p:xfrm>
          <a:off x="0" y="-152400"/>
          <a:ext cx="8661400" cy="6210300"/>
        </p:xfrm>
        <a:graphic>
          <a:graphicData uri="http://schemas.openxmlformats.org/presentationml/2006/ole">
            <mc:AlternateContent xmlns:mc="http://schemas.openxmlformats.org/markup-compatibility/2006">
              <mc:Choice xmlns:v="urn:schemas-microsoft-com:vml" Requires="v">
                <p:oleObj spid="_x0000_s2053" name="Slide" r:id="rId3" imgW="5175414" imgH="3881572" progId="PowerPoint.Slide.8">
                  <p:embed/>
                </p:oleObj>
              </mc:Choice>
              <mc:Fallback>
                <p:oleObj name="Slide" r:id="rId3" imgW="5175414" imgH="3881572"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8661400" cy="62103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98285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of </a:t>
            </a:r>
            <a:r>
              <a:rPr lang="en-US" dirty="0" smtClean="0"/>
              <a:t>PA roadways </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1584960"/>
            <a:ext cx="9151041" cy="468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91200" y="5181600"/>
            <a:ext cx="2209800" cy="6096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cxnSp>
        <p:nvCxnSpPr>
          <p:cNvPr id="6" name="Curved Connector 5"/>
          <p:cNvCxnSpPr>
            <a:stCxn id="4" idx="0"/>
          </p:cNvCxnSpPr>
          <p:nvPr/>
        </p:nvCxnSpPr>
        <p:spPr bwMode="auto">
          <a:xfrm rot="16200000" flipV="1">
            <a:off x="5419082" y="3704582"/>
            <a:ext cx="1239537" cy="1714500"/>
          </a:xfrm>
          <a:prstGeom prst="curvedConnector2">
            <a:avLst/>
          </a:prstGeom>
          <a:solidFill>
            <a:schemeClr val="accent1"/>
          </a:solidFill>
          <a:ln w="57150" cap="flat" cmpd="sng" algn="ctr">
            <a:solidFill>
              <a:srgbClr val="00FF00"/>
            </a:solidFill>
            <a:prstDash val="solid"/>
            <a:round/>
            <a:headEnd type="none" w="med" len="med"/>
            <a:tailEnd type="arrow"/>
          </a:ln>
          <a:effectLst/>
        </p:spPr>
      </p:cxn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92" t="81996" r="14066" b="11415"/>
          <a:stretch/>
        </p:blipFill>
        <p:spPr bwMode="auto">
          <a:xfrm>
            <a:off x="613700" y="3435642"/>
            <a:ext cx="4575520" cy="1012842"/>
          </a:xfrm>
          <a:prstGeom prst="rect">
            <a:avLst/>
          </a:prstGeom>
          <a:noFill/>
          <a:ln w="571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28600" y="2286000"/>
            <a:ext cx="8001000" cy="3046988"/>
          </a:xfrm>
          <a:prstGeom prst="rect">
            <a:avLst/>
          </a:prstGeom>
          <a:solidFill>
            <a:srgbClr val="FFFF00"/>
          </a:solidFill>
        </p:spPr>
        <p:txBody>
          <a:bodyPr wrap="square">
            <a:spAutoFit/>
          </a:bodyPr>
          <a:lstStyle/>
          <a:p>
            <a:pPr algn="ctr"/>
            <a:r>
              <a:rPr lang="en-US" sz="4800" dirty="0"/>
              <a:t>Driving on roads in need of repair </a:t>
            </a:r>
            <a:r>
              <a:rPr lang="en-US" sz="4800" b="1" dirty="0"/>
              <a:t>costs Pennsylvania motorists $2.947 billion</a:t>
            </a:r>
            <a:r>
              <a:rPr lang="en-US" sz="4800" dirty="0"/>
              <a:t> a year in extra vehicle repairs</a:t>
            </a:r>
            <a:r>
              <a:rPr lang="en-US" sz="4800" dirty="0" smtClean="0"/>
              <a:t>.</a:t>
            </a:r>
            <a:endParaRPr lang="en-US" sz="4800" dirty="0"/>
          </a:p>
        </p:txBody>
      </p:sp>
    </p:spTree>
    <p:extLst>
      <p:ext uri="{BB962C8B-B14F-4D97-AF65-F5344CB8AC3E}">
        <p14:creationId xmlns:p14="http://schemas.microsoft.com/office/powerpoint/2010/main" val="363266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
            </a:r>
            <a:r>
              <a:rPr lang="en-US" dirty="0" smtClean="0"/>
              <a:t>status of roadways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4409"/>
            <a:ext cx="9086850" cy="292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0" y="3581400"/>
            <a:ext cx="2438400" cy="1752600"/>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631509"/>
            <a:ext cx="9163050" cy="461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24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
            </a:r>
            <a:r>
              <a:rPr lang="en-US" dirty="0" smtClean="0"/>
              <a:t>status of roadways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4409"/>
            <a:ext cx="9086850" cy="292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0" y="3581400"/>
            <a:ext cx="2438400" cy="1752600"/>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600200"/>
            <a:ext cx="9163050" cy="461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1"/>
          </p:nvPr>
        </p:nvSpPr>
        <p:spPr>
          <a:xfrm>
            <a:off x="914400" y="457200"/>
            <a:ext cx="6734175" cy="3581400"/>
          </a:xfrm>
          <a:solidFill>
            <a:schemeClr val="accent5">
              <a:lumMod val="50000"/>
            </a:schemeClr>
          </a:solidFill>
        </p:spPr>
        <p:txBody>
          <a:bodyPr/>
          <a:lstStyle/>
          <a:p>
            <a:r>
              <a:rPr lang="en-US" sz="2400" dirty="0" smtClean="0">
                <a:solidFill>
                  <a:schemeClr val="bg1"/>
                </a:solidFill>
              </a:rPr>
              <a:t>Federal</a:t>
            </a:r>
            <a:r>
              <a:rPr lang="en-US" sz="2400" dirty="0">
                <a:solidFill>
                  <a:schemeClr val="bg1"/>
                </a:solidFill>
              </a:rPr>
              <a:t>, state, and local </a:t>
            </a:r>
            <a:r>
              <a:rPr lang="en-US" sz="2400" dirty="0" smtClean="0">
                <a:solidFill>
                  <a:schemeClr val="bg1"/>
                </a:solidFill>
              </a:rPr>
              <a:t>=  </a:t>
            </a:r>
            <a:r>
              <a:rPr lang="en-US" sz="2400" dirty="0">
                <a:solidFill>
                  <a:srgbClr val="66CCFF"/>
                </a:solidFill>
              </a:rPr>
              <a:t>$91 billion </a:t>
            </a:r>
            <a:r>
              <a:rPr lang="en-US" sz="2400" dirty="0" smtClean="0">
                <a:solidFill>
                  <a:srgbClr val="66CCFF"/>
                </a:solidFill>
              </a:rPr>
              <a:t>annually</a:t>
            </a:r>
          </a:p>
          <a:p>
            <a:r>
              <a:rPr lang="en-US" sz="2400" dirty="0" smtClean="0">
                <a:solidFill>
                  <a:schemeClr val="bg1"/>
                </a:solidFill>
              </a:rPr>
              <a:t>“…</a:t>
            </a:r>
            <a:r>
              <a:rPr lang="en-US" sz="2400" dirty="0" smtClean="0">
                <a:solidFill>
                  <a:srgbClr val="66CCFF"/>
                </a:solidFill>
              </a:rPr>
              <a:t>level </a:t>
            </a:r>
            <a:r>
              <a:rPr lang="en-US" sz="2400" dirty="0">
                <a:solidFill>
                  <a:srgbClr val="66CCFF"/>
                </a:solidFill>
              </a:rPr>
              <a:t>of investment is insufficient </a:t>
            </a:r>
            <a:r>
              <a:rPr lang="en-US" sz="2400" dirty="0">
                <a:solidFill>
                  <a:schemeClr val="bg1"/>
                </a:solidFill>
              </a:rPr>
              <a:t>and still projected to result in a decline in conditions and performance </a:t>
            </a:r>
            <a:r>
              <a:rPr lang="en-US" sz="2400" dirty="0" smtClean="0">
                <a:solidFill>
                  <a:schemeClr val="bg1"/>
                </a:solidFill>
              </a:rPr>
              <a:t>….”</a:t>
            </a:r>
          </a:p>
          <a:p>
            <a:r>
              <a:rPr lang="en-US" sz="2400" dirty="0" smtClean="0">
                <a:solidFill>
                  <a:schemeClr val="bg1"/>
                </a:solidFill>
              </a:rPr>
              <a:t>FHWA </a:t>
            </a:r>
            <a:r>
              <a:rPr lang="en-US" sz="2400" dirty="0" smtClean="0">
                <a:solidFill>
                  <a:srgbClr val="00B0F0"/>
                </a:solidFill>
              </a:rPr>
              <a:t>estimates $</a:t>
            </a:r>
            <a:r>
              <a:rPr lang="en-US" sz="2400" dirty="0">
                <a:solidFill>
                  <a:srgbClr val="00B0F0"/>
                </a:solidFill>
              </a:rPr>
              <a:t>170 billion </a:t>
            </a:r>
            <a:r>
              <a:rPr lang="en-US" sz="2400" dirty="0" smtClean="0">
                <a:solidFill>
                  <a:srgbClr val="00B0F0"/>
                </a:solidFill>
              </a:rPr>
              <a:t>needed annually</a:t>
            </a:r>
            <a:r>
              <a:rPr lang="en-US" sz="2400" dirty="0" smtClean="0">
                <a:solidFill>
                  <a:schemeClr val="bg1"/>
                </a:solidFill>
              </a:rPr>
              <a:t> </a:t>
            </a:r>
            <a:r>
              <a:rPr lang="en-US" sz="2400" dirty="0">
                <a:solidFill>
                  <a:schemeClr val="bg1"/>
                </a:solidFill>
              </a:rPr>
              <a:t>to significantly improve conditions and performance.</a:t>
            </a:r>
          </a:p>
        </p:txBody>
      </p:sp>
      <p:cxnSp>
        <p:nvCxnSpPr>
          <p:cNvPr id="4" name="Straight Connector 3"/>
          <p:cNvCxnSpPr/>
          <p:nvPr/>
        </p:nvCxnSpPr>
        <p:spPr bwMode="auto">
          <a:xfrm flipV="1">
            <a:off x="15240" y="4038600"/>
            <a:ext cx="1051560" cy="857241"/>
          </a:xfrm>
          <a:prstGeom prst="line">
            <a:avLst/>
          </a:prstGeom>
          <a:solidFill>
            <a:schemeClr val="accent1"/>
          </a:solidFill>
          <a:ln w="57150" cap="flat" cmpd="sng" algn="ctr">
            <a:solidFill>
              <a:schemeClr val="accent5">
                <a:lumMod val="50000"/>
              </a:schemeClr>
            </a:solidFill>
            <a:prstDash val="solid"/>
            <a:round/>
            <a:headEnd type="none" w="med" len="med"/>
            <a:tailEnd type="none" w="med" len="med"/>
          </a:ln>
          <a:effectLst/>
        </p:spPr>
      </p:cxnSp>
      <p:cxnSp>
        <p:nvCxnSpPr>
          <p:cNvPr id="17" name="Straight Connector 16"/>
          <p:cNvCxnSpPr/>
          <p:nvPr/>
        </p:nvCxnSpPr>
        <p:spPr bwMode="auto">
          <a:xfrm flipV="1">
            <a:off x="6400800" y="4038600"/>
            <a:ext cx="1143000" cy="939152"/>
          </a:xfrm>
          <a:prstGeom prst="line">
            <a:avLst/>
          </a:prstGeom>
          <a:solidFill>
            <a:schemeClr val="accent1"/>
          </a:solidFill>
          <a:ln w="57150" cap="flat" cmpd="sng" algn="ctr">
            <a:solidFill>
              <a:schemeClr val="accent5">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48685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p:txBody>
          <a:bodyPr/>
          <a:lstStyle/>
          <a:p>
            <a:pPr defTabSz="820583">
              <a:defRPr/>
            </a:pPr>
            <a:r>
              <a:rPr lang="en-US" dirty="0" smtClean="0"/>
              <a:t>Current design method-DARWIN</a:t>
            </a:r>
          </a:p>
        </p:txBody>
      </p:sp>
      <p:sp>
        <p:nvSpPr>
          <p:cNvPr id="17411" name="Text Box 15"/>
          <p:cNvSpPr txBox="1">
            <a:spLocks noChangeArrowheads="1"/>
          </p:cNvSpPr>
          <p:nvPr/>
        </p:nvSpPr>
        <p:spPr bwMode="auto">
          <a:xfrm>
            <a:off x="737653" y="1882588"/>
            <a:ext cx="2593756" cy="156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smtClean="0">
                <a:solidFill>
                  <a:srgbClr val="002060"/>
                </a:solidFill>
                <a:latin typeface="Times New Roman" pitchFamily="18" charset="0"/>
              </a:rPr>
              <a:t>INPUTS</a:t>
            </a:r>
            <a:endParaRPr kumimoji="0" lang="en-US" sz="1600" b="1" u="sng" dirty="0">
              <a:solidFill>
                <a:srgbClr val="002060"/>
              </a:solidFill>
              <a:latin typeface="Times New Roman" pitchFamily="18" charset="0"/>
            </a:endParaRP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Slab thickness</a:t>
            </a: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k-value</a:t>
            </a:r>
          </a:p>
          <a:p>
            <a:pPr marL="342900" indent="-342900" eaLnBrk="0" fontAlgn="base" hangingPunct="0">
              <a:spcBef>
                <a:spcPct val="0"/>
              </a:spcBef>
              <a:spcAft>
                <a:spcPct val="0"/>
              </a:spcAft>
              <a:buFont typeface="+mj-lt"/>
              <a:buAutoNum type="arabicPeriod"/>
            </a:pPr>
            <a:r>
              <a:rPr kumimoji="0" lang="en-US" sz="1600" dirty="0" smtClean="0">
                <a:solidFill>
                  <a:srgbClr val="002060"/>
                </a:solidFill>
                <a:latin typeface="Times New Roman" pitchFamily="18" charset="0"/>
              </a:rPr>
              <a:t>ESAL</a:t>
            </a:r>
          </a:p>
          <a:p>
            <a:pPr marL="342900" indent="-342900" eaLnBrk="0" fontAlgn="base" hangingPunct="0">
              <a:spcBef>
                <a:spcPct val="0"/>
              </a:spcBef>
              <a:spcAft>
                <a:spcPct val="0"/>
              </a:spcAft>
              <a:buFont typeface="+mj-lt"/>
              <a:buAutoNum type="arabicPeriod"/>
            </a:pPr>
            <a:r>
              <a:rPr kumimoji="0" lang="en-US" sz="1600" dirty="0" smtClean="0">
                <a:solidFill>
                  <a:srgbClr val="002060"/>
                </a:solidFill>
                <a:latin typeface="Times New Roman" pitchFamily="18" charset="0"/>
              </a:rPr>
              <a:t>Reliability</a:t>
            </a:r>
            <a:endParaRPr kumimoji="0" lang="en-US" sz="1600" dirty="0">
              <a:solidFill>
                <a:srgbClr val="002060"/>
              </a:solidFill>
              <a:latin typeface="Times New Roman" pitchFamily="18" charset="0"/>
            </a:endParaRP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PCC </a:t>
            </a:r>
            <a:r>
              <a:rPr kumimoji="0" lang="en-US" sz="1600" dirty="0" smtClean="0">
                <a:solidFill>
                  <a:srgbClr val="002060"/>
                </a:solidFill>
                <a:latin typeface="Times New Roman" pitchFamily="18" charset="0"/>
              </a:rPr>
              <a:t>strength &amp; stiffness</a:t>
            </a:r>
            <a:r>
              <a:rPr kumimoji="0" lang="en-US" sz="1600" baseline="-25000" dirty="0" smtClean="0">
                <a:solidFill>
                  <a:srgbClr val="002060"/>
                </a:solidFill>
                <a:latin typeface="Times New Roman" pitchFamily="18" charset="0"/>
              </a:rPr>
              <a:t> </a:t>
            </a:r>
          </a:p>
        </p:txBody>
      </p:sp>
      <p:sp>
        <p:nvSpPr>
          <p:cNvPr id="17412" name="Text Box 16"/>
          <p:cNvSpPr txBox="1">
            <a:spLocks noChangeArrowheads="1"/>
          </p:cNvSpPr>
          <p:nvPr/>
        </p:nvSpPr>
        <p:spPr bwMode="auto">
          <a:xfrm>
            <a:off x="6580909" y="2218765"/>
            <a:ext cx="1018516"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smtClean="0">
                <a:solidFill>
                  <a:srgbClr val="00B050"/>
                </a:solidFill>
                <a:latin typeface="Times New Roman" pitchFamily="18" charset="0"/>
              </a:rPr>
              <a:t>OUTPUT</a:t>
            </a:r>
          </a:p>
          <a:p>
            <a:pPr eaLnBrk="0" fontAlgn="base" hangingPunct="0">
              <a:spcBef>
                <a:spcPct val="0"/>
              </a:spcBef>
              <a:spcAft>
                <a:spcPct val="0"/>
              </a:spcAft>
            </a:pPr>
            <a:r>
              <a:rPr kumimoji="0" lang="en-US" sz="1600" dirty="0" smtClean="0">
                <a:solidFill>
                  <a:srgbClr val="00B050"/>
                </a:solidFill>
                <a:latin typeface="Symbol" pitchFamily="18" charset="2"/>
              </a:rPr>
              <a:t>D</a:t>
            </a:r>
            <a:r>
              <a:rPr kumimoji="0" lang="en-US" sz="1600" dirty="0" smtClean="0">
                <a:solidFill>
                  <a:srgbClr val="00B050"/>
                </a:solidFill>
                <a:latin typeface="Times New Roman" pitchFamily="18" charset="0"/>
              </a:rPr>
              <a:t> PSI</a:t>
            </a:r>
            <a:endParaRPr kumimoji="0" lang="en-US" sz="1600" dirty="0">
              <a:solidFill>
                <a:srgbClr val="00B050"/>
              </a:solidFill>
              <a:latin typeface="Times New Roman" pitchFamily="18" charset="0"/>
            </a:endParaRPr>
          </a:p>
        </p:txBody>
      </p:sp>
      <p:sp>
        <p:nvSpPr>
          <p:cNvPr id="17413" name="Text Box 17"/>
          <p:cNvSpPr txBox="1">
            <a:spLocks noChangeArrowheads="1"/>
          </p:cNvSpPr>
          <p:nvPr/>
        </p:nvSpPr>
        <p:spPr bwMode="auto">
          <a:xfrm>
            <a:off x="4004326" y="2084294"/>
            <a:ext cx="1510575" cy="8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STATISTICAL</a:t>
            </a:r>
          </a:p>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REGRESSION</a:t>
            </a:r>
          </a:p>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MODEL</a:t>
            </a:r>
          </a:p>
        </p:txBody>
      </p:sp>
      <p:sp>
        <p:nvSpPr>
          <p:cNvPr id="17414" name="Rectangle 18"/>
          <p:cNvSpPr>
            <a:spLocks noChangeArrowheads="1"/>
          </p:cNvSpPr>
          <p:nvPr/>
        </p:nvSpPr>
        <p:spPr bwMode="auto">
          <a:xfrm>
            <a:off x="3893705" y="1983441"/>
            <a:ext cx="1731818" cy="10085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pPr eaLnBrk="0" fontAlgn="base" hangingPunct="0">
              <a:spcBef>
                <a:spcPct val="0"/>
              </a:spcBef>
              <a:spcAft>
                <a:spcPct val="0"/>
              </a:spcAft>
            </a:pPr>
            <a:endParaRPr lang="en-US">
              <a:solidFill>
                <a:schemeClr val="accent1">
                  <a:lumMod val="50000"/>
                </a:schemeClr>
              </a:solidFill>
            </a:endParaRPr>
          </a:p>
        </p:txBody>
      </p:sp>
      <p:sp>
        <p:nvSpPr>
          <p:cNvPr id="17415" name="Line 19"/>
          <p:cNvSpPr>
            <a:spLocks noChangeShapeType="1"/>
          </p:cNvSpPr>
          <p:nvPr/>
        </p:nvSpPr>
        <p:spPr bwMode="auto">
          <a:xfrm>
            <a:off x="2501826" y="2487705"/>
            <a:ext cx="131618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pPr eaLnBrk="0" fontAlgn="base" hangingPunct="0">
              <a:spcBef>
                <a:spcPct val="0"/>
              </a:spcBef>
              <a:spcAft>
                <a:spcPct val="0"/>
              </a:spcAft>
            </a:pPr>
            <a:endParaRPr lang="en-US">
              <a:solidFill>
                <a:srgbClr val="292929"/>
              </a:solidFill>
            </a:endParaRPr>
          </a:p>
        </p:txBody>
      </p:sp>
      <p:sp>
        <p:nvSpPr>
          <p:cNvPr id="17416" name="Line 20"/>
          <p:cNvSpPr>
            <a:spLocks noChangeShapeType="1"/>
          </p:cNvSpPr>
          <p:nvPr/>
        </p:nvSpPr>
        <p:spPr bwMode="auto">
          <a:xfrm>
            <a:off x="5625523" y="2454088"/>
            <a:ext cx="9005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pPr eaLnBrk="0" fontAlgn="base" hangingPunct="0">
              <a:spcBef>
                <a:spcPct val="0"/>
              </a:spcBef>
              <a:spcAft>
                <a:spcPct val="0"/>
              </a:spcAft>
            </a:pPr>
            <a:endParaRPr lang="en-US">
              <a:solidFill>
                <a:srgbClr val="292929"/>
              </a:solidFill>
            </a:endParaRPr>
          </a:p>
        </p:txBody>
      </p:sp>
      <p:pic>
        <p:nvPicPr>
          <p:cNvPr id="9218" name="Picture 2" descr="https://encrypted-tbn2.gstatic.com/images?q=tbn:ANd9GcQTOFPww1rWpS3-6Z_yFFjd9ky0XWWvWD_5duyrnOk3xj2RS8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2819903" cy="28199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96390"/>
            <a:ext cx="2034531" cy="261610"/>
          </a:xfrm>
          <a:prstGeom prst="rect">
            <a:avLst/>
          </a:prstGeom>
        </p:spPr>
        <p:txBody>
          <a:bodyPr wrap="none">
            <a:spAutoFit/>
          </a:bodyPr>
          <a:lstStyle/>
          <a:p>
            <a:r>
              <a:rPr lang="en-US" sz="1100" u="sng" dirty="0" smtClean="0">
                <a:hlinkClick r:id="rId3"/>
              </a:rPr>
              <a:t>www.pavementinteractive.org</a:t>
            </a:r>
            <a:endParaRPr lang="en-US" sz="1100" dirty="0"/>
          </a:p>
        </p:txBody>
      </p:sp>
    </p:spTree>
    <p:extLst>
      <p:ext uri="{BB962C8B-B14F-4D97-AF65-F5344CB8AC3E}">
        <p14:creationId xmlns:p14="http://schemas.microsoft.com/office/powerpoint/2010/main" val="212331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5"/>
          <p:cNvSpPr txBox="1">
            <a:spLocks noChangeArrowheads="1"/>
          </p:cNvSpPr>
          <p:nvPr/>
        </p:nvSpPr>
        <p:spPr bwMode="auto">
          <a:xfrm>
            <a:off x="737653" y="1882588"/>
            <a:ext cx="2593756" cy="156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smtClean="0">
                <a:solidFill>
                  <a:srgbClr val="002060"/>
                </a:solidFill>
                <a:latin typeface="Times New Roman" pitchFamily="18" charset="0"/>
              </a:rPr>
              <a:t>INPUTS</a:t>
            </a:r>
            <a:endParaRPr kumimoji="0" lang="en-US" sz="1600" b="1" u="sng" dirty="0">
              <a:solidFill>
                <a:srgbClr val="002060"/>
              </a:solidFill>
              <a:latin typeface="Times New Roman" pitchFamily="18" charset="0"/>
            </a:endParaRP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Slab thickness</a:t>
            </a: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k-value</a:t>
            </a:r>
          </a:p>
          <a:p>
            <a:pPr marL="342900" indent="-342900" eaLnBrk="0" fontAlgn="base" hangingPunct="0">
              <a:spcBef>
                <a:spcPct val="0"/>
              </a:spcBef>
              <a:spcAft>
                <a:spcPct val="0"/>
              </a:spcAft>
              <a:buFont typeface="+mj-lt"/>
              <a:buAutoNum type="arabicPeriod"/>
            </a:pPr>
            <a:r>
              <a:rPr kumimoji="0" lang="en-US" sz="1600" dirty="0" smtClean="0">
                <a:solidFill>
                  <a:srgbClr val="002060"/>
                </a:solidFill>
                <a:latin typeface="Times New Roman" pitchFamily="18" charset="0"/>
              </a:rPr>
              <a:t>ESAL</a:t>
            </a:r>
          </a:p>
          <a:p>
            <a:pPr marL="342900" indent="-342900" eaLnBrk="0" fontAlgn="base" hangingPunct="0">
              <a:spcBef>
                <a:spcPct val="0"/>
              </a:spcBef>
              <a:spcAft>
                <a:spcPct val="0"/>
              </a:spcAft>
              <a:buFont typeface="+mj-lt"/>
              <a:buAutoNum type="arabicPeriod"/>
            </a:pPr>
            <a:r>
              <a:rPr kumimoji="0" lang="en-US" sz="1600" dirty="0" smtClean="0">
                <a:solidFill>
                  <a:srgbClr val="002060"/>
                </a:solidFill>
                <a:latin typeface="Times New Roman" pitchFamily="18" charset="0"/>
              </a:rPr>
              <a:t>Reliability</a:t>
            </a:r>
            <a:endParaRPr kumimoji="0" lang="en-US" sz="1600" dirty="0">
              <a:solidFill>
                <a:srgbClr val="002060"/>
              </a:solidFill>
              <a:latin typeface="Times New Roman" pitchFamily="18" charset="0"/>
            </a:endParaRPr>
          </a:p>
          <a:p>
            <a:pPr marL="342900" indent="-342900" eaLnBrk="0" fontAlgn="base" hangingPunct="0">
              <a:spcBef>
                <a:spcPct val="0"/>
              </a:spcBef>
              <a:spcAft>
                <a:spcPct val="0"/>
              </a:spcAft>
              <a:buFont typeface="+mj-lt"/>
              <a:buAutoNum type="arabicPeriod"/>
            </a:pPr>
            <a:r>
              <a:rPr kumimoji="0" lang="en-US" sz="1600" dirty="0">
                <a:solidFill>
                  <a:srgbClr val="002060"/>
                </a:solidFill>
                <a:latin typeface="Times New Roman" pitchFamily="18" charset="0"/>
              </a:rPr>
              <a:t>PCC </a:t>
            </a:r>
            <a:r>
              <a:rPr kumimoji="0" lang="en-US" sz="1600" dirty="0" smtClean="0">
                <a:solidFill>
                  <a:srgbClr val="002060"/>
                </a:solidFill>
                <a:latin typeface="Times New Roman" pitchFamily="18" charset="0"/>
              </a:rPr>
              <a:t>strength &amp; stiffness</a:t>
            </a:r>
            <a:r>
              <a:rPr kumimoji="0" lang="en-US" sz="1600" baseline="-25000" dirty="0" smtClean="0">
                <a:solidFill>
                  <a:srgbClr val="002060"/>
                </a:solidFill>
                <a:latin typeface="Times New Roman" pitchFamily="18" charset="0"/>
              </a:rPr>
              <a:t> </a:t>
            </a:r>
          </a:p>
        </p:txBody>
      </p:sp>
      <p:sp>
        <p:nvSpPr>
          <p:cNvPr id="17412" name="Text Box 16"/>
          <p:cNvSpPr txBox="1">
            <a:spLocks noChangeArrowheads="1"/>
          </p:cNvSpPr>
          <p:nvPr/>
        </p:nvSpPr>
        <p:spPr bwMode="auto">
          <a:xfrm>
            <a:off x="6580909" y="2218765"/>
            <a:ext cx="1018516"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eaLnBrk="0" fontAlgn="base" hangingPunct="0">
              <a:spcBef>
                <a:spcPct val="0"/>
              </a:spcBef>
              <a:spcAft>
                <a:spcPct val="0"/>
              </a:spcAft>
            </a:pPr>
            <a:r>
              <a:rPr kumimoji="0" lang="en-US" sz="1600" b="1" u="sng" dirty="0" smtClean="0">
                <a:solidFill>
                  <a:srgbClr val="00B050"/>
                </a:solidFill>
                <a:latin typeface="Times New Roman" pitchFamily="18" charset="0"/>
              </a:rPr>
              <a:t>OUTPUT</a:t>
            </a:r>
          </a:p>
          <a:p>
            <a:pPr eaLnBrk="0" fontAlgn="base" hangingPunct="0">
              <a:spcBef>
                <a:spcPct val="0"/>
              </a:spcBef>
              <a:spcAft>
                <a:spcPct val="0"/>
              </a:spcAft>
            </a:pPr>
            <a:r>
              <a:rPr kumimoji="0" lang="en-US" sz="1600" dirty="0" smtClean="0">
                <a:solidFill>
                  <a:srgbClr val="00B050"/>
                </a:solidFill>
                <a:latin typeface="Symbol" pitchFamily="18" charset="2"/>
              </a:rPr>
              <a:t>D</a:t>
            </a:r>
            <a:r>
              <a:rPr kumimoji="0" lang="en-US" sz="1600" dirty="0" smtClean="0">
                <a:solidFill>
                  <a:srgbClr val="00B050"/>
                </a:solidFill>
                <a:latin typeface="Times New Roman" pitchFamily="18" charset="0"/>
              </a:rPr>
              <a:t> PSI</a:t>
            </a:r>
            <a:endParaRPr kumimoji="0" lang="en-US" sz="1600" dirty="0">
              <a:solidFill>
                <a:srgbClr val="00B050"/>
              </a:solidFill>
              <a:latin typeface="Times New Roman" pitchFamily="18" charset="0"/>
            </a:endParaRPr>
          </a:p>
        </p:txBody>
      </p:sp>
      <p:sp>
        <p:nvSpPr>
          <p:cNvPr id="17413" name="Text Box 17"/>
          <p:cNvSpPr txBox="1">
            <a:spLocks noChangeArrowheads="1"/>
          </p:cNvSpPr>
          <p:nvPr/>
        </p:nvSpPr>
        <p:spPr bwMode="auto">
          <a:xfrm>
            <a:off x="4004326" y="2084294"/>
            <a:ext cx="1510575" cy="8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kumimoji="1" sz="3200">
                <a:solidFill>
                  <a:schemeClr val="bg1"/>
                </a:solidFill>
                <a:latin typeface="Tahoma" pitchFamily="34" charset="0"/>
              </a:defRPr>
            </a:lvl1pPr>
            <a:lvl2pPr marL="742950" indent="-285750">
              <a:defRPr kumimoji="1" sz="3200">
                <a:solidFill>
                  <a:schemeClr val="bg1"/>
                </a:solidFill>
                <a:latin typeface="Tahoma" pitchFamily="34" charset="0"/>
              </a:defRPr>
            </a:lvl2pPr>
            <a:lvl3pPr marL="1143000" indent="-228600">
              <a:defRPr kumimoji="1" sz="3200">
                <a:solidFill>
                  <a:schemeClr val="bg1"/>
                </a:solidFill>
                <a:latin typeface="Tahoma" pitchFamily="34" charset="0"/>
              </a:defRPr>
            </a:lvl3pPr>
            <a:lvl4pPr marL="1600200" indent="-228600">
              <a:defRPr kumimoji="1" sz="3200">
                <a:solidFill>
                  <a:schemeClr val="bg1"/>
                </a:solidFill>
                <a:latin typeface="Tahoma" pitchFamily="34" charset="0"/>
              </a:defRPr>
            </a:lvl4pPr>
            <a:lvl5pPr marL="2057400" indent="-228600">
              <a:defRPr kumimoji="1" sz="3200">
                <a:solidFill>
                  <a:schemeClr val="bg1"/>
                </a:solidFill>
                <a:latin typeface="Tahoma" pitchFamily="34" charset="0"/>
              </a:defRPr>
            </a:lvl5pPr>
            <a:lvl6pPr marL="2514600" indent="-228600" eaLnBrk="0" fontAlgn="base" hangingPunct="0">
              <a:spcBef>
                <a:spcPct val="20000"/>
              </a:spcBef>
              <a:spcAft>
                <a:spcPct val="30000"/>
              </a:spcAft>
              <a:buChar char="•"/>
              <a:defRPr kumimoji="1" sz="3200">
                <a:solidFill>
                  <a:schemeClr val="bg1"/>
                </a:solidFill>
                <a:latin typeface="Tahoma" pitchFamily="34" charset="0"/>
              </a:defRPr>
            </a:lvl6pPr>
            <a:lvl7pPr marL="2971800" indent="-228600" eaLnBrk="0" fontAlgn="base" hangingPunct="0">
              <a:spcBef>
                <a:spcPct val="20000"/>
              </a:spcBef>
              <a:spcAft>
                <a:spcPct val="30000"/>
              </a:spcAft>
              <a:buChar char="•"/>
              <a:defRPr kumimoji="1" sz="3200">
                <a:solidFill>
                  <a:schemeClr val="bg1"/>
                </a:solidFill>
                <a:latin typeface="Tahoma" pitchFamily="34" charset="0"/>
              </a:defRPr>
            </a:lvl7pPr>
            <a:lvl8pPr marL="3429000" indent="-228600" eaLnBrk="0" fontAlgn="base" hangingPunct="0">
              <a:spcBef>
                <a:spcPct val="20000"/>
              </a:spcBef>
              <a:spcAft>
                <a:spcPct val="30000"/>
              </a:spcAft>
              <a:buChar char="•"/>
              <a:defRPr kumimoji="1" sz="3200">
                <a:solidFill>
                  <a:schemeClr val="bg1"/>
                </a:solidFill>
                <a:latin typeface="Tahoma" pitchFamily="34" charset="0"/>
              </a:defRPr>
            </a:lvl8pPr>
            <a:lvl9pPr marL="3886200" indent="-228600" eaLnBrk="0" fontAlgn="base" hangingPunct="0">
              <a:spcBef>
                <a:spcPct val="20000"/>
              </a:spcBef>
              <a:spcAft>
                <a:spcPct val="30000"/>
              </a:spcAft>
              <a:buChar char="•"/>
              <a:defRPr kumimoji="1" sz="3200">
                <a:solidFill>
                  <a:schemeClr val="bg1"/>
                </a:solidFill>
                <a:latin typeface="Tahoma" pitchFamily="34" charset="0"/>
              </a:defRPr>
            </a:lvl9pPr>
          </a:lstStyle>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STATISTICAL</a:t>
            </a:r>
          </a:p>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REGRESSION</a:t>
            </a:r>
          </a:p>
          <a:p>
            <a:pPr algn="ctr" eaLnBrk="0" fontAlgn="base" hangingPunct="0">
              <a:spcBef>
                <a:spcPct val="0"/>
              </a:spcBef>
              <a:spcAft>
                <a:spcPct val="0"/>
              </a:spcAft>
            </a:pPr>
            <a:r>
              <a:rPr kumimoji="0" lang="en-US" sz="1600" b="1" dirty="0">
                <a:solidFill>
                  <a:schemeClr val="accent1">
                    <a:lumMod val="50000"/>
                  </a:schemeClr>
                </a:solidFill>
                <a:latin typeface="Times New Roman" pitchFamily="18" charset="0"/>
              </a:rPr>
              <a:t>MODEL</a:t>
            </a:r>
          </a:p>
        </p:txBody>
      </p:sp>
      <p:sp>
        <p:nvSpPr>
          <p:cNvPr id="17414" name="Rectangle 18"/>
          <p:cNvSpPr>
            <a:spLocks noChangeArrowheads="1"/>
          </p:cNvSpPr>
          <p:nvPr/>
        </p:nvSpPr>
        <p:spPr bwMode="auto">
          <a:xfrm>
            <a:off x="3893705" y="1983441"/>
            <a:ext cx="1731818" cy="10085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pPr eaLnBrk="0" fontAlgn="base" hangingPunct="0">
              <a:spcBef>
                <a:spcPct val="0"/>
              </a:spcBef>
              <a:spcAft>
                <a:spcPct val="0"/>
              </a:spcAft>
            </a:pPr>
            <a:endParaRPr lang="en-US">
              <a:solidFill>
                <a:schemeClr val="accent1">
                  <a:lumMod val="50000"/>
                </a:schemeClr>
              </a:solidFill>
            </a:endParaRPr>
          </a:p>
        </p:txBody>
      </p:sp>
      <p:sp>
        <p:nvSpPr>
          <p:cNvPr id="17415" name="Line 19"/>
          <p:cNvSpPr>
            <a:spLocks noChangeShapeType="1"/>
          </p:cNvSpPr>
          <p:nvPr/>
        </p:nvSpPr>
        <p:spPr bwMode="auto">
          <a:xfrm>
            <a:off x="2501826" y="2487705"/>
            <a:ext cx="131618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pPr eaLnBrk="0" fontAlgn="base" hangingPunct="0">
              <a:spcBef>
                <a:spcPct val="0"/>
              </a:spcBef>
              <a:spcAft>
                <a:spcPct val="0"/>
              </a:spcAft>
            </a:pPr>
            <a:endParaRPr lang="en-US">
              <a:solidFill>
                <a:srgbClr val="292929"/>
              </a:solidFill>
            </a:endParaRPr>
          </a:p>
        </p:txBody>
      </p:sp>
      <p:sp>
        <p:nvSpPr>
          <p:cNvPr id="17416" name="Line 20"/>
          <p:cNvSpPr>
            <a:spLocks noChangeShapeType="1"/>
          </p:cNvSpPr>
          <p:nvPr/>
        </p:nvSpPr>
        <p:spPr bwMode="auto">
          <a:xfrm>
            <a:off x="5625523" y="2454088"/>
            <a:ext cx="9005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pPr eaLnBrk="0" fontAlgn="base" hangingPunct="0">
              <a:spcBef>
                <a:spcPct val="0"/>
              </a:spcBef>
              <a:spcAft>
                <a:spcPct val="0"/>
              </a:spcAft>
            </a:pPr>
            <a:endParaRPr lang="en-US">
              <a:solidFill>
                <a:srgbClr val="292929"/>
              </a:solidFill>
            </a:endParaRPr>
          </a:p>
        </p:txBody>
      </p:sp>
      <p:pic>
        <p:nvPicPr>
          <p:cNvPr id="9218" name="Picture 2" descr="https://encrypted-tbn2.gstatic.com/images?q=tbn:ANd9GcQTOFPww1rWpS3-6Z_yFFjd9ky0XWWvWD_5duyrnOk3xj2RS8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2819903" cy="28199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0.gstatic.com/images?q=tbn:ANd9GcTG6cmyfX2oEyiLuWSb6k6mDW05Odz-cnwYI3GmoyCI8FH8DlGR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826" y="4334126"/>
            <a:ext cx="6586987" cy="146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96390"/>
            <a:ext cx="2034531" cy="261610"/>
          </a:xfrm>
          <a:prstGeom prst="rect">
            <a:avLst/>
          </a:prstGeom>
        </p:spPr>
        <p:txBody>
          <a:bodyPr wrap="none">
            <a:spAutoFit/>
          </a:bodyPr>
          <a:lstStyle/>
          <a:p>
            <a:r>
              <a:rPr lang="en-US" sz="1100" u="sng" dirty="0" smtClean="0">
                <a:hlinkClick r:id="rId4"/>
              </a:rPr>
              <a:t>www.pavementinteractive.org</a:t>
            </a:r>
            <a:endParaRPr lang="en-US" sz="1100" dirty="0"/>
          </a:p>
        </p:txBody>
      </p:sp>
      <p:sp>
        <p:nvSpPr>
          <p:cNvPr id="3" name="Oval 2"/>
          <p:cNvSpPr/>
          <p:nvPr/>
        </p:nvSpPr>
        <p:spPr>
          <a:xfrm>
            <a:off x="2133600" y="3810000"/>
            <a:ext cx="7620000" cy="26675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itchFamily="18" charset="0"/>
              <a:cs typeface="Times New Roman" pitchFamily="18" charset="0"/>
            </a:endParaRPr>
          </a:p>
        </p:txBody>
      </p:sp>
      <p:cxnSp>
        <p:nvCxnSpPr>
          <p:cNvPr id="5" name="Straight Arrow Connector 4"/>
          <p:cNvCxnSpPr/>
          <p:nvPr/>
        </p:nvCxnSpPr>
        <p:spPr bwMode="auto">
          <a:xfrm flipH="1" flipV="1">
            <a:off x="5289765" y="3104512"/>
            <a:ext cx="450272" cy="676526"/>
          </a:xfrm>
          <a:prstGeom prst="straightConnector1">
            <a:avLst/>
          </a:prstGeom>
          <a:solidFill>
            <a:schemeClr val="accent1"/>
          </a:solidFill>
          <a:ln w="57150" cap="flat" cmpd="sng" algn="ctr">
            <a:solidFill>
              <a:schemeClr val="accent5">
                <a:lumMod val="50000"/>
              </a:schemeClr>
            </a:solidFill>
            <a:prstDash val="solid"/>
            <a:round/>
            <a:headEnd type="none" w="med" len="med"/>
            <a:tailEnd type="arrow"/>
          </a:ln>
          <a:effectLst/>
        </p:spPr>
      </p:cxnSp>
      <p:sp>
        <p:nvSpPr>
          <p:cNvPr id="18" name="Rectangle 2"/>
          <p:cNvSpPr txBox="1">
            <a:spLocks noChangeArrowheads="1"/>
          </p:cNvSpPr>
          <p:nvPr/>
        </p:nvSpPr>
        <p:spPr bwMode="auto">
          <a:xfrm>
            <a:off x="1084263" y="32068"/>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defTabSz="820583">
              <a:defRPr/>
            </a:pPr>
            <a:r>
              <a:rPr lang="en-US" kern="0" dirty="0" smtClean="0"/>
              <a:t>Current design method-DARWIN</a:t>
            </a:r>
          </a:p>
        </p:txBody>
      </p:sp>
    </p:spTree>
    <p:extLst>
      <p:ext uri="{BB962C8B-B14F-4D97-AF65-F5344CB8AC3E}">
        <p14:creationId xmlns:p14="http://schemas.microsoft.com/office/powerpoint/2010/main" val="176925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2060"/>
    </a:dk1>
    <a:lt1>
      <a:srgbClr val="FFFF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1384</TotalTime>
  <Words>4136</Words>
  <Application>Microsoft Office PowerPoint</Application>
  <PresentationFormat>On-screen Show (4:3)</PresentationFormat>
  <Paragraphs>553</Paragraphs>
  <Slides>47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Axis</vt:lpstr>
      <vt:lpstr>Slide</vt:lpstr>
      <vt:lpstr>MEPDG – Pavement Design</vt:lpstr>
      <vt:lpstr>Current status of roadways </vt:lpstr>
      <vt:lpstr>Current status of PA roadways </vt:lpstr>
      <vt:lpstr>Current status of PA roadways </vt:lpstr>
      <vt:lpstr>Current status of PA roadways </vt:lpstr>
      <vt:lpstr>Current status of roadways </vt:lpstr>
      <vt:lpstr>Current status of roadways </vt:lpstr>
      <vt:lpstr>Current design method-DARWIN</vt:lpstr>
      <vt:lpstr>PowerPoint Presentation</vt:lpstr>
      <vt:lpstr>PowerPoint Presentation</vt:lpstr>
      <vt:lpstr>AASHO Test Traffic</vt:lpstr>
      <vt:lpstr>Current traffic stream</vt:lpstr>
      <vt:lpstr>AASHO Test Traffic</vt:lpstr>
      <vt:lpstr>AASHO Loading Limitations</vt:lpstr>
      <vt:lpstr>AASHO road test performance</vt:lpstr>
      <vt:lpstr>AASHO road test performance</vt:lpstr>
      <vt:lpstr>Materials and design features</vt:lpstr>
      <vt:lpstr>New design method - MEPDG</vt:lpstr>
      <vt:lpstr>New design method - MEPDG</vt:lpstr>
      <vt:lpstr>MEPDG</vt:lpstr>
      <vt:lpstr>Implementation: Benefits</vt:lpstr>
      <vt:lpstr>Agency implementation options</vt:lpstr>
      <vt:lpstr>Implementation</vt:lpstr>
      <vt:lpstr>Implementation</vt:lpstr>
      <vt:lpstr>Implementation process 1. Database development</vt:lpstr>
      <vt:lpstr>Implementation process 1. Database development</vt:lpstr>
      <vt:lpstr>Implementation process 1. Database development</vt:lpstr>
      <vt:lpstr>Implementation process 1. Database development</vt:lpstr>
      <vt:lpstr>Implementation 1. Database development (cont.)</vt:lpstr>
      <vt:lpstr>PowerPoint Presentation</vt:lpstr>
      <vt:lpstr>PowerPoint Presentation</vt:lpstr>
      <vt:lpstr>Implementation 1. Database development (cont.)</vt:lpstr>
      <vt:lpstr>Implementation</vt:lpstr>
      <vt:lpstr> Implementation 2. Calibration / Validation</vt:lpstr>
      <vt:lpstr>National field calibration process</vt:lpstr>
      <vt:lpstr>National calibration states</vt:lpstr>
      <vt:lpstr>PowerPoint Presentation</vt:lpstr>
      <vt:lpstr>PowerPoint Presentation</vt:lpstr>
      <vt:lpstr>Implementation  3. Revisions to Pub 242</vt:lpstr>
      <vt:lpstr> Implementation  4. Parallel Designs</vt:lpstr>
      <vt:lpstr> Additional consideration…..</vt:lpstr>
      <vt:lpstr>What is CTE</vt:lpstr>
      <vt:lpstr>Measuring CTE</vt:lpstr>
      <vt:lpstr>Error in estimating CTE</vt:lpstr>
      <vt:lpstr>Recalibration</vt:lpstr>
      <vt:lpstr>Resolution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-Steve</dc:title>
  <dc:creator>Owner</dc:creator>
  <cp:lastModifiedBy>Mark Magalotti</cp:lastModifiedBy>
  <cp:revision>109</cp:revision>
  <cp:lastPrinted>2013-03-27T05:09:46Z</cp:lastPrinted>
  <dcterms:created xsi:type="dcterms:W3CDTF">2013-03-10T13:55:19Z</dcterms:created>
  <dcterms:modified xsi:type="dcterms:W3CDTF">2013-03-27T11:54:35Z</dcterms:modified>
</cp:coreProperties>
</file>