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4"/>
    <p:sldMasterId id="2147483771" r:id="rId5"/>
  </p:sldMasterIdLst>
  <p:notesMasterIdLst>
    <p:notesMasterId r:id="rId19"/>
  </p:notesMasterIdLst>
  <p:handoutMasterIdLst>
    <p:handoutMasterId r:id="rId20"/>
  </p:handoutMasterIdLst>
  <p:sldIdLst>
    <p:sldId id="495" r:id="rId6"/>
    <p:sldId id="521" r:id="rId7"/>
    <p:sldId id="496" r:id="rId8"/>
    <p:sldId id="522" r:id="rId9"/>
    <p:sldId id="523" r:id="rId10"/>
    <p:sldId id="534" r:id="rId11"/>
    <p:sldId id="535" r:id="rId12"/>
    <p:sldId id="503" r:id="rId13"/>
    <p:sldId id="536" r:id="rId14"/>
    <p:sldId id="537" r:id="rId15"/>
    <p:sldId id="538" r:id="rId16"/>
    <p:sldId id="540" r:id="rId17"/>
    <p:sldId id="539"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DOT_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BB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4" autoAdjust="0"/>
    <p:restoredTop sz="58215" autoAdjust="0"/>
  </p:normalViewPr>
  <p:slideViewPr>
    <p:cSldViewPr>
      <p:cViewPr>
        <p:scale>
          <a:sx n="57" d="100"/>
          <a:sy n="57" d="100"/>
        </p:scale>
        <p:origin x="-3180" y="-306"/>
      </p:cViewPr>
      <p:guideLst>
        <p:guide orient="horz" pos="2160"/>
        <p:guide pos="2880"/>
      </p:guideLst>
    </p:cSldViewPr>
  </p:slideViewPr>
  <p:outlineViewPr>
    <p:cViewPr>
      <p:scale>
        <a:sx n="33" d="100"/>
        <a:sy n="33" d="100"/>
      </p:scale>
      <p:origin x="0" y="4476"/>
    </p:cViewPr>
  </p:outlineViewPr>
  <p:notesTextViewPr>
    <p:cViewPr>
      <p:scale>
        <a:sx n="125" d="100"/>
        <a:sy n="125" d="100"/>
      </p:scale>
      <p:origin x="0" y="0"/>
    </p:cViewPr>
  </p:notesTextViewPr>
  <p:sorterViewPr>
    <p:cViewPr>
      <p:scale>
        <a:sx n="66" d="100"/>
        <a:sy n="66" d="100"/>
      </p:scale>
      <p:origin x="0" y="0"/>
    </p:cViewPr>
  </p:sorterViewPr>
  <p:notesViewPr>
    <p:cSldViewPr>
      <p:cViewPr>
        <p:scale>
          <a:sx n="59" d="100"/>
          <a:sy n="59" d="100"/>
        </p:scale>
        <p:origin x="-2964" y="-360"/>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44" tIns="46573" rIns="93144" bIns="4657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3144" tIns="46573" rIns="93144" bIns="46573" rtlCol="0"/>
          <a:lstStyle>
            <a:lvl1pPr algn="r">
              <a:defRPr sz="1200"/>
            </a:lvl1pPr>
          </a:lstStyle>
          <a:p>
            <a:fld id="{4DCBB0E7-CD96-4678-8368-3AAF3D154C75}" type="datetimeFigureOut">
              <a:rPr lang="en-US" smtClean="0"/>
              <a:t>3/26/2013</a:t>
            </a:fld>
            <a:endParaRPr lang="en-US"/>
          </a:p>
        </p:txBody>
      </p:sp>
      <p:sp>
        <p:nvSpPr>
          <p:cNvPr id="4" name="Footer Placeholder 3"/>
          <p:cNvSpPr>
            <a:spLocks noGrp="1"/>
          </p:cNvSpPr>
          <p:nvPr>
            <p:ph type="ftr" sz="quarter" idx="2"/>
          </p:nvPr>
        </p:nvSpPr>
        <p:spPr>
          <a:xfrm>
            <a:off x="2" y="8829968"/>
            <a:ext cx="3037840" cy="464820"/>
          </a:xfrm>
          <a:prstGeom prst="rect">
            <a:avLst/>
          </a:prstGeom>
        </p:spPr>
        <p:txBody>
          <a:bodyPr vert="horz" lIns="93144" tIns="46573" rIns="93144" bIns="4657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8"/>
            <a:ext cx="3037840" cy="464820"/>
          </a:xfrm>
          <a:prstGeom prst="rect">
            <a:avLst/>
          </a:prstGeom>
        </p:spPr>
        <p:txBody>
          <a:bodyPr vert="horz" lIns="93144" tIns="46573" rIns="93144" bIns="46573" rtlCol="0" anchor="b"/>
          <a:lstStyle>
            <a:lvl1pPr algn="r">
              <a:defRPr sz="1200"/>
            </a:lvl1pPr>
          </a:lstStyle>
          <a:p>
            <a:fld id="{2D6FD035-F5DB-4849-B58A-F2E15B8C7533}" type="slidenum">
              <a:rPr lang="en-US" smtClean="0"/>
              <a:t>‹#›</a:t>
            </a:fld>
            <a:endParaRPr lang="en-US"/>
          </a:p>
        </p:txBody>
      </p:sp>
    </p:spTree>
    <p:extLst>
      <p:ext uri="{BB962C8B-B14F-4D97-AF65-F5344CB8AC3E}">
        <p14:creationId xmlns:p14="http://schemas.microsoft.com/office/powerpoint/2010/main" val="4040736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44" tIns="46573" rIns="93144" bIns="46573"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44" tIns="46573" rIns="93144" bIns="46573" rtlCol="0"/>
          <a:lstStyle>
            <a:lvl1pPr algn="r" fontAlgn="auto">
              <a:spcBef>
                <a:spcPts val="0"/>
              </a:spcBef>
              <a:spcAft>
                <a:spcPts val="0"/>
              </a:spcAft>
              <a:defRPr sz="1200">
                <a:latin typeface="+mn-lt"/>
              </a:defRPr>
            </a:lvl1pPr>
          </a:lstStyle>
          <a:p>
            <a:pPr>
              <a:defRPr/>
            </a:pPr>
            <a:fld id="{34E965D0-60CC-45D9-8140-45C63144ABF6}" type="datetimeFigureOut">
              <a:rPr lang="en-US"/>
              <a:pPr>
                <a:defRPr/>
              </a:pPr>
              <a:t>3/26/2013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4" tIns="46573" rIns="93144" bIns="46573" rtlCol="0" anchor="ctr"/>
          <a:lstStyle/>
          <a:p>
            <a:pPr lvl="0"/>
            <a:endParaRPr lang="en-US" noProof="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144" tIns="46573" rIns="93144" bIns="465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829968"/>
            <a:ext cx="3037840" cy="464820"/>
          </a:xfrm>
          <a:prstGeom prst="rect">
            <a:avLst/>
          </a:prstGeom>
        </p:spPr>
        <p:txBody>
          <a:bodyPr vert="horz" lIns="93144" tIns="46573" rIns="93144" bIns="46573"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44" tIns="46573" rIns="93144" bIns="46573" rtlCol="0" anchor="b"/>
          <a:lstStyle>
            <a:lvl1pPr algn="r" fontAlgn="auto">
              <a:spcBef>
                <a:spcPts val="0"/>
              </a:spcBef>
              <a:spcAft>
                <a:spcPts val="0"/>
              </a:spcAft>
              <a:defRPr sz="1200">
                <a:latin typeface="+mn-lt"/>
              </a:defRPr>
            </a:lvl1pPr>
          </a:lstStyle>
          <a:p>
            <a:pPr>
              <a:defRPr/>
            </a:pPr>
            <a:fld id="{FA5733D6-C219-45EC-B442-50E8383E746D}" type="slidenum">
              <a:rPr lang="en-US"/>
              <a:pPr>
                <a:defRPr/>
              </a:pPr>
              <a:t>‹#›</a:t>
            </a:fld>
            <a:endParaRPr lang="en-US"/>
          </a:p>
        </p:txBody>
      </p:sp>
    </p:spTree>
    <p:extLst>
      <p:ext uri="{BB962C8B-B14F-4D97-AF65-F5344CB8AC3E}">
        <p14:creationId xmlns:p14="http://schemas.microsoft.com/office/powerpoint/2010/main" val="3749786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1</a:t>
            </a:fld>
            <a:endParaRPr lang="en-US"/>
          </a:p>
        </p:txBody>
      </p:sp>
    </p:spTree>
    <p:extLst>
      <p:ext uri="{BB962C8B-B14F-4D97-AF65-F5344CB8AC3E}">
        <p14:creationId xmlns:p14="http://schemas.microsoft.com/office/powerpoint/2010/main" val="2437879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smtClean="0"/>
              <a:t> There are  specific requirements to achieve specific targets contained in MAP-21.</a:t>
            </a:r>
          </a:p>
          <a:p>
            <a:endParaRPr lang="en-US" dirty="0" smtClean="0"/>
          </a:p>
          <a:p>
            <a:r>
              <a:rPr lang="en-US" dirty="0" smtClean="0"/>
              <a:t>These include:</a:t>
            </a:r>
          </a:p>
          <a:p>
            <a:r>
              <a:rPr lang="en-US" dirty="0" smtClean="0"/>
              <a:t>Interstate Pavement Condition– if condition falls below minimum threshold (set by DOT for 2 consecutive reporting periods then:</a:t>
            </a:r>
          </a:p>
          <a:p>
            <a:endParaRPr lang="en-US" dirty="0" smtClean="0"/>
          </a:p>
          <a:p>
            <a:r>
              <a:rPr lang="en-US" dirty="0" smtClean="0"/>
              <a:t>	a portion of the  of  federal funding must be used for  pavement improvements.</a:t>
            </a:r>
            <a:r>
              <a:rPr lang="en-US" baseline="0" dirty="0" smtClean="0"/>
              <a:t> 	</a:t>
            </a:r>
            <a:r>
              <a:rPr lang="en-US" dirty="0" smtClean="0"/>
              <a:t>This requirement stays in effect until the minimum thresholds can be met.</a:t>
            </a:r>
          </a:p>
          <a:p>
            <a:endParaRPr lang="en-US" dirty="0" smtClean="0"/>
          </a:p>
          <a:p>
            <a:r>
              <a:rPr lang="en-US" dirty="0" smtClean="0"/>
              <a:t>Will administer compliance with this requirement 2 </a:t>
            </a:r>
            <a:r>
              <a:rPr lang="en-US" dirty="0" err="1" smtClean="0"/>
              <a:t>yrs</a:t>
            </a:r>
            <a:r>
              <a:rPr lang="en-US" dirty="0" smtClean="0"/>
              <a:t> after measure is established (likely 2017)</a:t>
            </a:r>
          </a:p>
          <a:p>
            <a:endParaRPr lang="en-US" dirty="0" smtClean="0"/>
          </a:p>
          <a:p>
            <a:r>
              <a:rPr lang="en-US" dirty="0" smtClean="0"/>
              <a:t>The minimum standard for Interstate pavement condition will be established in the measure rule for 23USC150(c).  USDOT may identify different minimum condition levels for geographic regions if it is determined that various regions of the United States experience disparate factors contributing to the condition of the pavement.</a:t>
            </a:r>
          </a:p>
          <a:p>
            <a:endParaRPr lang="en-US" dirty="0" smtClean="0"/>
          </a:p>
          <a:p>
            <a:r>
              <a:rPr lang="en-US" dirty="0" smtClean="0"/>
              <a:t>NHS Bridge Condition– if condition results in 10% or more structurally deficient bridges (weighted by deck area) for 3 consecutive years then:</a:t>
            </a:r>
          </a:p>
          <a:p>
            <a:r>
              <a:rPr lang="en-US" dirty="0" smtClean="0"/>
              <a:t>	</a:t>
            </a:r>
          </a:p>
          <a:p>
            <a:r>
              <a:rPr lang="en-US" dirty="0" smtClean="0"/>
              <a:t>A portion of the   federal funding will be set aside for bridge improvements.  This requirement stays in effect until the minimum thresholds can be met.</a:t>
            </a:r>
          </a:p>
          <a:p>
            <a:endParaRPr lang="en-US" dirty="0" smtClean="0"/>
          </a:p>
          <a:p>
            <a:r>
              <a:rPr lang="en-US" dirty="0" smtClean="0"/>
              <a:t>This requirement will be assessed for compliance at a date that will provide for 3 full years of data after the establishment of the new NHS.</a:t>
            </a:r>
          </a:p>
          <a:p>
            <a:endParaRPr lang="en-US" dirty="0" smtClean="0"/>
          </a:p>
          <a:p>
            <a:r>
              <a:rPr lang="en-US" dirty="0" smtClean="0"/>
              <a:t>High-Risk Rural Road Safety– fatality rate on rural roads increases over the most recent 2 </a:t>
            </a:r>
            <a:r>
              <a:rPr lang="en-US" dirty="0" err="1" smtClean="0"/>
              <a:t>yr</a:t>
            </a:r>
            <a:r>
              <a:rPr lang="en-US" dirty="0" smtClean="0"/>
              <a:t> period then:</a:t>
            </a:r>
          </a:p>
          <a:p>
            <a:r>
              <a:rPr lang="en-US" dirty="0" smtClean="0"/>
              <a:t> A portion of the safety funds will be set aside to address fatalities on rural roads.</a:t>
            </a:r>
          </a:p>
          <a:p>
            <a:r>
              <a:rPr lang="en-US" dirty="0" smtClean="0"/>
              <a:t>This requirement will be in effect on the date of enactment of MAP-21 as data are available today assess compliance.</a:t>
            </a:r>
          </a:p>
          <a:p>
            <a:endParaRPr lang="en-US" dirty="0" smtClean="0"/>
          </a:p>
          <a:p>
            <a:endParaRPr lang="en-US" dirty="0" smtClean="0"/>
          </a:p>
          <a:p>
            <a:r>
              <a:rPr lang="en-US" dirty="0" smtClean="0"/>
              <a:t>Older Drivers– fatalities and serious injuries per capita of drivers over the age of 65 increases for the most recent 2 </a:t>
            </a:r>
            <a:r>
              <a:rPr lang="en-US" dirty="0" err="1" smtClean="0"/>
              <a:t>yr</a:t>
            </a:r>
            <a:r>
              <a:rPr lang="en-US" dirty="0" smtClean="0"/>
              <a:t> period then:</a:t>
            </a:r>
          </a:p>
          <a:p>
            <a:r>
              <a:rPr lang="en-US" dirty="0" smtClean="0"/>
              <a:t>Subsequent SHSP must identify how the State intends to address older driver safety</a:t>
            </a:r>
          </a:p>
          <a:p>
            <a:endParaRPr lang="en-US" dirty="0" smtClean="0"/>
          </a:p>
          <a:p>
            <a:r>
              <a:rPr lang="en-US" dirty="0" smtClean="0"/>
              <a:t>This requirement will be in effect when 2 full years of data are available to assess compliance.</a:t>
            </a:r>
          </a:p>
          <a:p>
            <a:endParaRPr lang="en-US" dirty="0" smtClean="0"/>
          </a:p>
          <a:p>
            <a:endParaRPr lang="en-US" dirty="0" smtClean="0"/>
          </a:p>
          <a:p>
            <a:r>
              <a:rPr lang="en-US" dirty="0" smtClean="0"/>
              <a:t>USDOT will evaluate the effectiveness of the performance-based approach to Statewide planning.  This evaluation will consider:</a:t>
            </a:r>
          </a:p>
          <a:p>
            <a:r>
              <a:rPr lang="en-US" dirty="0" smtClean="0"/>
              <a:t>The extent to which the State is making progress toward achieving, the performance targets, taking into account whether the State developed appropriate targets.</a:t>
            </a:r>
          </a:p>
          <a:p>
            <a:r>
              <a:rPr lang="en-US" dirty="0" smtClean="0"/>
              <a:t>The extent to which the State has made transportation investments that are efficient and cost-effective</a:t>
            </a:r>
          </a:p>
          <a:p>
            <a:r>
              <a:rPr lang="en-US" dirty="0" smtClean="0"/>
              <a:t>The extent to which the State:</a:t>
            </a:r>
          </a:p>
          <a:p>
            <a:r>
              <a:rPr lang="en-US" dirty="0" smtClean="0"/>
              <a:t>Has developed an investment process that relies on public input and awareness to ensure that investments are transparent and accountable, and</a:t>
            </a:r>
          </a:p>
          <a:p>
            <a:r>
              <a:rPr lang="en-US" dirty="0" smtClean="0"/>
              <a:t>Provide reports allowing the public to access the information being collected in a format that allows the public to meaningfully assess the performance of the State.</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10</a:t>
            </a:fld>
            <a:endParaRPr lang="en-US"/>
          </a:p>
        </p:txBody>
      </p:sp>
    </p:spTree>
    <p:extLst>
      <p:ext uri="{BB962C8B-B14F-4D97-AF65-F5344CB8AC3E}">
        <p14:creationId xmlns:p14="http://schemas.microsoft.com/office/powerpoint/2010/main" val="1389153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smtClean="0"/>
              <a:t>We have been reaching out to stakeholders to better understand their thoughts regarding implementation of the performance elements of MAP-21.  These efforts have included the delivery of webinars, holding online dialogues, holding meetings, and holding listening sessions.  We will continue to hold these types of events to better understand stakeholder thoughts and opinions and we are striving to improve the quality of these sessions based on feedback we receive.  The information captured during these events will be used to help develop proposed measures and will be summarized as background information in the proposed rule. A summary of these events is provided below:</a:t>
            </a:r>
          </a:p>
          <a:p>
            <a:endParaRPr lang="en-US" dirty="0" smtClean="0"/>
          </a:p>
          <a:p>
            <a:r>
              <a:rPr lang="en-US" dirty="0" smtClean="0"/>
              <a:t>Webinars – we have held and will continue to hold informational webinars on elements of MAP-21.  </a:t>
            </a:r>
          </a:p>
          <a:p>
            <a:endParaRPr lang="en-US" dirty="0" smtClean="0"/>
          </a:p>
          <a:p>
            <a:r>
              <a:rPr lang="en-US" dirty="0" smtClean="0"/>
              <a:t>National Online Dialogue – at the end of September we held a virtual dialogue to hold a discussion with the public on ideas they had regarding performance measures.  The dialogue generated over 200 ideas that were discussed using the online platform by over 8,000 visitors.  Over 50% of the comments were related to the system performance and traffic congestion measure areas.</a:t>
            </a:r>
          </a:p>
          <a:p>
            <a:endParaRPr lang="en-US" dirty="0" smtClean="0"/>
          </a:p>
          <a:p>
            <a:r>
              <a:rPr lang="en-US" dirty="0" smtClean="0"/>
              <a:t>Meetings –we have met with specific groups to listen to their input regarding different aspects of MAP-21 performance elements.  These meetings can continue provided they are conducted before the issuance of an NPRM.  </a:t>
            </a:r>
          </a:p>
          <a:p>
            <a:endParaRPr lang="en-US" dirty="0" smtClean="0"/>
          </a:p>
          <a:p>
            <a:r>
              <a:rPr lang="en-US" dirty="0" smtClean="0"/>
              <a:t>Listening Sessions – we have held listening sessions around different topics to engage with stakeholders to better understand how different ideas for measures can be implemented.  In the recent session on target</a:t>
            </a:r>
            <a:r>
              <a:rPr lang="en-US" baseline="0" dirty="0" smtClean="0"/>
              <a:t> setting, a</a:t>
            </a:r>
            <a:r>
              <a:rPr lang="en-US" dirty="0" smtClean="0"/>
              <a:t>bout 150 stakeholders including State DOTs, MPOs and transit agencies across the country participated in the MAP-21 Performance Management Listening Session on Target Setting via video conference set-up in 14 Division Offices on January 8, 2013.  Below is a general summary of conversations held at the  January 8</a:t>
            </a:r>
            <a:r>
              <a:rPr lang="en-US" baseline="30000" dirty="0" smtClean="0"/>
              <a:t>th</a:t>
            </a:r>
            <a:r>
              <a:rPr lang="en-US" dirty="0" smtClean="0"/>
              <a:t> stakeholder input session:</a:t>
            </a:r>
          </a:p>
          <a:p>
            <a:endParaRPr lang="en-US" dirty="0" smtClean="0"/>
          </a:p>
          <a:p>
            <a:r>
              <a:rPr lang="en-US" dirty="0" smtClean="0"/>
              <a:t>Setting Targets:  Target setting will require flexibility, experimentation, and coordination.  </a:t>
            </a:r>
          </a:p>
          <a:p>
            <a:endParaRPr lang="en-US" dirty="0" smtClean="0"/>
          </a:p>
          <a:p>
            <a:r>
              <a:rPr lang="en-US" dirty="0" smtClean="0"/>
              <a:t>Telling a National Story:  Several stakeholders expressed that there is a need to provide reporting that is meaningful to citizens:  .</a:t>
            </a:r>
          </a:p>
          <a:p>
            <a:r>
              <a:rPr lang="en-US" dirty="0" smtClean="0"/>
              <a:t> </a:t>
            </a:r>
          </a:p>
          <a:p>
            <a:r>
              <a:rPr lang="en-US" dirty="0" smtClean="0"/>
              <a:t>Assessing Progress:  Regarding targets there may be some understood assumptions that we will not know what works until we try it, and that FHWA should help States try it without worrying about being evaluated.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11</a:t>
            </a:fld>
            <a:endParaRPr lang="en-US"/>
          </a:p>
        </p:txBody>
      </p:sp>
    </p:spTree>
    <p:extLst>
      <p:ext uri="{BB962C8B-B14F-4D97-AF65-F5344CB8AC3E}">
        <p14:creationId xmlns:p14="http://schemas.microsoft.com/office/powerpoint/2010/main" val="2379834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12</a:t>
            </a:fld>
            <a:endParaRPr lang="en-US"/>
          </a:p>
        </p:txBody>
      </p:sp>
    </p:spTree>
    <p:extLst>
      <p:ext uri="{BB962C8B-B14F-4D97-AF65-F5344CB8AC3E}">
        <p14:creationId xmlns:p14="http://schemas.microsoft.com/office/powerpoint/2010/main" val="1655278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our MAP-21 website are a host of resources to assist in understanding how MAP-21 is being implemented.  Some of these resources include:</a:t>
            </a:r>
          </a:p>
          <a:p>
            <a:r>
              <a:rPr lang="en-US" dirty="0" smtClean="0"/>
              <a:t>	Bill summary and funding tables</a:t>
            </a:r>
          </a:p>
          <a:p>
            <a:r>
              <a:rPr lang="en-US" dirty="0" smtClean="0"/>
              <a:t>	Fact sheets and Q&amp;As</a:t>
            </a:r>
          </a:p>
          <a:p>
            <a:r>
              <a:rPr lang="en-US" dirty="0" smtClean="0"/>
              <a:t>	Presentations</a:t>
            </a:r>
          </a:p>
          <a:p>
            <a:r>
              <a:rPr lang="en-US" dirty="0" smtClean="0"/>
              <a:t>	Points of contact</a:t>
            </a:r>
          </a:p>
          <a:p>
            <a:r>
              <a:rPr lang="en-US" smtClean="0"/>
              <a:t>	Recordings </a:t>
            </a:r>
            <a:r>
              <a:rPr lang="en-US" dirty="0" smtClean="0"/>
              <a:t>of webinars (http://www.fhwa.dot.gov/map21/webinars.cfm)</a:t>
            </a:r>
          </a:p>
          <a:p>
            <a:endParaRPr lang="en-US" dirty="0" smtClean="0"/>
          </a:p>
          <a:p>
            <a:r>
              <a:rPr lang="en-US" dirty="0" smtClean="0"/>
              <a:t>FHWA Offices are currently integrating performance management program delivery into their various programs. For example, the Office of Planning has a website devoted to performance based planning and programming. We are currently developing an FHWA website focused on Performance Management that should be up and running sometime early this year.</a:t>
            </a:r>
          </a:p>
          <a:p>
            <a:endParaRPr lang="en-US" dirty="0" smtClean="0"/>
          </a:p>
          <a:p>
            <a:r>
              <a:rPr lang="en-US" dirty="0" smtClean="0"/>
              <a:t>Lastly, the Office of Transportation Performance Management is working to ensure that FHWA and our stakeholders have the necessary training and support to build the required competencies to implement a performance-based Federal Highway program.</a:t>
            </a:r>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13</a:t>
            </a:fld>
            <a:endParaRPr lang="en-US"/>
          </a:p>
        </p:txBody>
      </p:sp>
    </p:spTree>
    <p:extLst>
      <p:ext uri="{BB962C8B-B14F-4D97-AF65-F5344CB8AC3E}">
        <p14:creationId xmlns:p14="http://schemas.microsoft.com/office/powerpoint/2010/main" val="4278808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smtClean="0"/>
              <a:t> There are three relevant terms that I would like to highlight initially;</a:t>
            </a:r>
          </a:p>
          <a:p>
            <a:endParaRPr lang="en-US" dirty="0" smtClean="0"/>
          </a:p>
          <a:p>
            <a:r>
              <a:rPr lang="en-US" dirty="0" smtClean="0"/>
              <a:t>National</a:t>
            </a:r>
            <a:r>
              <a:rPr lang="en-US" baseline="0" dirty="0" smtClean="0"/>
              <a:t> Goals</a:t>
            </a:r>
            <a:endParaRPr lang="en-US" dirty="0" smtClean="0"/>
          </a:p>
          <a:p>
            <a:r>
              <a:rPr lang="en-US" dirty="0" smtClean="0"/>
              <a:t>Performance Measures</a:t>
            </a:r>
          </a:p>
          <a:p>
            <a:r>
              <a:rPr lang="en-US" dirty="0" smtClean="0"/>
              <a:t>Performance Targets</a:t>
            </a:r>
          </a:p>
          <a:p>
            <a:endParaRPr lang="en-US" dirty="0" smtClean="0"/>
          </a:p>
          <a:p>
            <a:r>
              <a:rPr lang="en-US" dirty="0" smtClean="0"/>
              <a:t> A “Goals” is a general statement of what we would like to do.  ( example:</a:t>
            </a:r>
            <a:r>
              <a:rPr lang="en-US" baseline="0" dirty="0" smtClean="0"/>
              <a:t> is the room should be comfortably warm)</a:t>
            </a:r>
          </a:p>
          <a:p>
            <a:endParaRPr lang="en-US" dirty="0" smtClean="0"/>
          </a:p>
          <a:p>
            <a:r>
              <a:rPr lang="en-US" dirty="0" smtClean="0"/>
              <a:t>A</a:t>
            </a:r>
            <a:r>
              <a:rPr lang="en-US" baseline="0" dirty="0" smtClean="0"/>
              <a:t> “Measure” is how the goal is quantified (example:    we will use the </a:t>
            </a:r>
            <a:r>
              <a:rPr lang="en-US" baseline="0" dirty="0" err="1" smtClean="0"/>
              <a:t>celsius</a:t>
            </a:r>
            <a:r>
              <a:rPr lang="en-US" baseline="0" dirty="0" smtClean="0"/>
              <a:t> scale to measure and the measurements will be taken every hour)</a:t>
            </a:r>
            <a:endParaRPr lang="en-US" dirty="0" smtClean="0"/>
          </a:p>
          <a:p>
            <a:r>
              <a:rPr lang="en-US" dirty="0" smtClean="0"/>
              <a:t>A “Target”  is</a:t>
            </a:r>
            <a:r>
              <a:rPr lang="en-US" baseline="0" dirty="0" smtClean="0"/>
              <a:t> the value of the measure that will  define success relative to the goal. ( example: the target temperature in the room is 21 C)</a:t>
            </a:r>
          </a:p>
          <a:p>
            <a:endParaRPr lang="en-US" baseline="0" dirty="0" smtClean="0"/>
          </a:p>
          <a:p>
            <a:r>
              <a:rPr lang="en-US" dirty="0" smtClean="0"/>
              <a:t>I will use these terms throughout</a:t>
            </a:r>
            <a:r>
              <a:rPr lang="en-US" baseline="0" dirty="0" smtClean="0"/>
              <a:t> the presentation.</a:t>
            </a:r>
          </a:p>
          <a:p>
            <a:endParaRPr lang="en-US" dirty="0" smtClean="0"/>
          </a:p>
          <a:p>
            <a:endParaRPr lang="en-US" dirty="0" smtClean="0"/>
          </a:p>
          <a:p>
            <a:r>
              <a:rPr lang="en-US" dirty="0" smtClean="0"/>
              <a:t>The bill ( MAP-21)identifies a mixture of broad goal areas (safety, infrastructure condition, etc.) ( the  highway system will be maintained in a state of good repair)</a:t>
            </a:r>
          </a:p>
          <a:p>
            <a:endParaRPr lang="en-US" dirty="0" smtClean="0"/>
          </a:p>
          <a:p>
            <a:r>
              <a:rPr lang="en-US" dirty="0" smtClean="0"/>
              <a:t> MAP-21</a:t>
            </a:r>
            <a:r>
              <a:rPr lang="en-US" baseline="0" dirty="0" smtClean="0"/>
              <a:t> requires </a:t>
            </a:r>
            <a:r>
              <a:rPr lang="en-US" dirty="0" smtClean="0"/>
              <a:t>USDOT to establish, with input, the performance measures.  In some cases Congress was more specific than others about what they wanted</a:t>
            </a:r>
          </a:p>
          <a:p>
            <a:endParaRPr lang="en-US" dirty="0" smtClean="0"/>
          </a:p>
          <a:p>
            <a:r>
              <a:rPr lang="en-US" dirty="0" smtClean="0"/>
              <a:t>After the measures are  established, States and MPOs will set performance targets, and State and metro plans will describe how program and project selection help achieve these targets.</a:t>
            </a:r>
          </a:p>
          <a:p>
            <a:endParaRPr lang="en-US" dirty="0" smtClean="0"/>
          </a:p>
          <a:p>
            <a:r>
              <a:rPr lang="en-US" dirty="0" smtClean="0"/>
              <a:t>Then States will report to USDOT on their progress.</a:t>
            </a:r>
          </a:p>
          <a:p>
            <a:endParaRPr lang="en-US" dirty="0" smtClean="0"/>
          </a:p>
          <a:p>
            <a:r>
              <a:rPr lang="en-US" dirty="0" smtClean="0"/>
              <a:t>It’s worth noting that the reports will typically lead to corrective actions, but not sanctions.</a:t>
            </a:r>
          </a:p>
          <a:p>
            <a:endParaRPr lang="en-US" dirty="0" smtClean="0"/>
          </a:p>
          <a:p>
            <a:r>
              <a:rPr lang="en-US" dirty="0" smtClean="0"/>
              <a:t>There will be consequences if the condition of the NHS falls below thresholds established either by law (in the case of NHS bridges) or by USDOT (as required by MAP-21).</a:t>
            </a:r>
          </a:p>
          <a:p>
            <a:endParaRPr lang="en-US" dirty="0" smtClean="0"/>
          </a:p>
          <a:p>
            <a:r>
              <a:rPr lang="en-US" dirty="0" smtClean="0"/>
              <a:t>These consequences   generally are loss of flexibility </a:t>
            </a:r>
            <a:r>
              <a:rPr lang="en-US" baseline="0" dirty="0" smtClean="0"/>
              <a:t> with funds rather than loss of funding.  </a:t>
            </a: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2</a:t>
            </a:fld>
            <a:endParaRPr lang="en-US"/>
          </a:p>
        </p:txBody>
      </p:sp>
    </p:spTree>
    <p:extLst>
      <p:ext uri="{BB962C8B-B14F-4D97-AF65-F5344CB8AC3E}">
        <p14:creationId xmlns:p14="http://schemas.microsoft.com/office/powerpoint/2010/main" val="2465237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FHWA has 12 areas to develop measures.</a:t>
            </a:r>
          </a:p>
          <a:p>
            <a:endParaRPr lang="en-US" dirty="0" smtClean="0"/>
          </a:p>
          <a:p>
            <a:r>
              <a:rPr lang="en-US" dirty="0" smtClean="0"/>
              <a:t>These are: </a:t>
            </a:r>
          </a:p>
          <a:p>
            <a:r>
              <a:rPr lang="en-US" dirty="0" smtClean="0"/>
              <a:t>– fatalities, </a:t>
            </a:r>
          </a:p>
          <a:p>
            <a:r>
              <a:rPr lang="en-US" dirty="0" smtClean="0"/>
              <a:t>fatality</a:t>
            </a:r>
            <a:r>
              <a:rPr lang="en-US" baseline="0" dirty="0" smtClean="0"/>
              <a:t> rate, </a:t>
            </a:r>
          </a:p>
          <a:p>
            <a:r>
              <a:rPr lang="en-US" baseline="0" dirty="0" smtClean="0"/>
              <a:t>serious injuries, </a:t>
            </a:r>
          </a:p>
          <a:p>
            <a:r>
              <a:rPr lang="en-US" baseline="0" dirty="0" smtClean="0"/>
              <a:t>serious injury rate, </a:t>
            </a:r>
          </a:p>
          <a:p>
            <a:r>
              <a:rPr lang="en-US" baseline="0" dirty="0" smtClean="0"/>
              <a:t>NHS bridge condition, </a:t>
            </a:r>
          </a:p>
          <a:p>
            <a:r>
              <a:rPr lang="en-US" baseline="0" dirty="0" smtClean="0"/>
              <a:t>Interstate pavement condition, </a:t>
            </a:r>
          </a:p>
          <a:p>
            <a:r>
              <a:rPr lang="en-US" baseline="0" dirty="0" smtClean="0"/>
              <a:t>NHS (excluding interstate) pavement condition, </a:t>
            </a:r>
          </a:p>
          <a:p>
            <a:r>
              <a:rPr lang="en-US" baseline="0" dirty="0" smtClean="0"/>
              <a:t>Interstate Performance, </a:t>
            </a:r>
          </a:p>
          <a:p>
            <a:r>
              <a:rPr lang="en-US" baseline="0" dirty="0" smtClean="0"/>
              <a:t>NHS (excluding interstate) performance,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freight movement on the interstate,</a:t>
            </a:r>
            <a:endParaRPr lang="en-US" dirty="0" smtClean="0"/>
          </a:p>
          <a:p>
            <a:r>
              <a:rPr lang="en-US" baseline="0" dirty="0" smtClean="0"/>
              <a:t>traffic congestion, </a:t>
            </a:r>
          </a:p>
          <a:p>
            <a:r>
              <a:rPr lang="en-US" baseline="0" dirty="0" smtClean="0"/>
              <a:t>on-road mobile source emissions, </a:t>
            </a:r>
          </a:p>
          <a:p>
            <a:endParaRPr lang="en-US" baseline="0" dirty="0" smtClean="0"/>
          </a:p>
          <a:p>
            <a:r>
              <a:rPr lang="en-US" baseline="0" dirty="0" smtClean="0"/>
              <a:t>There are also measures for the public transportation, that relate the FTA and highway safety programs, that relate to NHTSA, that I will not get into today.</a:t>
            </a:r>
          </a:p>
          <a:p>
            <a:r>
              <a:rPr lang="en-US" baseline="0" dirty="0" smtClean="0"/>
              <a:t>++++++++++++++++++++++++++++++++++++++++++++++++++++++++++++++++++++++++++++++++++++++++++++</a:t>
            </a:r>
          </a:p>
          <a:p>
            <a:endParaRPr lang="en-US" dirty="0" smtClean="0"/>
          </a:p>
          <a:p>
            <a:r>
              <a:rPr lang="en-US" dirty="0" smtClean="0"/>
              <a:t>For the purposes</a:t>
            </a:r>
            <a:r>
              <a:rPr lang="en-US" baseline="0" dirty="0" smtClean="0"/>
              <a:t> of carrying out the National Highway Performance Program USDOT will establish measures to assess:</a:t>
            </a:r>
            <a:endParaRPr lang="en-US" dirty="0" smtClean="0"/>
          </a:p>
          <a:p>
            <a:pPr marL="174662" indent="-174662">
              <a:buFont typeface="Arial" pitchFamily="34" charset="0"/>
              <a:buChar char="•"/>
            </a:pPr>
            <a:r>
              <a:rPr lang="en-US" dirty="0" smtClean="0"/>
              <a:t>Pavement condition – Interstate and NHS (excluding Interstate)</a:t>
            </a:r>
          </a:p>
          <a:p>
            <a:pPr marL="174662" indent="-174662">
              <a:buFont typeface="Arial" pitchFamily="34" charset="0"/>
              <a:buChar char="•"/>
            </a:pPr>
            <a:r>
              <a:rPr lang="en-US" dirty="0" smtClean="0"/>
              <a:t>Bridge condition – NHS</a:t>
            </a:r>
          </a:p>
          <a:p>
            <a:pPr marL="174662" indent="-174662">
              <a:buFont typeface="Arial" pitchFamily="34" charset="0"/>
              <a:buChar char="•"/>
            </a:pPr>
            <a:r>
              <a:rPr lang="en-US" dirty="0" smtClean="0"/>
              <a:t>Performance – Interstate and NHS (excluding Interstate)</a:t>
            </a:r>
          </a:p>
          <a:p>
            <a:endParaRPr lang="en-US" dirty="0" smtClean="0"/>
          </a:p>
          <a:p>
            <a:r>
              <a:rPr lang="en-US" dirty="0" smtClean="0"/>
              <a:t>These measures will be focused on the condition</a:t>
            </a:r>
            <a:r>
              <a:rPr lang="en-US" baseline="0" dirty="0" smtClean="0"/>
              <a:t> and performance of the Interstate and National Highway Systems as the purpose of the National Highway Performance Program is to:</a:t>
            </a:r>
          </a:p>
          <a:p>
            <a:pPr marL="228540" indent="-228540">
              <a:buAutoNum type="arabicParenR"/>
            </a:pPr>
            <a:r>
              <a:rPr lang="en-US" baseline="0" dirty="0" smtClean="0"/>
              <a:t>Provide support for the condition and performance of the NHS</a:t>
            </a:r>
          </a:p>
          <a:p>
            <a:pPr marL="228540" indent="-228540">
              <a:buAutoNum type="arabicParenR"/>
            </a:pPr>
            <a:r>
              <a:rPr lang="en-US" baseline="0" dirty="0" smtClean="0"/>
              <a:t>Provide support for the construction of new facilities on the NHS, and</a:t>
            </a:r>
          </a:p>
          <a:p>
            <a:pPr marL="228540" indent="-228540">
              <a:buAutoNum type="arabicParenR"/>
            </a:pPr>
            <a:r>
              <a:rPr lang="en-US" baseline="0" dirty="0" smtClean="0"/>
              <a:t>Ensure that investments of Federal-aid funds in highway construction are directed to support progress toward the achievement of performance targets established in an asset management plan of a State for the NHS.</a:t>
            </a:r>
          </a:p>
          <a:p>
            <a:endParaRPr lang="en-US" dirty="0" smtClean="0"/>
          </a:p>
          <a:p>
            <a:r>
              <a:rPr lang="en-US" dirty="0" smtClean="0"/>
              <a:t>For purposes of carrying out the Highway</a:t>
            </a:r>
            <a:r>
              <a:rPr lang="en-US" baseline="0" dirty="0" smtClean="0"/>
              <a:t> Safety Improvement Program USDOT will establish measures to assess:</a:t>
            </a:r>
            <a:endParaRPr lang="en-US" dirty="0" smtClean="0"/>
          </a:p>
          <a:p>
            <a:pPr marL="174662" indent="-174662">
              <a:buFont typeface="Arial" pitchFamily="34" charset="0"/>
              <a:buChar char="•"/>
            </a:pPr>
            <a:r>
              <a:rPr lang="en-US" dirty="0" smtClean="0"/>
              <a:t>Fatalities – per VMT and number</a:t>
            </a:r>
          </a:p>
          <a:p>
            <a:pPr marL="174662" indent="-174662">
              <a:buFont typeface="Arial" pitchFamily="34" charset="0"/>
              <a:buChar char="•"/>
            </a:pPr>
            <a:r>
              <a:rPr lang="en-US" dirty="0" smtClean="0"/>
              <a:t>Serious Injuries per VMT and number</a:t>
            </a:r>
          </a:p>
          <a:p>
            <a:endParaRPr lang="en-US" dirty="0" smtClean="0"/>
          </a:p>
          <a:p>
            <a:r>
              <a:rPr lang="en-US" dirty="0" smtClean="0"/>
              <a:t>These measures will address safety on</a:t>
            </a:r>
            <a:r>
              <a:rPr lang="en-US" baseline="0" dirty="0" smtClean="0"/>
              <a:t> all public roads as the purpose of the Highway Safety Improvement Program is to achieve a significant reduction in traffic fatalities and serious injuries on all public roads, including non-State-owned public roads and roads on tribal land.</a:t>
            </a:r>
            <a:endParaRPr lang="en-US" dirty="0" smtClean="0"/>
          </a:p>
          <a:p>
            <a:endParaRPr lang="en-US" dirty="0" smtClean="0"/>
          </a:p>
          <a:p>
            <a:r>
              <a:rPr lang="en-US" dirty="0" smtClean="0"/>
              <a:t>For purposes of carrying</a:t>
            </a:r>
            <a:r>
              <a:rPr lang="en-US" baseline="0" dirty="0" smtClean="0"/>
              <a:t> out the Congestion Mitigation and Air Quality Improvement (CMAQ) Program USDOT will establish measures to assess:</a:t>
            </a:r>
            <a:endParaRPr lang="en-US" dirty="0" smtClean="0"/>
          </a:p>
          <a:p>
            <a:pPr marL="174662" indent="-174662">
              <a:buFont typeface="Arial" pitchFamily="34" charset="0"/>
              <a:buChar char="•"/>
            </a:pPr>
            <a:r>
              <a:rPr lang="en-US" dirty="0" smtClean="0"/>
              <a:t>Traffic congestion</a:t>
            </a:r>
          </a:p>
          <a:p>
            <a:pPr marL="174662" indent="-174662">
              <a:buFont typeface="Arial" pitchFamily="34" charset="0"/>
              <a:buChar char="•"/>
            </a:pPr>
            <a:r>
              <a:rPr lang="en-US" dirty="0" smtClean="0"/>
              <a:t>On-road mobile source emissions</a:t>
            </a:r>
          </a:p>
          <a:p>
            <a:pPr marL="174662" indent="-174662">
              <a:buFont typeface="Arial" pitchFamily="34" charset="0"/>
              <a:buChar char="•"/>
            </a:pPr>
            <a:endParaRPr lang="en-US" dirty="0" smtClean="0"/>
          </a:p>
          <a:p>
            <a:r>
              <a:rPr lang="en-US" dirty="0" smtClean="0"/>
              <a:t>Although all States receive CMAQ funds only MPOs</a:t>
            </a:r>
            <a:r>
              <a:rPr lang="en-US" baseline="0" dirty="0" smtClean="0"/>
              <a:t> serving a TMA with a population &gt; 1,000,000 representing a non-attainment or maintenance area will be required to submit a performance plan.</a:t>
            </a:r>
            <a:endParaRPr lang="en-US" dirty="0" smtClean="0"/>
          </a:p>
          <a:p>
            <a:endParaRPr lang="en-US" dirty="0" smtClean="0"/>
          </a:p>
          <a:p>
            <a:r>
              <a:rPr lang="en-US" baseline="0" dirty="0" smtClean="0"/>
              <a:t>USDOT will also establish measures to assess </a:t>
            </a:r>
            <a:r>
              <a:rPr lang="en-US" dirty="0" smtClean="0"/>
              <a:t>freight movement on the </a:t>
            </a:r>
            <a:r>
              <a:rPr lang="en-US" u="none" dirty="0" smtClean="0"/>
              <a:t>Interstate system</a:t>
            </a:r>
          </a:p>
        </p:txBody>
      </p:sp>
      <p:sp>
        <p:nvSpPr>
          <p:cNvPr id="4" name="Slide Number Placeholder 3"/>
          <p:cNvSpPr>
            <a:spLocks noGrp="1"/>
          </p:cNvSpPr>
          <p:nvPr>
            <p:ph type="sldNum" sz="quarter" idx="10"/>
          </p:nvPr>
        </p:nvSpPr>
        <p:spPr/>
        <p:txBody>
          <a:bodyPr/>
          <a:lstStyle/>
          <a:p>
            <a:fld id="{F971934F-E346-4154-8745-1D030A836004}"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291491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FHWA will  “promulgate </a:t>
            </a:r>
            <a:r>
              <a:rPr lang="en-US" baseline="0" dirty="0" smtClean="0"/>
              <a:t>rulemaking”  (develop regulations) to define the  12 national performance measures.</a:t>
            </a:r>
          </a:p>
          <a:p>
            <a:endParaRPr lang="en-US" baseline="0" dirty="0" smtClean="0"/>
          </a:p>
          <a:p>
            <a:r>
              <a:rPr lang="en-US" dirty="0" smtClean="0"/>
              <a:t>The Performance Measure Rule  will cover all the performance management requirements of  MAP-21 including:</a:t>
            </a:r>
          </a:p>
          <a:p>
            <a:r>
              <a:rPr lang="en-US" dirty="0" smtClean="0"/>
              <a:t>- Establishment of National Measures – measure definition (including the system to be addressed), data standards that could include data source, update frequency, data quality</a:t>
            </a:r>
          </a:p>
          <a:p>
            <a:r>
              <a:rPr lang="en-US" dirty="0" smtClean="0"/>
              <a:t>- Minimum Condition allowable for Interstate Pavements – necessary to carry out NHPP</a:t>
            </a:r>
          </a:p>
          <a:p>
            <a:r>
              <a:rPr lang="en-US" dirty="0" smtClean="0"/>
              <a:t>- Target Setting Requirements – requirements to ensure for consistency in how targets are set (the selected target will be a State and MPO decision).</a:t>
            </a:r>
          </a:p>
          <a:p>
            <a:r>
              <a:rPr lang="en-US" dirty="0" smtClean="0"/>
              <a:t>- Progress Achievement – propose how “significant progress” will be defined to carry out the NHPP and HSIP target achievement requirements.</a:t>
            </a:r>
          </a:p>
          <a:p>
            <a:r>
              <a:rPr lang="en-US" dirty="0" smtClean="0"/>
              <a:t>- Performance Report – outline requirements for State reporting on progress towards the achievement of targets.</a:t>
            </a:r>
          </a:p>
          <a:p>
            <a:endParaRPr lang="en-US" dirty="0" smtClean="0"/>
          </a:p>
          <a:p>
            <a:r>
              <a:rPr lang="en-US" dirty="0" smtClean="0"/>
              <a:t> It is anticipated that the  rulemaking to proceed in several parts to allow the measures for more mature areas to be established soon and allow for more time to evaluate potential measures for areas that are not as mature in use.</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4</a:t>
            </a:fld>
            <a:endParaRPr lang="en-US"/>
          </a:p>
        </p:txBody>
      </p:sp>
    </p:spTree>
    <p:extLst>
      <p:ext uri="{BB962C8B-B14F-4D97-AF65-F5344CB8AC3E}">
        <p14:creationId xmlns:p14="http://schemas.microsoft.com/office/powerpoint/2010/main" val="1135504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Most of the effort to develop</a:t>
            </a:r>
            <a:r>
              <a:rPr lang="en-US" baseline="0" dirty="0" smtClean="0"/>
              <a:t> the rules will happen over the next </a:t>
            </a:r>
            <a:r>
              <a:rPr lang="en-US" dirty="0" smtClean="0"/>
              <a:t>1 ½ to 2 yrs. </a:t>
            </a:r>
          </a:p>
          <a:p>
            <a:endParaRPr lang="en-US" dirty="0" smtClean="0"/>
          </a:p>
          <a:p>
            <a:r>
              <a:rPr lang="en-US" dirty="0" smtClean="0"/>
              <a:t>Current rulemaking activities include:</a:t>
            </a:r>
          </a:p>
          <a:p>
            <a:r>
              <a:rPr lang="en-US" dirty="0" smtClean="0"/>
              <a:t>- Consultation with stakeholders – mention the National Online Dialogue, The Thought Leaders Roundtable and the Virtual Town Hall Meeting</a:t>
            </a:r>
          </a:p>
          <a:p>
            <a:r>
              <a:rPr lang="en-US" dirty="0" smtClean="0"/>
              <a:t>- Drafting of the Notice of Proposed Rulemaking (NPRM) is proceeding with a multi-modal team from OST, FTA, and NHTSA</a:t>
            </a:r>
          </a:p>
          <a:p>
            <a:r>
              <a:rPr lang="en-US" dirty="0" smtClean="0"/>
              <a:t> - </a:t>
            </a:r>
            <a:r>
              <a:rPr lang="en-US" baseline="0" dirty="0" smtClean="0"/>
              <a:t> Preparing an Economic Assessment </a:t>
            </a:r>
            <a:r>
              <a:rPr lang="en-US" dirty="0" smtClean="0"/>
              <a:t>that looks at the impact of the proposed rule on States, MPOs and other stakeholders.</a:t>
            </a:r>
          </a:p>
          <a:p>
            <a:r>
              <a:rPr lang="en-US" dirty="0" smtClean="0"/>
              <a:t> There are also other  related rulemaking efforts underway that need to be coordinated. These include  Planning, Asset Management Plan, FTA</a:t>
            </a:r>
          </a:p>
          <a:p>
            <a:endParaRPr lang="en-US" dirty="0" smtClean="0"/>
          </a:p>
          <a:p>
            <a:r>
              <a:rPr lang="en-US" dirty="0" smtClean="0"/>
              <a:t>Once we complete the NPRM, there is a minimum 90-day comment period, required by MAP21 to receive comments on the proposed rule.  These comments will be submitted through an official regulatory docket and considered in the final rule.</a:t>
            </a:r>
          </a:p>
          <a:p>
            <a:endParaRPr lang="en-US" dirty="0" smtClean="0"/>
          </a:p>
          <a:p>
            <a:r>
              <a:rPr lang="en-US" dirty="0" smtClean="0"/>
              <a:t>Lastly, after the final rule is published in the Federal Register, it will include an effective date to assist States and MPOs in transitioning to setting the required targets</a:t>
            </a:r>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5</a:t>
            </a:fld>
            <a:endParaRPr lang="en-US"/>
          </a:p>
        </p:txBody>
      </p:sp>
    </p:spTree>
    <p:extLst>
      <p:ext uri="{BB962C8B-B14F-4D97-AF65-F5344CB8AC3E}">
        <p14:creationId xmlns:p14="http://schemas.microsoft.com/office/powerpoint/2010/main" val="2287930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FHWA has proposed to  </a:t>
            </a:r>
            <a:r>
              <a:rPr lang="en-US" baseline="0" dirty="0" smtClean="0"/>
              <a:t> develop the entire measures rulemaking  process in 3 stages that  reflect the readiness of the proposed measure.</a:t>
            </a:r>
            <a:r>
              <a:rPr lang="en-US" dirty="0" smtClean="0"/>
              <a:t> </a:t>
            </a:r>
          </a:p>
          <a:p>
            <a:endParaRPr lang="en-US" dirty="0" smtClean="0"/>
          </a:p>
          <a:p>
            <a:r>
              <a:rPr lang="en-US" dirty="0" smtClean="0"/>
              <a:t>The readiness level of each performance measure varies greatly among legislated measure categories, the readiness for rulemaking differs considerably among the categories.  This chart describes the twelve measure categories, classified into the three groups (Status I through III) depending on the readiness of each performance measure.  Status I recommended measures are complete and its elements are in place to issue NPRM, Status II measures have a recommended measure but additional work is needed to develop supporting elements needed for NPRM, and Status III measure indicated that a measure still being considered.</a:t>
            </a:r>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6</a:t>
            </a:fld>
            <a:endParaRPr lang="en-US"/>
          </a:p>
        </p:txBody>
      </p:sp>
    </p:spTree>
    <p:extLst>
      <p:ext uri="{BB962C8B-B14F-4D97-AF65-F5344CB8AC3E}">
        <p14:creationId xmlns:p14="http://schemas.microsoft.com/office/powerpoint/2010/main" val="41379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our tentative schedule -  Issue 3 complete and separate rules -Stagger each by approximately 3 months</a:t>
            </a:r>
          </a:p>
          <a:p>
            <a:r>
              <a:rPr lang="en-US" dirty="0" smtClean="0"/>
              <a:t>Group rules based on following considerations:</a:t>
            </a:r>
          </a:p>
          <a:p>
            <a:endParaRPr lang="en-US" dirty="0" smtClean="0"/>
          </a:p>
          <a:p>
            <a:r>
              <a:rPr lang="en-US" dirty="0" smtClean="0"/>
              <a:t>Each NPRM will have a separate final rule</a:t>
            </a:r>
          </a:p>
          <a:p>
            <a:endParaRPr lang="en-US" dirty="0" smtClean="0"/>
          </a:p>
          <a:p>
            <a:r>
              <a:rPr lang="en-US" dirty="0" smtClean="0"/>
              <a:t>Establish one effective date for all measures - Approximately Spring 2015</a:t>
            </a:r>
          </a:p>
          <a:p>
            <a:endParaRPr lang="en-US" dirty="0" smtClean="0"/>
          </a:p>
          <a:p>
            <a:r>
              <a:rPr lang="en-US" dirty="0" smtClean="0"/>
              <a:t>First NPRM</a:t>
            </a:r>
          </a:p>
          <a:p>
            <a:r>
              <a:rPr lang="en-US" dirty="0" smtClean="0"/>
              <a:t>Discuss overall approach to issuing proposals for all measure areas</a:t>
            </a:r>
          </a:p>
          <a:p>
            <a:r>
              <a:rPr lang="en-US" dirty="0" smtClean="0"/>
              <a:t>Propose measures in the safety area</a:t>
            </a:r>
          </a:p>
          <a:p>
            <a:endParaRPr lang="en-US" dirty="0" smtClean="0"/>
          </a:p>
          <a:p>
            <a:r>
              <a:rPr lang="en-US" dirty="0" smtClean="0"/>
              <a:t>Second NPRM </a:t>
            </a:r>
          </a:p>
          <a:p>
            <a:r>
              <a:rPr lang="en-US" dirty="0" smtClean="0"/>
              <a:t>Propose measures to carry in the infrastructure area</a:t>
            </a:r>
          </a:p>
          <a:p>
            <a:endParaRPr lang="en-US" dirty="0" smtClean="0"/>
          </a:p>
          <a:p>
            <a:r>
              <a:rPr lang="en-US" dirty="0" smtClean="0"/>
              <a:t>Third NPRM</a:t>
            </a:r>
          </a:p>
          <a:p>
            <a:r>
              <a:rPr lang="en-US" dirty="0" smtClean="0"/>
              <a:t>Discuss the regulatory impacts resulting from all of the measures</a:t>
            </a:r>
          </a:p>
          <a:p>
            <a:r>
              <a:rPr lang="en-US" dirty="0" smtClean="0"/>
              <a:t>Propose measures to carry out  the measures  for  air quality, congestion mitigation, performance requirements of the NHS, and freight.</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7</a:t>
            </a:fld>
            <a:endParaRPr lang="en-US"/>
          </a:p>
        </p:txBody>
      </p:sp>
    </p:spTree>
    <p:extLst>
      <p:ext uri="{BB962C8B-B14F-4D97-AF65-F5344CB8AC3E}">
        <p14:creationId xmlns:p14="http://schemas.microsoft.com/office/powerpoint/2010/main" val="2575035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Measures don’t do much good unless you do something with them.</a:t>
            </a:r>
          </a:p>
          <a:p>
            <a:pPr marL="0" indent="0">
              <a:buFont typeface="Arial" pitchFamily="34" charset="0"/>
              <a:buNone/>
            </a:pPr>
            <a:endParaRPr lang="en-US" baseline="0" dirty="0" smtClean="0"/>
          </a:p>
          <a:p>
            <a:pPr marL="0" indent="0">
              <a:buFont typeface="Arial" pitchFamily="34" charset="0"/>
              <a:buNone/>
            </a:pPr>
            <a:r>
              <a:rPr lang="en-US" baseline="0" dirty="0" smtClean="0"/>
              <a:t>MAP-21 requires that  performance measures be integrated into the planning  and reporting process.     Current and future plans shall note how the proposed  activity will address the measures and state –selected targets.  The performance plans will include the actual progress made in achieving those targets.</a:t>
            </a:r>
          </a:p>
          <a:p>
            <a:pPr marL="0" indent="0">
              <a:buFont typeface="Arial" pitchFamily="34" charset="0"/>
              <a:buNone/>
            </a:pPr>
            <a:endParaRPr lang="en-US" baseline="0" dirty="0" smtClean="0"/>
          </a:p>
          <a:p>
            <a:pPr marL="0" indent="0">
              <a:buFont typeface="Arial" pitchFamily="34" charset="0"/>
              <a:buNone/>
            </a:pPr>
            <a:endParaRPr lang="en-US" baseline="0" dirty="0" smtClean="0"/>
          </a:p>
          <a:p>
            <a:pPr marL="0" indent="0">
              <a:buFont typeface="Arial" pitchFamily="34" charset="0"/>
              <a:buNone/>
            </a:pPr>
            <a:r>
              <a:rPr lang="en-US" baseline="0" dirty="0" smtClean="0"/>
              <a:t>++++++++++++++++++++++++++++++++++++++++++++++++++++++++++++++++++++++++++++++++++++++++++++++++++</a:t>
            </a:r>
          </a:p>
          <a:p>
            <a:pPr marL="169824" indent="-169824">
              <a:buFont typeface="Arial" pitchFamily="34" charset="0"/>
              <a:buChar char="•"/>
            </a:pPr>
            <a:endParaRPr lang="en-US" dirty="0" smtClean="0"/>
          </a:p>
          <a:p>
            <a:pPr marL="169824" indent="-169824">
              <a:buFont typeface="Arial" pitchFamily="34" charset="0"/>
              <a:buChar char="•"/>
            </a:pPr>
            <a:endParaRPr lang="en-US" dirty="0" smtClean="0"/>
          </a:p>
          <a:p>
            <a:pPr marL="169824" indent="-169824">
              <a:buFont typeface="Arial" pitchFamily="34" charset="0"/>
              <a:buChar char="•"/>
            </a:pPr>
            <a:endParaRPr lang="en-US" dirty="0" smtClean="0"/>
          </a:p>
          <a:p>
            <a:pPr marL="169824" indent="-169824">
              <a:buFont typeface="Arial" pitchFamily="34" charset="0"/>
              <a:buChar char="•"/>
            </a:pPr>
            <a:endParaRPr lang="en-US" dirty="0" smtClean="0"/>
          </a:p>
          <a:p>
            <a:pPr marL="169824" indent="-169824">
              <a:buFont typeface="Arial" pitchFamily="34" charset="0"/>
              <a:buChar char="•"/>
            </a:pPr>
            <a:r>
              <a:rPr lang="en-US" dirty="0" smtClean="0"/>
              <a:t>Planning Regulations – cover new and changed requirements under 23 U.S.C. 134 and 23 U.S.C. 135.  The performance elements to be addressed through rulemaking include:</a:t>
            </a:r>
          </a:p>
          <a:p>
            <a:pPr lvl="1"/>
            <a:r>
              <a:rPr lang="en-US" dirty="0" smtClean="0"/>
              <a:t>Performance-Based Approach – outline requirements to be met (addressing national goals, target setting, coordination)</a:t>
            </a:r>
          </a:p>
          <a:p>
            <a:pPr lvl="1"/>
            <a:r>
              <a:rPr lang="en-US" dirty="0" smtClean="0"/>
              <a:t>System Performance Report – requirement that Metropolitan Transportation Plans include this new report (optional in the Statewide Transportation Plan).</a:t>
            </a:r>
          </a:p>
          <a:p>
            <a:pPr lvl="1"/>
            <a:r>
              <a:rPr lang="en-US" dirty="0" smtClean="0"/>
              <a:t>Target Achievement Discussion – requirement to include a discussion in the STIP and TIP how the program will achieve targets the State/MPO have set for performance.</a:t>
            </a:r>
          </a:p>
          <a:p>
            <a:pPr lvl="1"/>
            <a:r>
              <a:rPr lang="en-US" dirty="0" smtClean="0"/>
              <a:t>Transition Period – when the performance-based approach needs to be implemented into the planning process.</a:t>
            </a:r>
          </a:p>
          <a:p>
            <a:pPr lvl="1"/>
            <a:endParaRPr lang="en-US" dirty="0" smtClean="0"/>
          </a:p>
          <a:p>
            <a:pPr marL="169824" indent="-169824">
              <a:buFont typeface="Arial" pitchFamily="34" charset="0"/>
              <a:buChar char="•"/>
            </a:pPr>
            <a:r>
              <a:rPr lang="en-US" dirty="0" smtClean="0"/>
              <a:t>Asset Management Plan Process – cover new requirements to develop an asset management plan under the NHPP.  Will outline process requirements and minimum standards for States to use to develop and operate pavement and bridge management systems.  Will identify timing required to implement these provisions.</a:t>
            </a:r>
          </a:p>
          <a:p>
            <a:pPr marL="169824" indent="-169824">
              <a:buFont typeface="Arial" pitchFamily="34" charset="0"/>
              <a:buChar char="•"/>
            </a:pPr>
            <a:endParaRPr lang="en-US" dirty="0" smtClean="0"/>
          </a:p>
          <a:p>
            <a:pPr marL="169824" indent="-169824">
              <a:buFont typeface="Arial" pitchFamily="34" charset="0"/>
              <a:buChar char="•"/>
            </a:pPr>
            <a:r>
              <a:rPr lang="en-US" dirty="0" smtClean="0"/>
              <a:t>Highway Safety Improvement Program – cover new requirements under the Highway Safety Improvement Program.  Will outline requirements to update Strategic Highway Safety Plans, implementation of special safety rules, and performance reporting requirements.</a:t>
            </a:r>
          </a:p>
          <a:p>
            <a:pPr marL="169824" indent="-169824">
              <a:buFont typeface="Arial" pitchFamily="34" charset="0"/>
              <a:buChar char="•"/>
            </a:pPr>
            <a:endParaRPr lang="en-US" dirty="0" smtClean="0"/>
          </a:p>
          <a:p>
            <a:pPr marL="169824" indent="-169824">
              <a:buFont typeface="Arial" pitchFamily="34" charset="0"/>
              <a:buChar char="•"/>
            </a:pPr>
            <a:r>
              <a:rPr lang="en-US" dirty="0" smtClean="0"/>
              <a:t>CMAQ Program – cover new requirements under the CMAQ program.   Will outline requirements for MPOs to develop a Performance Plan.</a:t>
            </a:r>
            <a:endParaRPr lang="en-US" dirty="0"/>
          </a:p>
        </p:txBody>
      </p:sp>
      <p:sp>
        <p:nvSpPr>
          <p:cNvPr id="4" name="Slide Number Placeholder 3"/>
          <p:cNvSpPr>
            <a:spLocks noGrp="1"/>
          </p:cNvSpPr>
          <p:nvPr>
            <p:ph type="sldNum" sz="quarter" idx="10"/>
          </p:nvPr>
        </p:nvSpPr>
        <p:spPr/>
        <p:txBody>
          <a:bodyPr/>
          <a:lstStyle/>
          <a:p>
            <a:fld id="{6F892CE3-173A-4658-A1AB-FA6764A8DB6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201348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states will select the targets</a:t>
            </a:r>
          </a:p>
          <a:p>
            <a:endParaRPr lang="en-US" dirty="0" smtClean="0"/>
          </a:p>
          <a:p>
            <a:r>
              <a:rPr lang="en-US" baseline="0" dirty="0" smtClean="0"/>
              <a:t>When a measure applies to a metropolitan area,  the metropolitan area will select their target.  It is required that  targets set by MPOs be developed “in coordination” with the state.  </a:t>
            </a:r>
          </a:p>
          <a:p>
            <a:r>
              <a:rPr lang="en-US" dirty="0" smtClean="0"/>
              <a:t> There</a:t>
            </a:r>
            <a:r>
              <a:rPr lang="en-US" baseline="0" dirty="0" smtClean="0"/>
              <a:t> is an option to set  separate targets for urban and rural locations.</a:t>
            </a:r>
          </a:p>
          <a:p>
            <a:endParaRPr lang="en-US" dirty="0" smtClean="0"/>
          </a:p>
          <a:p>
            <a:r>
              <a:rPr lang="en-US" dirty="0" smtClean="0"/>
              <a:t>Regulation/guidance will clearly identify when, where, and how the targets will be submitted</a:t>
            </a:r>
          </a:p>
          <a:p>
            <a:endParaRPr lang="en-US" dirty="0"/>
          </a:p>
        </p:txBody>
      </p:sp>
      <p:sp>
        <p:nvSpPr>
          <p:cNvPr id="4" name="Slide Number Placeholder 3"/>
          <p:cNvSpPr>
            <a:spLocks noGrp="1"/>
          </p:cNvSpPr>
          <p:nvPr>
            <p:ph type="sldNum" sz="quarter" idx="10"/>
          </p:nvPr>
        </p:nvSpPr>
        <p:spPr/>
        <p:txBody>
          <a:bodyPr/>
          <a:lstStyle/>
          <a:p>
            <a:pPr>
              <a:defRPr/>
            </a:pPr>
            <a:fld id="{FA5733D6-C219-45EC-B442-50E8383E746D}" type="slidenum">
              <a:rPr lang="en-US" smtClean="0"/>
              <a:pPr>
                <a:defRPr/>
              </a:pPr>
              <a:t>9</a:t>
            </a:fld>
            <a:endParaRPr lang="en-US"/>
          </a:p>
        </p:txBody>
      </p:sp>
    </p:spTree>
    <p:extLst>
      <p:ext uri="{BB962C8B-B14F-4D97-AF65-F5344CB8AC3E}">
        <p14:creationId xmlns:p14="http://schemas.microsoft.com/office/powerpoint/2010/main" val="3322539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4AE250F9-72AD-40C8-80FD-144A9982F9BC}" type="datetime1">
              <a:rPr lang="en-US" smtClean="0"/>
              <a:pPr>
                <a:defRPr/>
              </a:pPr>
              <a:t>3/26/2013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defRPr/>
            </a:pPr>
            <a:fld id="{B144CFA9-F12B-4B70-A0ED-D85C89EC9901}" type="slidenum">
              <a:rPr lang="en-US" smtClean="0"/>
              <a:pPr>
                <a:defRPr/>
              </a:pPr>
              <a:t>‹#›</a:t>
            </a:fld>
            <a:endParaRPr lang="en-US"/>
          </a:p>
        </p:txBody>
      </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1000" y="890668"/>
            <a:ext cx="4648200" cy="785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D664A25-34D4-4B11-A8C4-AF589D3A5708}" type="datetime1">
              <a:rPr lang="en-US" smtClean="0"/>
              <a:pPr>
                <a:defRPr/>
              </a:pPr>
              <a:t>3/26/2013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F18322E-0D4A-4D56-B370-55FED0199E03}" type="slidenum">
              <a:rPr lang="en-US" smtClean="0"/>
              <a:pPr>
                <a:defRPr/>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3737895-D9A9-459A-B055-B6980389404E}" type="datetime1">
              <a:rPr lang="en-US" smtClean="0"/>
              <a:pPr>
                <a:defRPr/>
              </a:pPr>
              <a:t>3/26/2013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F6F9518-971D-4044-8E71-471C496D3D9B}" type="slidenum">
              <a:rPr lang="en-US" smtClean="0"/>
              <a:pPr>
                <a:defRPr/>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a:gsLst>
              <a:gs pos="0">
                <a:srgbClr val="FBECD1"/>
              </a:gs>
              <a:gs pos="50000">
                <a:srgbClr val="FEFAF4"/>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defTabSz="974725">
              <a:tabLst>
                <a:tab pos="2803525" algn="l"/>
              </a:tabLst>
            </a:pPr>
            <a:r>
              <a:rPr lang="en-US" sz="3200" b="1" dirty="0" smtClean="0">
                <a:solidFill>
                  <a:schemeClr val="tx1"/>
                </a:solidFill>
              </a:rPr>
              <a:t>Title</a:t>
            </a:r>
          </a:p>
          <a:p>
            <a:pPr algn="ctr" defTabSz="974725">
              <a:tabLst>
                <a:tab pos="2803525" algn="l"/>
              </a:tabLst>
            </a:pPr>
            <a:r>
              <a:rPr lang="en-US" sz="3200" b="1" i="1" dirty="0" smtClean="0">
                <a:solidFill>
                  <a:schemeClr val="tx1"/>
                </a:solidFill>
              </a:rPr>
              <a:t>Subtitle</a:t>
            </a:r>
          </a:p>
          <a:p>
            <a:pPr algn="ctr"/>
            <a:endParaRPr lang="en-US" dirty="0" smtClean="0">
              <a:solidFill>
                <a:schemeClr val="tx1"/>
              </a:solidFill>
            </a:endParaRPr>
          </a:p>
          <a:p>
            <a:pPr algn="ctr"/>
            <a:r>
              <a:rPr lang="en-US" sz="2000" dirty="0" smtClean="0">
                <a:solidFill>
                  <a:schemeClr val="tx1"/>
                </a:solidFill>
              </a:rPr>
              <a:t>Meeting</a:t>
            </a:r>
          </a:p>
          <a:p>
            <a:pPr algn="ctr"/>
            <a:r>
              <a:rPr lang="en-US" sz="2000" dirty="0" smtClean="0">
                <a:solidFill>
                  <a:schemeClr val="tx1"/>
                </a:solidFill>
              </a:rPr>
              <a:t>Date</a:t>
            </a: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Office of Transportation Performance Management</a:t>
            </a:r>
            <a:endParaRPr lang="en-US" dirty="0">
              <a:solidFill>
                <a:schemeClr val="tx1"/>
              </a:solidFill>
            </a:endParaRPr>
          </a:p>
        </p:txBody>
      </p:sp>
      <p:pic>
        <p:nvPicPr>
          <p:cNvPr id="8" name="Picture 2"/>
          <p:cNvPicPr>
            <a:picLocks noChangeAspect="1" noChangeArrowheads="1"/>
          </p:cNvPicPr>
          <p:nvPr userDrawn="1"/>
        </p:nvPicPr>
        <p:blipFill>
          <a:blip r:embed="rId2" cstate="print"/>
          <a:srcRect l="6874" t="52289" r="2923" b="11290"/>
          <a:stretch>
            <a:fillRect/>
          </a:stretch>
        </p:blipFill>
        <p:spPr bwMode="auto">
          <a:xfrm>
            <a:off x="-1" y="4113076"/>
            <a:ext cx="9144001" cy="2772308"/>
          </a:xfrm>
          <a:prstGeom prst="rect">
            <a:avLst/>
          </a:prstGeom>
          <a:noFill/>
          <a:ln w="9525">
            <a:noFill/>
            <a:miter lim="800000"/>
            <a:headEnd/>
            <a:tailEnd/>
          </a:ln>
        </p:spPr>
      </p:pic>
      <p:pic>
        <p:nvPicPr>
          <p:cNvPr id="9" name="Picture 2"/>
          <p:cNvPicPr>
            <a:picLocks noChangeAspect="1" noChangeArrowheads="1"/>
          </p:cNvPicPr>
          <p:nvPr userDrawn="1"/>
        </p:nvPicPr>
        <p:blipFill>
          <a:blip r:embed="rId2" cstate="print"/>
          <a:srcRect l="63735" t="77358" r="14270" b="12709"/>
          <a:stretch>
            <a:fillRect/>
          </a:stretch>
        </p:blipFill>
        <p:spPr bwMode="auto">
          <a:xfrm>
            <a:off x="6911752" y="6021288"/>
            <a:ext cx="2232248" cy="756084"/>
          </a:xfrm>
          <a:prstGeom prst="rect">
            <a:avLst/>
          </a:prstGeom>
          <a:noFill/>
          <a:ln w="9525">
            <a:noFill/>
            <a:miter lim="800000"/>
            <a:headEnd/>
            <a:tailEnd/>
          </a:ln>
        </p:spPr>
      </p:pic>
    </p:spTree>
    <p:extLst>
      <p:ext uri="{BB962C8B-B14F-4D97-AF65-F5344CB8AC3E}">
        <p14:creationId xmlns:p14="http://schemas.microsoft.com/office/powerpoint/2010/main" val="24215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chor="t" anchorCtr="0">
            <a:noAutofit/>
          </a:bodyPr>
          <a:lstStyle>
            <a:lvl1pPr>
              <a:defRPr sz="3600"/>
            </a:lvl1pPr>
          </a:lstStyle>
          <a:p>
            <a:r>
              <a:rPr lang="en-US" dirty="0" smtClean="0"/>
              <a:t>Click to edit Master title style</a:t>
            </a:r>
            <a:endParaRPr lang="en-US" dirty="0"/>
          </a:p>
        </p:txBody>
      </p:sp>
      <p:sp>
        <p:nvSpPr>
          <p:cNvPr id="4" name="Date Placeholder 9"/>
          <p:cNvSpPr>
            <a:spLocks noGrp="1"/>
          </p:cNvSpPr>
          <p:nvPr>
            <p:ph type="dt" sz="half" idx="10"/>
          </p:nvPr>
        </p:nvSpPr>
        <p:spPr/>
        <p:txBody>
          <a:bodyPr/>
          <a:lstStyle>
            <a:lvl1pPr>
              <a:defRPr/>
            </a:lvl1pPr>
          </a:lstStyle>
          <a:p>
            <a:pPr>
              <a:defRPr/>
            </a:pPr>
            <a:fld id="{6132C5FD-ACDA-4A60-B488-7956ECB21F99}" type="datetime1">
              <a:rPr lang="en-US"/>
              <a:pPr>
                <a:defRPr/>
              </a:pPr>
              <a:t>3/26/2013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90C8909-2872-4224-8449-F8EEFACDA047}" type="slidenum">
              <a:rPr lang="en-US"/>
              <a:pPr>
                <a:defRPr/>
              </a:pPr>
              <a:t>‹#›</a:t>
            </a:fld>
            <a:endParaRPr lang="en-US"/>
          </a:p>
        </p:txBody>
      </p:sp>
      <p:sp>
        <p:nvSpPr>
          <p:cNvPr id="7" name="Text Placeholder 29"/>
          <p:cNvSpPr>
            <a:spLocks noGrp="1"/>
          </p:cNvSpPr>
          <p:nvPr>
            <p:ph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ts val="600"/>
              </a:spcBef>
              <a:spcAft>
                <a:spcPts val="0"/>
              </a:spcAft>
              <a:defRPr/>
            </a:lvl1pPr>
            <a:lvl4pPr>
              <a:spcBef>
                <a:spcPts val="0"/>
              </a:spcBef>
              <a:defRPr sz="1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35595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solidFill>
                  <a:prstClr val="black">
                    <a:tint val="75000"/>
                  </a:prstClr>
                </a:solidFill>
              </a:rPr>
              <a:t>3/27/2012</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FHWA Program Performance Management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D7CC362-72AE-439C-993A-F6D8AA9142FC}" type="slidenum">
              <a:rPr lang="en-US" smtClean="0">
                <a:solidFill>
                  <a:prstClr val="black">
                    <a:tint val="75000"/>
                  </a:prstClr>
                </a:solidFill>
              </a:rPr>
              <a:pPr/>
              <a:t>‹#›</a:t>
            </a:fld>
            <a:endParaRPr lang="en-US">
              <a:solidFill>
                <a:prstClr val="black">
                  <a:tint val="75000"/>
                </a:prstClr>
              </a:solidFill>
            </a:endParaRPr>
          </a:p>
        </p:txBody>
      </p:sp>
      <p:pic>
        <p:nvPicPr>
          <p:cNvPr id="11" name="Picture 2"/>
          <p:cNvPicPr>
            <a:picLocks noChangeAspect="1" noChangeArrowheads="1"/>
          </p:cNvPicPr>
          <p:nvPr userDrawn="1"/>
        </p:nvPicPr>
        <p:blipFill>
          <a:blip r:embed="rId2" cstate="print"/>
          <a:srcRect l="11816" t="59534" r="33260" b="17314"/>
          <a:stretch>
            <a:fillRect/>
          </a:stretch>
        </p:blipFill>
        <p:spPr bwMode="auto">
          <a:xfrm>
            <a:off x="0" y="0"/>
            <a:ext cx="2843808" cy="749232"/>
          </a:xfrm>
          <a:prstGeom prst="rect">
            <a:avLst/>
          </a:prstGeom>
          <a:noFill/>
          <a:ln w="9525">
            <a:noFill/>
            <a:miter lim="800000"/>
            <a:headEnd/>
            <a:tailEnd/>
          </a:ln>
        </p:spPr>
      </p:pic>
      <p:sp>
        <p:nvSpPr>
          <p:cNvPr id="12" name="TextBox 11"/>
          <p:cNvSpPr txBox="1"/>
          <p:nvPr userDrawn="1"/>
        </p:nvSpPr>
        <p:spPr>
          <a:xfrm>
            <a:off x="3347864" y="188640"/>
            <a:ext cx="5561779" cy="461665"/>
          </a:xfrm>
          <a:prstGeom prst="rect">
            <a:avLst/>
          </a:prstGeom>
          <a:noFill/>
          <a:effectLst>
            <a:outerShdw blurRad="50800" dist="38100" dir="2700000" algn="tl" rotWithShape="0">
              <a:prstClr val="black">
                <a:alpha val="40000"/>
              </a:prstClr>
            </a:outerShdw>
          </a:effectLst>
        </p:spPr>
        <p:txBody>
          <a:bodyPr wrap="none" rtlCol="0">
            <a:spAutoFit/>
          </a:bodyPr>
          <a:lstStyle/>
          <a:p>
            <a:r>
              <a:rPr lang="en-US" sz="2400" b="1" dirty="0" smtClean="0">
                <a:solidFill>
                  <a:srgbClr val="F79646">
                    <a:lumMod val="50000"/>
                  </a:srgbClr>
                </a:solidFill>
              </a:rPr>
              <a:t>Transportation Performance Management</a:t>
            </a:r>
            <a:endParaRPr lang="en-US" sz="2400" b="1" dirty="0">
              <a:solidFill>
                <a:srgbClr val="F79646">
                  <a:lumMod val="50000"/>
                </a:srgbClr>
              </a:solidFill>
            </a:endParaRPr>
          </a:p>
        </p:txBody>
      </p:sp>
      <p:pic>
        <p:nvPicPr>
          <p:cNvPr id="13" name="Picture 2"/>
          <p:cNvPicPr>
            <a:picLocks noChangeAspect="1" noChangeArrowheads="1"/>
          </p:cNvPicPr>
          <p:nvPr userDrawn="1"/>
        </p:nvPicPr>
        <p:blipFill>
          <a:blip r:embed="rId2" cstate="print"/>
          <a:srcRect l="44498" t="78447" r="40204" b="17314"/>
          <a:stretch>
            <a:fillRect/>
          </a:stretch>
        </p:blipFill>
        <p:spPr bwMode="auto">
          <a:xfrm>
            <a:off x="2519772" y="612068"/>
            <a:ext cx="792088" cy="137164"/>
          </a:xfrm>
          <a:prstGeom prst="rect">
            <a:avLst/>
          </a:prstGeom>
          <a:noFill/>
          <a:ln w="9525">
            <a:noFill/>
            <a:miter lim="800000"/>
            <a:headEnd/>
            <a:tailEnd/>
          </a:ln>
        </p:spPr>
      </p:pic>
      <p:grpSp>
        <p:nvGrpSpPr>
          <p:cNvPr id="14" name="Group 13"/>
          <p:cNvGrpSpPr/>
          <p:nvPr userDrawn="1"/>
        </p:nvGrpSpPr>
        <p:grpSpPr>
          <a:xfrm>
            <a:off x="3311860" y="612068"/>
            <a:ext cx="3132348" cy="137164"/>
            <a:chOff x="2483768" y="3429000"/>
            <a:chExt cx="3132348" cy="137164"/>
          </a:xfrm>
        </p:grpSpPr>
        <p:pic>
          <p:nvPicPr>
            <p:cNvPr id="15"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16"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17"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grpSp>
        <p:nvGrpSpPr>
          <p:cNvPr id="19" name="Group 18"/>
          <p:cNvGrpSpPr/>
          <p:nvPr userDrawn="1"/>
        </p:nvGrpSpPr>
        <p:grpSpPr>
          <a:xfrm>
            <a:off x="6011652" y="612068"/>
            <a:ext cx="3132348" cy="137164"/>
            <a:chOff x="2483768" y="3429000"/>
            <a:chExt cx="3132348" cy="137164"/>
          </a:xfrm>
        </p:grpSpPr>
        <p:pic>
          <p:nvPicPr>
            <p:cNvPr id="20"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21"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22"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23"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sp>
        <p:nvSpPr>
          <p:cNvPr id="24" name="Title 25"/>
          <p:cNvSpPr>
            <a:spLocks noGrp="1"/>
          </p:cNvSpPr>
          <p:nvPr>
            <p:ph type="title"/>
          </p:nvPr>
        </p:nvSpPr>
        <p:spPr>
          <a:xfrm>
            <a:off x="192024" y="800708"/>
            <a:ext cx="8229600" cy="576064"/>
          </a:xfrm>
          <a:prstGeom prst="rect">
            <a:avLst/>
          </a:prstGeom>
        </p:spPr>
        <p:txBody>
          <a:bodyPr/>
          <a:lstStyle>
            <a:lvl1pPr algn="l">
              <a:defRPr sz="3200" b="1" i="1"/>
            </a:lvl1pPr>
          </a:lstStyle>
          <a:p>
            <a:r>
              <a:rPr lang="en-US" dirty="0" smtClean="0"/>
              <a:t>Click to edit Master title style</a:t>
            </a:r>
            <a:endParaRPr lang="en-US" dirty="0"/>
          </a:p>
        </p:txBody>
      </p:sp>
    </p:spTree>
    <p:extLst>
      <p:ext uri="{BB962C8B-B14F-4D97-AF65-F5344CB8AC3E}">
        <p14:creationId xmlns:p14="http://schemas.microsoft.com/office/powerpoint/2010/main" val="311848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a:gsLst>
              <a:gs pos="0">
                <a:srgbClr val="FBECD1"/>
              </a:gs>
              <a:gs pos="50000">
                <a:srgbClr val="FEFAF4"/>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endParaRPr lang="en-US" dirty="0" smtClean="0">
              <a:solidFill>
                <a:prstClr val="black"/>
              </a:solidFill>
            </a:endParaRPr>
          </a:p>
          <a:p>
            <a:pPr algn="ctr" fontAlgn="auto">
              <a:spcBef>
                <a:spcPts val="0"/>
              </a:spcBef>
              <a:spcAft>
                <a:spcPts val="0"/>
              </a:spcAft>
            </a:pPr>
            <a:endParaRPr lang="en-US" dirty="0" smtClean="0">
              <a:solidFill>
                <a:prstClr val="black"/>
              </a:solidFill>
            </a:endParaRPr>
          </a:p>
          <a:p>
            <a:pPr algn="ctr" fontAlgn="auto">
              <a:spcBef>
                <a:spcPts val="0"/>
              </a:spcBef>
              <a:spcAft>
                <a:spcPts val="0"/>
              </a:spcAft>
            </a:pPr>
            <a:endParaRPr lang="en-US" dirty="0" smtClean="0">
              <a:solidFill>
                <a:prstClr val="black"/>
              </a:solidFill>
            </a:endParaRPr>
          </a:p>
          <a:p>
            <a:pPr algn="ctr" fontAlgn="auto">
              <a:spcBef>
                <a:spcPts val="0"/>
              </a:spcBef>
              <a:spcAft>
                <a:spcPts val="0"/>
              </a:spcAft>
            </a:pPr>
            <a:endParaRPr lang="en-US" dirty="0" smtClean="0">
              <a:solidFill>
                <a:prstClr val="black"/>
              </a:solidFill>
            </a:endParaRPr>
          </a:p>
          <a:p>
            <a:pPr algn="ctr" defTabSz="974725" fontAlgn="auto">
              <a:spcBef>
                <a:spcPts val="0"/>
              </a:spcBef>
              <a:spcAft>
                <a:spcPts val="0"/>
              </a:spcAft>
              <a:tabLst>
                <a:tab pos="2803525" algn="l"/>
              </a:tabLst>
            </a:pPr>
            <a:r>
              <a:rPr lang="en-US" sz="3200" b="1" dirty="0" smtClean="0">
                <a:solidFill>
                  <a:prstClr val="black"/>
                </a:solidFill>
              </a:rPr>
              <a:t>Title</a:t>
            </a:r>
          </a:p>
          <a:p>
            <a:pPr algn="ctr" defTabSz="974725" fontAlgn="auto">
              <a:spcBef>
                <a:spcPts val="0"/>
              </a:spcBef>
              <a:spcAft>
                <a:spcPts val="0"/>
              </a:spcAft>
              <a:tabLst>
                <a:tab pos="2803525" algn="l"/>
              </a:tabLst>
            </a:pPr>
            <a:r>
              <a:rPr lang="en-US" sz="3200" b="1" i="1" dirty="0" smtClean="0">
                <a:solidFill>
                  <a:prstClr val="black"/>
                </a:solidFill>
              </a:rPr>
              <a:t>Subtitle</a:t>
            </a:r>
          </a:p>
          <a:p>
            <a:pPr algn="ctr" fontAlgn="auto">
              <a:spcBef>
                <a:spcPts val="0"/>
              </a:spcBef>
              <a:spcAft>
                <a:spcPts val="0"/>
              </a:spcAft>
            </a:pPr>
            <a:endParaRPr lang="en-US" dirty="0" smtClean="0">
              <a:solidFill>
                <a:prstClr val="black"/>
              </a:solidFill>
            </a:endParaRPr>
          </a:p>
          <a:p>
            <a:pPr algn="ctr" fontAlgn="auto">
              <a:spcBef>
                <a:spcPts val="0"/>
              </a:spcBef>
              <a:spcAft>
                <a:spcPts val="0"/>
              </a:spcAft>
            </a:pPr>
            <a:r>
              <a:rPr lang="en-US" sz="2000" dirty="0" smtClean="0">
                <a:solidFill>
                  <a:prstClr val="black"/>
                </a:solidFill>
              </a:rPr>
              <a:t>Meeting</a:t>
            </a:r>
          </a:p>
          <a:p>
            <a:pPr algn="ctr" fontAlgn="auto">
              <a:spcBef>
                <a:spcPts val="0"/>
              </a:spcBef>
              <a:spcAft>
                <a:spcPts val="0"/>
              </a:spcAft>
            </a:pPr>
            <a:r>
              <a:rPr lang="en-US" sz="2000" dirty="0" smtClean="0">
                <a:solidFill>
                  <a:prstClr val="black"/>
                </a:solidFill>
              </a:rPr>
              <a:t>Date</a:t>
            </a:r>
            <a:endParaRPr lang="en-US" dirty="0" smtClean="0">
              <a:solidFill>
                <a:prstClr val="black"/>
              </a:solidFill>
            </a:endParaRPr>
          </a:p>
          <a:p>
            <a:pPr algn="ctr" fontAlgn="auto">
              <a:spcBef>
                <a:spcPts val="0"/>
              </a:spcBef>
              <a:spcAft>
                <a:spcPts val="0"/>
              </a:spcAft>
            </a:pPr>
            <a:endParaRPr lang="en-US" dirty="0" smtClean="0">
              <a:solidFill>
                <a:prstClr val="black"/>
              </a:solidFill>
            </a:endParaRPr>
          </a:p>
          <a:p>
            <a:pPr algn="ctr" fontAlgn="auto">
              <a:spcBef>
                <a:spcPts val="0"/>
              </a:spcBef>
              <a:spcAft>
                <a:spcPts val="0"/>
              </a:spcAft>
            </a:pPr>
            <a:r>
              <a:rPr lang="en-US" dirty="0" smtClean="0">
                <a:solidFill>
                  <a:prstClr val="black"/>
                </a:solidFill>
              </a:rPr>
              <a:t>Office of Transportation Performance Management</a:t>
            </a:r>
            <a:endParaRPr lang="en-US" dirty="0">
              <a:solidFill>
                <a:prstClr val="black"/>
              </a:solidFill>
            </a:endParaRPr>
          </a:p>
        </p:txBody>
      </p:sp>
      <p:pic>
        <p:nvPicPr>
          <p:cNvPr id="8" name="Picture 2"/>
          <p:cNvPicPr>
            <a:picLocks noChangeAspect="1" noChangeArrowheads="1"/>
          </p:cNvPicPr>
          <p:nvPr userDrawn="1"/>
        </p:nvPicPr>
        <p:blipFill>
          <a:blip r:embed="rId2" cstate="print"/>
          <a:srcRect l="6874" t="52289" r="2923" b="11290"/>
          <a:stretch>
            <a:fillRect/>
          </a:stretch>
        </p:blipFill>
        <p:spPr bwMode="auto">
          <a:xfrm>
            <a:off x="-1" y="4113076"/>
            <a:ext cx="9144001" cy="2772308"/>
          </a:xfrm>
          <a:prstGeom prst="rect">
            <a:avLst/>
          </a:prstGeom>
          <a:noFill/>
          <a:ln w="9525">
            <a:noFill/>
            <a:miter lim="800000"/>
            <a:headEnd/>
            <a:tailEnd/>
          </a:ln>
        </p:spPr>
      </p:pic>
      <p:pic>
        <p:nvPicPr>
          <p:cNvPr id="9" name="Picture 2"/>
          <p:cNvPicPr>
            <a:picLocks noChangeAspect="1" noChangeArrowheads="1"/>
          </p:cNvPicPr>
          <p:nvPr userDrawn="1"/>
        </p:nvPicPr>
        <p:blipFill>
          <a:blip r:embed="rId2" cstate="print"/>
          <a:srcRect l="63735" t="77358" r="14270" b="12709"/>
          <a:stretch>
            <a:fillRect/>
          </a:stretch>
        </p:blipFill>
        <p:spPr bwMode="auto">
          <a:xfrm>
            <a:off x="6911752" y="6021288"/>
            <a:ext cx="2232248" cy="756084"/>
          </a:xfrm>
          <a:prstGeom prst="rect">
            <a:avLst/>
          </a:prstGeom>
          <a:noFill/>
          <a:ln w="9525">
            <a:noFill/>
            <a:miter lim="800000"/>
            <a:headEnd/>
            <a:tailEnd/>
          </a:ln>
        </p:spPr>
      </p:pic>
    </p:spTree>
    <p:extLst>
      <p:ext uri="{BB962C8B-B14F-4D97-AF65-F5344CB8AC3E}">
        <p14:creationId xmlns:p14="http://schemas.microsoft.com/office/powerpoint/2010/main" val="3414745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2836"/>
            <a:ext cx="8229600" cy="4173327"/>
          </a:xfrm>
        </p:spPr>
        <p:txBody>
          <a:bodyPr/>
          <a:lstStyle>
            <a:lvl1pPr marL="342900" indent="-342900">
              <a:buFont typeface="Wingdings" pitchFamily="2" charset="2"/>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3/27/2012</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FHWA Program Performance Management</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7CC362-72AE-439C-993A-F6D8AA9142FC}" type="slidenum">
              <a:rPr lang="en-US" smtClean="0">
                <a:solidFill>
                  <a:prstClr val="black">
                    <a:tint val="75000"/>
                  </a:prstClr>
                </a:solidFill>
              </a:rPr>
              <a:pPr/>
              <a:t>‹#›</a:t>
            </a:fld>
            <a:endParaRPr lang="en-US">
              <a:solidFill>
                <a:prstClr val="black">
                  <a:tint val="75000"/>
                </a:prstClr>
              </a:solidFill>
            </a:endParaRPr>
          </a:p>
        </p:txBody>
      </p:sp>
      <p:sp>
        <p:nvSpPr>
          <p:cNvPr id="7" name="Pentagon 6"/>
          <p:cNvSpPr/>
          <p:nvPr userDrawn="1"/>
        </p:nvSpPr>
        <p:spPr>
          <a:xfrm>
            <a:off x="7096824"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ASSESS</a:t>
            </a:r>
            <a:endParaRPr lang="en-US" sz="2000" b="1" dirty="0">
              <a:solidFill>
                <a:prstClr val="black"/>
              </a:solidFill>
            </a:endParaRPr>
          </a:p>
        </p:txBody>
      </p:sp>
      <p:sp>
        <p:nvSpPr>
          <p:cNvPr id="8" name="Pentagon 7"/>
          <p:cNvSpPr/>
          <p:nvPr userDrawn="1"/>
        </p:nvSpPr>
        <p:spPr>
          <a:xfrm>
            <a:off x="5332628"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DELIVER</a:t>
            </a:r>
            <a:endParaRPr lang="en-US" sz="2000" b="1" dirty="0">
              <a:solidFill>
                <a:prstClr val="black"/>
              </a:solidFill>
            </a:endParaRPr>
          </a:p>
        </p:txBody>
      </p:sp>
      <p:sp>
        <p:nvSpPr>
          <p:cNvPr id="9" name="Pentagon 8"/>
          <p:cNvSpPr/>
          <p:nvPr userDrawn="1"/>
        </p:nvSpPr>
        <p:spPr>
          <a:xfrm>
            <a:off x="3568432"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PROGRAM</a:t>
            </a:r>
            <a:endParaRPr lang="en-US" sz="2000" b="1" dirty="0">
              <a:solidFill>
                <a:prstClr val="black"/>
              </a:solidFill>
            </a:endParaRPr>
          </a:p>
        </p:txBody>
      </p:sp>
      <p:sp>
        <p:nvSpPr>
          <p:cNvPr id="10" name="Pentagon 9"/>
          <p:cNvSpPr/>
          <p:nvPr userDrawn="1"/>
        </p:nvSpPr>
        <p:spPr>
          <a:xfrm>
            <a:off x="1804236"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PLAN</a:t>
            </a:r>
            <a:endParaRPr lang="en-US" sz="2000" b="1" dirty="0">
              <a:solidFill>
                <a:prstClr val="black"/>
              </a:solidFill>
            </a:endParaRPr>
          </a:p>
        </p:txBody>
      </p:sp>
      <p:sp>
        <p:nvSpPr>
          <p:cNvPr id="11" name="Pentagon 10"/>
          <p:cNvSpPr/>
          <p:nvPr userDrawn="1"/>
        </p:nvSpPr>
        <p:spPr>
          <a:xfrm>
            <a:off x="0" y="758952"/>
            <a:ext cx="2052228"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FOCUS</a:t>
            </a:r>
            <a:endParaRPr lang="en-US" sz="2000" b="1" dirty="0">
              <a:solidFill>
                <a:prstClr val="black"/>
              </a:solidFill>
            </a:endParaRPr>
          </a:p>
        </p:txBody>
      </p:sp>
      <p:pic>
        <p:nvPicPr>
          <p:cNvPr id="12" name="Picture 2"/>
          <p:cNvPicPr>
            <a:picLocks noChangeAspect="1" noChangeArrowheads="1"/>
          </p:cNvPicPr>
          <p:nvPr userDrawn="1"/>
        </p:nvPicPr>
        <p:blipFill>
          <a:blip r:embed="rId2" cstate="print"/>
          <a:srcRect l="11816" t="59534" r="33260" b="17314"/>
          <a:stretch>
            <a:fillRect/>
          </a:stretch>
        </p:blipFill>
        <p:spPr bwMode="auto">
          <a:xfrm>
            <a:off x="0" y="0"/>
            <a:ext cx="2843808" cy="749232"/>
          </a:xfrm>
          <a:prstGeom prst="rect">
            <a:avLst/>
          </a:prstGeom>
          <a:noFill/>
          <a:ln w="9525">
            <a:noFill/>
            <a:miter lim="800000"/>
            <a:headEnd/>
            <a:tailEnd/>
          </a:ln>
        </p:spPr>
      </p:pic>
      <p:sp>
        <p:nvSpPr>
          <p:cNvPr id="13" name="TextBox 12"/>
          <p:cNvSpPr txBox="1"/>
          <p:nvPr userDrawn="1"/>
        </p:nvSpPr>
        <p:spPr>
          <a:xfrm>
            <a:off x="3347864" y="188640"/>
            <a:ext cx="5561779" cy="461665"/>
          </a:xfrm>
          <a:prstGeom prst="rect">
            <a:avLst/>
          </a:prstGeom>
          <a:noFill/>
          <a:effectLst>
            <a:outerShdw blurRad="50800" dist="38100" dir="2700000" algn="tl" rotWithShape="0">
              <a:prstClr val="black">
                <a:alpha val="40000"/>
              </a:prstClr>
            </a:outerShdw>
          </a:effectLst>
        </p:spPr>
        <p:txBody>
          <a:bodyPr wrap="none" rtlCol="0">
            <a:spAutoFit/>
          </a:bodyPr>
          <a:lstStyle/>
          <a:p>
            <a:pPr fontAlgn="auto">
              <a:spcBef>
                <a:spcPts val="0"/>
              </a:spcBef>
              <a:spcAft>
                <a:spcPts val="0"/>
              </a:spcAft>
            </a:pPr>
            <a:r>
              <a:rPr lang="en-US" sz="2400" b="1" dirty="0" smtClean="0">
                <a:solidFill>
                  <a:srgbClr val="F79646">
                    <a:lumMod val="50000"/>
                  </a:srgbClr>
                </a:solidFill>
                <a:latin typeface="Calibri"/>
              </a:rPr>
              <a:t>Transportation Performance Management</a:t>
            </a:r>
            <a:endParaRPr lang="en-US" sz="2400" b="1" dirty="0">
              <a:solidFill>
                <a:srgbClr val="F79646">
                  <a:lumMod val="50000"/>
                </a:srgbClr>
              </a:solidFill>
              <a:latin typeface="Calibri"/>
            </a:endParaRPr>
          </a:p>
        </p:txBody>
      </p:sp>
      <p:pic>
        <p:nvPicPr>
          <p:cNvPr id="14" name="Picture 2"/>
          <p:cNvPicPr>
            <a:picLocks noChangeAspect="1" noChangeArrowheads="1"/>
          </p:cNvPicPr>
          <p:nvPr userDrawn="1"/>
        </p:nvPicPr>
        <p:blipFill>
          <a:blip r:embed="rId2" cstate="print"/>
          <a:srcRect l="44498" t="78447" r="40204" b="17314"/>
          <a:stretch>
            <a:fillRect/>
          </a:stretch>
        </p:blipFill>
        <p:spPr bwMode="auto">
          <a:xfrm>
            <a:off x="2519772" y="612068"/>
            <a:ext cx="792088" cy="137164"/>
          </a:xfrm>
          <a:prstGeom prst="rect">
            <a:avLst/>
          </a:prstGeom>
          <a:noFill/>
          <a:ln w="9525">
            <a:noFill/>
            <a:miter lim="800000"/>
            <a:headEnd/>
            <a:tailEnd/>
          </a:ln>
        </p:spPr>
      </p:pic>
      <p:grpSp>
        <p:nvGrpSpPr>
          <p:cNvPr id="15" name="Group 14"/>
          <p:cNvGrpSpPr/>
          <p:nvPr userDrawn="1"/>
        </p:nvGrpSpPr>
        <p:grpSpPr>
          <a:xfrm>
            <a:off x="3311860" y="612068"/>
            <a:ext cx="3132348" cy="137164"/>
            <a:chOff x="2483768" y="3429000"/>
            <a:chExt cx="3132348" cy="137164"/>
          </a:xfrm>
        </p:grpSpPr>
        <p:pic>
          <p:nvPicPr>
            <p:cNvPr id="16"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17"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19"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grpSp>
        <p:nvGrpSpPr>
          <p:cNvPr id="20" name="Group 19"/>
          <p:cNvGrpSpPr/>
          <p:nvPr userDrawn="1"/>
        </p:nvGrpSpPr>
        <p:grpSpPr>
          <a:xfrm>
            <a:off x="6011652" y="612068"/>
            <a:ext cx="3132348" cy="137164"/>
            <a:chOff x="2483768" y="3429000"/>
            <a:chExt cx="3132348" cy="137164"/>
          </a:xfrm>
        </p:grpSpPr>
        <p:pic>
          <p:nvPicPr>
            <p:cNvPr id="21"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22"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23"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24"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sp>
        <p:nvSpPr>
          <p:cNvPr id="26" name="Title 25"/>
          <p:cNvSpPr>
            <a:spLocks noGrp="1"/>
          </p:cNvSpPr>
          <p:nvPr>
            <p:ph type="title"/>
          </p:nvPr>
        </p:nvSpPr>
        <p:spPr>
          <a:xfrm>
            <a:off x="192024" y="1271016"/>
            <a:ext cx="8229600" cy="576064"/>
          </a:xfrm>
          <a:prstGeom prst="rect">
            <a:avLst/>
          </a:prstGeom>
        </p:spPr>
        <p:txBody>
          <a:bodyPr/>
          <a:lstStyle>
            <a:lvl1pPr algn="l">
              <a:defRPr sz="3200" b="1" i="1"/>
            </a:lvl1pPr>
          </a:lstStyle>
          <a:p>
            <a:r>
              <a:rPr lang="en-US" dirty="0" smtClean="0"/>
              <a:t>Click to edit Master title style</a:t>
            </a:r>
            <a:endParaRPr lang="en-US" dirty="0"/>
          </a:p>
        </p:txBody>
      </p:sp>
    </p:spTree>
    <p:extLst>
      <p:ext uri="{BB962C8B-B14F-4D97-AF65-F5344CB8AC3E}">
        <p14:creationId xmlns:p14="http://schemas.microsoft.com/office/powerpoint/2010/main" val="3391630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3/27/2012</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FHWA Program Performance Management</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D7CC362-72AE-439C-993A-F6D8AA9142FC}" type="slidenum">
              <a:rPr lang="en-US" smtClean="0">
                <a:solidFill>
                  <a:prstClr val="black">
                    <a:tint val="75000"/>
                  </a:prstClr>
                </a:solidFill>
              </a:rPr>
              <a:pPr/>
              <a:t>‹#›</a:t>
            </a:fld>
            <a:endParaRPr lang="en-US">
              <a:solidFill>
                <a:prstClr val="black">
                  <a:tint val="75000"/>
                </a:prstClr>
              </a:solidFill>
            </a:endParaRPr>
          </a:p>
        </p:txBody>
      </p:sp>
      <p:sp>
        <p:nvSpPr>
          <p:cNvPr id="23" name="Pentagon 22"/>
          <p:cNvSpPr/>
          <p:nvPr userDrawn="1"/>
        </p:nvSpPr>
        <p:spPr>
          <a:xfrm>
            <a:off x="7096824"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ASSESS</a:t>
            </a:r>
            <a:endParaRPr lang="en-US" sz="2000" b="1" dirty="0">
              <a:solidFill>
                <a:prstClr val="black"/>
              </a:solidFill>
            </a:endParaRPr>
          </a:p>
        </p:txBody>
      </p:sp>
      <p:sp>
        <p:nvSpPr>
          <p:cNvPr id="24" name="Pentagon 23"/>
          <p:cNvSpPr/>
          <p:nvPr userDrawn="1"/>
        </p:nvSpPr>
        <p:spPr>
          <a:xfrm>
            <a:off x="5332628"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DELIVER</a:t>
            </a:r>
            <a:endParaRPr lang="en-US" sz="2000" b="1" dirty="0">
              <a:solidFill>
                <a:prstClr val="black"/>
              </a:solidFill>
            </a:endParaRPr>
          </a:p>
        </p:txBody>
      </p:sp>
      <p:sp>
        <p:nvSpPr>
          <p:cNvPr id="25" name="Pentagon 24"/>
          <p:cNvSpPr/>
          <p:nvPr userDrawn="1"/>
        </p:nvSpPr>
        <p:spPr>
          <a:xfrm>
            <a:off x="3568432"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PROGRAM</a:t>
            </a:r>
            <a:endParaRPr lang="en-US" sz="2000" b="1" dirty="0">
              <a:solidFill>
                <a:prstClr val="black"/>
              </a:solidFill>
            </a:endParaRPr>
          </a:p>
        </p:txBody>
      </p:sp>
      <p:sp>
        <p:nvSpPr>
          <p:cNvPr id="26" name="Pentagon 25"/>
          <p:cNvSpPr/>
          <p:nvPr userDrawn="1"/>
        </p:nvSpPr>
        <p:spPr>
          <a:xfrm>
            <a:off x="1804236" y="758952"/>
            <a:ext cx="2011680"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PLAN</a:t>
            </a:r>
            <a:endParaRPr lang="en-US" sz="2000" b="1" dirty="0">
              <a:solidFill>
                <a:prstClr val="black"/>
              </a:solidFill>
            </a:endParaRPr>
          </a:p>
        </p:txBody>
      </p:sp>
      <p:sp>
        <p:nvSpPr>
          <p:cNvPr id="27" name="Pentagon 26"/>
          <p:cNvSpPr/>
          <p:nvPr userDrawn="1"/>
        </p:nvSpPr>
        <p:spPr>
          <a:xfrm>
            <a:off x="0" y="758952"/>
            <a:ext cx="2052228" cy="504056"/>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b="1" dirty="0" smtClean="0">
                <a:solidFill>
                  <a:prstClr val="black"/>
                </a:solidFill>
              </a:rPr>
              <a:t>FOCUS</a:t>
            </a:r>
            <a:endParaRPr lang="en-US" sz="2000" b="1" dirty="0">
              <a:solidFill>
                <a:prstClr val="black"/>
              </a:solidFill>
            </a:endParaRPr>
          </a:p>
        </p:txBody>
      </p:sp>
      <p:pic>
        <p:nvPicPr>
          <p:cNvPr id="28" name="Picture 2"/>
          <p:cNvPicPr>
            <a:picLocks noChangeAspect="1" noChangeArrowheads="1"/>
          </p:cNvPicPr>
          <p:nvPr userDrawn="1"/>
        </p:nvPicPr>
        <p:blipFill>
          <a:blip r:embed="rId2" cstate="print"/>
          <a:srcRect l="11816" t="59534" r="33260" b="17314"/>
          <a:stretch>
            <a:fillRect/>
          </a:stretch>
        </p:blipFill>
        <p:spPr bwMode="auto">
          <a:xfrm>
            <a:off x="0" y="0"/>
            <a:ext cx="2843808" cy="749232"/>
          </a:xfrm>
          <a:prstGeom prst="rect">
            <a:avLst/>
          </a:prstGeom>
          <a:noFill/>
          <a:ln w="9525">
            <a:noFill/>
            <a:miter lim="800000"/>
            <a:headEnd/>
            <a:tailEnd/>
          </a:ln>
        </p:spPr>
      </p:pic>
      <p:sp>
        <p:nvSpPr>
          <p:cNvPr id="29" name="TextBox 28"/>
          <p:cNvSpPr txBox="1"/>
          <p:nvPr userDrawn="1"/>
        </p:nvSpPr>
        <p:spPr>
          <a:xfrm>
            <a:off x="3347864" y="188640"/>
            <a:ext cx="5561779" cy="461665"/>
          </a:xfrm>
          <a:prstGeom prst="rect">
            <a:avLst/>
          </a:prstGeom>
          <a:noFill/>
          <a:effectLst>
            <a:outerShdw blurRad="50800" dist="38100" dir="2700000" algn="tl" rotWithShape="0">
              <a:prstClr val="black">
                <a:alpha val="40000"/>
              </a:prstClr>
            </a:outerShdw>
          </a:effectLst>
        </p:spPr>
        <p:txBody>
          <a:bodyPr wrap="none" rtlCol="0">
            <a:spAutoFit/>
          </a:bodyPr>
          <a:lstStyle/>
          <a:p>
            <a:pPr fontAlgn="auto">
              <a:spcBef>
                <a:spcPts val="0"/>
              </a:spcBef>
              <a:spcAft>
                <a:spcPts val="0"/>
              </a:spcAft>
            </a:pPr>
            <a:r>
              <a:rPr lang="en-US" sz="2400" b="1" dirty="0" smtClean="0">
                <a:solidFill>
                  <a:srgbClr val="F79646">
                    <a:lumMod val="50000"/>
                  </a:srgbClr>
                </a:solidFill>
                <a:latin typeface="Calibri"/>
              </a:rPr>
              <a:t>Transportation Performance Management</a:t>
            </a:r>
            <a:endParaRPr lang="en-US" sz="2400" b="1" dirty="0">
              <a:solidFill>
                <a:srgbClr val="F79646">
                  <a:lumMod val="50000"/>
                </a:srgbClr>
              </a:solidFill>
              <a:latin typeface="Calibri"/>
            </a:endParaRPr>
          </a:p>
        </p:txBody>
      </p:sp>
      <p:pic>
        <p:nvPicPr>
          <p:cNvPr id="30" name="Picture 2"/>
          <p:cNvPicPr>
            <a:picLocks noChangeAspect="1" noChangeArrowheads="1"/>
          </p:cNvPicPr>
          <p:nvPr userDrawn="1"/>
        </p:nvPicPr>
        <p:blipFill>
          <a:blip r:embed="rId2" cstate="print"/>
          <a:srcRect l="44498" t="78447" r="40204" b="17314"/>
          <a:stretch>
            <a:fillRect/>
          </a:stretch>
        </p:blipFill>
        <p:spPr bwMode="auto">
          <a:xfrm>
            <a:off x="2519772" y="612068"/>
            <a:ext cx="792088" cy="137164"/>
          </a:xfrm>
          <a:prstGeom prst="rect">
            <a:avLst/>
          </a:prstGeom>
          <a:noFill/>
          <a:ln w="9525">
            <a:noFill/>
            <a:miter lim="800000"/>
            <a:headEnd/>
            <a:tailEnd/>
          </a:ln>
        </p:spPr>
      </p:pic>
      <p:grpSp>
        <p:nvGrpSpPr>
          <p:cNvPr id="31" name="Group 30"/>
          <p:cNvGrpSpPr/>
          <p:nvPr userDrawn="1"/>
        </p:nvGrpSpPr>
        <p:grpSpPr>
          <a:xfrm>
            <a:off x="3311860" y="612068"/>
            <a:ext cx="3132348" cy="137164"/>
            <a:chOff x="2483768" y="3429000"/>
            <a:chExt cx="3132348" cy="137164"/>
          </a:xfrm>
        </p:grpSpPr>
        <p:pic>
          <p:nvPicPr>
            <p:cNvPr id="32"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33"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34"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35"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grpSp>
        <p:nvGrpSpPr>
          <p:cNvPr id="36" name="Group 35"/>
          <p:cNvGrpSpPr/>
          <p:nvPr userDrawn="1"/>
        </p:nvGrpSpPr>
        <p:grpSpPr>
          <a:xfrm>
            <a:off x="6011652" y="612068"/>
            <a:ext cx="3132348" cy="137164"/>
            <a:chOff x="2483768" y="3429000"/>
            <a:chExt cx="3132348" cy="137164"/>
          </a:xfrm>
        </p:grpSpPr>
        <p:pic>
          <p:nvPicPr>
            <p:cNvPr id="37"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38"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39"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40"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sp>
        <p:nvSpPr>
          <p:cNvPr id="41" name="Title 25"/>
          <p:cNvSpPr>
            <a:spLocks noGrp="1"/>
          </p:cNvSpPr>
          <p:nvPr>
            <p:ph type="title"/>
          </p:nvPr>
        </p:nvSpPr>
        <p:spPr>
          <a:xfrm>
            <a:off x="192024" y="1271016"/>
            <a:ext cx="8229600" cy="576064"/>
          </a:xfrm>
          <a:prstGeom prst="rect">
            <a:avLst/>
          </a:prstGeom>
        </p:spPr>
        <p:txBody>
          <a:bodyPr/>
          <a:lstStyle>
            <a:lvl1pPr algn="l">
              <a:defRPr sz="3200" b="1" i="1"/>
            </a:lvl1pPr>
          </a:lstStyle>
          <a:p>
            <a:r>
              <a:rPr lang="en-US" dirty="0" smtClean="0"/>
              <a:t>Click to edit Master title style</a:t>
            </a:r>
            <a:endParaRPr lang="en-US" dirty="0"/>
          </a:p>
        </p:txBody>
      </p:sp>
    </p:spTree>
    <p:extLst>
      <p:ext uri="{BB962C8B-B14F-4D97-AF65-F5344CB8AC3E}">
        <p14:creationId xmlns:p14="http://schemas.microsoft.com/office/powerpoint/2010/main" val="2444296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solidFill>
                  <a:prstClr val="black">
                    <a:tint val="75000"/>
                  </a:prstClr>
                </a:solidFill>
              </a:rPr>
              <a:t>3/27/2012</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FHWA Program Performance Management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D7CC362-72AE-439C-993A-F6D8AA9142FC}" type="slidenum">
              <a:rPr lang="en-US" smtClean="0">
                <a:solidFill>
                  <a:prstClr val="black">
                    <a:tint val="75000"/>
                  </a:prstClr>
                </a:solidFill>
              </a:rPr>
              <a:pPr/>
              <a:t>‹#›</a:t>
            </a:fld>
            <a:endParaRPr lang="en-US">
              <a:solidFill>
                <a:prstClr val="black">
                  <a:tint val="75000"/>
                </a:prstClr>
              </a:solidFill>
            </a:endParaRPr>
          </a:p>
        </p:txBody>
      </p:sp>
      <p:pic>
        <p:nvPicPr>
          <p:cNvPr id="11" name="Picture 2"/>
          <p:cNvPicPr>
            <a:picLocks noChangeAspect="1" noChangeArrowheads="1"/>
          </p:cNvPicPr>
          <p:nvPr userDrawn="1"/>
        </p:nvPicPr>
        <p:blipFill>
          <a:blip r:embed="rId2" cstate="print"/>
          <a:srcRect l="11816" t="59534" r="33260" b="17314"/>
          <a:stretch>
            <a:fillRect/>
          </a:stretch>
        </p:blipFill>
        <p:spPr bwMode="auto">
          <a:xfrm>
            <a:off x="0" y="0"/>
            <a:ext cx="2843808" cy="749232"/>
          </a:xfrm>
          <a:prstGeom prst="rect">
            <a:avLst/>
          </a:prstGeom>
          <a:noFill/>
          <a:ln w="9525">
            <a:noFill/>
            <a:miter lim="800000"/>
            <a:headEnd/>
            <a:tailEnd/>
          </a:ln>
        </p:spPr>
      </p:pic>
      <p:sp>
        <p:nvSpPr>
          <p:cNvPr id="12" name="TextBox 11"/>
          <p:cNvSpPr txBox="1"/>
          <p:nvPr userDrawn="1"/>
        </p:nvSpPr>
        <p:spPr>
          <a:xfrm>
            <a:off x="3347864" y="188640"/>
            <a:ext cx="5561779" cy="461665"/>
          </a:xfrm>
          <a:prstGeom prst="rect">
            <a:avLst/>
          </a:prstGeom>
          <a:noFill/>
          <a:effectLst>
            <a:outerShdw blurRad="50800" dist="38100" dir="2700000" algn="tl" rotWithShape="0">
              <a:prstClr val="black">
                <a:alpha val="40000"/>
              </a:prstClr>
            </a:outerShdw>
          </a:effectLst>
        </p:spPr>
        <p:txBody>
          <a:bodyPr wrap="none" rtlCol="0">
            <a:spAutoFit/>
          </a:bodyPr>
          <a:lstStyle/>
          <a:p>
            <a:pPr fontAlgn="auto">
              <a:spcBef>
                <a:spcPts val="0"/>
              </a:spcBef>
              <a:spcAft>
                <a:spcPts val="0"/>
              </a:spcAft>
            </a:pPr>
            <a:r>
              <a:rPr lang="en-US" sz="2400" b="1" dirty="0" smtClean="0">
                <a:solidFill>
                  <a:srgbClr val="F79646">
                    <a:lumMod val="50000"/>
                  </a:srgbClr>
                </a:solidFill>
                <a:latin typeface="Calibri"/>
              </a:rPr>
              <a:t>Transportation Performance Management</a:t>
            </a:r>
            <a:endParaRPr lang="en-US" sz="2400" b="1" dirty="0">
              <a:solidFill>
                <a:srgbClr val="F79646">
                  <a:lumMod val="50000"/>
                </a:srgbClr>
              </a:solidFill>
              <a:latin typeface="Calibri"/>
            </a:endParaRPr>
          </a:p>
        </p:txBody>
      </p:sp>
      <p:pic>
        <p:nvPicPr>
          <p:cNvPr id="13" name="Picture 2"/>
          <p:cNvPicPr>
            <a:picLocks noChangeAspect="1" noChangeArrowheads="1"/>
          </p:cNvPicPr>
          <p:nvPr userDrawn="1"/>
        </p:nvPicPr>
        <p:blipFill>
          <a:blip r:embed="rId2" cstate="print"/>
          <a:srcRect l="44498" t="78447" r="40204" b="17314"/>
          <a:stretch>
            <a:fillRect/>
          </a:stretch>
        </p:blipFill>
        <p:spPr bwMode="auto">
          <a:xfrm>
            <a:off x="2519772" y="612068"/>
            <a:ext cx="792088" cy="137164"/>
          </a:xfrm>
          <a:prstGeom prst="rect">
            <a:avLst/>
          </a:prstGeom>
          <a:noFill/>
          <a:ln w="9525">
            <a:noFill/>
            <a:miter lim="800000"/>
            <a:headEnd/>
            <a:tailEnd/>
          </a:ln>
        </p:spPr>
      </p:pic>
      <p:grpSp>
        <p:nvGrpSpPr>
          <p:cNvPr id="14" name="Group 13"/>
          <p:cNvGrpSpPr/>
          <p:nvPr userDrawn="1"/>
        </p:nvGrpSpPr>
        <p:grpSpPr>
          <a:xfrm>
            <a:off x="3311860" y="612068"/>
            <a:ext cx="3132348" cy="137164"/>
            <a:chOff x="2483768" y="3429000"/>
            <a:chExt cx="3132348" cy="137164"/>
          </a:xfrm>
        </p:grpSpPr>
        <p:pic>
          <p:nvPicPr>
            <p:cNvPr id="15"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16"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17"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grpSp>
        <p:nvGrpSpPr>
          <p:cNvPr id="19" name="Group 18"/>
          <p:cNvGrpSpPr/>
          <p:nvPr userDrawn="1"/>
        </p:nvGrpSpPr>
        <p:grpSpPr>
          <a:xfrm>
            <a:off x="6011652" y="612068"/>
            <a:ext cx="3132348" cy="137164"/>
            <a:chOff x="2483768" y="3429000"/>
            <a:chExt cx="3132348" cy="137164"/>
          </a:xfrm>
        </p:grpSpPr>
        <p:pic>
          <p:nvPicPr>
            <p:cNvPr id="20"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21"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22"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23"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sp>
        <p:nvSpPr>
          <p:cNvPr id="24" name="Title 25"/>
          <p:cNvSpPr>
            <a:spLocks noGrp="1"/>
          </p:cNvSpPr>
          <p:nvPr>
            <p:ph type="title"/>
          </p:nvPr>
        </p:nvSpPr>
        <p:spPr>
          <a:xfrm>
            <a:off x="192024" y="800708"/>
            <a:ext cx="8229600" cy="576064"/>
          </a:xfrm>
          <a:prstGeom prst="rect">
            <a:avLst/>
          </a:prstGeom>
        </p:spPr>
        <p:txBody>
          <a:bodyPr/>
          <a:lstStyle>
            <a:lvl1pPr algn="l">
              <a:defRPr sz="3200" b="1" i="1"/>
            </a:lvl1pPr>
          </a:lstStyle>
          <a:p>
            <a:r>
              <a:rPr lang="en-US" dirty="0" smtClean="0"/>
              <a:t>Click to edit Master title style</a:t>
            </a:r>
            <a:endParaRPr lang="en-US" dirty="0"/>
          </a:p>
        </p:txBody>
      </p:sp>
      <p:sp>
        <p:nvSpPr>
          <p:cNvPr id="25" name="Content Placeholder 2"/>
          <p:cNvSpPr>
            <a:spLocks noGrp="1"/>
          </p:cNvSpPr>
          <p:nvPr>
            <p:ph idx="1"/>
          </p:nvPr>
        </p:nvSpPr>
        <p:spPr>
          <a:xfrm>
            <a:off x="457200" y="1592796"/>
            <a:ext cx="8229600" cy="4533367"/>
          </a:xfrm>
        </p:spPr>
        <p:txBody>
          <a:bodyPr/>
          <a:lstStyle>
            <a:lvl1pPr marL="342900" indent="-342900">
              <a:buFont typeface="Wingdings" pitchFamily="2" charset="2"/>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32563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solidFill>
                  <a:prstClr val="black">
                    <a:tint val="75000"/>
                  </a:prstClr>
                </a:solidFill>
              </a:rPr>
              <a:t>3/27/2012</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FHWA Program Performance Management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D7CC362-72AE-439C-993A-F6D8AA9142FC}" type="slidenum">
              <a:rPr lang="en-US" smtClean="0">
                <a:solidFill>
                  <a:prstClr val="black">
                    <a:tint val="75000"/>
                  </a:prstClr>
                </a:solidFill>
              </a:rPr>
              <a:pPr/>
              <a:t>‹#›</a:t>
            </a:fld>
            <a:endParaRPr lang="en-US">
              <a:solidFill>
                <a:prstClr val="black">
                  <a:tint val="75000"/>
                </a:prstClr>
              </a:solidFill>
            </a:endParaRPr>
          </a:p>
        </p:txBody>
      </p:sp>
      <p:pic>
        <p:nvPicPr>
          <p:cNvPr id="11" name="Picture 2"/>
          <p:cNvPicPr>
            <a:picLocks noChangeAspect="1" noChangeArrowheads="1"/>
          </p:cNvPicPr>
          <p:nvPr userDrawn="1"/>
        </p:nvPicPr>
        <p:blipFill>
          <a:blip r:embed="rId2" cstate="print"/>
          <a:srcRect l="11816" t="59534" r="33260" b="17314"/>
          <a:stretch>
            <a:fillRect/>
          </a:stretch>
        </p:blipFill>
        <p:spPr bwMode="auto">
          <a:xfrm>
            <a:off x="0" y="0"/>
            <a:ext cx="2843808" cy="749232"/>
          </a:xfrm>
          <a:prstGeom prst="rect">
            <a:avLst/>
          </a:prstGeom>
          <a:noFill/>
          <a:ln w="9525">
            <a:noFill/>
            <a:miter lim="800000"/>
            <a:headEnd/>
            <a:tailEnd/>
          </a:ln>
        </p:spPr>
      </p:pic>
      <p:sp>
        <p:nvSpPr>
          <p:cNvPr id="12" name="TextBox 11"/>
          <p:cNvSpPr txBox="1"/>
          <p:nvPr userDrawn="1"/>
        </p:nvSpPr>
        <p:spPr>
          <a:xfrm>
            <a:off x="3347864" y="188640"/>
            <a:ext cx="5561779" cy="461665"/>
          </a:xfrm>
          <a:prstGeom prst="rect">
            <a:avLst/>
          </a:prstGeom>
          <a:noFill/>
          <a:effectLst>
            <a:outerShdw blurRad="50800" dist="38100" dir="2700000" algn="tl" rotWithShape="0">
              <a:prstClr val="black">
                <a:alpha val="40000"/>
              </a:prstClr>
            </a:outerShdw>
          </a:effectLst>
        </p:spPr>
        <p:txBody>
          <a:bodyPr wrap="none" rtlCol="0">
            <a:spAutoFit/>
          </a:bodyPr>
          <a:lstStyle/>
          <a:p>
            <a:pPr fontAlgn="auto">
              <a:spcBef>
                <a:spcPts val="0"/>
              </a:spcBef>
              <a:spcAft>
                <a:spcPts val="0"/>
              </a:spcAft>
            </a:pPr>
            <a:r>
              <a:rPr lang="en-US" sz="2400" b="1" dirty="0" smtClean="0">
                <a:solidFill>
                  <a:srgbClr val="F79646">
                    <a:lumMod val="50000"/>
                  </a:srgbClr>
                </a:solidFill>
                <a:latin typeface="Calibri"/>
              </a:rPr>
              <a:t>Transportation Performance Management</a:t>
            </a:r>
            <a:endParaRPr lang="en-US" sz="2400" b="1" dirty="0">
              <a:solidFill>
                <a:srgbClr val="F79646">
                  <a:lumMod val="50000"/>
                </a:srgbClr>
              </a:solidFill>
              <a:latin typeface="Calibri"/>
            </a:endParaRPr>
          </a:p>
        </p:txBody>
      </p:sp>
      <p:pic>
        <p:nvPicPr>
          <p:cNvPr id="13" name="Picture 2"/>
          <p:cNvPicPr>
            <a:picLocks noChangeAspect="1" noChangeArrowheads="1"/>
          </p:cNvPicPr>
          <p:nvPr userDrawn="1"/>
        </p:nvPicPr>
        <p:blipFill>
          <a:blip r:embed="rId2" cstate="print"/>
          <a:srcRect l="44498" t="78447" r="40204" b="17314"/>
          <a:stretch>
            <a:fillRect/>
          </a:stretch>
        </p:blipFill>
        <p:spPr bwMode="auto">
          <a:xfrm>
            <a:off x="2519772" y="612068"/>
            <a:ext cx="792088" cy="137164"/>
          </a:xfrm>
          <a:prstGeom prst="rect">
            <a:avLst/>
          </a:prstGeom>
          <a:noFill/>
          <a:ln w="9525">
            <a:noFill/>
            <a:miter lim="800000"/>
            <a:headEnd/>
            <a:tailEnd/>
          </a:ln>
        </p:spPr>
      </p:pic>
      <p:grpSp>
        <p:nvGrpSpPr>
          <p:cNvPr id="14" name="Group 13"/>
          <p:cNvGrpSpPr/>
          <p:nvPr userDrawn="1"/>
        </p:nvGrpSpPr>
        <p:grpSpPr>
          <a:xfrm>
            <a:off x="3311860" y="612068"/>
            <a:ext cx="3132348" cy="137164"/>
            <a:chOff x="2483768" y="3429000"/>
            <a:chExt cx="3132348" cy="137164"/>
          </a:xfrm>
        </p:grpSpPr>
        <p:pic>
          <p:nvPicPr>
            <p:cNvPr id="15"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16"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17"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grpSp>
        <p:nvGrpSpPr>
          <p:cNvPr id="19" name="Group 18"/>
          <p:cNvGrpSpPr/>
          <p:nvPr userDrawn="1"/>
        </p:nvGrpSpPr>
        <p:grpSpPr>
          <a:xfrm>
            <a:off x="6011652" y="612068"/>
            <a:ext cx="3132348" cy="137164"/>
            <a:chOff x="2483768" y="3429000"/>
            <a:chExt cx="3132348" cy="137164"/>
          </a:xfrm>
        </p:grpSpPr>
        <p:pic>
          <p:nvPicPr>
            <p:cNvPr id="20" name="Picture 2"/>
            <p:cNvPicPr>
              <a:picLocks noChangeAspect="1" noChangeArrowheads="1"/>
            </p:cNvPicPr>
            <p:nvPr/>
          </p:nvPicPr>
          <p:blipFill>
            <a:blip r:embed="rId2" cstate="print"/>
            <a:srcRect l="44498" t="78447" r="40204" b="17314"/>
            <a:stretch>
              <a:fillRect/>
            </a:stretch>
          </p:blipFill>
          <p:spPr bwMode="auto">
            <a:xfrm>
              <a:off x="3239852" y="3429000"/>
              <a:ext cx="792088" cy="137164"/>
            </a:xfrm>
            <a:prstGeom prst="rect">
              <a:avLst/>
            </a:prstGeom>
            <a:noFill/>
            <a:ln w="9525">
              <a:noFill/>
              <a:miter lim="800000"/>
              <a:headEnd/>
              <a:tailEnd/>
            </a:ln>
          </p:spPr>
        </p:pic>
        <p:pic>
          <p:nvPicPr>
            <p:cNvPr id="21" name="Picture 2"/>
            <p:cNvPicPr>
              <a:picLocks noChangeAspect="1" noChangeArrowheads="1"/>
            </p:cNvPicPr>
            <p:nvPr/>
          </p:nvPicPr>
          <p:blipFill>
            <a:blip r:embed="rId2" cstate="print"/>
            <a:srcRect l="44498" t="78447" r="40204" b="17314"/>
            <a:stretch>
              <a:fillRect/>
            </a:stretch>
          </p:blipFill>
          <p:spPr bwMode="auto">
            <a:xfrm>
              <a:off x="4031940" y="3429000"/>
              <a:ext cx="792088" cy="137164"/>
            </a:xfrm>
            <a:prstGeom prst="rect">
              <a:avLst/>
            </a:prstGeom>
            <a:noFill/>
            <a:ln w="9525">
              <a:noFill/>
              <a:miter lim="800000"/>
              <a:headEnd/>
              <a:tailEnd/>
            </a:ln>
          </p:spPr>
        </p:pic>
        <p:pic>
          <p:nvPicPr>
            <p:cNvPr id="22" name="Picture 2"/>
            <p:cNvPicPr>
              <a:picLocks noChangeAspect="1" noChangeArrowheads="1"/>
            </p:cNvPicPr>
            <p:nvPr/>
          </p:nvPicPr>
          <p:blipFill>
            <a:blip r:embed="rId2" cstate="print"/>
            <a:srcRect l="44498" t="78447" r="40204" b="17314"/>
            <a:stretch>
              <a:fillRect/>
            </a:stretch>
          </p:blipFill>
          <p:spPr bwMode="auto">
            <a:xfrm>
              <a:off x="4824028" y="3429000"/>
              <a:ext cx="792088" cy="137164"/>
            </a:xfrm>
            <a:prstGeom prst="rect">
              <a:avLst/>
            </a:prstGeom>
            <a:noFill/>
            <a:ln w="9525">
              <a:noFill/>
              <a:miter lim="800000"/>
              <a:headEnd/>
              <a:tailEnd/>
            </a:ln>
          </p:spPr>
        </p:pic>
        <p:pic>
          <p:nvPicPr>
            <p:cNvPr id="23" name="Picture 2"/>
            <p:cNvPicPr>
              <a:picLocks noChangeAspect="1" noChangeArrowheads="1"/>
            </p:cNvPicPr>
            <p:nvPr/>
          </p:nvPicPr>
          <p:blipFill>
            <a:blip r:embed="rId2" cstate="print"/>
            <a:srcRect l="44498" t="78447" r="40204" b="17314"/>
            <a:stretch>
              <a:fillRect/>
            </a:stretch>
          </p:blipFill>
          <p:spPr bwMode="auto">
            <a:xfrm>
              <a:off x="2483768" y="3429000"/>
              <a:ext cx="792088" cy="137164"/>
            </a:xfrm>
            <a:prstGeom prst="rect">
              <a:avLst/>
            </a:prstGeom>
            <a:noFill/>
            <a:ln w="9525">
              <a:noFill/>
              <a:miter lim="800000"/>
              <a:headEnd/>
              <a:tailEnd/>
            </a:ln>
          </p:spPr>
        </p:pic>
      </p:grpSp>
      <p:sp>
        <p:nvSpPr>
          <p:cNvPr id="24" name="Title 25"/>
          <p:cNvSpPr>
            <a:spLocks noGrp="1"/>
          </p:cNvSpPr>
          <p:nvPr>
            <p:ph type="title"/>
          </p:nvPr>
        </p:nvSpPr>
        <p:spPr>
          <a:xfrm>
            <a:off x="192024" y="800708"/>
            <a:ext cx="8229600" cy="576064"/>
          </a:xfrm>
          <a:prstGeom prst="rect">
            <a:avLst/>
          </a:prstGeom>
        </p:spPr>
        <p:txBody>
          <a:bodyPr/>
          <a:lstStyle>
            <a:lvl1pPr algn="l">
              <a:defRPr sz="3200" b="1" i="1"/>
            </a:lvl1pPr>
          </a:lstStyle>
          <a:p>
            <a:r>
              <a:rPr lang="en-US" dirty="0" smtClean="0"/>
              <a:t>Click to edit Master title style</a:t>
            </a:r>
            <a:endParaRPr lang="en-US" dirty="0"/>
          </a:p>
        </p:txBody>
      </p:sp>
    </p:spTree>
    <p:extLst>
      <p:ext uri="{BB962C8B-B14F-4D97-AF65-F5344CB8AC3E}">
        <p14:creationId xmlns:p14="http://schemas.microsoft.com/office/powerpoint/2010/main" val="4266164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342900" indent="-342900">
              <a:buFont typeface="Wingdings" pitchFamily="2" charset="2"/>
              <a:buChar char="§"/>
              <a:defRPr/>
            </a:lvl1pPr>
            <a:lvl2pPr marL="777240" indent="-365760">
              <a:buFont typeface="Wingdings" pitchFamily="2" charset="2"/>
              <a:buChar char="§"/>
              <a:defRPr/>
            </a:lvl2pPr>
            <a:lvl3pPr marL="1143000" indent="-365760">
              <a:buFont typeface="Wingdings" pitchFamily="2" charset="2"/>
              <a:buChar char="§"/>
              <a:defRPr/>
            </a:lvl3pPr>
            <a:lvl4pPr marL="1508760" indent="-320040">
              <a:buFont typeface="Wingdings" pitchFamily="2" charset="2"/>
              <a:buChar char="§"/>
              <a:defRPr/>
            </a:lvl4pPr>
            <a:lvl5pPr marL="1828800" indent="-320040">
              <a:buFont typeface="Wingdings"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fld id="{6132C5FD-ACDA-4A60-B488-7956ECB21F99}" type="datetime1">
              <a:rPr lang="en-US" smtClean="0"/>
              <a:pPr>
                <a:defRPr/>
              </a:pPr>
              <a:t>3/26/2013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0C8909-2872-4224-8449-F8EEFACDA047}" type="slidenum">
              <a:rPr lang="en-US" smtClean="0"/>
              <a:pPr>
                <a:defRPr/>
              </a:pPr>
              <a:t>‹#›</a:t>
            </a:fld>
            <a:endParaRPr lang="en-US"/>
          </a:p>
        </p:txBody>
      </p:sp>
      <p:sp>
        <p:nvSpPr>
          <p:cNvPr id="11" name="Title 10"/>
          <p:cNvSpPr>
            <a:spLocks noGrp="1"/>
          </p:cNvSpPr>
          <p:nvPr>
            <p:ph type="title"/>
          </p:nvPr>
        </p:nvSpPr>
        <p:spPr/>
        <p:txBody>
          <a:bodyPr/>
          <a:lstStyle>
            <a:lvl1pPr>
              <a:defRPr sz="4000"/>
            </a:lvl1pPr>
          </a:lstStyle>
          <a:p>
            <a:r>
              <a:rPr lang="en-US" dirty="0"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33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4696735-7BA9-49A3-9641-279447495999}" type="datetime1">
              <a:rPr lang="en-US">
                <a:solidFill>
                  <a:prstClr val="black">
                    <a:tint val="75000"/>
                  </a:prstClr>
                </a:solidFill>
              </a:rPr>
              <a:pPr>
                <a:defRPr/>
              </a:pPr>
              <a:t>3/26/2013</a:t>
            </a:fld>
            <a:endParaRPr lang="en-US">
              <a:solidFill>
                <a:prstClr val="black">
                  <a:tint val="75000"/>
                </a:prst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17"/>
          <p:cNvSpPr>
            <a:spLocks noGrp="1"/>
          </p:cNvSpPr>
          <p:nvPr>
            <p:ph type="sldNum" sz="quarter" idx="12"/>
          </p:nvPr>
        </p:nvSpPr>
        <p:spPr/>
        <p:txBody>
          <a:bodyPr/>
          <a:lstStyle>
            <a:lvl1pPr>
              <a:defRPr/>
            </a:lvl1pPr>
          </a:lstStyle>
          <a:p>
            <a:pPr>
              <a:defRPr/>
            </a:pPr>
            <a:fld id="{BB55970E-8C20-47D7-B9C7-02CDCF97D6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739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D105049-BBEA-4AEE-AF2C-FEF493251B37}" type="datetime1">
              <a:rPr lang="en-US" smtClean="0"/>
              <a:pPr>
                <a:defRPr/>
              </a:pPr>
              <a:t>3/26/2013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61F8AB-E87C-4651-B260-5F9043E5CA6A}"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D9744970-8ED2-4529-A006-F9E800149174}" type="datetime1">
              <a:rPr lang="en-US" smtClean="0"/>
              <a:pPr>
                <a:defRPr/>
              </a:pPr>
              <a:t>3/26/2013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FA0F02-183A-4ABA-9290-D6E1E5B5E315}" type="slidenum">
              <a:rPr lang="en-US" smtClean="0"/>
              <a:pPr>
                <a:defRPr/>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C453D809-E4B4-4C93-9CD8-6A76FFC57E85}" type="datetime1">
              <a:rPr lang="en-US" smtClean="0"/>
              <a:pPr>
                <a:defRPr/>
              </a:pPr>
              <a:t>3/26/2013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54AEB39-123C-4736-9675-4D0F570826CB}" type="slidenum">
              <a:rPr lang="en-US" smtClean="0"/>
              <a:pPr>
                <a:defRPr/>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EB287667-EE80-42CD-B434-03BAA2778EE8}" type="datetime1">
              <a:rPr lang="en-US" smtClean="0"/>
              <a:pPr>
                <a:defRPr/>
              </a:pPr>
              <a:t>3/26/2013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06F9DE7-AE43-44F2-81F2-4651BF259079}" type="slidenum">
              <a:rPr lang="en-US" smtClean="0"/>
              <a:pPr>
                <a:defRPr/>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4696735-7BA9-49A3-9641-279447495999}" type="datetime1">
              <a:rPr lang="en-US" smtClean="0"/>
              <a:pPr>
                <a:defRPr/>
              </a:pPr>
              <a:t>3/26/2013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B55970E-8C20-47D7-B9C7-02CDCF97D6A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89ABCB8-4F3F-4A32-9BD3-908C783F5A28}" type="datetime1">
              <a:rPr lang="en-US" smtClean="0"/>
              <a:pPr>
                <a:defRPr/>
              </a:pPr>
              <a:t>3/26/2013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25B7A61-313A-4DF2-A76D-CCA183123BB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3983F09-3991-42E8-A758-4A43D4AD4EA6}" type="datetime1">
              <a:rPr lang="en-US" smtClean="0"/>
              <a:pPr>
                <a:defRPr/>
              </a:pPr>
              <a:t>3/26/2013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7EBA119-A728-427F-ACF5-EAED77475E3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8D105049-BBEA-4AEE-AF2C-FEF493251B37}" type="datetime1">
              <a:rPr lang="en-US" smtClean="0"/>
              <a:pPr>
                <a:defRPr/>
              </a:pPr>
              <a:t>3/26/2013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1061F8AB-E87C-4651-B260-5F9043E5CA6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31" r:id="rId13"/>
    <p:sldLayoutId id="2147483742" r:id="rId14"/>
  </p:sldLayoutIdLst>
  <p:hf hdr="0" ftr="0" dt="0"/>
  <p:txStyles>
    <p:titleStyle>
      <a:lvl1pPr algn="ctr"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r>
              <a:rPr lang="en-US" smtClean="0">
                <a:solidFill>
                  <a:prstClr val="black">
                    <a:tint val="75000"/>
                  </a:prstClr>
                </a:solidFill>
                <a:latin typeface="Calibri"/>
              </a:rPr>
              <a:t>3/27/2012</a:t>
            </a:r>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smtClean="0">
                <a:solidFill>
                  <a:prstClr val="black">
                    <a:tint val="75000"/>
                  </a:prstClr>
                </a:solidFill>
                <a:latin typeface="Calibri"/>
              </a:rPr>
              <a:t>FHWA Program Performance Management</a:t>
            </a: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D7CC362-72AE-439C-993A-F6D8AA9142FC}"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184647174"/>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hyperlink" Target="http://www.fhwa.dot.gov/tpm" TargetMode="External"/><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447" y="0"/>
            <a:ext cx="9144000" cy="6858000"/>
          </a:xfrm>
          <a:prstGeom prst="rect">
            <a:avLst/>
          </a:prstGeom>
          <a:gradFill>
            <a:gsLst>
              <a:gs pos="0">
                <a:srgbClr val="FBECD1"/>
              </a:gs>
              <a:gs pos="50000">
                <a:srgbClr val="FEFAF4"/>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dirty="0" smtClean="0">
              <a:solidFill>
                <a:schemeClr val="tx1"/>
              </a:solidFill>
            </a:endParaRPr>
          </a:p>
          <a:p>
            <a:pPr algn="ctr"/>
            <a:endParaRPr lang="en-US" dirty="0" smtClean="0">
              <a:solidFill>
                <a:schemeClr val="tx1"/>
              </a:solidFill>
            </a:endParaRPr>
          </a:p>
          <a:p>
            <a:pPr algn="ctr" defTabSz="974725">
              <a:tabLst>
                <a:tab pos="2803525" algn="l"/>
              </a:tabLst>
            </a:pPr>
            <a:r>
              <a:rPr lang="en-US" sz="3600" b="1" dirty="0" smtClean="0">
                <a:solidFill>
                  <a:schemeClr val="tx1"/>
                </a:solidFill>
              </a:rPr>
              <a:t>MAP-21</a:t>
            </a:r>
          </a:p>
          <a:p>
            <a:pPr algn="ctr" defTabSz="974725">
              <a:tabLst>
                <a:tab pos="2803525" algn="l"/>
              </a:tabLst>
            </a:pPr>
            <a:r>
              <a:rPr lang="en-US" sz="2800" b="1" dirty="0" smtClean="0">
                <a:solidFill>
                  <a:schemeClr val="tx1"/>
                </a:solidFill>
              </a:rPr>
              <a:t>Moving </a:t>
            </a:r>
            <a:r>
              <a:rPr lang="en-US" sz="2800" b="1" dirty="0">
                <a:solidFill>
                  <a:schemeClr val="tx1"/>
                </a:solidFill>
              </a:rPr>
              <a:t>Ahead for Progress in the 21st </a:t>
            </a:r>
            <a:r>
              <a:rPr lang="en-US" sz="2800" b="1" dirty="0" smtClean="0">
                <a:solidFill>
                  <a:schemeClr val="tx1"/>
                </a:solidFill>
              </a:rPr>
              <a:t>Century</a:t>
            </a:r>
            <a:endParaRPr lang="en-US" sz="2800" b="1" dirty="0">
              <a:solidFill>
                <a:schemeClr val="tx1"/>
              </a:solidFill>
            </a:endParaRPr>
          </a:p>
          <a:p>
            <a:pPr algn="ctr"/>
            <a:endParaRPr lang="en-US" dirty="0" smtClean="0">
              <a:solidFill>
                <a:schemeClr val="tx1"/>
              </a:solidFill>
            </a:endParaRPr>
          </a:p>
          <a:p>
            <a:pPr algn="ctr"/>
            <a:r>
              <a:rPr lang="en-US" sz="2000" b="1" i="1" dirty="0" smtClean="0">
                <a:solidFill>
                  <a:schemeClr val="tx1"/>
                </a:solidFill>
              </a:rPr>
              <a:t>An Update on Implementation of MAP-21 Performance Elements</a:t>
            </a:r>
          </a:p>
          <a:p>
            <a:pPr algn="ctr"/>
            <a:endParaRPr lang="en-US" dirty="0">
              <a:solidFill>
                <a:schemeClr val="tx1"/>
              </a:solidFill>
            </a:endParaRPr>
          </a:p>
          <a:p>
            <a:pPr algn="ctr"/>
            <a:endParaRPr lang="en-US" dirty="0" smtClean="0">
              <a:solidFill>
                <a:schemeClr val="tx1"/>
              </a:solidFill>
            </a:endParaRPr>
          </a:p>
          <a:p>
            <a:pPr algn="ctr"/>
            <a:r>
              <a:rPr lang="en-US" dirty="0" smtClean="0">
                <a:solidFill>
                  <a:schemeClr val="tx1"/>
                </a:solidFill>
              </a:rPr>
              <a:t>Mark Swanlund</a:t>
            </a:r>
            <a:r>
              <a:rPr lang="en-US" dirty="0">
                <a:solidFill>
                  <a:schemeClr val="tx1"/>
                </a:solidFill>
              </a:rPr>
              <a:t/>
            </a:r>
            <a:br>
              <a:rPr lang="en-US" dirty="0">
                <a:solidFill>
                  <a:schemeClr val="tx1"/>
                </a:solidFill>
              </a:rPr>
            </a:br>
            <a:r>
              <a:rPr lang="en-US" dirty="0" smtClean="0">
                <a:solidFill>
                  <a:schemeClr val="tx1"/>
                </a:solidFill>
              </a:rPr>
              <a:t>March 27, </a:t>
            </a:r>
            <a:r>
              <a:rPr lang="en-US" dirty="0">
                <a:solidFill>
                  <a:schemeClr val="tx1"/>
                </a:solidFill>
              </a:rPr>
              <a:t>2013</a:t>
            </a:r>
            <a:endParaRPr lang="en-US" dirty="0" smtClean="0">
              <a:solidFill>
                <a:schemeClr val="tx1"/>
              </a:solidFill>
            </a:endParaRPr>
          </a:p>
        </p:txBody>
      </p:sp>
      <p:pic>
        <p:nvPicPr>
          <p:cNvPr id="3074" name="Picture 2"/>
          <p:cNvPicPr>
            <a:picLocks noChangeAspect="1" noChangeArrowheads="1"/>
          </p:cNvPicPr>
          <p:nvPr/>
        </p:nvPicPr>
        <p:blipFill>
          <a:blip r:embed="rId3" cstate="print"/>
          <a:srcRect l="6874" t="52289" r="2923" b="11290"/>
          <a:stretch>
            <a:fillRect/>
          </a:stretch>
        </p:blipFill>
        <p:spPr bwMode="auto">
          <a:xfrm>
            <a:off x="-1" y="4113076"/>
            <a:ext cx="9144001" cy="2772308"/>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63735" t="77358" r="14270" b="12709"/>
          <a:stretch>
            <a:fillRect/>
          </a:stretch>
        </p:blipFill>
        <p:spPr bwMode="auto">
          <a:xfrm>
            <a:off x="6911752" y="6021288"/>
            <a:ext cx="2232248" cy="756084"/>
          </a:xfrm>
          <a:prstGeom prst="rect">
            <a:avLst/>
          </a:prstGeom>
          <a:noFill/>
          <a:ln w="9525">
            <a:noFill/>
            <a:miter lim="800000"/>
            <a:headEnd/>
            <a:tailEnd/>
          </a:ln>
        </p:spPr>
      </p:pic>
      <p:cxnSp>
        <p:nvCxnSpPr>
          <p:cNvPr id="3" name="Straight Connector 2"/>
          <p:cNvCxnSpPr/>
          <p:nvPr/>
        </p:nvCxnSpPr>
        <p:spPr>
          <a:xfrm>
            <a:off x="623047" y="1143000"/>
            <a:ext cx="7924800" cy="0"/>
          </a:xfrm>
          <a:prstGeom prst="line">
            <a:avLst/>
          </a:prstGeom>
          <a:ln w="38100">
            <a:solidFill>
              <a:srgbClr val="CC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534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Accountability</a:t>
            </a:r>
          </a:p>
        </p:txBody>
      </p:sp>
      <p:sp>
        <p:nvSpPr>
          <p:cNvPr id="4" name="Content Placeholder 2"/>
          <p:cNvSpPr>
            <a:spLocks noGrp="1"/>
          </p:cNvSpPr>
          <p:nvPr>
            <p:ph idx="1"/>
          </p:nvPr>
        </p:nvSpPr>
        <p:spPr/>
        <p:txBody>
          <a:bodyPr>
            <a:normAutofit/>
          </a:bodyPr>
          <a:lstStyle/>
          <a:p>
            <a:r>
              <a:rPr lang="en-US" sz="2800" dirty="0" smtClean="0"/>
              <a:t>Target Achievement Requirements</a:t>
            </a:r>
          </a:p>
          <a:p>
            <a:pPr lvl="1"/>
            <a:r>
              <a:rPr lang="en-US" dirty="0" smtClean="0"/>
              <a:t>National Highway Performance Program</a:t>
            </a:r>
          </a:p>
          <a:p>
            <a:pPr lvl="1"/>
            <a:r>
              <a:rPr lang="en-US" dirty="0" smtClean="0"/>
              <a:t>Highway Safety Improvement Program</a:t>
            </a:r>
          </a:p>
          <a:p>
            <a:r>
              <a:rPr lang="en-US" sz="2800" dirty="0" smtClean="0"/>
              <a:t>Metro Planning Certification Review</a:t>
            </a:r>
          </a:p>
          <a:p>
            <a:r>
              <a:rPr lang="en-US" sz="2800" dirty="0" smtClean="0"/>
              <a:t>Statewide Performance-Based Planning Process Evaluation</a:t>
            </a:r>
          </a:p>
          <a:p>
            <a:r>
              <a:rPr lang="en-US" sz="2800" dirty="0" smtClean="0"/>
              <a:t>5 Year Progress Evaluation of each State and each MPO</a:t>
            </a:r>
            <a:endParaRPr lang="en-US" sz="2800" dirty="0"/>
          </a:p>
        </p:txBody>
      </p:sp>
    </p:spTree>
    <p:extLst>
      <p:ext uri="{BB962C8B-B14F-4D97-AF65-F5344CB8AC3E}">
        <p14:creationId xmlns:p14="http://schemas.microsoft.com/office/powerpoint/2010/main" val="2091406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Stakeholder Outreach</a:t>
            </a:r>
          </a:p>
        </p:txBody>
      </p:sp>
      <p:sp>
        <p:nvSpPr>
          <p:cNvPr id="4" name="Content Placeholder 2"/>
          <p:cNvSpPr>
            <a:spLocks noGrp="1"/>
          </p:cNvSpPr>
          <p:nvPr>
            <p:ph idx="1"/>
          </p:nvPr>
        </p:nvSpPr>
        <p:spPr/>
        <p:txBody>
          <a:bodyPr>
            <a:normAutofit fontScale="85000" lnSpcReduction="20000"/>
          </a:bodyPr>
          <a:lstStyle/>
          <a:p>
            <a:r>
              <a:rPr lang="en-US" dirty="0" smtClean="0"/>
              <a:t>Methods of Outreach</a:t>
            </a:r>
          </a:p>
          <a:p>
            <a:pPr lvl="1"/>
            <a:r>
              <a:rPr lang="en-US" dirty="0" smtClean="0"/>
              <a:t>Webinars</a:t>
            </a:r>
          </a:p>
          <a:p>
            <a:pPr lvl="1"/>
            <a:r>
              <a:rPr lang="en-US" dirty="0" smtClean="0"/>
              <a:t>National Online Dialogues</a:t>
            </a:r>
          </a:p>
          <a:p>
            <a:pPr lvl="1"/>
            <a:r>
              <a:rPr lang="en-US" dirty="0" smtClean="0"/>
              <a:t>Virtual Town Hall Meetings</a:t>
            </a:r>
          </a:p>
          <a:p>
            <a:pPr lvl="1"/>
            <a:r>
              <a:rPr lang="en-US" dirty="0" smtClean="0"/>
              <a:t>Subject Matter Meetings</a:t>
            </a:r>
          </a:p>
          <a:p>
            <a:pPr lvl="1"/>
            <a:r>
              <a:rPr lang="en-US" dirty="0" smtClean="0"/>
              <a:t>Direct Contact to FHWA : </a:t>
            </a:r>
          </a:p>
          <a:p>
            <a:pPr marL="457200" lvl="1" indent="0">
              <a:buNone/>
            </a:pPr>
            <a:r>
              <a:rPr lang="en-US" sz="1800" dirty="0">
                <a:solidFill>
                  <a:schemeClr val="accent4">
                    <a:lumMod val="75000"/>
                  </a:schemeClr>
                </a:solidFill>
              </a:rPr>
              <a:t> </a:t>
            </a:r>
            <a:r>
              <a:rPr lang="en-US" sz="1800" dirty="0" smtClean="0">
                <a:solidFill>
                  <a:schemeClr val="accent4">
                    <a:lumMod val="75000"/>
                  </a:schemeClr>
                </a:solidFill>
              </a:rPr>
              <a:t>      </a:t>
            </a:r>
            <a:r>
              <a:rPr lang="en-US" sz="3000" u="sng" dirty="0" smtClean="0">
                <a:solidFill>
                  <a:schemeClr val="accent4">
                    <a:lumMod val="75000"/>
                  </a:schemeClr>
                </a:solidFill>
              </a:rPr>
              <a:t>PerformanceMeasuresRulemaking@dot.gov</a:t>
            </a:r>
          </a:p>
          <a:p>
            <a:endParaRPr lang="en-US" sz="1100" dirty="0" smtClean="0"/>
          </a:p>
          <a:p>
            <a:r>
              <a:rPr lang="en-US" dirty="0" smtClean="0"/>
              <a:t>Focused Areas for Outreach</a:t>
            </a:r>
          </a:p>
          <a:p>
            <a:pPr lvl="1"/>
            <a:r>
              <a:rPr lang="en-US" dirty="0" smtClean="0"/>
              <a:t>Performance Measures </a:t>
            </a:r>
          </a:p>
          <a:p>
            <a:pPr lvl="1"/>
            <a:r>
              <a:rPr lang="en-US" dirty="0" smtClean="0"/>
              <a:t>Target Setting Listening Session</a:t>
            </a:r>
          </a:p>
          <a:p>
            <a:pPr lvl="1"/>
            <a:r>
              <a:rPr lang="en-US" dirty="0" smtClean="0"/>
              <a:t>Reporting and Assessment</a:t>
            </a:r>
            <a:endParaRPr lang="en-US" dirty="0"/>
          </a:p>
        </p:txBody>
      </p:sp>
    </p:spTree>
    <p:extLst>
      <p:ext uri="{BB962C8B-B14F-4D97-AF65-F5344CB8AC3E}">
        <p14:creationId xmlns:p14="http://schemas.microsoft.com/office/powerpoint/2010/main" val="2339768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85000" lnSpcReduction="20000"/>
          </a:bodyPr>
          <a:lstStyle/>
          <a:p>
            <a:r>
              <a:rPr lang="en-US" b="1" i="1" dirty="0"/>
              <a:t>February </a:t>
            </a:r>
            <a:r>
              <a:rPr lang="en-US" b="1" i="1" dirty="0" smtClean="0"/>
              <a:t>2013: </a:t>
            </a:r>
            <a:r>
              <a:rPr lang="en-US" dirty="0" smtClean="0"/>
              <a:t>Launch </a:t>
            </a:r>
            <a:r>
              <a:rPr lang="en-US" dirty="0"/>
              <a:t>TPM Website, including community of </a:t>
            </a:r>
            <a:r>
              <a:rPr lang="en-US" dirty="0" smtClean="0"/>
              <a:t>practice - completed</a:t>
            </a:r>
            <a:endParaRPr lang="en-US" dirty="0"/>
          </a:p>
          <a:p>
            <a:r>
              <a:rPr lang="en-US" b="1" i="1" dirty="0"/>
              <a:t>March/April </a:t>
            </a:r>
            <a:r>
              <a:rPr lang="en-US" b="1" i="1" dirty="0" smtClean="0"/>
              <a:t>2013</a:t>
            </a:r>
            <a:r>
              <a:rPr lang="en-US" dirty="0" smtClean="0"/>
              <a:t>:  Launch </a:t>
            </a:r>
            <a:r>
              <a:rPr lang="en-US" dirty="0"/>
              <a:t>of MAP-21 PM Research Web Conference Series (5 web-conferences)</a:t>
            </a:r>
          </a:p>
          <a:p>
            <a:r>
              <a:rPr lang="en-US" b="1" i="1" dirty="0"/>
              <a:t>April </a:t>
            </a:r>
            <a:r>
              <a:rPr lang="en-US" b="1" i="1" dirty="0" smtClean="0"/>
              <a:t>2013</a:t>
            </a:r>
            <a:r>
              <a:rPr lang="en-US" dirty="0" smtClean="0"/>
              <a:t>:  Targeted </a:t>
            </a:r>
            <a:r>
              <a:rPr lang="en-US" dirty="0"/>
              <a:t>Listening Session on MAP-21 Reporting Requirements</a:t>
            </a:r>
          </a:p>
          <a:p>
            <a:r>
              <a:rPr lang="en-US" b="1" i="1" dirty="0"/>
              <a:t>May </a:t>
            </a:r>
            <a:r>
              <a:rPr lang="en-US" b="1" i="1" dirty="0" smtClean="0"/>
              <a:t>2013:  </a:t>
            </a:r>
            <a:r>
              <a:rPr lang="en-US" dirty="0" smtClean="0"/>
              <a:t>Week </a:t>
            </a:r>
            <a:r>
              <a:rPr lang="en-US" dirty="0"/>
              <a:t>of May 13:  USDOT Transportation Data Industry Day</a:t>
            </a:r>
          </a:p>
          <a:p>
            <a:r>
              <a:rPr lang="en-US" b="1" i="1" dirty="0"/>
              <a:t>June </a:t>
            </a:r>
            <a:r>
              <a:rPr lang="en-US" b="1" i="1" dirty="0" smtClean="0"/>
              <a:t>2013</a:t>
            </a:r>
            <a:r>
              <a:rPr lang="en-US" dirty="0" smtClean="0"/>
              <a:t>:  Week </a:t>
            </a:r>
            <a:r>
              <a:rPr lang="en-US" dirty="0"/>
              <a:t>of June 10th (during TRB mid-year meeting):  Targeted  Listening Session on MAP-21 Data, Data Analysis and Tools, and Data for Decision-making</a:t>
            </a:r>
          </a:p>
          <a:p>
            <a:endParaRPr lang="en-US" dirty="0"/>
          </a:p>
        </p:txBody>
      </p:sp>
      <p:sp>
        <p:nvSpPr>
          <p:cNvPr id="2" name="Title 1"/>
          <p:cNvSpPr>
            <a:spLocks noGrp="1"/>
          </p:cNvSpPr>
          <p:nvPr>
            <p:ph type="title"/>
          </p:nvPr>
        </p:nvSpPr>
        <p:spPr/>
        <p:txBody>
          <a:bodyPr/>
          <a:lstStyle/>
          <a:p>
            <a:r>
              <a:rPr lang="en-US" dirty="0" smtClean="0"/>
              <a:t>Upcoming Outreach Activities</a:t>
            </a:r>
            <a:endParaRPr lang="en-US" dirty="0"/>
          </a:p>
        </p:txBody>
      </p:sp>
    </p:spTree>
    <p:extLst>
      <p:ext uri="{BB962C8B-B14F-4D97-AF65-F5344CB8AC3E}">
        <p14:creationId xmlns:p14="http://schemas.microsoft.com/office/powerpoint/2010/main" val="678799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More Information</a:t>
            </a:r>
          </a:p>
        </p:txBody>
      </p:sp>
      <p:sp>
        <p:nvSpPr>
          <p:cNvPr id="4" name="Content Placeholder 3"/>
          <p:cNvSpPr>
            <a:spLocks noGrp="1"/>
          </p:cNvSpPr>
          <p:nvPr>
            <p:ph idx="1"/>
          </p:nvPr>
        </p:nvSpPr>
        <p:spPr/>
        <p:txBody>
          <a:bodyPr>
            <a:normAutofit fontScale="92500" lnSpcReduction="10000"/>
          </a:bodyPr>
          <a:lstStyle/>
          <a:p>
            <a:r>
              <a:rPr lang="en-US" sz="2800" dirty="0" smtClean="0"/>
              <a:t>MAP-21 website (</a:t>
            </a:r>
            <a:r>
              <a:rPr lang="en-US" sz="2800" dirty="0" smtClean="0">
                <a:solidFill>
                  <a:schemeClr val="accent2">
                    <a:lumMod val="75000"/>
                  </a:schemeClr>
                </a:solidFill>
              </a:rPr>
              <a:t>www.fhwa.dot.gov/map21</a:t>
            </a:r>
            <a:r>
              <a:rPr lang="en-US" sz="2800" dirty="0" smtClean="0"/>
              <a:t>)</a:t>
            </a:r>
            <a:endParaRPr lang="en-US" sz="2800" dirty="0"/>
          </a:p>
          <a:p>
            <a:pPr lvl="1"/>
            <a:r>
              <a:rPr lang="en-US" dirty="0" smtClean="0"/>
              <a:t>Bill summary and funding </a:t>
            </a:r>
            <a:r>
              <a:rPr lang="en-US" dirty="0"/>
              <a:t>tables</a:t>
            </a:r>
          </a:p>
          <a:p>
            <a:pPr lvl="1"/>
            <a:r>
              <a:rPr lang="en-US" dirty="0"/>
              <a:t>Fact sheets and </a:t>
            </a:r>
            <a:r>
              <a:rPr lang="en-US" dirty="0" smtClean="0"/>
              <a:t>Q&amp;As</a:t>
            </a:r>
          </a:p>
          <a:p>
            <a:pPr lvl="1"/>
            <a:r>
              <a:rPr lang="en-US" dirty="0" smtClean="0"/>
              <a:t>Presentations</a:t>
            </a:r>
          </a:p>
          <a:p>
            <a:pPr lvl="1"/>
            <a:r>
              <a:rPr lang="en-US" dirty="0" smtClean="0"/>
              <a:t>Points of contact</a:t>
            </a:r>
          </a:p>
          <a:p>
            <a:pPr lvl="1"/>
            <a:r>
              <a:rPr lang="en-US" dirty="0" smtClean="0"/>
              <a:t>Recordings of </a:t>
            </a:r>
            <a:r>
              <a:rPr lang="en-US" dirty="0"/>
              <a:t>webinars </a:t>
            </a:r>
            <a:endParaRPr lang="en-US" dirty="0" smtClean="0"/>
          </a:p>
          <a:p>
            <a:pPr marL="457200" lvl="1" indent="0">
              <a:buNone/>
            </a:pPr>
            <a:r>
              <a:rPr lang="en-US" dirty="0" smtClean="0">
                <a:solidFill>
                  <a:schemeClr val="accent1">
                    <a:lumMod val="75000"/>
                  </a:schemeClr>
                </a:solidFill>
              </a:rPr>
              <a:t>     (http</a:t>
            </a:r>
            <a:r>
              <a:rPr lang="en-US" dirty="0">
                <a:solidFill>
                  <a:schemeClr val="accent1">
                    <a:lumMod val="75000"/>
                  </a:schemeClr>
                </a:solidFill>
              </a:rPr>
              <a:t>://</a:t>
            </a:r>
            <a:r>
              <a:rPr lang="en-US" dirty="0" smtClean="0">
                <a:solidFill>
                  <a:schemeClr val="accent1">
                    <a:lumMod val="75000"/>
                  </a:schemeClr>
                </a:solidFill>
              </a:rPr>
              <a:t>www.fhwa.dot.gov/map21/webinars.cfm)</a:t>
            </a:r>
            <a:endParaRPr lang="en-US" dirty="0">
              <a:solidFill>
                <a:schemeClr val="accent1">
                  <a:lumMod val="75000"/>
                </a:schemeClr>
              </a:solidFill>
            </a:endParaRPr>
          </a:p>
          <a:p>
            <a:r>
              <a:rPr lang="en-US" sz="2800" dirty="0" smtClean="0"/>
              <a:t>FHWA Performance Management Website (</a:t>
            </a:r>
            <a:r>
              <a:rPr lang="en-US" sz="2800" dirty="0" smtClean="0">
                <a:hlinkClick r:id="rId3"/>
              </a:rPr>
              <a:t>www.fhwa.dot.gov/tpm</a:t>
            </a:r>
            <a:r>
              <a:rPr lang="en-US" sz="2800" dirty="0" smtClean="0"/>
              <a:t> )</a:t>
            </a:r>
          </a:p>
          <a:p>
            <a:r>
              <a:rPr lang="en-US" sz="2800" dirty="0" smtClean="0"/>
              <a:t>Training and </a:t>
            </a:r>
            <a:r>
              <a:rPr lang="en-US" sz="2800" dirty="0"/>
              <a:t>Support (under development)</a:t>
            </a:r>
          </a:p>
          <a:p>
            <a:endParaRPr lang="en-US" sz="2800" dirty="0"/>
          </a:p>
          <a:p>
            <a:pPr marL="668337" lvl="2" indent="0">
              <a:buNone/>
            </a:pPr>
            <a:endParaRPr lang="en-US" dirty="0" smtClean="0"/>
          </a:p>
          <a:p>
            <a:pPr marL="393700" lvl="1" indent="0">
              <a:buNone/>
            </a:pPr>
            <a:endParaRPr lang="en-US" dirty="0"/>
          </a:p>
          <a:p>
            <a:pPr marL="668337" lvl="2" indent="0">
              <a:buNone/>
            </a:pPr>
            <a:endParaRPr lang="en-US" dirty="0"/>
          </a:p>
        </p:txBody>
      </p:sp>
    </p:spTree>
    <p:extLst>
      <p:ext uri="{BB962C8B-B14F-4D97-AF65-F5344CB8AC3E}">
        <p14:creationId xmlns:p14="http://schemas.microsoft.com/office/powerpoint/2010/main" val="1081120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Management Process</a:t>
            </a:r>
          </a:p>
        </p:txBody>
      </p:sp>
      <p:sp>
        <p:nvSpPr>
          <p:cNvPr id="4" name="Content Placeholder 3"/>
          <p:cNvSpPr>
            <a:spLocks noGrp="1"/>
          </p:cNvSpPr>
          <p:nvPr>
            <p:ph idx="1"/>
          </p:nvPr>
        </p:nvSpPr>
        <p:spPr/>
        <p:txBody>
          <a:bodyPr>
            <a:normAutofit fontScale="62500" lnSpcReduction="20000"/>
          </a:bodyPr>
          <a:lstStyle/>
          <a:p>
            <a:r>
              <a:rPr lang="en-US" sz="2700" dirty="0" smtClean="0"/>
              <a:t>MAP-21: Identifies national </a:t>
            </a:r>
            <a:r>
              <a:rPr lang="en-US" sz="2700" dirty="0"/>
              <a:t>goal </a:t>
            </a:r>
            <a:r>
              <a:rPr lang="en-US" sz="2700" dirty="0" smtClean="0"/>
              <a:t>areas </a:t>
            </a:r>
          </a:p>
          <a:p>
            <a:pPr lvl="3"/>
            <a:endParaRPr lang="en-US" sz="2700" dirty="0"/>
          </a:p>
          <a:p>
            <a:r>
              <a:rPr lang="en-US" sz="2700" dirty="0" smtClean="0"/>
              <a:t>USDOT</a:t>
            </a:r>
            <a:r>
              <a:rPr lang="en-US" sz="2700" dirty="0"/>
              <a:t>: establish measures, with input, within 18 </a:t>
            </a:r>
            <a:r>
              <a:rPr lang="en-US" sz="2700" dirty="0" smtClean="0"/>
              <a:t>months</a:t>
            </a:r>
          </a:p>
          <a:p>
            <a:endParaRPr lang="en-US" sz="2700" dirty="0" smtClean="0"/>
          </a:p>
          <a:p>
            <a:r>
              <a:rPr lang="en-US" sz="2700" dirty="0" smtClean="0"/>
              <a:t>MAP-21 </a:t>
            </a:r>
            <a:r>
              <a:rPr lang="en-US" sz="2700" dirty="0"/>
              <a:t>thresholds </a:t>
            </a:r>
          </a:p>
          <a:p>
            <a:pPr lvl="1"/>
            <a:r>
              <a:rPr lang="en-US" sz="2700" dirty="0"/>
              <a:t>Pavement condition on Interstate</a:t>
            </a:r>
          </a:p>
          <a:p>
            <a:pPr lvl="1"/>
            <a:r>
              <a:rPr lang="en-US" sz="2700" dirty="0"/>
              <a:t>Bridge condition on NHS</a:t>
            </a:r>
          </a:p>
          <a:p>
            <a:pPr lvl="3"/>
            <a:endParaRPr lang="en-US" sz="2700" dirty="0"/>
          </a:p>
          <a:p>
            <a:r>
              <a:rPr lang="en-US" sz="2700" dirty="0" smtClean="0"/>
              <a:t>States </a:t>
            </a:r>
            <a:r>
              <a:rPr lang="en-US" sz="2700" dirty="0"/>
              <a:t>and MPOs:</a:t>
            </a:r>
          </a:p>
          <a:p>
            <a:pPr lvl="1"/>
            <a:r>
              <a:rPr lang="en-US" sz="2700" dirty="0"/>
              <a:t>State targets within 12 months of USDOT establishment of measures</a:t>
            </a:r>
          </a:p>
          <a:p>
            <a:pPr lvl="1"/>
            <a:r>
              <a:rPr lang="en-US" sz="2700" dirty="0"/>
              <a:t>MPO targets within 6 months of State establishment of targets</a:t>
            </a:r>
          </a:p>
          <a:p>
            <a:pPr lvl="1"/>
            <a:r>
              <a:rPr lang="en-US" sz="2700" dirty="0"/>
              <a:t>Incorporate measures and targets into planning process</a:t>
            </a:r>
          </a:p>
          <a:p>
            <a:pPr lvl="3"/>
            <a:endParaRPr lang="en-US" sz="2700" dirty="0"/>
          </a:p>
          <a:p>
            <a:r>
              <a:rPr lang="en-US" sz="2700" dirty="0"/>
              <a:t>States report on progress toward targets</a:t>
            </a:r>
          </a:p>
          <a:p>
            <a:pPr lvl="1"/>
            <a:r>
              <a:rPr lang="en-US" sz="2700" dirty="0"/>
              <a:t>Report within 4 years of enactment; biennially thereafter</a:t>
            </a:r>
          </a:p>
          <a:p>
            <a:pPr lvl="1"/>
            <a:r>
              <a:rPr lang="en-US" sz="2700" dirty="0"/>
              <a:t>Insufficient progress toward NHPP/HSIP targets </a:t>
            </a:r>
            <a:endParaRPr lang="en-US" sz="2700" dirty="0" smtClean="0"/>
          </a:p>
          <a:p>
            <a:pPr marL="668337" lvl="2" indent="0">
              <a:buNone/>
            </a:pPr>
            <a:r>
              <a:rPr lang="en-US" sz="2700" dirty="0" smtClean="0"/>
              <a:t>-&gt;  </a:t>
            </a:r>
            <a:r>
              <a:rPr lang="en-US" sz="2700" dirty="0"/>
              <a:t>triggers corrective </a:t>
            </a:r>
            <a:r>
              <a:rPr lang="en-US" sz="2700" dirty="0" smtClean="0"/>
              <a:t>actions (not </a:t>
            </a:r>
            <a:r>
              <a:rPr lang="en-US" sz="2700" dirty="0"/>
              <a:t>sanctions)</a:t>
            </a:r>
          </a:p>
          <a:p>
            <a:pPr lvl="3"/>
            <a:endParaRPr lang="en-US" dirty="0"/>
          </a:p>
          <a:p>
            <a:pPr marL="0" indent="0">
              <a:buNone/>
            </a:pPr>
            <a:endParaRPr lang="en-US" dirty="0"/>
          </a:p>
          <a:p>
            <a:endParaRPr lang="en-US" dirty="0"/>
          </a:p>
        </p:txBody>
      </p:sp>
    </p:spTree>
    <p:extLst>
      <p:ext uri="{BB962C8B-B14F-4D97-AF65-F5344CB8AC3E}">
        <p14:creationId xmlns:p14="http://schemas.microsoft.com/office/powerpoint/2010/main" val="3240888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4326788" y="3833428"/>
            <a:ext cx="4421676" cy="2295872"/>
          </a:xfrm>
          <a:prstGeom prst="roundRect">
            <a:avLst>
              <a:gd name="adj" fmla="val 1160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Rounded Rectangle 7"/>
          <p:cNvSpPr/>
          <p:nvPr/>
        </p:nvSpPr>
        <p:spPr>
          <a:xfrm>
            <a:off x="4326788" y="1592796"/>
            <a:ext cx="4421676" cy="1980220"/>
          </a:xfrm>
          <a:prstGeom prst="roundRect">
            <a:avLst>
              <a:gd name="adj" fmla="val 12899"/>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 name="Rounded Rectangle 4"/>
          <p:cNvSpPr/>
          <p:nvPr/>
        </p:nvSpPr>
        <p:spPr>
          <a:xfrm>
            <a:off x="215516" y="1592796"/>
            <a:ext cx="3816424" cy="3672408"/>
          </a:xfrm>
          <a:prstGeom prst="roundRect">
            <a:avLst>
              <a:gd name="adj" fmla="val 8281"/>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p:txBody>
          <a:bodyPr/>
          <a:lstStyle/>
          <a:p>
            <a:pPr algn="ctr"/>
            <a:r>
              <a:rPr lang="en-US" dirty="0" smtClean="0"/>
              <a:t>Performance Measures</a:t>
            </a:r>
            <a:endParaRPr lang="en-US" dirty="0"/>
          </a:p>
        </p:txBody>
      </p:sp>
      <p:sp>
        <p:nvSpPr>
          <p:cNvPr id="3" name="Content Placeholder 2"/>
          <p:cNvSpPr>
            <a:spLocks noGrp="1"/>
          </p:cNvSpPr>
          <p:nvPr>
            <p:ph idx="1"/>
          </p:nvPr>
        </p:nvSpPr>
        <p:spPr>
          <a:xfrm>
            <a:off x="215516" y="1580024"/>
            <a:ext cx="3960440" cy="3649176"/>
          </a:xfrm>
        </p:spPr>
        <p:txBody>
          <a:bodyPr>
            <a:normAutofit/>
          </a:bodyPr>
          <a:lstStyle/>
          <a:p>
            <a:pPr marL="0" indent="0">
              <a:buNone/>
            </a:pPr>
            <a:r>
              <a:rPr lang="en-US" dirty="0" smtClean="0"/>
              <a:t> Highways</a:t>
            </a:r>
            <a:endParaRPr lang="en-US" sz="2800" dirty="0" smtClean="0"/>
          </a:p>
          <a:p>
            <a:pPr marL="457200" lvl="1" indent="-228600"/>
            <a:r>
              <a:rPr lang="en-US" sz="2400" dirty="0" smtClean="0"/>
              <a:t>Safety (4)</a:t>
            </a:r>
          </a:p>
          <a:p>
            <a:pPr marL="457200" lvl="1" indent="-228600"/>
            <a:r>
              <a:rPr lang="en-US" sz="2400" dirty="0" smtClean="0"/>
              <a:t>Infrastructure Cond. (3)</a:t>
            </a:r>
          </a:p>
          <a:p>
            <a:pPr marL="457200" lvl="1" indent="-228600"/>
            <a:r>
              <a:rPr lang="en-US" sz="2400" dirty="0" smtClean="0"/>
              <a:t>System Performance (2)</a:t>
            </a:r>
          </a:p>
          <a:p>
            <a:pPr marL="457200" lvl="1" indent="-228600"/>
            <a:r>
              <a:rPr lang="en-US" sz="2400" dirty="0" smtClean="0"/>
              <a:t>Freight Movement (1)</a:t>
            </a:r>
          </a:p>
          <a:p>
            <a:pPr marL="457200" lvl="1" indent="-228600"/>
            <a:r>
              <a:rPr lang="en-US" sz="2400" dirty="0" smtClean="0"/>
              <a:t>Traffic Congestion (1)</a:t>
            </a:r>
          </a:p>
          <a:p>
            <a:pPr marL="457200" lvl="1" indent="-228600"/>
            <a:r>
              <a:rPr lang="en-US" sz="2400" dirty="0" smtClean="0"/>
              <a:t>On-Road Mobile Source Emissions (1)</a:t>
            </a:r>
          </a:p>
          <a:p>
            <a:pPr lvl="1"/>
            <a:endParaRPr lang="en-US" dirty="0"/>
          </a:p>
        </p:txBody>
      </p:sp>
      <p:sp>
        <p:nvSpPr>
          <p:cNvPr id="4" name="Content Placeholder 2"/>
          <p:cNvSpPr txBox="1">
            <a:spLocks/>
          </p:cNvSpPr>
          <p:nvPr/>
        </p:nvSpPr>
        <p:spPr>
          <a:xfrm>
            <a:off x="4319972" y="1592796"/>
            <a:ext cx="4608512"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Bef>
                <a:spcPts val="1200"/>
              </a:spcBef>
              <a:spcAft>
                <a:spcPts val="0"/>
              </a:spcAft>
              <a:buFont typeface="Wingdings" pitchFamily="2" charset="2"/>
              <a:buNone/>
            </a:pPr>
            <a:r>
              <a:rPr lang="en-US" dirty="0" smtClean="0">
                <a:solidFill>
                  <a:prstClr val="black"/>
                </a:solidFill>
              </a:rPr>
              <a:t> Public Transportation</a:t>
            </a:r>
          </a:p>
          <a:p>
            <a:pPr marL="457200" lvl="1" indent="-228600" fontAlgn="auto">
              <a:spcAft>
                <a:spcPts val="0"/>
              </a:spcAft>
            </a:pPr>
            <a:r>
              <a:rPr lang="en-US" sz="2400" dirty="0" smtClean="0">
                <a:solidFill>
                  <a:prstClr val="black"/>
                </a:solidFill>
              </a:rPr>
              <a:t>“State of Good Repair”</a:t>
            </a:r>
          </a:p>
          <a:p>
            <a:pPr marL="457200" lvl="1" indent="-228600" fontAlgn="auto">
              <a:spcAft>
                <a:spcPts val="0"/>
              </a:spcAft>
            </a:pPr>
            <a:r>
              <a:rPr lang="en-US" sz="2400" dirty="0" smtClean="0">
                <a:solidFill>
                  <a:prstClr val="black"/>
                </a:solidFill>
              </a:rPr>
              <a:t>Condition of Assets</a:t>
            </a:r>
          </a:p>
          <a:p>
            <a:pPr marL="457200" lvl="1" indent="-228600" fontAlgn="auto">
              <a:spcAft>
                <a:spcPts val="0"/>
              </a:spcAft>
            </a:pPr>
            <a:r>
              <a:rPr lang="en-US" sz="2400" dirty="0" smtClean="0">
                <a:solidFill>
                  <a:prstClr val="black"/>
                </a:solidFill>
              </a:rPr>
              <a:t>Safety Performance Criteria</a:t>
            </a:r>
          </a:p>
          <a:p>
            <a:pPr marL="0" indent="0" fontAlgn="auto">
              <a:spcBef>
                <a:spcPts val="3600"/>
              </a:spcBef>
              <a:spcAft>
                <a:spcPts val="0"/>
              </a:spcAft>
              <a:buFont typeface="Wingdings" pitchFamily="2" charset="2"/>
              <a:buNone/>
            </a:pPr>
            <a:r>
              <a:rPr lang="en-US" dirty="0" smtClean="0">
                <a:solidFill>
                  <a:prstClr val="black"/>
                </a:solidFill>
              </a:rPr>
              <a:t> Highway Safety Programs</a:t>
            </a:r>
          </a:p>
          <a:p>
            <a:pPr marL="457200" lvl="1" indent="-228600" fontAlgn="auto">
              <a:spcAft>
                <a:spcPts val="0"/>
              </a:spcAft>
            </a:pPr>
            <a:r>
              <a:rPr lang="en-US" sz="2400" dirty="0" smtClean="0">
                <a:solidFill>
                  <a:prstClr val="black"/>
                </a:solidFill>
              </a:rPr>
              <a:t>14 Measures</a:t>
            </a:r>
          </a:p>
          <a:p>
            <a:pPr marL="457200" lvl="1" indent="-228600" fontAlgn="auto">
              <a:spcAft>
                <a:spcPts val="0"/>
              </a:spcAft>
            </a:pPr>
            <a:r>
              <a:rPr lang="en-US" sz="2400" dirty="0" smtClean="0">
                <a:solidFill>
                  <a:prstClr val="black"/>
                </a:solidFill>
              </a:rPr>
              <a:t>“Traffic Safety Performance Measures for States and Federal Agencies” 2008</a:t>
            </a:r>
          </a:p>
          <a:p>
            <a:pPr lvl="1" fontAlgn="auto">
              <a:spcAft>
                <a:spcPts val="0"/>
              </a:spcAft>
            </a:pPr>
            <a:endParaRPr lang="en-US" dirty="0" smtClean="0">
              <a:solidFill>
                <a:prstClr val="black"/>
              </a:solidFill>
            </a:endParaRPr>
          </a:p>
          <a:p>
            <a:pPr lvl="1" fontAlgn="auto">
              <a:spcAft>
                <a:spcPts val="0"/>
              </a:spcAft>
            </a:pPr>
            <a:endParaRPr lang="en-US" dirty="0">
              <a:solidFill>
                <a:prstClr val="black"/>
              </a:solidFill>
            </a:endParaRPr>
          </a:p>
        </p:txBody>
      </p:sp>
    </p:spTree>
    <p:extLst>
      <p:ext uri="{BB962C8B-B14F-4D97-AF65-F5344CB8AC3E}">
        <p14:creationId xmlns:p14="http://schemas.microsoft.com/office/powerpoint/2010/main" val="812122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Measure Rule</a:t>
            </a:r>
          </a:p>
        </p:txBody>
      </p:sp>
      <p:sp>
        <p:nvSpPr>
          <p:cNvPr id="4" name="Content Placeholder 2"/>
          <p:cNvSpPr>
            <a:spLocks noGrp="1"/>
          </p:cNvSpPr>
          <p:nvPr>
            <p:ph idx="1"/>
          </p:nvPr>
        </p:nvSpPr>
        <p:spPr/>
        <p:txBody>
          <a:bodyPr>
            <a:normAutofit/>
          </a:bodyPr>
          <a:lstStyle/>
          <a:p>
            <a:r>
              <a:rPr lang="en-US" sz="2400" dirty="0" smtClean="0"/>
              <a:t>Establishment of National Measures</a:t>
            </a:r>
          </a:p>
          <a:p>
            <a:pPr lvl="1"/>
            <a:r>
              <a:rPr lang="en-US" sz="2400" dirty="0" smtClean="0"/>
              <a:t>Measure Definition</a:t>
            </a:r>
          </a:p>
          <a:p>
            <a:pPr lvl="1"/>
            <a:r>
              <a:rPr lang="en-US" sz="2400" dirty="0" smtClean="0"/>
              <a:t>Data Elements</a:t>
            </a:r>
          </a:p>
          <a:p>
            <a:r>
              <a:rPr lang="en-US" sz="2400" dirty="0" smtClean="0"/>
              <a:t>Setting Minimum Condition for Interstate Pavements</a:t>
            </a:r>
          </a:p>
          <a:p>
            <a:r>
              <a:rPr lang="en-US" sz="2400" dirty="0" smtClean="0"/>
              <a:t>Outlining Target Setting Requirements</a:t>
            </a:r>
          </a:p>
          <a:p>
            <a:r>
              <a:rPr lang="en-US" sz="2400" dirty="0" smtClean="0"/>
              <a:t>Defining Target Achievement</a:t>
            </a:r>
          </a:p>
          <a:p>
            <a:r>
              <a:rPr lang="en-US" sz="2400" dirty="0" smtClean="0"/>
              <a:t>Outlining Performance Reporting Requirements</a:t>
            </a:r>
          </a:p>
          <a:p>
            <a:endParaRPr lang="en-US" dirty="0"/>
          </a:p>
        </p:txBody>
      </p:sp>
    </p:spTree>
    <p:extLst>
      <p:ext uri="{BB962C8B-B14F-4D97-AF65-F5344CB8AC3E}">
        <p14:creationId xmlns:p14="http://schemas.microsoft.com/office/powerpoint/2010/main" val="40485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Rulemaking Process/Timeline</a:t>
            </a:r>
          </a:p>
        </p:txBody>
      </p:sp>
      <p:sp>
        <p:nvSpPr>
          <p:cNvPr id="4" name="Content Placeholder 3"/>
          <p:cNvSpPr>
            <a:spLocks noGrp="1"/>
          </p:cNvSpPr>
          <p:nvPr>
            <p:ph idx="1"/>
          </p:nvPr>
        </p:nvSpPr>
        <p:spPr/>
        <p:txBody>
          <a:bodyPr>
            <a:noAutofit/>
          </a:bodyPr>
          <a:lstStyle/>
          <a:p>
            <a:r>
              <a:rPr lang="en-US" sz="2300" dirty="0" smtClean="0"/>
              <a:t>Required to promulgate rulemaking within 18 months of     October 1, 2012.</a:t>
            </a:r>
          </a:p>
          <a:p>
            <a:r>
              <a:rPr lang="en-US" sz="2300" dirty="0" smtClean="0"/>
              <a:t>Rulemaking activities currently underway and include:</a:t>
            </a:r>
          </a:p>
          <a:p>
            <a:pPr lvl="1"/>
            <a:r>
              <a:rPr lang="en-US" sz="2300" dirty="0" smtClean="0"/>
              <a:t>Consultation with stakeholders</a:t>
            </a:r>
          </a:p>
          <a:p>
            <a:pPr lvl="1"/>
            <a:r>
              <a:rPr lang="en-US" sz="2300" dirty="0" smtClean="0"/>
              <a:t>Drafting of the Notice of Proposed Rulemaking (NPRM)</a:t>
            </a:r>
          </a:p>
          <a:p>
            <a:pPr lvl="1"/>
            <a:r>
              <a:rPr lang="en-US" sz="2300" dirty="0" smtClean="0"/>
              <a:t>Completion of an Economic Assessment that looks at the impact of the proposed rule on States, MPOs and other stakeholders.</a:t>
            </a:r>
          </a:p>
          <a:p>
            <a:pPr lvl="1"/>
            <a:r>
              <a:rPr lang="en-US" sz="2300" dirty="0" smtClean="0"/>
              <a:t>Coordination with other rulemakings, i.e. Planning, Asset Management Plan, FTA</a:t>
            </a:r>
          </a:p>
          <a:p>
            <a:r>
              <a:rPr lang="en-US" sz="2300" dirty="0" smtClean="0"/>
              <a:t>90 day minimum comment period </a:t>
            </a:r>
            <a:r>
              <a:rPr lang="en-US" sz="2300" dirty="0"/>
              <a:t>required after </a:t>
            </a:r>
            <a:r>
              <a:rPr lang="en-US" sz="2300" dirty="0" smtClean="0"/>
              <a:t>NPRM is published.</a:t>
            </a:r>
          </a:p>
          <a:p>
            <a:r>
              <a:rPr lang="en-US" sz="2300" dirty="0" smtClean="0"/>
              <a:t>Publication of final rule in Federal Register and an effective date.</a:t>
            </a:r>
            <a:endParaRPr lang="en-US" sz="2300" dirty="0"/>
          </a:p>
        </p:txBody>
      </p:sp>
    </p:spTree>
    <p:extLst>
      <p:ext uri="{BB962C8B-B14F-4D97-AF65-F5344CB8AC3E}">
        <p14:creationId xmlns:p14="http://schemas.microsoft.com/office/powerpoint/2010/main" val="2003150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GROUP MEASURES BASED ON READINESS</a:t>
            </a:r>
          </a:p>
        </p:txBody>
      </p:sp>
      <p:graphicFrame>
        <p:nvGraphicFramePr>
          <p:cNvPr id="4" name="Table 3"/>
          <p:cNvGraphicFramePr>
            <a:graphicFrameLocks noGrp="1"/>
          </p:cNvGraphicFramePr>
          <p:nvPr>
            <p:extLst>
              <p:ext uri="{D42A27DB-BD31-4B8C-83A1-F6EECF244321}">
                <p14:modId xmlns:p14="http://schemas.microsoft.com/office/powerpoint/2010/main" val="1645161333"/>
              </p:ext>
            </p:extLst>
          </p:nvPr>
        </p:nvGraphicFramePr>
        <p:xfrm>
          <a:off x="457200" y="1474280"/>
          <a:ext cx="8382000" cy="1954720"/>
        </p:xfrm>
        <a:graphic>
          <a:graphicData uri="http://schemas.openxmlformats.org/drawingml/2006/table">
            <a:tbl>
              <a:tblPr firstRow="1" firstCol="1" bandRow="1">
                <a:tableStyleId>{8799B23B-EC83-4686-B30A-512413B5E67A}</a:tableStyleId>
              </a:tblPr>
              <a:tblGrid>
                <a:gridCol w="2381113"/>
                <a:gridCol w="6000887"/>
              </a:tblGrid>
              <a:tr h="396688">
                <a:tc>
                  <a:txBody>
                    <a:bodyPr/>
                    <a:lstStyle/>
                    <a:p>
                      <a:pPr marL="0" marR="0">
                        <a:spcBef>
                          <a:spcPts val="0"/>
                        </a:spcBef>
                        <a:spcAft>
                          <a:spcPts val="0"/>
                        </a:spcAft>
                      </a:pPr>
                      <a:r>
                        <a:rPr lang="en-US" sz="2000" dirty="0" smtClean="0">
                          <a:effectLst/>
                          <a:latin typeface="Segoe UI" pitchFamily="34" charset="0"/>
                          <a:ea typeface="Segoe UI" pitchFamily="34" charset="0"/>
                          <a:cs typeface="Segoe UI" pitchFamily="34" charset="0"/>
                        </a:rPr>
                        <a:t>PROGRAM</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tc>
                <a:tc>
                  <a:txBody>
                    <a:bodyPr/>
                    <a:lstStyle/>
                    <a:p>
                      <a:pPr marL="0" marR="0" indent="0">
                        <a:spcBef>
                          <a:spcPts val="0"/>
                        </a:spcBef>
                        <a:spcAft>
                          <a:spcPts val="0"/>
                        </a:spcAft>
                        <a:buFont typeface="Arial" pitchFamily="34" charset="0"/>
                        <a:buNone/>
                      </a:pPr>
                      <a:r>
                        <a:rPr lang="en-US" sz="2000" dirty="0" smtClean="0">
                          <a:effectLst/>
                          <a:latin typeface="Segoe UI" pitchFamily="34" charset="0"/>
                          <a:ea typeface="Segoe UI" pitchFamily="34" charset="0"/>
                          <a:cs typeface="Segoe UI" pitchFamily="34" charset="0"/>
                        </a:rPr>
                        <a:t>MEASURE CATEGORY</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tc>
              </a:tr>
              <a:tr h="389508">
                <a:tc rowSpan="4">
                  <a:txBody>
                    <a:bodyPr/>
                    <a:lstStyle/>
                    <a:p>
                      <a:pPr marL="0" marR="0">
                        <a:spcBef>
                          <a:spcPts val="0"/>
                        </a:spcBef>
                        <a:spcAft>
                          <a:spcPts val="0"/>
                        </a:spcAft>
                      </a:pPr>
                      <a:r>
                        <a:rPr lang="en-US" sz="2000" dirty="0" smtClean="0">
                          <a:effectLst/>
                          <a:latin typeface="Segoe UI" pitchFamily="34" charset="0"/>
                          <a:ea typeface="Segoe UI" pitchFamily="34" charset="0"/>
                          <a:cs typeface="Segoe UI" pitchFamily="34" charset="0"/>
                        </a:rPr>
                        <a:t>STATUS I</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Serious Injuries per VMT</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r h="389508">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Fatalities per VMT</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r h="389508">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Number of Serious Injuries</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r h="389508">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Number of Fatalities</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49103759"/>
              </p:ext>
            </p:extLst>
          </p:nvPr>
        </p:nvGraphicFramePr>
        <p:xfrm>
          <a:off x="457200" y="3570780"/>
          <a:ext cx="8382000" cy="1077420"/>
        </p:xfrm>
        <a:graphic>
          <a:graphicData uri="http://schemas.openxmlformats.org/drawingml/2006/table">
            <a:tbl>
              <a:tblPr firstRow="1" firstCol="1" bandRow="1">
                <a:tableStyleId>{16D9F66E-5EB9-4882-86FB-DCBF35E3C3E4}</a:tableStyleId>
              </a:tblPr>
              <a:tblGrid>
                <a:gridCol w="2381113"/>
                <a:gridCol w="6000887"/>
              </a:tblGrid>
              <a:tr h="359140">
                <a:tc rowSpan="3">
                  <a:txBody>
                    <a:bodyPr/>
                    <a:lstStyle/>
                    <a:p>
                      <a:pPr marL="0" marR="0">
                        <a:spcBef>
                          <a:spcPts val="0"/>
                        </a:spcBef>
                        <a:spcAft>
                          <a:spcPts val="0"/>
                        </a:spcAft>
                      </a:pPr>
                      <a:r>
                        <a:rPr lang="en-US" sz="2000" dirty="0" smtClean="0">
                          <a:effectLst/>
                          <a:latin typeface="Segoe UI" pitchFamily="34" charset="0"/>
                          <a:ea typeface="Segoe UI" pitchFamily="34" charset="0"/>
                          <a:cs typeface="Segoe UI" pitchFamily="34" charset="0"/>
                        </a:rPr>
                        <a:t>STATUS II</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tc>
                <a:tc>
                  <a:txBody>
                    <a:bodyPr/>
                    <a:lstStyle/>
                    <a:p>
                      <a:pPr marL="342900" marR="0" indent="-342900">
                        <a:spcBef>
                          <a:spcPts val="0"/>
                        </a:spcBef>
                        <a:spcAft>
                          <a:spcPts val="0"/>
                        </a:spcAft>
                        <a:buFont typeface="Arial" pitchFamily="34" charset="0"/>
                        <a:buChar char="•"/>
                      </a:pPr>
                      <a:r>
                        <a:rPr lang="en-US" sz="2000" b="0" dirty="0">
                          <a:effectLst/>
                          <a:latin typeface="Segoe UI" pitchFamily="34" charset="0"/>
                          <a:ea typeface="Segoe UI" pitchFamily="34" charset="0"/>
                          <a:cs typeface="Segoe UI" pitchFamily="34" charset="0"/>
                        </a:rPr>
                        <a:t>Pavement Condition on the </a:t>
                      </a:r>
                      <a:r>
                        <a:rPr lang="en-US" sz="2000" b="0" dirty="0" smtClean="0">
                          <a:effectLst/>
                          <a:latin typeface="Segoe UI" pitchFamily="34" charset="0"/>
                          <a:ea typeface="Segoe UI" pitchFamily="34" charset="0"/>
                          <a:cs typeface="Segoe UI" pitchFamily="34" charset="0"/>
                        </a:rPr>
                        <a:t>Interstates</a:t>
                      </a:r>
                      <a:endParaRPr lang="en-US" sz="2000" b="0" dirty="0">
                        <a:solidFill>
                          <a:schemeClr val="tx1"/>
                        </a:solidFill>
                        <a:effectLst/>
                        <a:latin typeface="Segoe UI" pitchFamily="34" charset="0"/>
                        <a:ea typeface="Segoe UI" pitchFamily="34" charset="0"/>
                        <a:cs typeface="Segoe UI" pitchFamily="34" charset="0"/>
                      </a:endParaRPr>
                    </a:p>
                  </a:txBody>
                  <a:tcPr marL="68580" marR="68580" marT="0" marB="0" anchor="ctr"/>
                </a:tc>
              </a:tr>
              <a:tr h="359140">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Pavement Condition on the Non-Interstate NHS </a:t>
                      </a:r>
                      <a:endParaRPr lang="en-US" sz="2000" b="1" dirty="0">
                        <a:solidFill>
                          <a:schemeClr val="tx1"/>
                        </a:solidFill>
                        <a:effectLst/>
                        <a:latin typeface="Segoe UI" pitchFamily="34" charset="0"/>
                        <a:ea typeface="Segoe UI" pitchFamily="34" charset="0"/>
                        <a:cs typeface="Segoe UI" pitchFamily="34" charset="0"/>
                      </a:endParaRPr>
                    </a:p>
                  </a:txBody>
                  <a:tcPr marL="68580" marR="68580" marT="0" marB="0" anchor="ctr"/>
                </a:tc>
              </a:tr>
              <a:tr h="359140">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Bridge Condition on </a:t>
                      </a:r>
                      <a:r>
                        <a:rPr lang="en-US" sz="2000" dirty="0" smtClean="0">
                          <a:effectLst/>
                          <a:latin typeface="Segoe UI" pitchFamily="34" charset="0"/>
                          <a:ea typeface="Segoe UI" pitchFamily="34" charset="0"/>
                          <a:cs typeface="Segoe UI" pitchFamily="34" charset="0"/>
                        </a:rPr>
                        <a:t>NHS</a:t>
                      </a:r>
                      <a:endParaRPr lang="en-US" sz="2000" b="1" dirty="0">
                        <a:solidFill>
                          <a:schemeClr val="tx1"/>
                        </a:solidFill>
                        <a:effectLst/>
                        <a:latin typeface="Segoe UI" pitchFamily="34" charset="0"/>
                        <a:ea typeface="Segoe UI" pitchFamily="34" charset="0"/>
                        <a:cs typeface="Segoe UI" pitchFamily="34" charset="0"/>
                      </a:endParaRPr>
                    </a:p>
                  </a:txBody>
                  <a:tcPr marL="68580" marR="68580" marT="0"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8298117"/>
              </p:ext>
            </p:extLst>
          </p:nvPr>
        </p:nvGraphicFramePr>
        <p:xfrm>
          <a:off x="457200" y="4782725"/>
          <a:ext cx="8382000" cy="1846675"/>
        </p:xfrm>
        <a:graphic>
          <a:graphicData uri="http://schemas.openxmlformats.org/drawingml/2006/table">
            <a:tbl>
              <a:tblPr firstRow="1" firstCol="1" bandRow="1">
                <a:tableStyleId>{8A107856-5554-42FB-B03E-39F5DBC370BA}</a:tableStyleId>
              </a:tblPr>
              <a:tblGrid>
                <a:gridCol w="2381113"/>
                <a:gridCol w="6000887"/>
              </a:tblGrid>
              <a:tr h="367767">
                <a:tc rowSpan="5">
                  <a:txBody>
                    <a:bodyPr/>
                    <a:lstStyle/>
                    <a:p>
                      <a:pPr marL="0" marR="0">
                        <a:spcBef>
                          <a:spcPts val="0"/>
                        </a:spcBef>
                        <a:spcAft>
                          <a:spcPts val="0"/>
                        </a:spcAft>
                      </a:pPr>
                      <a:r>
                        <a:rPr lang="en-US" sz="2000" dirty="0" smtClean="0">
                          <a:effectLst/>
                          <a:latin typeface="Segoe UI" pitchFamily="34" charset="0"/>
                          <a:ea typeface="Segoe UI" pitchFamily="34" charset="0"/>
                          <a:cs typeface="Segoe UI" pitchFamily="34" charset="0"/>
                        </a:rPr>
                        <a:t>STATUS </a:t>
                      </a:r>
                      <a:r>
                        <a:rPr lang="en-US" sz="2000" smtClean="0">
                          <a:effectLst/>
                          <a:latin typeface="Segoe UI" pitchFamily="34" charset="0"/>
                          <a:ea typeface="Segoe UI" pitchFamily="34" charset="0"/>
                          <a:cs typeface="Segoe UI" pitchFamily="34" charset="0"/>
                        </a:rPr>
                        <a:t>III </a:t>
                      </a:r>
                      <a:r>
                        <a:rPr lang="en-US" sz="2000" dirty="0">
                          <a:effectLst/>
                          <a:latin typeface="Segoe UI" pitchFamily="34" charset="0"/>
                          <a:ea typeface="Segoe UI" pitchFamily="34" charset="0"/>
                          <a:cs typeface="Segoe UI" pitchFamily="34" charset="0"/>
                        </a:rPr>
                        <a:t> </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tc>
                <a:tc>
                  <a:txBody>
                    <a:bodyPr/>
                    <a:lstStyle/>
                    <a:p>
                      <a:pPr marL="342900" marR="0" indent="-342900">
                        <a:spcBef>
                          <a:spcPts val="0"/>
                        </a:spcBef>
                        <a:spcAft>
                          <a:spcPts val="0"/>
                        </a:spcAft>
                        <a:buFont typeface="Arial" pitchFamily="34" charset="0"/>
                        <a:buChar char="•"/>
                      </a:pPr>
                      <a:r>
                        <a:rPr lang="en-US" sz="2000" b="0" dirty="0">
                          <a:effectLst/>
                          <a:latin typeface="Segoe UI" pitchFamily="34" charset="0"/>
                          <a:ea typeface="Segoe UI" pitchFamily="34" charset="0"/>
                          <a:cs typeface="Segoe UI" pitchFamily="34" charset="0"/>
                        </a:rPr>
                        <a:t>Traffic Congestion</a:t>
                      </a:r>
                      <a:endParaRPr lang="en-US" sz="2000" b="0" dirty="0">
                        <a:solidFill>
                          <a:schemeClr val="tx1"/>
                        </a:solidFill>
                        <a:effectLst/>
                        <a:latin typeface="Segoe UI" pitchFamily="34" charset="0"/>
                        <a:ea typeface="Segoe UI" pitchFamily="34" charset="0"/>
                        <a:cs typeface="Segoe UI" pitchFamily="34" charset="0"/>
                      </a:endParaRPr>
                    </a:p>
                  </a:txBody>
                  <a:tcPr marL="49919" marR="49919" marT="0" marB="0" anchor="ctr"/>
                </a:tc>
              </a:tr>
              <a:tr h="375607">
                <a:tc vMerge="1">
                  <a:txBody>
                    <a:bodyPr/>
                    <a:lstStyle/>
                    <a:p>
                      <a:endParaRPr lang="en-US"/>
                    </a:p>
                  </a:txBody>
                  <a:tcPr/>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On-road mobile source emissions</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r h="367767">
                <a:tc vMerge="1">
                  <a:txBody>
                    <a:bodyPr/>
                    <a:lstStyle/>
                    <a:p>
                      <a:pPr marL="0" marR="0">
                        <a:spcBef>
                          <a:spcPts val="0"/>
                        </a:spcBef>
                        <a:spcAft>
                          <a:spcPts val="0"/>
                        </a:spcAft>
                      </a:pPr>
                      <a:endParaRPr lang="en-US" sz="2400" b="1" dirty="0">
                        <a:solidFill>
                          <a:schemeClr val="tx1"/>
                        </a:solidFill>
                        <a:effectLst/>
                        <a:latin typeface="+mn-lt"/>
                        <a:ea typeface="Calibri"/>
                        <a:cs typeface="Times New Roman"/>
                      </a:endParaRPr>
                    </a:p>
                  </a:txBody>
                  <a:tcPr marL="49919" marR="49919" marT="0" marB="0"/>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Freight Movement</a:t>
                      </a:r>
                      <a:endParaRPr lang="en-US" sz="2000" b="1" dirty="0">
                        <a:solidFill>
                          <a:schemeClr val="tx1"/>
                        </a:solidFill>
                        <a:effectLst/>
                        <a:latin typeface="Segoe UI" pitchFamily="34" charset="0"/>
                        <a:ea typeface="Segoe UI" pitchFamily="34" charset="0"/>
                        <a:cs typeface="Segoe UI" pitchFamily="34" charset="0"/>
                      </a:endParaRPr>
                    </a:p>
                  </a:txBody>
                  <a:tcPr marL="49919" marR="49919" marT="0" marB="0" anchor="ctr"/>
                </a:tc>
              </a:tr>
              <a:tr h="367767">
                <a:tc vMerge="1">
                  <a:txBody>
                    <a:bodyPr/>
                    <a:lstStyle/>
                    <a:p>
                      <a:pPr marL="0" marR="0">
                        <a:spcBef>
                          <a:spcPts val="0"/>
                        </a:spcBef>
                        <a:spcAft>
                          <a:spcPts val="0"/>
                        </a:spcAft>
                      </a:pPr>
                      <a:endParaRPr lang="en-US" sz="2400" b="1" dirty="0">
                        <a:solidFill>
                          <a:schemeClr val="tx1"/>
                        </a:solidFill>
                        <a:effectLst/>
                        <a:latin typeface="+mn-lt"/>
                        <a:ea typeface="Calibri"/>
                        <a:cs typeface="Times New Roman"/>
                      </a:endParaRPr>
                    </a:p>
                  </a:txBody>
                  <a:tcPr marL="49919" marR="49919" marT="0" marB="0"/>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Performance of Interstate System </a:t>
                      </a:r>
                    </a:p>
                  </a:txBody>
                  <a:tcPr marL="68580" marR="68580" marT="0" marB="0" anchor="ctr"/>
                </a:tc>
              </a:tr>
              <a:tr h="367767">
                <a:tc vMerge="1">
                  <a:txBody>
                    <a:bodyPr/>
                    <a:lstStyle/>
                    <a:p>
                      <a:pPr marL="0" marR="0">
                        <a:spcBef>
                          <a:spcPts val="0"/>
                        </a:spcBef>
                        <a:spcAft>
                          <a:spcPts val="0"/>
                        </a:spcAft>
                      </a:pPr>
                      <a:endParaRPr lang="en-US" sz="2400" b="1" dirty="0">
                        <a:solidFill>
                          <a:schemeClr val="tx1"/>
                        </a:solidFill>
                        <a:effectLst/>
                        <a:latin typeface="+mn-lt"/>
                        <a:ea typeface="Calibri"/>
                        <a:cs typeface="Times New Roman"/>
                      </a:endParaRPr>
                    </a:p>
                  </a:txBody>
                  <a:tcPr marL="49919" marR="49919" marT="0" marB="0"/>
                </a:tc>
                <a:tc>
                  <a:txBody>
                    <a:bodyPr/>
                    <a:lstStyle/>
                    <a:p>
                      <a:pPr marL="342900" marR="0" indent="-342900">
                        <a:spcBef>
                          <a:spcPts val="0"/>
                        </a:spcBef>
                        <a:spcAft>
                          <a:spcPts val="0"/>
                        </a:spcAft>
                        <a:buFont typeface="Arial" pitchFamily="34" charset="0"/>
                        <a:buChar char="•"/>
                      </a:pPr>
                      <a:r>
                        <a:rPr lang="en-US" sz="2000" dirty="0">
                          <a:effectLst/>
                          <a:latin typeface="Segoe UI" pitchFamily="34" charset="0"/>
                          <a:ea typeface="Segoe UI" pitchFamily="34" charset="0"/>
                          <a:cs typeface="Segoe UI" pitchFamily="34" charset="0"/>
                        </a:rPr>
                        <a:t>Performance of Non-Interstate </a:t>
                      </a:r>
                      <a:r>
                        <a:rPr lang="en-US" sz="2000" dirty="0" smtClean="0">
                          <a:effectLst/>
                          <a:latin typeface="Segoe UI" pitchFamily="34" charset="0"/>
                          <a:ea typeface="Segoe UI" pitchFamily="34" charset="0"/>
                          <a:cs typeface="Segoe UI" pitchFamily="34" charset="0"/>
                        </a:rPr>
                        <a:t>NHS</a:t>
                      </a:r>
                      <a:endParaRPr lang="en-US" sz="2000" b="1" dirty="0">
                        <a:solidFill>
                          <a:schemeClr val="tx1"/>
                        </a:solidFill>
                        <a:effectLst/>
                        <a:latin typeface="Segoe UI" pitchFamily="34" charset="0"/>
                        <a:ea typeface="Segoe UI" pitchFamily="34" charset="0"/>
                        <a:cs typeface="Segoe UI" pitchFamily="34" charset="0"/>
                      </a:endParaRPr>
                    </a:p>
                  </a:txBody>
                  <a:tcPr marL="68580" marR="68580" marT="0" marB="0" anchor="ctr"/>
                </a:tc>
              </a:tr>
            </a:tbl>
          </a:graphicData>
        </a:graphic>
      </p:graphicFrame>
    </p:spTree>
    <p:extLst>
      <p:ext uri="{BB962C8B-B14F-4D97-AF65-F5344CB8AC3E}">
        <p14:creationId xmlns:p14="http://schemas.microsoft.com/office/powerpoint/2010/main" val="1545641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229600" cy="576064"/>
          </a:xfrm>
        </p:spPr>
        <p:txBody>
          <a:bodyPr/>
          <a:lstStyle/>
          <a:p>
            <a:pPr algn="ctr"/>
            <a:r>
              <a:rPr lang="en-US" dirty="0"/>
              <a:t>STAGED RULE SCHEDULE</a:t>
            </a:r>
          </a:p>
        </p:txBody>
      </p:sp>
      <p:graphicFrame>
        <p:nvGraphicFramePr>
          <p:cNvPr id="5" name="Table 4"/>
          <p:cNvGraphicFramePr>
            <a:graphicFrameLocks noGrp="1"/>
          </p:cNvGraphicFramePr>
          <p:nvPr>
            <p:extLst>
              <p:ext uri="{D42A27DB-BD31-4B8C-83A1-F6EECF244321}">
                <p14:modId xmlns:p14="http://schemas.microsoft.com/office/powerpoint/2010/main" val="1122909827"/>
              </p:ext>
            </p:extLst>
          </p:nvPr>
        </p:nvGraphicFramePr>
        <p:xfrm>
          <a:off x="685800" y="1600200"/>
          <a:ext cx="7391400" cy="4785121"/>
        </p:xfrm>
        <a:graphic>
          <a:graphicData uri="http://schemas.openxmlformats.org/drawingml/2006/table">
            <a:tbl>
              <a:tblPr/>
              <a:tblGrid>
                <a:gridCol w="1789497"/>
                <a:gridCol w="723579"/>
                <a:gridCol w="1626108"/>
                <a:gridCol w="1626108"/>
                <a:gridCol w="1626108"/>
              </a:tblGrid>
              <a:tr h="1203850">
                <a:tc gridSpan="2">
                  <a:txBody>
                    <a:bodyPr/>
                    <a:lstStyle/>
                    <a:p>
                      <a:pPr algn="ctr" fontAlgn="ctr"/>
                      <a:r>
                        <a:rPr lang="en-US" sz="1800" b="1" i="0" u="none" strike="noStrike" dirty="0" smtClean="0">
                          <a:solidFill>
                            <a:srgbClr val="FFFFFF"/>
                          </a:solidFill>
                          <a:effectLst/>
                          <a:latin typeface="Segoe UI" pitchFamily="34" charset="0"/>
                          <a:ea typeface="Segoe UI" pitchFamily="34" charset="0"/>
                          <a:cs typeface="Segoe UI" pitchFamily="34" charset="0"/>
                        </a:rPr>
                        <a:t>Measures</a:t>
                      </a:r>
                      <a:r>
                        <a:rPr lang="en-US" sz="1800" b="1" i="0" u="none" strike="noStrike" baseline="0" dirty="0" smtClean="0">
                          <a:solidFill>
                            <a:srgbClr val="FFFFFF"/>
                          </a:solidFill>
                          <a:effectLst/>
                          <a:latin typeface="Segoe UI" pitchFamily="34" charset="0"/>
                          <a:ea typeface="Segoe UI" pitchFamily="34" charset="0"/>
                          <a:cs typeface="Segoe UI" pitchFamily="34" charset="0"/>
                        </a:rPr>
                        <a:t> /</a:t>
                      </a:r>
                      <a:endParaRPr lang="en-US" sz="1800" b="1" i="0" u="none" strike="noStrike" dirty="0" smtClean="0">
                        <a:solidFill>
                          <a:srgbClr val="FFFFFF"/>
                        </a:solidFill>
                        <a:effectLst/>
                        <a:latin typeface="Segoe UI" pitchFamily="34" charset="0"/>
                        <a:ea typeface="Segoe UI" pitchFamily="34" charset="0"/>
                        <a:cs typeface="Segoe UI" pitchFamily="34" charset="0"/>
                      </a:endParaRPr>
                    </a:p>
                    <a:p>
                      <a:pPr algn="ctr" fontAlgn="ctr"/>
                      <a:r>
                        <a:rPr lang="en-US" sz="1800" b="1" i="0" u="none" strike="noStrike" dirty="0" smtClean="0">
                          <a:solidFill>
                            <a:srgbClr val="FFFFFF"/>
                          </a:solidFill>
                          <a:effectLst/>
                          <a:latin typeface="Segoe UI" pitchFamily="34" charset="0"/>
                          <a:ea typeface="Segoe UI" pitchFamily="34" charset="0"/>
                          <a:cs typeface="Segoe UI" pitchFamily="34" charset="0"/>
                        </a:rPr>
                        <a:t>Fiscal</a:t>
                      </a:r>
                      <a:r>
                        <a:rPr lang="en-US" sz="1800" b="1" i="0" u="none" strike="noStrike" baseline="0" dirty="0" smtClean="0">
                          <a:solidFill>
                            <a:srgbClr val="FFFFFF"/>
                          </a:solidFill>
                          <a:effectLst/>
                          <a:latin typeface="Segoe UI" pitchFamily="34" charset="0"/>
                          <a:ea typeface="Segoe UI" pitchFamily="34" charset="0"/>
                          <a:cs typeface="Segoe UI" pitchFamily="34" charset="0"/>
                        </a:rPr>
                        <a:t> Year</a:t>
                      </a:r>
                      <a:endParaRPr lang="en-US" sz="1800" b="1" i="0" u="none" strike="noStrike" dirty="0" smtClean="0">
                        <a:solidFill>
                          <a:srgbClr val="FFFFFF"/>
                        </a:solidFill>
                        <a:effectLst/>
                        <a:latin typeface="Segoe UI" pitchFamily="34" charset="0"/>
                        <a:ea typeface="Segoe UI" pitchFamily="34" charset="0"/>
                        <a:cs typeface="Segoe UI"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en-US"/>
                    </a:p>
                  </a:txBody>
                  <a:tcPr/>
                </a:tc>
                <a:tc>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Safety Measures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Pavement &amp; Bridge Measures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CMAQ, Performance, and Freight Measures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606">
                <a:tc gridSpan="2">
                  <a:txBody>
                    <a:bodyPr/>
                    <a:lstStyle/>
                    <a:p>
                      <a:pPr algn="ctr" fontAlgn="ctr"/>
                      <a:r>
                        <a:rPr lang="en-US" sz="1900" b="1" i="0" u="none" strike="noStrike" dirty="0">
                          <a:solidFill>
                            <a:srgbClr val="000000"/>
                          </a:solidFill>
                          <a:effectLst/>
                          <a:latin typeface="Segoe UI" pitchFamily="34" charset="0"/>
                          <a:ea typeface="Segoe UI" pitchFamily="34" charset="0"/>
                          <a:cs typeface="Segoe UI" pitchFamily="34" charset="0"/>
                        </a:rPr>
                        <a:t>FY / QUARTER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2400" b="1" i="0" u="none" strike="noStrike" dirty="0">
                          <a:solidFill>
                            <a:srgbClr val="000000"/>
                          </a:solidFill>
                          <a:effectLst/>
                          <a:latin typeface="Segoe UI" pitchFamily="34" charset="0"/>
                          <a:ea typeface="Segoe UI" pitchFamily="34" charset="0"/>
                          <a:cs typeface="Segoe UI" pitchFamily="34" charset="0"/>
                        </a:rPr>
                        <a:t>Status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Segoe UI" pitchFamily="34" charset="0"/>
                          <a:ea typeface="Segoe UI" pitchFamily="34" charset="0"/>
                          <a:cs typeface="Segoe UI" pitchFamily="34" charset="0"/>
                        </a:rPr>
                        <a:t>Status 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Segoe UI" pitchFamily="34" charset="0"/>
                          <a:ea typeface="Segoe UI" pitchFamily="34" charset="0"/>
                          <a:cs typeface="Segoe UI" pitchFamily="34" charset="0"/>
                        </a:rPr>
                        <a:t>Status III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050">
                <a:tc rowSpan="4">
                  <a:txBody>
                    <a:bodyPr/>
                    <a:lstStyle/>
                    <a:p>
                      <a:pPr algn="ctr" fontAlgn="ctr"/>
                      <a:r>
                        <a:rPr lang="en-US" sz="1900" b="1" i="0" u="none" strike="noStrike" dirty="0">
                          <a:solidFill>
                            <a:srgbClr val="000000"/>
                          </a:solidFill>
                          <a:effectLst/>
                          <a:latin typeface="Segoe UI" pitchFamily="34" charset="0"/>
                          <a:ea typeface="Segoe UI" pitchFamily="34" charset="0"/>
                          <a:cs typeface="Segoe UI" pitchFamily="34" charset="0"/>
                        </a:rPr>
                        <a:t>FY13 </a:t>
                      </a:r>
                      <a:endParaRPr lang="en-US" sz="1900" b="1" i="0" u="none" strike="noStrike" dirty="0" smtClean="0">
                        <a:solidFill>
                          <a:srgbClr val="000000"/>
                        </a:solidFill>
                        <a:effectLst/>
                        <a:latin typeface="Segoe UI" pitchFamily="34" charset="0"/>
                        <a:ea typeface="Segoe UI" pitchFamily="34" charset="0"/>
                        <a:cs typeface="Segoe UI" pitchFamily="34" charset="0"/>
                      </a:endParaRPr>
                    </a:p>
                    <a:p>
                      <a:pPr algn="ctr" fontAlgn="ctr"/>
                      <a:r>
                        <a:rPr lang="en-US" sz="1900" b="1" i="0" u="none" strike="noStrike" dirty="0" smtClean="0">
                          <a:solidFill>
                            <a:srgbClr val="000000"/>
                          </a:solidFill>
                          <a:effectLst/>
                          <a:latin typeface="Segoe UI" pitchFamily="34" charset="0"/>
                          <a:ea typeface="Segoe UI" pitchFamily="34" charset="0"/>
                          <a:cs typeface="Segoe UI" pitchFamily="34" charset="0"/>
                        </a:rPr>
                        <a:t>(</a:t>
                      </a:r>
                      <a:r>
                        <a:rPr lang="en-US" sz="1900" b="1" i="0" u="none" strike="noStrike" dirty="0">
                          <a:solidFill>
                            <a:srgbClr val="000000"/>
                          </a:solidFill>
                          <a:effectLst/>
                          <a:latin typeface="Segoe UI" pitchFamily="34" charset="0"/>
                          <a:ea typeface="Segoe UI" pitchFamily="34" charset="0"/>
                          <a:cs typeface="Segoe UI" pitchFamily="34" charset="0"/>
                        </a:rPr>
                        <a:t>Year </a:t>
                      </a:r>
                      <a:r>
                        <a:rPr lang="en-US" sz="1900" b="1" i="0" u="none" strike="noStrike" dirty="0" smtClean="0">
                          <a:solidFill>
                            <a:srgbClr val="000000"/>
                          </a:solidFill>
                          <a:effectLst/>
                          <a:latin typeface="Segoe UI" pitchFamily="34" charset="0"/>
                          <a:ea typeface="Segoe UI" pitchFamily="34" charset="0"/>
                          <a:cs typeface="Segoe UI" pitchFamily="34" charset="0"/>
                        </a:rPr>
                        <a:t>1 of</a:t>
                      </a:r>
                      <a:r>
                        <a:rPr lang="en-US" sz="1900" b="1" i="0" u="none" strike="noStrike" baseline="0" dirty="0" smtClean="0">
                          <a:solidFill>
                            <a:srgbClr val="000000"/>
                          </a:solidFill>
                          <a:effectLst/>
                          <a:latin typeface="Segoe UI" pitchFamily="34" charset="0"/>
                          <a:ea typeface="Segoe UI" pitchFamily="34" charset="0"/>
                          <a:cs typeface="Segoe UI" pitchFamily="34" charset="0"/>
                        </a:rPr>
                        <a:t> MAP-21</a:t>
                      </a:r>
                      <a:r>
                        <a:rPr lang="en-US" sz="1900" b="1" i="0" u="none" strike="noStrike" dirty="0" smtClean="0">
                          <a:solidFill>
                            <a:srgbClr val="000000"/>
                          </a:solidFill>
                          <a:effectLst/>
                          <a:latin typeface="Segoe UI" pitchFamily="34" charset="0"/>
                          <a:ea typeface="Segoe UI" pitchFamily="34" charset="0"/>
                          <a:cs typeface="Segoe UI" pitchFamily="34" charset="0"/>
                        </a:rPr>
                        <a:t>)</a:t>
                      </a:r>
                      <a:endParaRPr lang="en-US" sz="19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4">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Consultation/NPRM</a:t>
                      </a: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rowSpan="5">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Consultation/NPRM</a:t>
                      </a: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rowSpan="6">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Consultation/NPRM</a:t>
                      </a: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r>
              <a:tr h="252280">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vMerge="1">
                  <a:txBody>
                    <a:bodyPr/>
                    <a:lstStyle/>
                    <a:p>
                      <a:pPr algn="ctr" fontAlgn="ctr"/>
                      <a:endParaRPr lang="en-US" sz="19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r>
              <a:tr h="302975">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ct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alpha val="40000"/>
                      </a:scheme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r>
              <a:tr h="305568">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vMerge="1">
                  <a:txBody>
                    <a:bodyPr/>
                    <a:lstStyle/>
                    <a:p>
                      <a:pPr algn="ct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alpha val="40000"/>
                      </a:scheme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r>
              <a:tr h="224252">
                <a:tc rowSpan="4">
                  <a:txBody>
                    <a:bodyPr/>
                    <a:lstStyle/>
                    <a:p>
                      <a:pPr algn="ctr" fontAlgn="ctr"/>
                      <a:r>
                        <a:rPr lang="en-US" sz="1900" b="1" i="0" u="none" strike="noStrike" dirty="0">
                          <a:solidFill>
                            <a:srgbClr val="000000"/>
                          </a:solidFill>
                          <a:effectLst/>
                          <a:latin typeface="Segoe UI" pitchFamily="34" charset="0"/>
                          <a:ea typeface="Segoe UI" pitchFamily="34" charset="0"/>
                          <a:cs typeface="Segoe UI" pitchFamily="34" charset="0"/>
                        </a:rPr>
                        <a:t>FY14 </a:t>
                      </a:r>
                      <a:endParaRPr lang="en-US" sz="1900" b="1" i="0" u="none" strike="noStrike" dirty="0" smtClean="0">
                        <a:solidFill>
                          <a:srgbClr val="000000"/>
                        </a:solidFill>
                        <a:effectLst/>
                        <a:latin typeface="Segoe UI" pitchFamily="34" charset="0"/>
                        <a:ea typeface="Segoe UI" pitchFamily="34" charset="0"/>
                        <a:cs typeface="Segoe UI" pitchFamily="34" charset="0"/>
                      </a:endParaRPr>
                    </a:p>
                    <a:p>
                      <a:pPr algn="ctr" fontAlgn="ctr"/>
                      <a:r>
                        <a:rPr lang="en-US" sz="1900" b="1" i="0" u="none" strike="noStrike" dirty="0" smtClean="0">
                          <a:solidFill>
                            <a:srgbClr val="000000"/>
                          </a:solidFill>
                          <a:effectLst/>
                          <a:latin typeface="Segoe UI" pitchFamily="34" charset="0"/>
                          <a:ea typeface="Segoe UI" pitchFamily="34" charset="0"/>
                          <a:cs typeface="Segoe UI" pitchFamily="34" charset="0"/>
                        </a:rPr>
                        <a:t>(</a:t>
                      </a:r>
                      <a:r>
                        <a:rPr lang="en-US" sz="1900" b="1" i="0" u="none" strike="noStrike" dirty="0">
                          <a:solidFill>
                            <a:srgbClr val="000000"/>
                          </a:solidFill>
                          <a:effectLst/>
                          <a:latin typeface="Segoe UI" pitchFamily="34" charset="0"/>
                          <a:ea typeface="Segoe UI" pitchFamily="34" charset="0"/>
                          <a:cs typeface="Segoe UI" pitchFamily="34" charset="0"/>
                        </a:rPr>
                        <a:t>Year </a:t>
                      </a:r>
                      <a:r>
                        <a:rPr lang="en-US" sz="1900" b="1" i="0" u="none" strike="noStrike" dirty="0" smtClean="0">
                          <a:solidFill>
                            <a:srgbClr val="000000"/>
                          </a:solidFill>
                          <a:effectLst/>
                          <a:latin typeface="Segoe UI" pitchFamily="34" charset="0"/>
                          <a:ea typeface="Segoe UI" pitchFamily="34" charset="0"/>
                          <a:cs typeface="Segoe UI" pitchFamily="34" charset="0"/>
                        </a:rPr>
                        <a:t>2 of MAP-21)</a:t>
                      </a:r>
                      <a:endParaRPr lang="en-US" sz="19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Comments</a:t>
                      </a:r>
                      <a:endParaRPr lang="en-US" sz="18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alpha val="40000"/>
                      </a:srgb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c vMerge="1">
                  <a:txBody>
                    <a:bodyPr/>
                    <a:lstStyle/>
                    <a:p>
                      <a:pPr algn="ctr"/>
                      <a:endParaRPr lang="en-US" sz="1800" b="1"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alpha val="40000"/>
                      </a:schemeClr>
                    </a:solidFill>
                  </a:tcPr>
                </a:tc>
              </a:tr>
              <a:tr h="303524">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Final Rule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40000"/>
                      </a:srgbClr>
                    </a:solidFill>
                  </a:tcPr>
                </a:tc>
                <a:tc>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Comments</a:t>
                      </a:r>
                      <a:endParaRPr lang="en-US" sz="18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alpha val="40000"/>
                      </a:srgbClr>
                    </a:solidFill>
                  </a:tcPr>
                </a:tc>
                <a:tc vMerge="1">
                  <a:txBody>
                    <a:bodyPr/>
                    <a:lstStyle/>
                    <a:p>
                      <a:endParaRPr lang="en-US" dirty="0"/>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alpha val="40000"/>
                      </a:srgbClr>
                    </a:solidFill>
                  </a:tcPr>
                </a:tc>
              </a:tr>
              <a:tr h="298629">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Final Rule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40000"/>
                      </a:srgbClr>
                    </a:solidFill>
                  </a:tcPr>
                </a:tc>
                <a:tc>
                  <a:txBody>
                    <a:bodyPr/>
                    <a:lstStyle/>
                    <a:p>
                      <a:pPr algn="ctr" fontAlgn="ctr"/>
                      <a:r>
                        <a:rPr lang="en-US" sz="1800" b="1" i="0" u="none" strike="noStrike" dirty="0" smtClean="0">
                          <a:solidFill>
                            <a:srgbClr val="000000"/>
                          </a:solidFill>
                          <a:effectLst/>
                          <a:latin typeface="Segoe UI" pitchFamily="34" charset="0"/>
                          <a:ea typeface="Segoe UI" pitchFamily="34" charset="0"/>
                          <a:cs typeface="Segoe UI" pitchFamily="34" charset="0"/>
                        </a:rPr>
                        <a:t>Comments</a:t>
                      </a:r>
                      <a:endParaRPr lang="en-US" sz="18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alpha val="40000"/>
                      </a:srgbClr>
                    </a:solidFill>
                  </a:tcPr>
                </a:tc>
              </a:tr>
              <a:tr h="317384">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9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alpha val="40000"/>
                      </a:srgbClr>
                    </a:solidFill>
                  </a:tcPr>
                </a:tc>
                <a:tc rowSpan="3">
                  <a:txBody>
                    <a:bodyPr/>
                    <a:lstStyle/>
                    <a:p>
                      <a:pPr algn="ctr" fontAlgn="ctr"/>
                      <a:r>
                        <a:rPr lang="en-US" sz="1800" b="1" i="0" u="none" strike="noStrike" dirty="0">
                          <a:solidFill>
                            <a:srgbClr val="000000"/>
                          </a:solidFill>
                          <a:effectLst/>
                          <a:latin typeface="Segoe UI" pitchFamily="34" charset="0"/>
                          <a:ea typeface="Segoe UI" pitchFamily="34" charset="0"/>
                          <a:cs typeface="Segoe UI" pitchFamily="34" charset="0"/>
                        </a:rPr>
                        <a:t>Final Rule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40000"/>
                      </a:srgbClr>
                    </a:solidFill>
                  </a:tcPr>
                </a:tc>
              </a:tr>
              <a:tr h="381000">
                <a:tc rowSpan="2">
                  <a:txBody>
                    <a:bodyPr/>
                    <a:lstStyle/>
                    <a:p>
                      <a:pPr algn="ctr" fontAlgn="ctr"/>
                      <a:r>
                        <a:rPr lang="en-US" sz="1900" b="1" i="0" u="none" strike="noStrike" dirty="0" smtClean="0">
                          <a:solidFill>
                            <a:srgbClr val="000000"/>
                          </a:solidFill>
                          <a:effectLst/>
                          <a:latin typeface="Segoe UI" pitchFamily="34" charset="0"/>
                          <a:ea typeface="Segoe UI" pitchFamily="34" charset="0"/>
                          <a:cs typeface="Segoe UI" pitchFamily="34" charset="0"/>
                        </a:rPr>
                        <a:t>FY15</a:t>
                      </a:r>
                      <a:endParaRPr lang="en-US" sz="19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endParaRPr lang="en-US" sz="1800" dirty="0">
                        <a:latin typeface="Segoe UI" pitchFamily="34" charset="0"/>
                        <a:ea typeface="Segoe UI" pitchFamily="34" charset="0"/>
                        <a:cs typeface="Segoe UI"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vMerge="1">
                  <a:txBody>
                    <a:bodyPr/>
                    <a:lstStyle/>
                    <a:p>
                      <a:endParaRPr lang="en-US"/>
                    </a:p>
                  </a:txBody>
                  <a:tcPr/>
                </a:tc>
                <a:tc vMerge="1">
                  <a:txBody>
                    <a:bodyPr/>
                    <a:lstStyle/>
                    <a:p>
                      <a:endParaRPr lang="en-US"/>
                    </a:p>
                  </a:txBody>
                  <a:tcPr/>
                </a:tc>
              </a:tr>
              <a:tr h="313980">
                <a:tc vMerge="1">
                  <a:txBody>
                    <a:bodyPr/>
                    <a:lstStyle/>
                    <a:p>
                      <a:endParaRPr lang="en-US"/>
                    </a:p>
                  </a:txBody>
                  <a:tcPr/>
                </a:tc>
                <a:tc>
                  <a:txBody>
                    <a:bodyPr/>
                    <a:lstStyle/>
                    <a:p>
                      <a:pPr algn="ctr" fontAlgn="b"/>
                      <a:r>
                        <a:rPr lang="en-US" sz="1600" b="1" i="0" u="none" strike="noStrike" dirty="0">
                          <a:solidFill>
                            <a:srgbClr val="000000"/>
                          </a:solidFill>
                          <a:effectLst/>
                          <a:latin typeface="Segoe UI" pitchFamily="34" charset="0"/>
                          <a:ea typeface="Segoe UI" pitchFamily="34" charset="0"/>
                          <a:cs typeface="Segoe UI" pitchFamily="34" charset="0"/>
                        </a:rPr>
                        <a:t>Q2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dirty="0">
                          <a:solidFill>
                            <a:srgbClr val="000000"/>
                          </a:solidFill>
                          <a:effectLst/>
                          <a:latin typeface="Segoe UI" pitchFamily="34" charset="0"/>
                          <a:ea typeface="Segoe UI" pitchFamily="34" charset="0"/>
                          <a:cs typeface="Segoe UI"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Segoe UI" pitchFamily="34" charset="0"/>
                          <a:ea typeface="Segoe UI" pitchFamily="34" charset="0"/>
                          <a:cs typeface="Segoe UI" pitchFamily="34" charset="0"/>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Tree>
    <p:extLst>
      <p:ext uri="{BB962C8B-B14F-4D97-AF65-F5344CB8AC3E}">
        <p14:creationId xmlns:p14="http://schemas.microsoft.com/office/powerpoint/2010/main" val="2570813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4746251" y="4257093"/>
            <a:ext cx="4213443" cy="1008112"/>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4" name="Rounded Rectangle 13"/>
          <p:cNvSpPr/>
          <p:nvPr/>
        </p:nvSpPr>
        <p:spPr>
          <a:xfrm>
            <a:off x="4691757" y="1592796"/>
            <a:ext cx="4213443" cy="2266683"/>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1" name="Rounded Rectangle 10"/>
          <p:cNvSpPr/>
          <p:nvPr/>
        </p:nvSpPr>
        <p:spPr>
          <a:xfrm>
            <a:off x="287524" y="4617132"/>
            <a:ext cx="4104456" cy="972108"/>
          </a:xfrm>
          <a:prstGeom prst="round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0" name="Rounded Rectangle 9"/>
          <p:cNvSpPr/>
          <p:nvPr/>
        </p:nvSpPr>
        <p:spPr>
          <a:xfrm>
            <a:off x="287524" y="3284984"/>
            <a:ext cx="4104456" cy="972108"/>
          </a:xfrm>
          <a:prstGeom prst="round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Rounded Rectangle 5"/>
          <p:cNvSpPr/>
          <p:nvPr/>
        </p:nvSpPr>
        <p:spPr>
          <a:xfrm>
            <a:off x="287524" y="1592796"/>
            <a:ext cx="4104456" cy="1332148"/>
          </a:xfrm>
          <a:prstGeom prst="round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192024" y="800708"/>
            <a:ext cx="3371864" cy="576064"/>
          </a:xfrm>
        </p:spPr>
        <p:txBody>
          <a:bodyPr/>
          <a:lstStyle/>
          <a:p>
            <a:r>
              <a:rPr lang="en-US" dirty="0" smtClean="0"/>
              <a:t>Performance Plans</a:t>
            </a:r>
            <a:endParaRPr lang="en-US" dirty="0"/>
          </a:p>
        </p:txBody>
      </p:sp>
      <p:sp>
        <p:nvSpPr>
          <p:cNvPr id="3" name="Content Placeholder 2"/>
          <p:cNvSpPr>
            <a:spLocks noGrp="1"/>
          </p:cNvSpPr>
          <p:nvPr>
            <p:ph idx="1"/>
          </p:nvPr>
        </p:nvSpPr>
        <p:spPr>
          <a:xfrm>
            <a:off x="287524" y="1592797"/>
            <a:ext cx="4104456" cy="1512168"/>
          </a:xfrm>
        </p:spPr>
        <p:txBody>
          <a:bodyPr>
            <a:normAutofit/>
          </a:bodyPr>
          <a:lstStyle/>
          <a:p>
            <a:r>
              <a:rPr lang="en-US" sz="2400" dirty="0" smtClean="0"/>
              <a:t>Safety</a:t>
            </a:r>
          </a:p>
          <a:p>
            <a:r>
              <a:rPr lang="en-US" sz="2400" dirty="0" smtClean="0"/>
              <a:t>Asset Management</a:t>
            </a:r>
          </a:p>
          <a:p>
            <a:r>
              <a:rPr lang="en-US" sz="2400" dirty="0" smtClean="0"/>
              <a:t>Metro System Performance</a:t>
            </a:r>
          </a:p>
        </p:txBody>
      </p:sp>
      <p:sp>
        <p:nvSpPr>
          <p:cNvPr id="4" name="Title 1"/>
          <p:cNvSpPr txBox="1">
            <a:spLocks/>
          </p:cNvSpPr>
          <p:nvPr/>
        </p:nvSpPr>
        <p:spPr>
          <a:xfrm>
            <a:off x="4788024" y="800708"/>
            <a:ext cx="3911924" cy="576064"/>
          </a:xfrm>
          <a:prstGeom prst="rect">
            <a:avLst/>
          </a:prstGeom>
        </p:spPr>
        <p:txBody>
          <a:bodyPr/>
          <a:lstStyle>
            <a:lvl1pPr algn="l" defTabSz="914400" rtl="0" eaLnBrk="1" latinLnBrk="0" hangingPunct="1">
              <a:spcBef>
                <a:spcPct val="0"/>
              </a:spcBef>
              <a:buNone/>
              <a:defRPr sz="3200" b="1" i="1" kern="1200">
                <a:solidFill>
                  <a:schemeClr val="tx1"/>
                </a:solidFill>
                <a:latin typeface="+mj-lt"/>
                <a:ea typeface="+mj-ea"/>
                <a:cs typeface="+mj-cs"/>
              </a:defRPr>
            </a:lvl1pPr>
          </a:lstStyle>
          <a:p>
            <a:pPr fontAlgn="auto">
              <a:spcAft>
                <a:spcPts val="0"/>
              </a:spcAft>
            </a:pPr>
            <a:r>
              <a:rPr lang="en-US" dirty="0" smtClean="0">
                <a:solidFill>
                  <a:prstClr val="black"/>
                </a:solidFill>
              </a:rPr>
              <a:t>Performance Reports</a:t>
            </a:r>
            <a:endParaRPr lang="en-US" dirty="0">
              <a:solidFill>
                <a:prstClr val="black"/>
              </a:solidFill>
            </a:endParaRPr>
          </a:p>
        </p:txBody>
      </p:sp>
      <p:sp>
        <p:nvSpPr>
          <p:cNvPr id="5" name="Content Placeholder 2"/>
          <p:cNvSpPr txBox="1">
            <a:spLocks/>
          </p:cNvSpPr>
          <p:nvPr/>
        </p:nvSpPr>
        <p:spPr>
          <a:xfrm>
            <a:off x="4800745" y="1592796"/>
            <a:ext cx="4104456" cy="4533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400" dirty="0" smtClean="0">
                <a:solidFill>
                  <a:prstClr val="black"/>
                </a:solidFill>
              </a:rPr>
              <a:t>Transit Performance</a:t>
            </a:r>
          </a:p>
          <a:p>
            <a:pPr fontAlgn="auto">
              <a:spcAft>
                <a:spcPts val="0"/>
              </a:spcAft>
            </a:pPr>
            <a:r>
              <a:rPr lang="en-US" sz="2400" dirty="0" smtClean="0">
                <a:solidFill>
                  <a:prstClr val="black"/>
                </a:solidFill>
              </a:rPr>
              <a:t>Highway Performance</a:t>
            </a:r>
          </a:p>
          <a:p>
            <a:pPr fontAlgn="auto">
              <a:spcAft>
                <a:spcPts val="0"/>
              </a:spcAft>
            </a:pPr>
            <a:r>
              <a:rPr lang="en-US" sz="2400" dirty="0" smtClean="0">
                <a:solidFill>
                  <a:prstClr val="black"/>
                </a:solidFill>
              </a:rPr>
              <a:t>Safety Performance</a:t>
            </a:r>
          </a:p>
          <a:p>
            <a:pPr fontAlgn="auto">
              <a:spcAft>
                <a:spcPts val="0"/>
              </a:spcAft>
            </a:pPr>
            <a:r>
              <a:rPr lang="en-US" sz="2400" dirty="0" smtClean="0">
                <a:solidFill>
                  <a:prstClr val="black"/>
                </a:solidFill>
              </a:rPr>
              <a:t>Congestion &amp; Air Quality</a:t>
            </a:r>
          </a:p>
          <a:p>
            <a:pPr fontAlgn="auto">
              <a:spcAft>
                <a:spcPts val="0"/>
              </a:spcAft>
            </a:pPr>
            <a:r>
              <a:rPr lang="en-US" sz="2400" dirty="0" smtClean="0">
                <a:solidFill>
                  <a:prstClr val="black"/>
                </a:solidFill>
              </a:rPr>
              <a:t>Metro System Performance</a:t>
            </a:r>
            <a:endParaRPr lang="en-US" sz="2400" dirty="0">
              <a:solidFill>
                <a:prstClr val="black"/>
              </a:solidFill>
            </a:endParaRPr>
          </a:p>
        </p:txBody>
      </p:sp>
      <p:sp>
        <p:nvSpPr>
          <p:cNvPr id="7" name="Content Placeholder 2"/>
          <p:cNvSpPr txBox="1">
            <a:spLocks/>
          </p:cNvSpPr>
          <p:nvPr/>
        </p:nvSpPr>
        <p:spPr>
          <a:xfrm>
            <a:off x="287524" y="3284984"/>
            <a:ext cx="4104456" cy="9721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400" dirty="0" smtClean="0">
                <a:solidFill>
                  <a:prstClr val="black"/>
                </a:solidFill>
              </a:rPr>
              <a:t>Congestion &amp; Air Quality</a:t>
            </a:r>
          </a:p>
          <a:p>
            <a:pPr fontAlgn="auto">
              <a:spcAft>
                <a:spcPts val="0"/>
              </a:spcAft>
            </a:pPr>
            <a:r>
              <a:rPr lang="en-US" sz="2400" dirty="0" smtClean="0">
                <a:solidFill>
                  <a:prstClr val="black"/>
                </a:solidFill>
              </a:rPr>
              <a:t>Freight</a:t>
            </a:r>
          </a:p>
        </p:txBody>
      </p:sp>
      <p:sp>
        <p:nvSpPr>
          <p:cNvPr id="8" name="Content Placeholder 2"/>
          <p:cNvSpPr txBox="1">
            <a:spLocks/>
          </p:cNvSpPr>
          <p:nvPr/>
        </p:nvSpPr>
        <p:spPr>
          <a:xfrm>
            <a:off x="287524" y="4653136"/>
            <a:ext cx="4104456" cy="9721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400" dirty="0" smtClean="0">
                <a:solidFill>
                  <a:prstClr val="black"/>
                </a:solidFill>
              </a:rPr>
              <a:t>Transportation Improvement Programs</a:t>
            </a:r>
          </a:p>
        </p:txBody>
      </p:sp>
      <p:sp>
        <p:nvSpPr>
          <p:cNvPr id="9" name="Content Placeholder 2"/>
          <p:cNvSpPr txBox="1">
            <a:spLocks/>
          </p:cNvSpPr>
          <p:nvPr/>
        </p:nvSpPr>
        <p:spPr>
          <a:xfrm>
            <a:off x="4800745" y="4293097"/>
            <a:ext cx="4104456" cy="9721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400" dirty="0" smtClean="0">
                <a:solidFill>
                  <a:prstClr val="black"/>
                </a:solidFill>
              </a:rPr>
              <a:t>5 </a:t>
            </a:r>
            <a:r>
              <a:rPr lang="en-US" sz="2400" dirty="0" err="1" smtClean="0">
                <a:solidFill>
                  <a:prstClr val="black"/>
                </a:solidFill>
              </a:rPr>
              <a:t>Yr</a:t>
            </a:r>
            <a:r>
              <a:rPr lang="en-US" sz="2400" dirty="0" smtClean="0">
                <a:solidFill>
                  <a:prstClr val="black"/>
                </a:solidFill>
              </a:rPr>
              <a:t> Report to Congress</a:t>
            </a:r>
          </a:p>
          <a:p>
            <a:pPr fontAlgn="auto">
              <a:spcAft>
                <a:spcPts val="0"/>
              </a:spcAft>
            </a:pPr>
            <a:r>
              <a:rPr lang="en-US" sz="2400" dirty="0" smtClean="0">
                <a:solidFill>
                  <a:prstClr val="black"/>
                </a:solidFill>
              </a:rPr>
              <a:t>Conditions and Performance</a:t>
            </a:r>
          </a:p>
        </p:txBody>
      </p:sp>
    </p:spTree>
    <p:extLst>
      <p:ext uri="{BB962C8B-B14F-4D97-AF65-F5344CB8AC3E}">
        <p14:creationId xmlns:p14="http://schemas.microsoft.com/office/powerpoint/2010/main" val="1307673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en-US" dirty="0" smtClean="0"/>
              <a:t>Performance Targets</a:t>
            </a:r>
            <a:endParaRPr lang="en-US" dirty="0"/>
          </a:p>
        </p:txBody>
      </p:sp>
      <p:sp>
        <p:nvSpPr>
          <p:cNvPr id="5" name="Content Placeholder 2"/>
          <p:cNvSpPr>
            <a:spLocks noGrp="1"/>
          </p:cNvSpPr>
          <p:nvPr>
            <p:ph idx="1"/>
          </p:nvPr>
        </p:nvSpPr>
        <p:spPr/>
        <p:txBody>
          <a:bodyPr>
            <a:normAutofit/>
          </a:bodyPr>
          <a:lstStyle/>
          <a:p>
            <a:r>
              <a:rPr lang="en-US" sz="2800" dirty="0" smtClean="0"/>
              <a:t>States, MPOs, and public transit providers set targets for each of the measures</a:t>
            </a:r>
          </a:p>
          <a:p>
            <a:pPr>
              <a:spcBef>
                <a:spcPts val="1200"/>
              </a:spcBef>
            </a:pPr>
            <a:r>
              <a:rPr lang="en-US" sz="2800" dirty="0" smtClean="0"/>
              <a:t>Coordination between States, MPOs and public transit providers to ensure for consistent targets</a:t>
            </a:r>
          </a:p>
          <a:p>
            <a:pPr>
              <a:spcBef>
                <a:spcPts val="1200"/>
              </a:spcBef>
            </a:pPr>
            <a:r>
              <a:rPr lang="en-US" sz="2800" dirty="0" smtClean="0"/>
              <a:t>Option to set different targets for urban and rural locations</a:t>
            </a:r>
          </a:p>
          <a:p>
            <a:pPr>
              <a:spcBef>
                <a:spcPts val="1200"/>
              </a:spcBef>
            </a:pPr>
            <a:r>
              <a:rPr lang="en-US" sz="2800" dirty="0" smtClean="0"/>
              <a:t>Identified through planning process with reference to individual performance plans</a:t>
            </a:r>
          </a:p>
        </p:txBody>
      </p:sp>
    </p:spTree>
    <p:extLst>
      <p:ext uri="{BB962C8B-B14F-4D97-AF65-F5344CB8AC3E}">
        <p14:creationId xmlns:p14="http://schemas.microsoft.com/office/powerpoint/2010/main" val="2709923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Audience xmlns="623ea6a6-ed32-4265-91fa-981b83f3d9f0">External</Audience>
    <Pre_x0020_MAP_x002d_21 xmlns="623ea6a6-ed32-4265-91fa-981b83f3d9f0">No</Pre_x0020_MAP_x002d_21>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D133FA2F4079745910E77C354ADE9D8" ma:contentTypeVersion="4" ma:contentTypeDescription="Create a new document." ma:contentTypeScope="" ma:versionID="1d57a98e520f8eeff36b0e056fd4379c">
  <xsd:schema xmlns:xsd="http://www.w3.org/2001/XMLSchema" xmlns:p="http://schemas.microsoft.com/office/2006/metadata/properties" xmlns:ns2="623ea6a6-ed32-4265-91fa-981b83f3d9f0" targetNamespace="http://schemas.microsoft.com/office/2006/metadata/properties" ma:root="true" ma:fieldsID="60313c2cf33b01fa2bb1eff4085cb18d" ns2:_="">
    <xsd:import namespace="623ea6a6-ed32-4265-91fa-981b83f3d9f0"/>
    <xsd:element name="properties">
      <xsd:complexType>
        <xsd:sequence>
          <xsd:element name="documentManagement">
            <xsd:complexType>
              <xsd:all>
                <xsd:element ref="ns2:Audience" minOccurs="0"/>
                <xsd:element ref="ns2:Pre_x0020_MAP_x002d_21" minOccurs="0"/>
              </xsd:all>
            </xsd:complexType>
          </xsd:element>
        </xsd:sequence>
      </xsd:complexType>
    </xsd:element>
  </xsd:schema>
  <xsd:schema xmlns:xsd="http://www.w3.org/2001/XMLSchema" xmlns:dms="http://schemas.microsoft.com/office/2006/documentManagement/types" targetNamespace="623ea6a6-ed32-4265-91fa-981b83f3d9f0" elementFormDefault="qualified">
    <xsd:import namespace="http://schemas.microsoft.com/office/2006/documentManagement/types"/>
    <xsd:element name="Audience" ma:index="8" nillable="true" ma:displayName="Audience" ma:default="Internal FHWA" ma:internalName="Audience">
      <xsd:simpleType>
        <xsd:restriction base="dms:Text">
          <xsd:maxLength value="255"/>
        </xsd:restriction>
      </xsd:simpleType>
    </xsd:element>
    <xsd:element name="Pre_x0020_MAP_x002d_21" ma:index="9" nillable="true" ma:displayName="Pre MAP-21" ma:default="No" ma:format="Dropdown" ma:internalName="Pre_x0020_MAP_x002d_21">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DF8DEA7-A22C-4409-B089-E244E18EC470}">
  <ds:schemaRefs>
    <ds:schemaRef ds:uri="http://schemas.microsoft.com/sharepoint/v3/contenttype/forms"/>
  </ds:schemaRefs>
</ds:datastoreItem>
</file>

<file path=customXml/itemProps2.xml><?xml version="1.0" encoding="utf-8"?>
<ds:datastoreItem xmlns:ds="http://schemas.openxmlformats.org/officeDocument/2006/customXml" ds:itemID="{9BFFDD85-ADB9-4CB0-8579-31796799E8F9}">
  <ds:schemaRefs>
    <ds:schemaRef ds:uri="http://purl.org/dc/terms/"/>
    <ds:schemaRef ds:uri="623ea6a6-ed32-4265-91fa-981b83f3d9f0"/>
    <ds:schemaRef ds:uri="http://schemas.microsoft.com/office/2006/documentManagement/types"/>
    <ds:schemaRef ds:uri="http://purl.org/dc/elements/1.1/"/>
    <ds:schemaRef ds:uri="http://purl.org/dc/dcmitype/"/>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4569500-8E3D-4C70-AAAA-C0BEBA0CE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3ea6a6-ed32-4265-91fa-981b83f3d9f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Hardcover</Template>
  <TotalTime>10862</TotalTime>
  <Words>2468</Words>
  <Application>Microsoft Office PowerPoint</Application>
  <PresentationFormat>On-screen Show (4:3)</PresentationFormat>
  <Paragraphs>385</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Hardcover</vt:lpstr>
      <vt:lpstr>Office Theme</vt:lpstr>
      <vt:lpstr>PowerPoint Presentation</vt:lpstr>
      <vt:lpstr>Performance Management Process</vt:lpstr>
      <vt:lpstr>Performance Measures</vt:lpstr>
      <vt:lpstr>Performance Measure Rule</vt:lpstr>
      <vt:lpstr>Rulemaking Process/Timeline</vt:lpstr>
      <vt:lpstr>GROUP MEASURES BASED ON READINESS</vt:lpstr>
      <vt:lpstr>STAGED RULE SCHEDULE</vt:lpstr>
      <vt:lpstr>Performance Plans</vt:lpstr>
      <vt:lpstr>Performance Targets</vt:lpstr>
      <vt:lpstr>Performance Accountability</vt:lpstr>
      <vt:lpstr>Stakeholder Outreach</vt:lpstr>
      <vt:lpstr>Upcoming Outreach Activities</vt:lpstr>
      <vt:lpstr>More Information</vt:lpstr>
    </vt:vector>
  </TitlesOfParts>
  <Company>USDOT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TRB Session 185 Paniati 01-13-13</dc:title>
  <dc:creator>Carolyn Edwards</dc:creator>
  <cp:lastModifiedBy>User</cp:lastModifiedBy>
  <cp:revision>619</cp:revision>
  <cp:lastPrinted>2013-02-05T18:21:28Z</cp:lastPrinted>
  <dcterms:created xsi:type="dcterms:W3CDTF">2011-12-01T12:19:30Z</dcterms:created>
  <dcterms:modified xsi:type="dcterms:W3CDTF">2013-03-26T20:35:05Z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0x010100CD133FA2F4079745910E77C354ADE9D8</vt:lpwstr>
  </property>
</Properties>
</file>