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5"/>
  </p:notesMasterIdLst>
  <p:sldIdLst>
    <p:sldId id="256" r:id="rId2"/>
    <p:sldId id="257" r:id="rId3"/>
    <p:sldId id="261" r:id="rId4"/>
    <p:sldId id="262" r:id="rId5"/>
    <p:sldId id="267" r:id="rId6"/>
    <p:sldId id="263" r:id="rId7"/>
    <p:sldId id="275" r:id="rId8"/>
    <p:sldId id="268" r:id="rId9"/>
    <p:sldId id="290" r:id="rId10"/>
    <p:sldId id="291" r:id="rId11"/>
    <p:sldId id="264" r:id="rId12"/>
    <p:sldId id="269" r:id="rId13"/>
    <p:sldId id="270" r:id="rId14"/>
    <p:sldId id="265" r:id="rId15"/>
    <p:sldId id="272" r:id="rId16"/>
    <p:sldId id="285" r:id="rId17"/>
    <p:sldId id="286" r:id="rId18"/>
    <p:sldId id="284" r:id="rId19"/>
    <p:sldId id="279" r:id="rId20"/>
    <p:sldId id="280" r:id="rId21"/>
    <p:sldId id="283" r:id="rId22"/>
    <p:sldId id="282" r:id="rId23"/>
    <p:sldId id="277" r:id="rId24"/>
    <p:sldId id="278" r:id="rId25"/>
    <p:sldId id="287" r:id="rId26"/>
    <p:sldId id="289" r:id="rId27"/>
    <p:sldId id="288" r:id="rId28"/>
    <p:sldId id="281" r:id="rId29"/>
    <p:sldId id="292" r:id="rId30"/>
    <p:sldId id="293" r:id="rId31"/>
    <p:sldId id="294" r:id="rId32"/>
    <p:sldId id="298"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51" autoAdjust="0"/>
  </p:normalViewPr>
  <p:slideViewPr>
    <p:cSldViewPr>
      <p:cViewPr varScale="1">
        <p:scale>
          <a:sx n="107" d="100"/>
          <a:sy n="107" d="100"/>
        </p:scale>
        <p:origin x="-17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34400-956D-4966-AD4F-435885164EAC}" type="datetimeFigureOut">
              <a:rPr lang="en-US" smtClean="0"/>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418C2-42D5-4A5A-9536-6A2111E83350}" type="slidenum">
              <a:rPr lang="en-US" smtClean="0"/>
              <a:t>‹#›</a:t>
            </a:fld>
            <a:endParaRPr lang="en-US"/>
          </a:p>
        </p:txBody>
      </p:sp>
    </p:spTree>
    <p:extLst>
      <p:ext uri="{BB962C8B-B14F-4D97-AF65-F5344CB8AC3E}">
        <p14:creationId xmlns:p14="http://schemas.microsoft.com/office/powerpoint/2010/main" val="83624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2</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11</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Hardware Architecture</a:t>
            </a:r>
          </a:p>
          <a:p>
            <a:pPr marL="171450" indent="-171450">
              <a:buFont typeface="Arial" pitchFamily="34" charset="0"/>
              <a:buChar char="•"/>
            </a:pPr>
            <a:r>
              <a:rPr lang="en-US" dirty="0" smtClean="0"/>
              <a:t>Texas</a:t>
            </a:r>
            <a:r>
              <a:rPr lang="en-US" baseline="0" dirty="0" smtClean="0"/>
              <a:t> Instruments </a:t>
            </a:r>
            <a:r>
              <a:rPr lang="en-US" dirty="0" smtClean="0"/>
              <a:t>MSP430</a:t>
            </a:r>
            <a:endParaRPr lang="en-US" baseline="0" dirty="0" smtClean="0"/>
          </a:p>
          <a:p>
            <a:pPr marL="171450" indent="-171450">
              <a:buFont typeface="Arial" pitchFamily="34" charset="0"/>
              <a:buChar char="•"/>
            </a:pPr>
            <a:r>
              <a:rPr lang="en-US" dirty="0" smtClean="0"/>
              <a:t>Linx -433-LT 433MHz Transmitter</a:t>
            </a:r>
          </a:p>
          <a:p>
            <a:pPr marL="171450" indent="-171450">
              <a:buFont typeface="Arial" pitchFamily="34" charset="0"/>
              <a:buChar char="•"/>
            </a:pPr>
            <a:r>
              <a:rPr lang="en-US" b="0" dirty="0" smtClean="0"/>
              <a:t>FTDI FT232</a:t>
            </a:r>
            <a:r>
              <a:rPr lang="en-US" b="0" baseline="0" dirty="0" smtClean="0"/>
              <a:t> UART to USB</a:t>
            </a:r>
            <a:endParaRPr lang="en-US" b="0" dirty="0"/>
          </a:p>
        </p:txBody>
      </p:sp>
      <p:sp>
        <p:nvSpPr>
          <p:cNvPr id="4" name="Slide Number Placeholder 3"/>
          <p:cNvSpPr>
            <a:spLocks noGrp="1"/>
          </p:cNvSpPr>
          <p:nvPr>
            <p:ph type="sldNum" sz="quarter" idx="10"/>
          </p:nvPr>
        </p:nvSpPr>
        <p:spPr/>
        <p:txBody>
          <a:bodyPr/>
          <a:lstStyle/>
          <a:p>
            <a:fld id="{FE5418C2-42D5-4A5A-9536-6A2111E83350}" type="slidenum">
              <a:rPr lang="en-US" smtClean="0"/>
              <a:t>12</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E5418C2-42D5-4A5A-9536-6A2111E83350}" type="slidenum">
              <a:rPr lang="en-US" smtClean="0"/>
              <a:t>13</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14</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Buoyancy Calculation</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m</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mass of the object</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g</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acceleration due to gravity</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V</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volume of the object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p the density of the fluid the object is in</a:t>
            </a:r>
          </a:p>
          <a:p>
            <a:pPr marL="171450" lvl="0" indent="-171450">
              <a:buFont typeface="Arial" pitchFamily="34" charset="0"/>
              <a:buChar char="•"/>
            </a:pPr>
            <a:r>
              <a:rPr lang="en-US" sz="1200" b="0" i="0" u="none" strike="noStrike" kern="1200" baseline="0" dirty="0" smtClean="0">
                <a:solidFill>
                  <a:schemeClr val="tx1"/>
                </a:solidFill>
                <a:latin typeface="+mn-lt"/>
                <a:ea typeface="+mn-ea"/>
                <a:cs typeface="+mn-cs"/>
              </a:rPr>
              <a:t>The density of water is 1000 Kg/m3. </a:t>
            </a:r>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15</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Quadratic Drag</a:t>
            </a:r>
          </a:p>
          <a:p>
            <a:pPr marL="628650" lvl="1" indent="-171450">
              <a:buFont typeface="Arial" pitchFamily="34" charset="0"/>
              <a:buChar char="•"/>
            </a:pPr>
            <a:r>
              <a:rPr lang="en-US" sz="1200" b="0" i="0" u="none" strike="noStrike" kern="1200" baseline="0" dirty="0" err="1" smtClean="0">
                <a:solidFill>
                  <a:schemeClr val="tx1"/>
                </a:solidFill>
                <a:latin typeface="+mn-lt"/>
                <a:ea typeface="+mn-ea"/>
                <a:cs typeface="+mn-cs"/>
              </a:rPr>
              <a:t>Fd</a:t>
            </a:r>
            <a:r>
              <a:rPr lang="en-US" sz="1200" b="0" i="0" u="none" strike="noStrike" kern="1200" baseline="0" dirty="0" smtClean="0">
                <a:solidFill>
                  <a:schemeClr val="tx1"/>
                </a:solidFill>
                <a:latin typeface="+mn-lt"/>
                <a:ea typeface="+mn-ea"/>
                <a:cs typeface="+mn-cs"/>
              </a:rPr>
              <a:t> is the force due to drag</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Cd is the drag coefficient, a unit-less number found by experimentation,  Cd = 1.17</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p is the density of the fluid</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V</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velocity of the object</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cross-sectional area of the surface </a:t>
            </a:r>
          </a:p>
          <a:p>
            <a:pPr marL="0" indent="0">
              <a:buFont typeface="Arial" pitchFamily="34" charset="0"/>
              <a:buNone/>
            </a:pPr>
            <a:r>
              <a:rPr lang="en-US" dirty="0" smtClean="0">
                <a:solidFill>
                  <a:schemeClr val="tx1"/>
                </a:solidFill>
                <a:latin typeface="Calibri" pitchFamily="34" charset="0"/>
              </a:rPr>
              <a:t>Linear Drag</a:t>
            </a:r>
          </a:p>
          <a:p>
            <a:pPr marL="628650" lvl="1" indent="-171450">
              <a:buFont typeface="Arial" pitchFamily="34" charset="0"/>
              <a:buChar char="•"/>
            </a:pPr>
            <a:r>
              <a:rPr lang="el-GR" dirty="0" smtClean="0">
                <a:solidFill>
                  <a:schemeClr val="tx1"/>
                </a:solidFill>
                <a:latin typeface="Calibri" pitchFamily="34" charset="0"/>
              </a:rPr>
              <a:t>η</a:t>
            </a:r>
            <a:r>
              <a:rPr lang="en-US" dirty="0" smtClean="0">
                <a:solidFill>
                  <a:schemeClr val="tx1"/>
                </a:solidFill>
                <a:latin typeface="Calibri" pitchFamily="34" charset="0"/>
              </a:rPr>
              <a:t> </a:t>
            </a:r>
            <a:r>
              <a:rPr lang="en-US" sz="1200" b="0" i="0" u="none" strike="noStrike" kern="1200" baseline="0" dirty="0" smtClean="0">
                <a:solidFill>
                  <a:schemeClr val="tx1"/>
                </a:solidFill>
                <a:latin typeface="+mn-lt"/>
                <a:ea typeface="+mn-ea"/>
                <a:cs typeface="+mn-cs"/>
              </a:rPr>
              <a:t>is the viscosity of the fluid (water = 1.12g/(m*s))</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Stokes radius (radius, center to exterior of capsule, of the capsule in this case)</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v</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the velocity of the object. </a:t>
            </a:r>
          </a:p>
          <a:p>
            <a:pPr marL="171450" lvl="0" indent="-171450">
              <a:buFont typeface="Arial" pitchFamily="34" charset="0"/>
              <a:buChar char="•"/>
            </a:pPr>
            <a:endParaRPr lang="en-US" dirty="0" smtClean="0">
              <a:solidFill>
                <a:schemeClr val="tx1"/>
              </a:solidFill>
              <a:latin typeface="Calibri" pitchFamily="34" charset="0"/>
            </a:endParaRPr>
          </a:p>
          <a:p>
            <a:pPr marL="171450" lvl="0" indent="-171450">
              <a:buFont typeface="Arial" pitchFamily="34" charset="0"/>
              <a:buChar char="•"/>
            </a:pPr>
            <a:r>
              <a:rPr lang="en-US" dirty="0" smtClean="0">
                <a:solidFill>
                  <a:schemeClr val="tx1"/>
                </a:solidFill>
                <a:latin typeface="Calibri" pitchFamily="34" charset="0"/>
              </a:rPr>
              <a:t>A simulation was developed in MATLAB to calculate the Quadratic Drag in 1 </a:t>
            </a:r>
            <a:r>
              <a:rPr lang="en-US" dirty="0" err="1" smtClean="0">
                <a:solidFill>
                  <a:schemeClr val="tx1"/>
                </a:solidFill>
                <a:latin typeface="Calibri" pitchFamily="34" charset="0"/>
              </a:rPr>
              <a:t>milli</a:t>
            </a:r>
            <a:r>
              <a:rPr lang="en-US" dirty="0" smtClean="0">
                <a:solidFill>
                  <a:schemeClr val="tx1"/>
                </a:solidFill>
                <a:latin typeface="Calibri" pitchFamily="34" charset="0"/>
              </a:rPr>
              <a:t>-second steps that updated the velocity and re-computes the drag force, </a:t>
            </a:r>
            <a:r>
              <a:rPr lang="en-US" dirty="0" err="1" smtClean="0">
                <a:solidFill>
                  <a:schemeClr val="tx1"/>
                </a:solidFill>
                <a:latin typeface="Calibri" pitchFamily="34" charset="0"/>
              </a:rPr>
              <a:t>F</a:t>
            </a:r>
            <a:r>
              <a:rPr lang="en-US" sz="800" dirty="0" err="1" smtClean="0">
                <a:solidFill>
                  <a:schemeClr val="tx1"/>
                </a:solidFill>
                <a:latin typeface="Calibri" pitchFamily="34" charset="0"/>
              </a:rPr>
              <a:t>d</a:t>
            </a:r>
            <a:r>
              <a:rPr lang="en-US" dirty="0" smtClean="0">
                <a:solidFill>
                  <a:schemeClr val="tx1"/>
                </a:solidFill>
                <a:latin typeface="Calibri" pitchFamily="34" charset="0"/>
              </a:rPr>
              <a:t>, for each unit of time. </a:t>
            </a:r>
            <a:endParaRPr lang="en-US" dirty="0" smtClean="0"/>
          </a:p>
          <a:p>
            <a:pPr marL="171450" lvl="0" indent="-171450">
              <a:buFont typeface="Arial" pitchFamily="34" charset="0"/>
              <a:buChar char="•"/>
            </a:pPr>
            <a:r>
              <a:rPr lang="en-US" sz="1200" b="0" i="0" u="none" strike="noStrike" kern="1200" baseline="0" dirty="0" smtClean="0">
                <a:solidFill>
                  <a:schemeClr val="tx1"/>
                </a:solidFill>
                <a:latin typeface="+mn-lt"/>
                <a:ea typeface="+mn-ea"/>
                <a:cs typeface="+mn-cs"/>
              </a:rPr>
              <a:t>Using smaller discrete time step, 1 micro-second, showed changes only in the fifth significant digit, so a 1 </a:t>
            </a:r>
            <a:r>
              <a:rPr lang="en-US" sz="1200" b="0" i="0" u="none" strike="noStrike" kern="1200" baseline="0" dirty="0" err="1" smtClean="0">
                <a:solidFill>
                  <a:schemeClr val="tx1"/>
                </a:solidFill>
                <a:latin typeface="+mn-lt"/>
                <a:ea typeface="+mn-ea"/>
                <a:cs typeface="+mn-cs"/>
              </a:rPr>
              <a:t>milli</a:t>
            </a:r>
            <a:r>
              <a:rPr lang="en-US" sz="1200" b="0" i="0" u="none" strike="noStrike" kern="1200" baseline="0" dirty="0" smtClean="0">
                <a:solidFill>
                  <a:schemeClr val="tx1"/>
                </a:solidFill>
                <a:latin typeface="+mn-lt"/>
                <a:ea typeface="+mn-ea"/>
                <a:cs typeface="+mn-cs"/>
              </a:rPr>
              <a:t>-second time-step was used. </a:t>
            </a:r>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16</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Large Reynolds numbers indicate that the quadratic drag equation should be used, whereas lower numbers indicate that the linear drag equation should be used.</a:t>
            </a:r>
          </a:p>
          <a:p>
            <a:pPr marL="171450" indent="-171450">
              <a:buFont typeface="Arial" pitchFamily="34" charset="0"/>
              <a:buChar char="•"/>
            </a:pPr>
            <a:r>
              <a:rPr lang="en-US" sz="1200" b="0" i="0" u="none" strike="noStrike" kern="1200" baseline="0" dirty="0" err="1" smtClean="0">
                <a:solidFill>
                  <a:schemeClr val="tx1"/>
                </a:solidFill>
                <a:latin typeface="+mn-lt"/>
                <a:ea typeface="+mn-ea"/>
                <a:cs typeface="+mn-cs"/>
              </a:rPr>
              <a:t>vs</a:t>
            </a:r>
            <a:r>
              <a:rPr lang="en-US" sz="1200" b="0" i="0" u="none" strike="noStrike" kern="1200" baseline="0" dirty="0" smtClean="0">
                <a:solidFill>
                  <a:schemeClr val="tx1"/>
                </a:solidFill>
                <a:latin typeface="+mn-lt"/>
                <a:ea typeface="+mn-ea"/>
                <a:cs typeface="+mn-cs"/>
              </a:rPr>
              <a:t> is the velocity of the object</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d is the diameter of the cylinder</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v is the absolute kinetic viscosity of the fluid the object moves through. </a:t>
            </a:r>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17</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18</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19</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20</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Images of Scour Critical Bridges</a:t>
            </a:r>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3</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21</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Initial Collision Algorithm</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If the Sensor Units could be scheduled to transmit at certain </a:t>
            </a:r>
            <a:r>
              <a:rPr lang="en-US" sz="1200" b="0" i="1" u="none" strike="noStrike" kern="1200" baseline="0" dirty="0" smtClean="0">
                <a:solidFill>
                  <a:schemeClr val="tx1"/>
                </a:solidFill>
                <a:latin typeface="+mn-lt"/>
                <a:ea typeface="+mn-ea"/>
                <a:cs typeface="+mn-cs"/>
              </a:rPr>
              <a:t>known </a:t>
            </a:r>
            <a:r>
              <a:rPr lang="en-US" sz="1200" b="0" i="0" u="none" strike="noStrike" kern="1200" baseline="0" dirty="0" smtClean="0">
                <a:solidFill>
                  <a:schemeClr val="tx1"/>
                </a:solidFill>
                <a:latin typeface="+mn-lt"/>
                <a:ea typeface="+mn-ea"/>
                <a:cs typeface="+mn-cs"/>
              </a:rPr>
              <a:t>times, a delay of </a:t>
            </a:r>
            <a:r>
              <a:rPr lang="en-US" sz="1200" b="0" i="1" u="none" strike="noStrike" kern="1200" baseline="0" dirty="0" smtClean="0">
                <a:solidFill>
                  <a:schemeClr val="tx1"/>
                </a:solidFill>
                <a:latin typeface="+mn-lt"/>
                <a:ea typeface="+mn-ea"/>
                <a:cs typeface="+mn-cs"/>
              </a:rPr>
              <a:t>T </a:t>
            </a:r>
            <a:r>
              <a:rPr lang="en-US" sz="1200" b="0" i="0" u="none" strike="noStrike" kern="1200" baseline="0" dirty="0" smtClean="0">
                <a:solidFill>
                  <a:schemeClr val="tx1"/>
                </a:solidFill>
                <a:latin typeface="+mn-lt"/>
                <a:ea typeface="+mn-ea"/>
                <a:cs typeface="+mn-cs"/>
              </a:rPr>
              <a:t>could be added in between each Sensor Unit’s transmissions, avoiding collisions.</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A centralized synchronizing agent is required to schedule the transmissions. The time at which a Sensor Unit will begin transmitting cannot be scheduled because the unit will be released by natural events. The centralized synchronizing agent is not an option for this application. </a:t>
            </a:r>
          </a:p>
          <a:p>
            <a:pPr marL="171450" indent="-171450">
              <a:buFont typeface="Arial" pitchFamily="34" charset="0"/>
              <a:buChar char="•"/>
            </a:pPr>
            <a:r>
              <a:rPr lang="en-US" dirty="0" smtClean="0">
                <a:solidFill>
                  <a:schemeClr val="tx1"/>
                </a:solidFill>
                <a:latin typeface="Calibri" pitchFamily="34" charset="0"/>
              </a:rPr>
              <a:t>Collision Algorithm</a:t>
            </a:r>
            <a:endParaRPr lang="en-US" baseline="0" dirty="0" smtClean="0">
              <a:solidFill>
                <a:schemeClr val="tx1"/>
              </a:solidFill>
              <a:latin typeface="Calibri" pitchFamily="34" charset="0"/>
            </a:endParaRPr>
          </a:p>
          <a:p>
            <a:pPr marL="628650" lvl="1" indent="-171450">
              <a:buFont typeface="Arial" pitchFamily="34" charset="0"/>
              <a:buChar char="•"/>
            </a:pPr>
            <a:r>
              <a:rPr lang="en-US" baseline="0" dirty="0" smtClean="0">
                <a:solidFill>
                  <a:schemeClr val="tx1"/>
                </a:solidFill>
                <a:latin typeface="Calibri" pitchFamily="34" charset="0"/>
              </a:rPr>
              <a:t>Varying transmission lengths </a:t>
            </a:r>
            <a:r>
              <a:rPr lang="en-US" dirty="0" smtClean="0">
                <a:solidFill>
                  <a:schemeClr val="tx1"/>
                </a:solidFill>
                <a:latin typeface="Calibri" pitchFamily="34" charset="0"/>
              </a:rPr>
              <a:t>give</a:t>
            </a:r>
            <a:r>
              <a:rPr lang="en-US" baseline="0" dirty="0" smtClean="0">
                <a:solidFill>
                  <a:schemeClr val="tx1"/>
                </a:solidFill>
                <a:latin typeface="Calibri" pitchFamily="34" charset="0"/>
              </a:rPr>
              <a:t> </a:t>
            </a:r>
            <a:r>
              <a:rPr lang="en-US" dirty="0" smtClean="0">
                <a:solidFill>
                  <a:schemeClr val="tx1"/>
                </a:solidFill>
                <a:latin typeface="Calibri" pitchFamily="34" charset="0"/>
              </a:rPr>
              <a:t>a 25% chance of collision after the first transmission decreasing</a:t>
            </a:r>
            <a:r>
              <a:rPr lang="en-US" baseline="0" dirty="0" smtClean="0">
                <a:solidFill>
                  <a:schemeClr val="tx1"/>
                </a:solidFill>
                <a:latin typeface="Calibri" pitchFamily="34" charset="0"/>
              </a:rPr>
              <a:t> exponentially after</a:t>
            </a:r>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22</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Collision Scenario with Delays Added</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Delay Percentages for Each Color Code, T ≈ 100 </a:t>
            </a:r>
            <a:r>
              <a:rPr lang="en-US" sz="1200" b="0" i="0" u="none" strike="noStrike" kern="1200" baseline="0" dirty="0" err="1" smtClean="0">
                <a:solidFill>
                  <a:schemeClr val="tx1"/>
                </a:solidFill>
                <a:latin typeface="+mn-lt"/>
                <a:ea typeface="+mn-ea"/>
                <a:cs typeface="+mn-cs"/>
              </a:rPr>
              <a:t>ms</a:t>
            </a:r>
            <a:endParaRPr lang="en-US" b="0" dirty="0"/>
          </a:p>
        </p:txBody>
      </p:sp>
      <p:sp>
        <p:nvSpPr>
          <p:cNvPr id="4" name="Slide Number Placeholder 3"/>
          <p:cNvSpPr>
            <a:spLocks noGrp="1"/>
          </p:cNvSpPr>
          <p:nvPr>
            <p:ph type="sldNum" sz="quarter" idx="10"/>
          </p:nvPr>
        </p:nvSpPr>
        <p:spPr/>
        <p:txBody>
          <a:bodyPr/>
          <a:lstStyle/>
          <a:p>
            <a:fld id="{FE5418C2-42D5-4A5A-9536-6A2111E83350}" type="slidenum">
              <a:rPr lang="en-US" smtClean="0"/>
              <a:t>23</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24</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results also show that there is no substantial degradation of the signal when the transmitter is placed within the capsule.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In fact, in several instances the signal was stronger from within the capsule.</a:t>
            </a:r>
            <a:endParaRPr lang="en-US" sz="1200" b="0" i="0" u="none" strike="noStrike" kern="1200" baseline="0" dirty="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Omnidirectional antenna for testing but isn’t best solution.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We can provide higher gain in specific direction to increase the performance of the system.</a:t>
            </a:r>
          </a:p>
        </p:txBody>
      </p:sp>
      <p:sp>
        <p:nvSpPr>
          <p:cNvPr id="4" name="Slide Number Placeholder 3"/>
          <p:cNvSpPr>
            <a:spLocks noGrp="1"/>
          </p:cNvSpPr>
          <p:nvPr>
            <p:ph type="sldNum" sz="quarter" idx="10"/>
          </p:nvPr>
        </p:nvSpPr>
        <p:spPr/>
        <p:txBody>
          <a:bodyPr/>
          <a:lstStyle/>
          <a:p>
            <a:fld id="{FE5418C2-42D5-4A5A-9536-6A2111E83350}" type="slidenum">
              <a:rPr lang="en-US" smtClean="0"/>
              <a:t>25</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5418C2-42D5-4A5A-9536-6A2111E83350}" type="slidenum">
              <a:rPr lang="en-US" smtClean="0"/>
              <a:t>26</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5418C2-42D5-4A5A-9536-6A2111E83350}" type="slidenum">
              <a:rPr lang="en-US" smtClean="0"/>
              <a:t>27</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28</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29</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30</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Clear distinction between Phase-1 and Phase-2 Projects</a:t>
            </a:r>
          </a:p>
          <a:p>
            <a:r>
              <a:rPr lang="en-US" baseline="0" dirty="0" smtClean="0"/>
              <a:t>Show Phase 1 Sensor Unit</a:t>
            </a:r>
          </a:p>
        </p:txBody>
      </p:sp>
      <p:sp>
        <p:nvSpPr>
          <p:cNvPr id="4" name="Slide Number Placeholder 3"/>
          <p:cNvSpPr>
            <a:spLocks noGrp="1"/>
          </p:cNvSpPr>
          <p:nvPr>
            <p:ph type="sldNum" sz="quarter" idx="10"/>
          </p:nvPr>
        </p:nvSpPr>
        <p:spPr/>
        <p:txBody>
          <a:bodyPr/>
          <a:lstStyle/>
          <a:p>
            <a:fld id="{FE5418C2-42D5-4A5A-9536-6A2111E83350}" type="slidenum">
              <a:rPr lang="en-US" smtClean="0"/>
              <a:t>4</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31</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33</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5</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418C2-42D5-4A5A-9536-6A2111E83350}" type="slidenum">
              <a:rPr lang="en-US" smtClean="0"/>
              <a:t>6</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Hardware Architecture</a:t>
            </a:r>
          </a:p>
          <a:p>
            <a:pPr marL="171450" indent="-171450">
              <a:buFont typeface="Arial" pitchFamily="34" charset="0"/>
              <a:buChar char="•"/>
            </a:pPr>
            <a:r>
              <a:rPr lang="en-US" dirty="0" smtClean="0"/>
              <a:t>Texas</a:t>
            </a:r>
            <a:r>
              <a:rPr lang="en-US" baseline="0" dirty="0" smtClean="0"/>
              <a:t> Instruments </a:t>
            </a:r>
            <a:r>
              <a:rPr lang="en-US" dirty="0" smtClean="0"/>
              <a:t>MSP430</a:t>
            </a:r>
            <a:endParaRPr lang="en-US" baseline="0" dirty="0" smtClean="0"/>
          </a:p>
          <a:p>
            <a:pPr marL="171450" indent="-171450">
              <a:buFont typeface="Arial" pitchFamily="34" charset="0"/>
              <a:buChar char="•"/>
            </a:pPr>
            <a:r>
              <a:rPr lang="en-US" dirty="0" smtClean="0"/>
              <a:t>Linx TRM-433-LT 433MHz Transceiver</a:t>
            </a:r>
          </a:p>
          <a:p>
            <a:pPr marL="171450" indent="-171450">
              <a:buFont typeface="Arial" pitchFamily="34" charset="0"/>
              <a:buChar char="•"/>
            </a:pPr>
            <a:r>
              <a:rPr lang="en-US" b="0" dirty="0" smtClean="0"/>
              <a:t>FTDI FT232</a:t>
            </a:r>
            <a:r>
              <a:rPr lang="en-US" b="0" baseline="0" dirty="0" smtClean="0"/>
              <a:t> UART to USB</a:t>
            </a:r>
            <a:endParaRPr lang="en-US" b="0" dirty="0"/>
          </a:p>
        </p:txBody>
      </p:sp>
      <p:sp>
        <p:nvSpPr>
          <p:cNvPr id="4" name="Slide Number Placeholder 3"/>
          <p:cNvSpPr>
            <a:spLocks noGrp="1"/>
          </p:cNvSpPr>
          <p:nvPr>
            <p:ph type="sldNum" sz="quarter" idx="10"/>
          </p:nvPr>
        </p:nvSpPr>
        <p:spPr/>
        <p:txBody>
          <a:bodyPr/>
          <a:lstStyle/>
          <a:p>
            <a:fld id="{FE5418C2-42D5-4A5A-9536-6A2111E83350}" type="slidenum">
              <a:rPr lang="en-US" smtClean="0"/>
              <a:t>7</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Hardware Architecture</a:t>
            </a:r>
          </a:p>
          <a:p>
            <a:pPr marL="171450" indent="-171450">
              <a:buFont typeface="Arial" pitchFamily="34" charset="0"/>
              <a:buChar char="•"/>
            </a:pPr>
            <a:r>
              <a:rPr lang="en-US" dirty="0" smtClean="0"/>
              <a:t>Texas</a:t>
            </a:r>
            <a:r>
              <a:rPr lang="en-US" baseline="0" dirty="0" smtClean="0"/>
              <a:t> Instruments </a:t>
            </a:r>
            <a:r>
              <a:rPr lang="en-US" dirty="0" smtClean="0"/>
              <a:t>MSP430</a:t>
            </a:r>
            <a:endParaRPr lang="en-US" baseline="0" dirty="0" smtClean="0"/>
          </a:p>
          <a:p>
            <a:pPr marL="171450" indent="-171450">
              <a:buFont typeface="Arial" pitchFamily="34" charset="0"/>
              <a:buChar char="•"/>
            </a:pPr>
            <a:r>
              <a:rPr lang="en-US" dirty="0" smtClean="0"/>
              <a:t>Linx TRM-433-LT 433MHz Transceiver</a:t>
            </a:r>
          </a:p>
          <a:p>
            <a:pPr marL="171450" indent="-171450">
              <a:buFont typeface="Arial" pitchFamily="34" charset="0"/>
              <a:buChar char="•"/>
            </a:pPr>
            <a:r>
              <a:rPr lang="en-US" b="0" dirty="0" smtClean="0"/>
              <a:t>FTDI FT232</a:t>
            </a:r>
            <a:r>
              <a:rPr lang="en-US" b="0" baseline="0" dirty="0" smtClean="0"/>
              <a:t> UART to USB</a:t>
            </a:r>
            <a:endParaRPr lang="en-US" b="0" dirty="0"/>
          </a:p>
        </p:txBody>
      </p:sp>
      <p:sp>
        <p:nvSpPr>
          <p:cNvPr id="4" name="Slide Number Placeholder 3"/>
          <p:cNvSpPr>
            <a:spLocks noGrp="1"/>
          </p:cNvSpPr>
          <p:nvPr>
            <p:ph type="sldNum" sz="quarter" idx="10"/>
          </p:nvPr>
        </p:nvSpPr>
        <p:spPr/>
        <p:txBody>
          <a:bodyPr/>
          <a:lstStyle/>
          <a:p>
            <a:fld id="{FE5418C2-42D5-4A5A-9536-6A2111E83350}" type="slidenum">
              <a:rPr lang="en-US" smtClean="0"/>
              <a:t>8</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E5418C2-42D5-4A5A-9536-6A2111E83350}" type="slidenum">
              <a:rPr lang="en-US" smtClean="0"/>
              <a:t>9</a:t>
            </a:fld>
            <a:endParaRPr lang="en-US"/>
          </a:p>
        </p:txBody>
      </p:sp>
    </p:spTree>
    <p:extLst>
      <p:ext uri="{BB962C8B-B14F-4D97-AF65-F5344CB8AC3E}">
        <p14:creationId xmlns:p14="http://schemas.microsoft.com/office/powerpoint/2010/main" val="122210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First, a hole must be machined in the PVC cap.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rubber boot is then placed on the hole and sealed on the outside of the PVC cap using the silicon sealant.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switch is then placed in the machined hole and rubber boot. The switch and hole are completely covered with silicon sealant. This includes the leads of the switch, which should be wired prior to this step.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Lastly, a 1 inch diameter PVC nipple is placed around the switch and sealed using the silicon sealant. The threads and cap are sealed in the same manner as the main capsule. This described in detail in the next section. </a:t>
            </a:r>
          </a:p>
        </p:txBody>
      </p:sp>
      <p:sp>
        <p:nvSpPr>
          <p:cNvPr id="4" name="Slide Number Placeholder 3"/>
          <p:cNvSpPr>
            <a:spLocks noGrp="1"/>
          </p:cNvSpPr>
          <p:nvPr>
            <p:ph type="sldNum" sz="quarter" idx="10"/>
          </p:nvPr>
        </p:nvSpPr>
        <p:spPr/>
        <p:txBody>
          <a:bodyPr/>
          <a:lstStyle/>
          <a:p>
            <a:fld id="{FE5418C2-42D5-4A5A-9536-6A2111E83350}" type="slidenum">
              <a:rPr lang="en-US" smtClean="0"/>
              <a:t>10</a:t>
            </a:fld>
            <a:endParaRPr lang="en-US"/>
          </a:p>
        </p:txBody>
      </p:sp>
    </p:spTree>
    <p:extLst>
      <p:ext uri="{BB962C8B-B14F-4D97-AF65-F5344CB8AC3E}">
        <p14:creationId xmlns:p14="http://schemas.microsoft.com/office/powerpoint/2010/main" val="122210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22FE70B-661E-48BD-A2D6-7E4B6DBD32A0}" type="datetimeFigureOut">
              <a:rPr lang="en-US" smtClean="0"/>
              <a:t>3/26/2013</a:t>
            </a:fld>
            <a:endParaRPr lang="en-US"/>
          </a:p>
        </p:txBody>
      </p:sp>
      <p:sp>
        <p:nvSpPr>
          <p:cNvPr id="8" name="Slide Number Placeholder 7"/>
          <p:cNvSpPr>
            <a:spLocks noGrp="1"/>
          </p:cNvSpPr>
          <p:nvPr>
            <p:ph type="sldNum" sz="quarter" idx="11"/>
          </p:nvPr>
        </p:nvSpPr>
        <p:spPr/>
        <p:txBody>
          <a:bodyPr/>
          <a:lstStyle/>
          <a:p>
            <a:fld id="{6EF00030-56D7-4B09-89EA-BDDE54B97E4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FE70B-661E-48BD-A2D6-7E4B6DBD32A0}"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0030-56D7-4B09-89EA-BDDE54B97E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FE70B-661E-48BD-A2D6-7E4B6DBD32A0}"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0030-56D7-4B09-89EA-BDDE54B97E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22FE70B-661E-48BD-A2D6-7E4B6DBD32A0}"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0030-56D7-4B09-89EA-BDDE54B97E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FE70B-661E-48BD-A2D6-7E4B6DBD32A0}"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00030-56D7-4B09-89EA-BDDE54B97E4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22FE70B-661E-48BD-A2D6-7E4B6DBD32A0}"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0030-56D7-4B09-89EA-BDDE54B97E4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2FE70B-661E-48BD-A2D6-7E4B6DBD32A0}"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00030-56D7-4B09-89EA-BDDE54B97E4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2FE70B-661E-48BD-A2D6-7E4B6DBD32A0}"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00030-56D7-4B09-89EA-BDDE54B97E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FE70B-661E-48BD-A2D6-7E4B6DBD32A0}"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00030-56D7-4B09-89EA-BDDE54B97E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E70B-661E-48BD-A2D6-7E4B6DBD32A0}"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0030-56D7-4B09-89EA-BDDE54B97E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FE70B-661E-48BD-A2D6-7E4B6DBD32A0}"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00030-56D7-4B09-89EA-BDDE54B97E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22FE70B-661E-48BD-A2D6-7E4B6DBD32A0}" type="datetimeFigureOut">
              <a:rPr lang="en-US" smtClean="0"/>
              <a:t>3/26/2013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EF00030-56D7-4B09-89EA-BDDE54B97E4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1"/>
            <a:ext cx="8229600" cy="2819399"/>
          </a:xfrm>
        </p:spPr>
        <p:txBody>
          <a:bodyPr anchor="ctr">
            <a:normAutofit/>
          </a:bodyPr>
          <a:lstStyle/>
          <a:p>
            <a:r>
              <a:rPr lang="en-US" sz="4600" b="1" dirty="0" smtClean="0">
                <a:solidFill>
                  <a:schemeClr val="tx1"/>
                </a:solidFill>
                <a:latin typeface="Calibri" pitchFamily="34" charset="0"/>
              </a:rPr>
              <a:t>Real-time monitoring of Bridge Pier scouring during Flood events </a:t>
            </a:r>
            <a:endParaRPr lang="en-US" sz="4600" b="1" dirty="0">
              <a:solidFill>
                <a:schemeClr val="tx1"/>
              </a:solidFill>
              <a:latin typeface="Calibri" pitchFamily="34" charset="0"/>
            </a:endParaRPr>
          </a:p>
        </p:txBody>
      </p:sp>
      <p:sp>
        <p:nvSpPr>
          <p:cNvPr id="3" name="Subtitle 2"/>
          <p:cNvSpPr>
            <a:spLocks noGrp="1"/>
          </p:cNvSpPr>
          <p:nvPr>
            <p:ph type="subTitle" idx="1"/>
          </p:nvPr>
        </p:nvSpPr>
        <p:spPr>
          <a:xfrm>
            <a:off x="2076450" y="4343400"/>
            <a:ext cx="4991100" cy="1828800"/>
          </a:xfrm>
        </p:spPr>
        <p:txBody>
          <a:bodyPr>
            <a:normAutofit/>
          </a:bodyPr>
          <a:lstStyle/>
          <a:p>
            <a:pPr algn="l"/>
            <a:r>
              <a:rPr lang="en-US" sz="2000" dirty="0">
                <a:solidFill>
                  <a:schemeClr val="tx1"/>
                </a:solidFill>
                <a:latin typeface="Calibri" pitchFamily="34" charset="0"/>
              </a:rPr>
              <a:t>Director: </a:t>
            </a:r>
            <a:r>
              <a:rPr lang="en-US" sz="2000" dirty="0" smtClean="0">
                <a:solidFill>
                  <a:schemeClr val="tx1"/>
                </a:solidFill>
                <a:latin typeface="Calibri" pitchFamily="34" charset="0"/>
              </a:rPr>
              <a:t>		Dr</a:t>
            </a:r>
            <a:r>
              <a:rPr lang="en-US" sz="2000" dirty="0">
                <a:solidFill>
                  <a:schemeClr val="tx1"/>
                </a:solidFill>
                <a:latin typeface="Calibri" pitchFamily="34" charset="0"/>
              </a:rPr>
              <a:t>. Marlin H. Mickle</a:t>
            </a:r>
          </a:p>
          <a:p>
            <a:pPr algn="l"/>
            <a:r>
              <a:rPr lang="en-US" sz="2000" dirty="0">
                <a:solidFill>
                  <a:schemeClr val="tx1"/>
                </a:solidFill>
                <a:latin typeface="Calibri" pitchFamily="34" charset="0"/>
              </a:rPr>
              <a:t>Co-Director:  </a:t>
            </a:r>
            <a:r>
              <a:rPr lang="en-US" sz="2000" dirty="0" smtClean="0">
                <a:solidFill>
                  <a:schemeClr val="tx1"/>
                </a:solidFill>
                <a:latin typeface="Calibri" pitchFamily="34" charset="0"/>
              </a:rPr>
              <a:t>		Dr</a:t>
            </a:r>
            <a:r>
              <a:rPr lang="en-US" sz="2000" dirty="0">
                <a:solidFill>
                  <a:schemeClr val="tx1"/>
                </a:solidFill>
                <a:latin typeface="Calibri" pitchFamily="34" charset="0"/>
              </a:rPr>
              <a:t>. Ervin </a:t>
            </a:r>
            <a:r>
              <a:rPr lang="en-US" sz="2000" dirty="0" smtClean="0">
                <a:solidFill>
                  <a:schemeClr val="tx1"/>
                </a:solidFill>
                <a:latin typeface="Calibri" pitchFamily="34" charset="0"/>
              </a:rPr>
              <a:t>Sejdić</a:t>
            </a:r>
          </a:p>
          <a:p>
            <a:pPr algn="l"/>
            <a:r>
              <a:rPr lang="en-US" sz="2000" dirty="0" smtClean="0">
                <a:solidFill>
                  <a:schemeClr val="tx1"/>
                </a:solidFill>
                <a:latin typeface="Calibri" pitchFamily="34" charset="0"/>
              </a:rPr>
              <a:t>Graduate </a:t>
            </a:r>
            <a:r>
              <a:rPr lang="en-US" sz="2000" dirty="0">
                <a:solidFill>
                  <a:schemeClr val="tx1"/>
                </a:solidFill>
                <a:latin typeface="Calibri" pitchFamily="34" charset="0"/>
              </a:rPr>
              <a:t>Students: </a:t>
            </a:r>
            <a:r>
              <a:rPr lang="en-US" sz="2000" dirty="0" smtClean="0">
                <a:solidFill>
                  <a:schemeClr val="tx1"/>
                </a:solidFill>
                <a:latin typeface="Calibri" pitchFamily="34" charset="0"/>
              </a:rPr>
              <a:t>	Nicholas Franconi</a:t>
            </a:r>
          </a:p>
          <a:p>
            <a:pPr algn="l"/>
            <a:r>
              <a:rPr lang="en-US" sz="2000" dirty="0">
                <a:solidFill>
                  <a:schemeClr val="tx1"/>
                </a:solidFill>
                <a:latin typeface="Calibri" pitchFamily="34" charset="0"/>
              </a:rPr>
              <a:t>	</a:t>
            </a:r>
            <a:r>
              <a:rPr lang="en-US" sz="2000" dirty="0" smtClean="0">
                <a:solidFill>
                  <a:schemeClr val="tx1"/>
                </a:solidFill>
                <a:latin typeface="Calibri" pitchFamily="34" charset="0"/>
              </a:rPr>
              <a:t>		Michael </a:t>
            </a:r>
            <a:r>
              <a:rPr lang="en-US" sz="2000" dirty="0">
                <a:solidFill>
                  <a:schemeClr val="tx1"/>
                </a:solidFill>
                <a:latin typeface="Calibri" pitchFamily="34" charset="0"/>
              </a:rPr>
              <a:t>Rothfuss</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2186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1 – Sensor Unit</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816" y="2209800"/>
            <a:ext cx="403509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idx="1"/>
          </p:nvPr>
        </p:nvSpPr>
        <p:spPr>
          <a:xfrm>
            <a:off x="457200" y="2057400"/>
            <a:ext cx="3979916" cy="4419600"/>
          </a:xfrm>
        </p:spPr>
        <p:txBody>
          <a:bodyPr>
            <a:normAutofit/>
          </a:bodyPr>
          <a:lstStyle/>
          <a:p>
            <a:r>
              <a:rPr lang="en-US" dirty="0">
                <a:solidFill>
                  <a:schemeClr val="tx1"/>
                </a:solidFill>
                <a:latin typeface="Calibri" pitchFamily="34" charset="0"/>
              </a:rPr>
              <a:t>The external reset switch enables the user to reset the Sensor Unit without opening the </a:t>
            </a:r>
            <a:r>
              <a:rPr lang="en-US" dirty="0" smtClean="0">
                <a:solidFill>
                  <a:schemeClr val="tx1"/>
                </a:solidFill>
                <a:latin typeface="Calibri" pitchFamily="34" charset="0"/>
              </a:rPr>
              <a:t>capsule.</a:t>
            </a:r>
          </a:p>
          <a:p>
            <a:r>
              <a:rPr lang="en-US" dirty="0" smtClean="0">
                <a:solidFill>
                  <a:schemeClr val="tx1"/>
                </a:solidFill>
                <a:latin typeface="Calibri" pitchFamily="34" charset="0"/>
              </a:rPr>
              <a:t>This </a:t>
            </a:r>
            <a:r>
              <a:rPr lang="en-US" dirty="0">
                <a:solidFill>
                  <a:schemeClr val="tx1"/>
                </a:solidFill>
                <a:latin typeface="Calibri" pitchFamily="34" charset="0"/>
              </a:rPr>
              <a:t>switch allows the Sensor Unit to be tested immediately before it is installed and then </a:t>
            </a:r>
            <a:r>
              <a:rPr lang="en-US" dirty="0" smtClean="0">
                <a:solidFill>
                  <a:schemeClr val="tx1"/>
                </a:solidFill>
                <a:latin typeface="Calibri" pitchFamily="34" charset="0"/>
              </a:rPr>
              <a:t>reset.</a:t>
            </a:r>
          </a:p>
          <a:p>
            <a:r>
              <a:rPr lang="en-US" dirty="0" smtClean="0">
                <a:solidFill>
                  <a:schemeClr val="tx1"/>
                </a:solidFill>
                <a:latin typeface="Calibri" pitchFamily="34" charset="0"/>
              </a:rPr>
              <a:t>The </a:t>
            </a:r>
            <a:r>
              <a:rPr lang="en-US" dirty="0">
                <a:solidFill>
                  <a:schemeClr val="tx1"/>
                </a:solidFill>
                <a:latin typeface="Calibri" pitchFamily="34" charset="0"/>
              </a:rPr>
              <a:t>external switch must be durable and watertight. </a:t>
            </a:r>
          </a:p>
        </p:txBody>
      </p:sp>
    </p:spTree>
    <p:extLst>
      <p:ext uri="{BB962C8B-B14F-4D97-AF65-F5344CB8AC3E}">
        <p14:creationId xmlns:p14="http://schemas.microsoft.com/office/powerpoint/2010/main" val="163130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smtClean="0">
                <a:solidFill>
                  <a:schemeClr val="tx1"/>
                </a:solidFill>
                <a:latin typeface="Calibri" pitchFamily="34" charset="0"/>
              </a:rPr>
              <a:t>Phase 1 – Receiver Unit</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8229600" cy="4419600"/>
          </a:xfrm>
        </p:spPr>
        <p:txBody>
          <a:bodyPr>
            <a:normAutofit/>
          </a:bodyPr>
          <a:lstStyle/>
          <a:p>
            <a:r>
              <a:rPr lang="en-US" dirty="0" smtClean="0">
                <a:solidFill>
                  <a:schemeClr val="tx1"/>
                </a:solidFill>
                <a:latin typeface="Calibri" pitchFamily="34" charset="0"/>
              </a:rPr>
              <a:t>PennDOT Requirements for the Receiver Unit</a:t>
            </a:r>
            <a:endParaRPr lang="en-US" dirty="0">
              <a:latin typeface="Calibri" pitchFamily="34" charset="0"/>
            </a:endParaRPr>
          </a:p>
          <a:p>
            <a:pPr lvl="1"/>
            <a:r>
              <a:rPr lang="en-US" dirty="0" smtClean="0">
                <a:solidFill>
                  <a:schemeClr val="tx1"/>
                </a:solidFill>
                <a:latin typeface="Calibri" pitchFamily="34" charset="0"/>
              </a:rPr>
              <a:t>The Receiver Unit must be placed </a:t>
            </a:r>
            <a:r>
              <a:rPr lang="en-US" dirty="0">
                <a:solidFill>
                  <a:schemeClr val="tx1"/>
                </a:solidFill>
                <a:latin typeface="Calibri" pitchFamily="34" charset="0"/>
              </a:rPr>
              <a:t>at a fixed position on the bridge </a:t>
            </a:r>
          </a:p>
          <a:p>
            <a:pPr lvl="1"/>
            <a:r>
              <a:rPr lang="en-US" dirty="0">
                <a:solidFill>
                  <a:schemeClr val="tx1"/>
                </a:solidFill>
                <a:latin typeface="Calibri" pitchFamily="34" charset="0"/>
              </a:rPr>
              <a:t>The Receiver Unit must receive and store Sensor Unit messages </a:t>
            </a:r>
          </a:p>
          <a:p>
            <a:pPr lvl="1"/>
            <a:r>
              <a:rPr lang="en-US" dirty="0">
                <a:solidFill>
                  <a:schemeClr val="tx1"/>
                </a:solidFill>
                <a:latin typeface="Calibri" pitchFamily="34" charset="0"/>
              </a:rPr>
              <a:t>The Receiver Unit must interpret Sensor Unit messages </a:t>
            </a:r>
          </a:p>
          <a:p>
            <a:pPr lvl="1"/>
            <a:r>
              <a:rPr lang="en-US" dirty="0">
                <a:solidFill>
                  <a:schemeClr val="tx1"/>
                </a:solidFill>
                <a:latin typeface="Calibri" pitchFamily="34" charset="0"/>
              </a:rPr>
              <a:t>The Receiver Unit must control a Light Indicator (visual indication of scour) based on Sensor Unit messages received </a:t>
            </a:r>
          </a:p>
          <a:p>
            <a:pPr lvl="1"/>
            <a:r>
              <a:rPr lang="en-US" dirty="0" smtClean="0">
                <a:solidFill>
                  <a:schemeClr val="tx1"/>
                </a:solidFill>
                <a:latin typeface="Calibri" pitchFamily="34" charset="0"/>
              </a:rPr>
              <a:t>The </a:t>
            </a:r>
            <a:r>
              <a:rPr lang="en-US" dirty="0">
                <a:solidFill>
                  <a:schemeClr val="tx1"/>
                </a:solidFill>
                <a:latin typeface="Calibri" pitchFamily="34" charset="0"/>
              </a:rPr>
              <a:t>Receiver Unit must provide a communication mechanism to allow bridge inspectors to download stored Sensor Unit messages </a:t>
            </a:r>
          </a:p>
          <a:p>
            <a:pPr lvl="1"/>
            <a:r>
              <a:rPr lang="en-US" dirty="0">
                <a:solidFill>
                  <a:schemeClr val="tx1"/>
                </a:solidFill>
                <a:latin typeface="Calibri" pitchFamily="34" charset="0"/>
              </a:rPr>
              <a:t>The Receiver Unit must provide a communication mechanism to allow bridge inspectors to reset the Receiver Unit to a no alarm condition </a:t>
            </a:r>
          </a:p>
          <a:p>
            <a:pPr lvl="1"/>
            <a:r>
              <a:rPr lang="en-US" dirty="0" smtClean="0">
                <a:solidFill>
                  <a:schemeClr val="tx1"/>
                </a:solidFill>
                <a:latin typeface="Calibri" pitchFamily="34" charset="0"/>
              </a:rPr>
              <a:t>The </a:t>
            </a:r>
            <a:r>
              <a:rPr lang="en-US" dirty="0">
                <a:solidFill>
                  <a:schemeClr val="tx1"/>
                </a:solidFill>
                <a:latin typeface="Calibri" pitchFamily="34" charset="0"/>
              </a:rPr>
              <a:t>Receiver Unit must provide a communication mechanism to allow bridge inspectors to reset the Receiver Unit to erase all stored Sensor Unit </a:t>
            </a:r>
            <a:r>
              <a:rPr lang="en-US" dirty="0" smtClean="0">
                <a:solidFill>
                  <a:schemeClr val="tx1"/>
                </a:solidFill>
                <a:latin typeface="Calibri" pitchFamily="34" charset="0"/>
              </a:rPr>
              <a:t>messages</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2621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1 – </a:t>
            </a:r>
            <a:r>
              <a:rPr lang="en-US" b="1" dirty="0" smtClean="0">
                <a:solidFill>
                  <a:schemeClr val="tx1"/>
                </a:solidFill>
                <a:latin typeface="Calibri" pitchFamily="34" charset="0"/>
              </a:rPr>
              <a:t>Receiver Unit</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594" y="1930820"/>
            <a:ext cx="6224813" cy="4477296"/>
          </a:xfrm>
          <a:prstGeom prst="rect">
            <a:avLst/>
          </a:prstGeom>
        </p:spPr>
      </p:pic>
    </p:spTree>
    <p:extLst>
      <p:ext uri="{BB962C8B-B14F-4D97-AF65-F5344CB8AC3E}">
        <p14:creationId xmlns:p14="http://schemas.microsoft.com/office/powerpoint/2010/main" val="95972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1 </a:t>
            </a:r>
            <a:r>
              <a:rPr lang="en-US" b="1" dirty="0" smtClean="0">
                <a:solidFill>
                  <a:schemeClr val="tx1"/>
                </a:solidFill>
                <a:latin typeface="Calibri" pitchFamily="34" charset="0"/>
              </a:rPr>
              <a:t>– Receiver Unit</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125" y="2109462"/>
            <a:ext cx="6759750" cy="3954454"/>
          </a:xfrm>
          <a:prstGeom prst="rect">
            <a:avLst/>
          </a:prstGeom>
        </p:spPr>
      </p:pic>
    </p:spTree>
    <p:extLst>
      <p:ext uri="{BB962C8B-B14F-4D97-AF65-F5344CB8AC3E}">
        <p14:creationId xmlns:p14="http://schemas.microsoft.com/office/powerpoint/2010/main" val="107404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fontScale="90000"/>
          </a:bodyPr>
          <a:lstStyle/>
          <a:p>
            <a:r>
              <a:rPr lang="en-US" b="1" dirty="0" smtClean="0">
                <a:solidFill>
                  <a:schemeClr val="tx1"/>
                </a:solidFill>
                <a:latin typeface="Calibri" pitchFamily="34" charset="0"/>
              </a:rPr>
              <a:t>Phase 1 – Light Indicator Unit</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3581400" cy="4419600"/>
          </a:xfrm>
        </p:spPr>
        <p:txBody>
          <a:bodyPr>
            <a:normAutofit/>
          </a:bodyPr>
          <a:lstStyle/>
          <a:p>
            <a:r>
              <a:rPr lang="en-US" dirty="0" smtClean="0">
                <a:solidFill>
                  <a:schemeClr val="tx1"/>
                </a:solidFill>
                <a:latin typeface="Calibri" pitchFamily="34" charset="0"/>
              </a:rPr>
              <a:t>PennDOT Requirements for the Light Indicator Unit</a:t>
            </a:r>
            <a:endParaRPr lang="en-US" dirty="0">
              <a:solidFill>
                <a:schemeClr val="tx1"/>
              </a:solidFill>
              <a:latin typeface="Calibri" pitchFamily="34" charset="0"/>
            </a:endParaRPr>
          </a:p>
          <a:p>
            <a:pPr lvl="1"/>
            <a:r>
              <a:rPr lang="en-US" dirty="0" smtClean="0">
                <a:solidFill>
                  <a:schemeClr val="tx1"/>
                </a:solidFill>
                <a:latin typeface="Calibri" pitchFamily="34" charset="0"/>
              </a:rPr>
              <a:t>The </a:t>
            </a:r>
            <a:r>
              <a:rPr lang="en-US" dirty="0">
                <a:solidFill>
                  <a:schemeClr val="tx1"/>
                </a:solidFill>
                <a:latin typeface="Calibri" pitchFamily="34" charset="0"/>
              </a:rPr>
              <a:t>Light Indicator will indicate four different levels of scour. </a:t>
            </a:r>
            <a:endParaRPr lang="en-US" dirty="0" smtClean="0">
              <a:solidFill>
                <a:schemeClr val="tx1"/>
              </a:solidFill>
              <a:latin typeface="Calibri" pitchFamily="34" charset="0"/>
            </a:endParaRPr>
          </a:p>
          <a:p>
            <a:pPr lvl="1"/>
            <a:r>
              <a:rPr lang="en-US" dirty="0" smtClean="0">
                <a:solidFill>
                  <a:schemeClr val="tx1"/>
                </a:solidFill>
                <a:latin typeface="Calibri" pitchFamily="34" charset="0"/>
              </a:rPr>
              <a:t>The </a:t>
            </a:r>
            <a:r>
              <a:rPr lang="en-US" dirty="0">
                <a:solidFill>
                  <a:schemeClr val="tx1"/>
                </a:solidFill>
                <a:latin typeface="Calibri" pitchFamily="34" charset="0"/>
              </a:rPr>
              <a:t>Light Indicator must be visible to the inspector without the inspector being on the bridge, i.e., from the bridge approach</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700" y="2133600"/>
            <a:ext cx="4419600" cy="4228720"/>
          </a:xfrm>
          <a:prstGeom prst="rect">
            <a:avLst/>
          </a:prstGeom>
        </p:spPr>
      </p:pic>
    </p:spTree>
    <p:extLst>
      <p:ext uri="{BB962C8B-B14F-4D97-AF65-F5344CB8AC3E}">
        <p14:creationId xmlns:p14="http://schemas.microsoft.com/office/powerpoint/2010/main" val="309890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Rise Time Analysis</a:t>
            </a:r>
            <a:endParaRPr lang="en-US" b="1" dirty="0">
              <a:solidFill>
                <a:schemeClr val="tx1"/>
              </a:solidFill>
              <a:latin typeface="Calibri"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057400"/>
                <a:ext cx="8229600" cy="4419600"/>
              </a:xfrm>
            </p:spPr>
            <p:txBody>
              <a:bodyPr>
                <a:normAutofit/>
              </a:bodyPr>
              <a:lstStyle/>
              <a:p>
                <a:r>
                  <a:rPr lang="en-US" dirty="0" smtClean="0">
                    <a:solidFill>
                      <a:schemeClr val="tx1"/>
                    </a:solidFill>
                    <a:latin typeface="Calibri" pitchFamily="34" charset="0"/>
                  </a:rPr>
                  <a:t>The rise-time calculations are </a:t>
                </a:r>
                <a:r>
                  <a:rPr lang="en-US" dirty="0">
                    <a:solidFill>
                      <a:schemeClr val="tx1"/>
                    </a:solidFill>
                    <a:latin typeface="Calibri" pitchFamily="34" charset="0"/>
                  </a:rPr>
                  <a:t>based on a combination of buoyancy and drag forces</a:t>
                </a:r>
                <a:r>
                  <a:rPr lang="en-US" dirty="0" smtClean="0">
                    <a:solidFill>
                      <a:schemeClr val="tx1"/>
                    </a:solidFill>
                    <a:latin typeface="Calibri" pitchFamily="34" charset="0"/>
                  </a:rPr>
                  <a:t>.</a:t>
                </a:r>
              </a:p>
              <a:p>
                <a:pPr marL="457200" lvl="1" indent="0">
                  <a:buNone/>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a:rPr>
                          </m:ctrlPr>
                        </m:sSubPr>
                        <m:e>
                          <m:r>
                            <a:rPr lang="en-US" sz="2400" b="0" i="1" smtClean="0">
                              <a:solidFill>
                                <a:schemeClr val="tx1"/>
                              </a:solidFill>
                              <a:latin typeface="Cambria Math"/>
                            </a:rPr>
                            <m:t>𝐹</m:t>
                          </m:r>
                        </m:e>
                        <m:sub>
                          <m:r>
                            <a:rPr lang="en-US" sz="2400" b="0" i="1" smtClean="0">
                              <a:solidFill>
                                <a:schemeClr val="tx1"/>
                              </a:solidFill>
                              <a:latin typeface="Cambria Math"/>
                            </a:rPr>
                            <m:t>𝑁𝑒𝑡</m:t>
                          </m:r>
                          <m:r>
                            <a:rPr lang="en-US" sz="2400" b="0" i="1" smtClean="0">
                              <a:solidFill>
                                <a:schemeClr val="tx1"/>
                              </a:solidFill>
                              <a:latin typeface="Cambria Math"/>
                            </a:rPr>
                            <m:t>−</m:t>
                          </m:r>
                          <m:r>
                            <a:rPr lang="en-US" sz="2400" b="0" i="1" smtClean="0">
                              <a:solidFill>
                                <a:schemeClr val="tx1"/>
                              </a:solidFill>
                              <a:latin typeface="Cambria Math"/>
                            </a:rPr>
                            <m:t>𝐵𝑢𝑜𝑦𝑎𝑛𝑡</m:t>
                          </m:r>
                        </m:sub>
                      </m:sSub>
                      <m:r>
                        <a:rPr lang="en-US" sz="2400" b="0" i="1" smtClean="0">
                          <a:solidFill>
                            <a:schemeClr val="tx1"/>
                          </a:solidFill>
                          <a:latin typeface="Cambria Math"/>
                        </a:rPr>
                        <m:t>=</m:t>
                      </m:r>
                      <m:r>
                        <a:rPr lang="en-US" sz="2400" b="0" i="1" smtClean="0">
                          <a:solidFill>
                            <a:schemeClr val="tx1"/>
                          </a:solidFill>
                          <a:latin typeface="Cambria Math"/>
                        </a:rPr>
                        <m:t>𝑚𝑔</m:t>
                      </m:r>
                      <m:r>
                        <a:rPr lang="en-US" sz="2400" b="0" i="1" smtClean="0">
                          <a:solidFill>
                            <a:schemeClr val="tx1"/>
                          </a:solidFill>
                          <a:latin typeface="Cambria Math"/>
                        </a:rPr>
                        <m:t>−</m:t>
                      </m:r>
                      <m:r>
                        <a:rPr lang="en-US" sz="2400" b="0" i="1" smtClean="0">
                          <a:solidFill>
                            <a:schemeClr val="tx1"/>
                          </a:solidFill>
                          <a:latin typeface="Cambria Math"/>
                          <a:ea typeface="Cambria Math"/>
                        </a:rPr>
                        <m:t>𝜌</m:t>
                      </m:r>
                      <m:sSub>
                        <m:sSubPr>
                          <m:ctrlPr>
                            <a:rPr lang="en-US" sz="2400" b="0" i="1" smtClean="0">
                              <a:solidFill>
                                <a:schemeClr val="tx1"/>
                              </a:solidFill>
                              <a:latin typeface="Cambria Math"/>
                              <a:ea typeface="Cambria Math"/>
                            </a:rPr>
                          </m:ctrlPr>
                        </m:sSubPr>
                        <m:e>
                          <m:r>
                            <a:rPr lang="en-US" sz="2400" b="0" i="1" smtClean="0">
                              <a:solidFill>
                                <a:schemeClr val="tx1"/>
                              </a:solidFill>
                              <a:latin typeface="Cambria Math"/>
                              <a:ea typeface="Cambria Math"/>
                            </a:rPr>
                            <m:t>𝑉</m:t>
                          </m:r>
                        </m:e>
                        <m:sub>
                          <m:r>
                            <a:rPr lang="en-US" sz="2400" b="0" i="1" smtClean="0">
                              <a:solidFill>
                                <a:schemeClr val="tx1"/>
                              </a:solidFill>
                              <a:latin typeface="Cambria Math"/>
                              <a:ea typeface="Cambria Math"/>
                            </a:rPr>
                            <m:t>𝑔</m:t>
                          </m:r>
                        </m:sub>
                      </m:sSub>
                    </m:oMath>
                  </m:oMathPara>
                </a14:m>
                <a:endParaRPr lang="en-US" sz="2400" dirty="0" smtClean="0">
                  <a:solidFill>
                    <a:schemeClr val="tx1"/>
                  </a:solidFill>
                  <a:latin typeface="Calibri" pitchFamily="34" charset="0"/>
                </a:endParaRPr>
              </a:p>
              <a:p>
                <a:r>
                  <a:rPr lang="en-US" dirty="0">
                    <a:solidFill>
                      <a:schemeClr val="tx1"/>
                    </a:solidFill>
                    <a:latin typeface="Calibri" pitchFamily="34" charset="0"/>
                  </a:rPr>
                  <a:t>The </a:t>
                </a:r>
                <a:r>
                  <a:rPr lang="en-US" dirty="0" smtClean="0">
                    <a:solidFill>
                      <a:schemeClr val="tx1"/>
                    </a:solidFill>
                    <a:latin typeface="Calibri" pitchFamily="34" charset="0"/>
                  </a:rPr>
                  <a:t>Sensor Unit Capsule is constructed </a:t>
                </a:r>
                <a:r>
                  <a:rPr lang="en-US" dirty="0">
                    <a:solidFill>
                      <a:schemeClr val="tx1"/>
                    </a:solidFill>
                    <a:latin typeface="Calibri" pitchFamily="34" charset="0"/>
                  </a:rPr>
                  <a:t>out of Poly-Vinyl-Chloride (PVC</a:t>
                </a:r>
                <a:r>
                  <a:rPr lang="en-US" dirty="0" smtClean="0">
                    <a:solidFill>
                      <a:schemeClr val="tx1"/>
                    </a:solidFill>
                    <a:latin typeface="Calibri" pitchFamily="34" charset="0"/>
                  </a:rPr>
                  <a:t>) pipe segments with a thickness of 0.1 in and a density of 1380kg/m.</a:t>
                </a:r>
              </a:p>
              <a:p>
                <a:r>
                  <a:rPr lang="en-US" dirty="0" smtClean="0">
                    <a:solidFill>
                      <a:schemeClr val="tx1"/>
                    </a:solidFill>
                    <a:latin typeface="Calibri" pitchFamily="34" charset="0"/>
                  </a:rPr>
                  <a:t>The surface area of the capsule was calculated using:</a:t>
                </a:r>
              </a:p>
              <a:p>
                <a:pPr marL="0" lvl="1" indent="0" algn="ctr">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rPr>
                          </m:ctrlPr>
                        </m:sSubPr>
                        <m:e>
                          <m:r>
                            <a:rPr lang="en-US" sz="2400" b="0" i="1" smtClean="0">
                              <a:solidFill>
                                <a:schemeClr val="tx1"/>
                              </a:solidFill>
                              <a:latin typeface="Cambria Math"/>
                            </a:rPr>
                            <m:t>𝐴</m:t>
                          </m:r>
                        </m:e>
                        <m:sub>
                          <m:r>
                            <a:rPr lang="en-US" sz="2400" b="0" i="1" smtClean="0">
                              <a:solidFill>
                                <a:schemeClr val="tx1"/>
                              </a:solidFill>
                              <a:latin typeface="Cambria Math"/>
                            </a:rPr>
                            <m:t>𝑠</m:t>
                          </m:r>
                        </m:sub>
                      </m:sSub>
                      <m:r>
                        <a:rPr lang="en-US" sz="2400" b="0" i="1" smtClean="0">
                          <a:solidFill>
                            <a:schemeClr val="tx1"/>
                          </a:solidFill>
                          <a:latin typeface="Cambria Math"/>
                        </a:rPr>
                        <m:t>=2</m:t>
                      </m:r>
                      <m:r>
                        <a:rPr lang="en-US" sz="2400" b="0" i="1" smtClean="0">
                          <a:solidFill>
                            <a:schemeClr val="tx1"/>
                          </a:solidFill>
                          <a:latin typeface="Cambria Math"/>
                          <a:ea typeface="Cambria Math"/>
                        </a:rPr>
                        <m:t>𝜋</m:t>
                      </m:r>
                      <m:sSup>
                        <m:sSupPr>
                          <m:ctrlPr>
                            <a:rPr lang="en-US" sz="2400" b="0" i="1" smtClean="0">
                              <a:solidFill>
                                <a:schemeClr val="tx1"/>
                              </a:solidFill>
                              <a:latin typeface="Cambria Math"/>
                              <a:ea typeface="Cambria Math"/>
                            </a:rPr>
                          </m:ctrlPr>
                        </m:sSupPr>
                        <m:e>
                          <m:r>
                            <a:rPr lang="en-US" sz="2400" b="0" i="1" smtClean="0">
                              <a:solidFill>
                                <a:schemeClr val="tx1"/>
                              </a:solidFill>
                              <a:latin typeface="Cambria Math"/>
                              <a:ea typeface="Cambria Math"/>
                            </a:rPr>
                            <m:t>𝑟</m:t>
                          </m:r>
                        </m:e>
                        <m:sup>
                          <m:r>
                            <a:rPr lang="en-US" sz="2400" b="0" i="1" smtClean="0">
                              <a:solidFill>
                                <a:schemeClr val="tx1"/>
                              </a:solidFill>
                              <a:latin typeface="Cambria Math"/>
                              <a:ea typeface="Cambria Math"/>
                            </a:rPr>
                            <m:t>2</m:t>
                          </m:r>
                        </m:sup>
                      </m:sSup>
                      <m:r>
                        <a:rPr lang="en-US" sz="2400" b="0" i="1" smtClean="0">
                          <a:solidFill>
                            <a:schemeClr val="tx1"/>
                          </a:solidFill>
                          <a:latin typeface="Cambria Math"/>
                          <a:ea typeface="Cambria Math"/>
                        </a:rPr>
                        <m:t>+</m:t>
                      </m:r>
                      <m:r>
                        <a:rPr lang="en-US" sz="2400" i="1">
                          <a:solidFill>
                            <a:schemeClr val="tx1"/>
                          </a:solidFill>
                          <a:latin typeface="Cambria Math"/>
                        </a:rPr>
                        <m:t>2</m:t>
                      </m:r>
                      <m:r>
                        <a:rPr lang="en-US" sz="2400" i="1">
                          <a:solidFill>
                            <a:schemeClr val="tx1"/>
                          </a:solidFill>
                          <a:latin typeface="Cambria Math"/>
                          <a:ea typeface="Cambria Math"/>
                        </a:rPr>
                        <m:t>𝜋</m:t>
                      </m:r>
                      <m:r>
                        <a:rPr lang="en-US" sz="2400" b="0" i="1" smtClean="0">
                          <a:solidFill>
                            <a:schemeClr val="tx1"/>
                          </a:solidFill>
                          <a:latin typeface="Cambria Math"/>
                          <a:ea typeface="Cambria Math"/>
                        </a:rPr>
                        <m:t>𝑟h</m:t>
                      </m:r>
                    </m:oMath>
                  </m:oMathPara>
                </a14:m>
                <a:endParaRPr lang="en-US" sz="2400" b="0" dirty="0" smtClean="0">
                  <a:solidFill>
                    <a:schemeClr val="tx1"/>
                  </a:solidFill>
                  <a:latin typeface="Calibri" pitchFamily="34" charset="0"/>
                  <a:ea typeface="Cambria Math"/>
                </a:endParaRPr>
              </a:p>
              <a:p>
                <a:pPr marL="342900" lvl="1" indent="-342900">
                  <a:buFont typeface="Arial" pitchFamily="34" charset="0"/>
                  <a:buChar char="•"/>
                </a:pPr>
                <a:r>
                  <a:rPr lang="en-US" sz="2400" dirty="0">
                    <a:solidFill>
                      <a:schemeClr val="tx1"/>
                    </a:solidFill>
                    <a:latin typeface="Calibri" pitchFamily="34" charset="0"/>
                  </a:rPr>
                  <a:t>The </a:t>
                </a:r>
                <a:r>
                  <a:rPr lang="en-US" sz="2400" dirty="0" smtClean="0">
                    <a:solidFill>
                      <a:schemeClr val="tx1"/>
                    </a:solidFill>
                    <a:latin typeface="Calibri" pitchFamily="34" charset="0"/>
                  </a:rPr>
                  <a:t>volume of </a:t>
                </a:r>
                <a:r>
                  <a:rPr lang="en-US" sz="2400" dirty="0">
                    <a:solidFill>
                      <a:schemeClr val="tx1"/>
                    </a:solidFill>
                    <a:latin typeface="Calibri" pitchFamily="34" charset="0"/>
                  </a:rPr>
                  <a:t>the capsule was calculated using:</a:t>
                </a:r>
              </a:p>
              <a:p>
                <a:pPr marL="0" lvl="1" indent="0">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𝑉</m:t>
                      </m:r>
                      <m:r>
                        <a:rPr lang="en-US" sz="2400" i="1">
                          <a:solidFill>
                            <a:schemeClr val="tx1"/>
                          </a:solidFill>
                          <a:latin typeface="Cambria Math"/>
                        </a:rPr>
                        <m:t>=2</m:t>
                      </m:r>
                      <m:r>
                        <a:rPr lang="en-US" sz="2400" i="1">
                          <a:solidFill>
                            <a:schemeClr val="tx1"/>
                          </a:solidFill>
                          <a:latin typeface="Cambria Math"/>
                          <a:ea typeface="Cambria Math"/>
                        </a:rPr>
                        <m:t>𝜋</m:t>
                      </m:r>
                      <m:sSup>
                        <m:sSupPr>
                          <m:ctrlPr>
                            <a:rPr lang="en-US" sz="2400" i="1" smtClean="0">
                              <a:solidFill>
                                <a:schemeClr val="tx1"/>
                              </a:solidFill>
                              <a:latin typeface="Cambria Math"/>
                              <a:ea typeface="Cambria Math"/>
                            </a:rPr>
                          </m:ctrlPr>
                        </m:sSupPr>
                        <m:e>
                          <m:r>
                            <a:rPr lang="en-US" sz="2400" i="1">
                              <a:solidFill>
                                <a:schemeClr val="tx1"/>
                              </a:solidFill>
                              <a:latin typeface="Cambria Math"/>
                              <a:ea typeface="Cambria Math"/>
                            </a:rPr>
                            <m:t>𝑟</m:t>
                          </m:r>
                        </m:e>
                        <m:sup>
                          <m:r>
                            <a:rPr lang="en-US" sz="2400" i="1">
                              <a:solidFill>
                                <a:schemeClr val="tx1"/>
                              </a:solidFill>
                              <a:latin typeface="Cambria Math"/>
                              <a:ea typeface="Cambria Math"/>
                            </a:rPr>
                            <m:t>2</m:t>
                          </m:r>
                        </m:sup>
                      </m:sSup>
                      <m:r>
                        <a:rPr lang="en-US" sz="2400" b="0" i="1" smtClean="0">
                          <a:solidFill>
                            <a:schemeClr val="tx1"/>
                          </a:solidFill>
                          <a:latin typeface="Cambria Math"/>
                          <a:ea typeface="Cambria Math"/>
                        </a:rPr>
                        <m:t>h</m:t>
                      </m:r>
                    </m:oMath>
                  </m:oMathPara>
                </a14:m>
                <a:endParaRPr lang="en-US" sz="2400" dirty="0">
                  <a:solidFill>
                    <a:schemeClr val="tx1"/>
                  </a:solidFill>
                  <a:latin typeface="Calibri" pitchFamily="34" charset="0"/>
                  <a:ea typeface="Cambria Math"/>
                </a:endParaRPr>
              </a:p>
              <a:p>
                <a:pPr marL="0" lvl="1" indent="0">
                  <a:buNone/>
                </a:pPr>
                <a:endParaRPr lang="en-US" sz="2400" b="0" dirty="0" smtClean="0">
                  <a:solidFill>
                    <a:schemeClr val="tx1"/>
                  </a:solidFill>
                  <a:latin typeface="Calibri" pitchFamily="34" charset="0"/>
                  <a:ea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57400"/>
                <a:ext cx="8229600" cy="4419600"/>
              </a:xfrm>
              <a:blipFill rotWithShape="1">
                <a:blip r:embed="rId3"/>
                <a:stretch>
                  <a:fillRect l="-963" t="-1103"/>
                </a:stretch>
              </a:blipFill>
            </p:spPr>
            <p:txBody>
              <a:bodyPr/>
              <a:lstStyle/>
              <a:p>
                <a:r>
                  <a:rPr lang="en-US">
                    <a:noFill/>
                  </a:rPr>
                  <a:t> </a:t>
                </a:r>
              </a:p>
            </p:txBody>
          </p:sp>
        </mc:Fallback>
      </mc:AlternateContent>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8561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Rise Time Analysis</a:t>
            </a:r>
            <a:endParaRPr lang="en-US" b="1" dirty="0">
              <a:solidFill>
                <a:schemeClr val="tx1"/>
              </a:solidFill>
              <a:latin typeface="Calibri"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057400"/>
                <a:ext cx="8229600" cy="4419600"/>
              </a:xfrm>
            </p:spPr>
            <p:txBody>
              <a:bodyPr>
                <a:normAutofit/>
              </a:bodyPr>
              <a:lstStyle/>
              <a:p>
                <a:r>
                  <a:rPr lang="en-US" b="1" u="sng" dirty="0" smtClean="0">
                    <a:solidFill>
                      <a:schemeClr val="tx1"/>
                    </a:solidFill>
                    <a:latin typeface="Calibri" pitchFamily="34" charset="0"/>
                  </a:rPr>
                  <a:t>Quadratic Drag</a:t>
                </a:r>
                <a:r>
                  <a:rPr lang="en-US" b="1" dirty="0" smtClean="0">
                    <a:solidFill>
                      <a:schemeClr val="tx1"/>
                    </a:solidFill>
                    <a:latin typeface="Calibri" pitchFamily="34" charset="0"/>
                  </a:rPr>
                  <a:t> </a:t>
                </a:r>
                <a:r>
                  <a:rPr lang="en-US" dirty="0" smtClean="0">
                    <a:solidFill>
                      <a:schemeClr val="tx1"/>
                    </a:solidFill>
                    <a:latin typeface="Calibri" pitchFamily="34" charset="0"/>
                  </a:rPr>
                  <a:t>is typical for objects moving through a fluid at a high velocity, shown below.</a:t>
                </a:r>
              </a:p>
              <a:p>
                <a:pPr marL="400050" lvl="2" indent="0">
                  <a:buNone/>
                </a:pPr>
                <a14:m>
                  <m:oMathPara xmlns:m="http://schemas.openxmlformats.org/officeDocument/2006/math">
                    <m:oMathParaPr>
                      <m:jc m:val="centerGroup"/>
                    </m:oMathParaPr>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𝐹</m:t>
                          </m:r>
                        </m:e>
                        <m:sub>
                          <m:r>
                            <a:rPr lang="en-US" sz="2400" b="0" i="1" smtClean="0">
                              <a:solidFill>
                                <a:schemeClr val="tx1"/>
                              </a:solidFill>
                              <a:latin typeface="Cambria Math"/>
                            </a:rPr>
                            <m:t>𝑑</m:t>
                          </m:r>
                        </m:sub>
                      </m:sSub>
                      <m:r>
                        <a:rPr lang="en-US" sz="2400" i="1">
                          <a:solidFill>
                            <a:schemeClr val="tx1"/>
                          </a:solidFill>
                          <a:latin typeface="Cambria Math"/>
                        </a:rPr>
                        <m:t>=</m:t>
                      </m:r>
                      <m:f>
                        <m:fPr>
                          <m:ctrlPr>
                            <a:rPr lang="en-US" sz="2400" i="1" smtClean="0">
                              <a:solidFill>
                                <a:schemeClr val="tx1"/>
                              </a:solidFill>
                              <a:latin typeface="Cambria Math"/>
                            </a:rPr>
                          </m:ctrlPr>
                        </m:fPr>
                        <m:num>
                          <m:r>
                            <a:rPr lang="en-US" sz="2400" b="0" i="1" smtClean="0">
                              <a:solidFill>
                                <a:schemeClr val="tx1"/>
                              </a:solidFill>
                              <a:latin typeface="Cambria Math"/>
                            </a:rPr>
                            <m:t>𝐴</m:t>
                          </m:r>
                          <m:sSub>
                            <m:sSubPr>
                              <m:ctrlPr>
                                <a:rPr lang="en-US" sz="2400" b="0" i="1" smtClean="0">
                                  <a:solidFill>
                                    <a:schemeClr val="tx1"/>
                                  </a:solidFill>
                                  <a:latin typeface="Cambria Math"/>
                                </a:rPr>
                              </m:ctrlPr>
                            </m:sSubPr>
                            <m:e>
                              <m:r>
                                <a:rPr lang="en-US" sz="2400" b="0" i="1" smtClean="0">
                                  <a:solidFill>
                                    <a:schemeClr val="tx1"/>
                                  </a:solidFill>
                                  <a:latin typeface="Cambria Math"/>
                                </a:rPr>
                                <m:t>𝐶</m:t>
                              </m:r>
                            </m:e>
                            <m:sub>
                              <m:r>
                                <a:rPr lang="en-US" sz="2400" b="0" i="1" smtClean="0">
                                  <a:solidFill>
                                    <a:schemeClr val="tx1"/>
                                  </a:solidFill>
                                  <a:latin typeface="Cambria Math"/>
                                </a:rPr>
                                <m:t>𝑑</m:t>
                              </m:r>
                            </m:sub>
                          </m:sSub>
                          <m:r>
                            <a:rPr lang="en-US" sz="2400" b="0" i="1" smtClean="0">
                              <a:solidFill>
                                <a:schemeClr val="tx1"/>
                              </a:solidFill>
                              <a:latin typeface="Cambria Math"/>
                              <a:ea typeface="Cambria Math"/>
                            </a:rPr>
                            <m:t>𝜌</m:t>
                          </m:r>
                          <m:sSup>
                            <m:sSupPr>
                              <m:ctrlPr>
                                <a:rPr lang="en-US" sz="2400" b="0" i="1" smtClean="0">
                                  <a:solidFill>
                                    <a:schemeClr val="tx1"/>
                                  </a:solidFill>
                                  <a:latin typeface="Cambria Math"/>
                                  <a:ea typeface="Cambria Math"/>
                                </a:rPr>
                              </m:ctrlPr>
                            </m:sSupPr>
                            <m:e>
                              <m:r>
                                <a:rPr lang="en-US" sz="2400" b="0" i="1" smtClean="0">
                                  <a:solidFill>
                                    <a:schemeClr val="tx1"/>
                                  </a:solidFill>
                                  <a:latin typeface="Cambria Math"/>
                                  <a:ea typeface="Cambria Math"/>
                                </a:rPr>
                                <m:t>𝑉</m:t>
                              </m:r>
                            </m:e>
                            <m:sup>
                              <m:r>
                                <a:rPr lang="en-US" sz="2400" b="0" i="1" smtClean="0">
                                  <a:solidFill>
                                    <a:schemeClr val="tx1"/>
                                  </a:solidFill>
                                  <a:latin typeface="Cambria Math"/>
                                  <a:ea typeface="Cambria Math"/>
                                </a:rPr>
                                <m:t>2</m:t>
                              </m:r>
                            </m:sup>
                          </m:sSup>
                        </m:num>
                        <m:den>
                          <m:r>
                            <a:rPr lang="en-US" sz="2400" b="0" i="1" smtClean="0">
                              <a:solidFill>
                                <a:schemeClr val="tx1"/>
                              </a:solidFill>
                              <a:latin typeface="Cambria Math"/>
                            </a:rPr>
                            <m:t>2</m:t>
                          </m:r>
                        </m:den>
                      </m:f>
                    </m:oMath>
                  </m:oMathPara>
                </a14:m>
                <a:endParaRPr lang="en-US" b="1" dirty="0" smtClean="0">
                  <a:solidFill>
                    <a:schemeClr val="tx1"/>
                  </a:solidFill>
                  <a:latin typeface="Calibri" pitchFamily="34" charset="0"/>
                </a:endParaRPr>
              </a:p>
              <a:p>
                <a:r>
                  <a:rPr lang="en-US" b="1" u="sng" dirty="0" smtClean="0">
                    <a:solidFill>
                      <a:schemeClr val="tx1"/>
                    </a:solidFill>
                    <a:latin typeface="Calibri" pitchFamily="34" charset="0"/>
                  </a:rPr>
                  <a:t>Linear Drag</a:t>
                </a:r>
                <a:r>
                  <a:rPr lang="en-US" b="1" dirty="0" smtClean="0">
                    <a:solidFill>
                      <a:schemeClr val="tx1"/>
                    </a:solidFill>
                    <a:latin typeface="Calibri" pitchFamily="34" charset="0"/>
                  </a:rPr>
                  <a:t> </a:t>
                </a:r>
                <a:r>
                  <a:rPr lang="en-US" dirty="0">
                    <a:solidFill>
                      <a:schemeClr val="tx1"/>
                    </a:solidFill>
                    <a:latin typeface="Calibri" pitchFamily="34" charset="0"/>
                  </a:rPr>
                  <a:t>occurs when the viscous force of the fluid is the dominant opposing force and is used for slow moving objects.</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𝐹</m:t>
                          </m:r>
                        </m:e>
                        <m:sub>
                          <m:r>
                            <a:rPr lang="en-US" i="1">
                              <a:solidFill>
                                <a:schemeClr val="tx1"/>
                              </a:solidFill>
                              <a:latin typeface="Cambria Math"/>
                            </a:rPr>
                            <m:t>𝑑</m:t>
                          </m:r>
                        </m:sub>
                      </m:sSub>
                      <m:r>
                        <a:rPr lang="en-US" i="1">
                          <a:solidFill>
                            <a:schemeClr val="tx1"/>
                          </a:solidFill>
                          <a:latin typeface="Cambria Math"/>
                        </a:rPr>
                        <m:t>=6</m:t>
                      </m:r>
                      <m:r>
                        <a:rPr lang="en-US" i="1">
                          <a:solidFill>
                            <a:schemeClr val="tx1"/>
                          </a:solidFill>
                          <a:latin typeface="Cambria Math"/>
                          <a:ea typeface="Cambria Math"/>
                        </a:rPr>
                        <m:t>𝜋</m:t>
                      </m:r>
                      <m:r>
                        <m:rPr>
                          <m:nor/>
                        </m:rPr>
                        <a:rPr lang="el-GR" dirty="0">
                          <a:solidFill>
                            <a:schemeClr val="tx1"/>
                          </a:solidFill>
                          <a:latin typeface="Calibri" pitchFamily="34" charset="0"/>
                        </a:rPr>
                        <m:t>η</m:t>
                      </m:r>
                      <m:r>
                        <a:rPr lang="en-US" i="1">
                          <a:solidFill>
                            <a:schemeClr val="tx1"/>
                          </a:solidFill>
                          <a:latin typeface="Cambria Math"/>
                          <a:ea typeface="Cambria Math"/>
                        </a:rPr>
                        <m:t>𝑟𝑣</m:t>
                      </m:r>
                    </m:oMath>
                  </m:oMathPara>
                </a14:m>
                <a:endParaRPr lang="en-US" dirty="0" smtClean="0">
                  <a:solidFill>
                    <a:schemeClr val="tx1"/>
                  </a:solidFill>
                  <a:latin typeface="Calibri" pitchFamily="34" charset="0"/>
                </a:endParaRPr>
              </a:p>
              <a:p>
                <a:r>
                  <a:rPr lang="en-US" dirty="0">
                    <a:solidFill>
                      <a:schemeClr val="tx1"/>
                    </a:solidFill>
                    <a:latin typeface="Calibri" pitchFamily="34" charset="0"/>
                  </a:rPr>
                  <a:t>The velocity of the object changes as the object rises to the surface, requiring </a:t>
                </a:r>
                <a:r>
                  <a:rPr lang="en-US" dirty="0" err="1">
                    <a:solidFill>
                      <a:schemeClr val="tx1"/>
                    </a:solidFill>
                    <a:latin typeface="Calibri" pitchFamily="34" charset="0"/>
                  </a:rPr>
                  <a:t>F</a:t>
                </a:r>
                <a:r>
                  <a:rPr lang="en-US" sz="1200" dirty="0" err="1">
                    <a:solidFill>
                      <a:schemeClr val="tx1"/>
                    </a:solidFill>
                    <a:latin typeface="Calibri" pitchFamily="34" charset="0"/>
                  </a:rPr>
                  <a:t>d</a:t>
                </a:r>
                <a:r>
                  <a:rPr lang="en-US" dirty="0">
                    <a:solidFill>
                      <a:schemeClr val="tx1"/>
                    </a:solidFill>
                    <a:latin typeface="Calibri" pitchFamily="34" charset="0"/>
                  </a:rPr>
                  <a:t> to be re-computed continuously</a:t>
                </a:r>
                <a:endParaRPr lang="en-US" b="1" dirty="0">
                  <a:solidFill>
                    <a:schemeClr val="tx1"/>
                  </a:solidFill>
                  <a:latin typeface="Calibri" pitchFamily="34" charset="0"/>
                </a:endParaRPr>
              </a:p>
              <a:p>
                <a:endParaRPr lang="en-US" dirty="0" smtClean="0">
                  <a:solidFill>
                    <a:schemeClr val="tx1"/>
                  </a:solidFill>
                  <a:latin typeface="Calibri" pitchFamily="34" charset="0"/>
                </a:endParaRPr>
              </a:p>
              <a:p>
                <a:endParaRPr lang="en-US" dirty="0">
                  <a:solidFill>
                    <a:schemeClr val="tx1"/>
                  </a:solidFill>
                  <a:latin typeface="Calibri"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57400"/>
                <a:ext cx="8229600" cy="4419600"/>
              </a:xfrm>
              <a:blipFill rotWithShape="1">
                <a:blip r:embed="rId3"/>
                <a:stretch>
                  <a:fillRect l="-963" t="-1103" r="-815"/>
                </a:stretch>
              </a:blipFill>
            </p:spPr>
            <p:txBody>
              <a:bodyPr/>
              <a:lstStyle/>
              <a:p>
                <a:r>
                  <a:rPr lang="en-US">
                    <a:noFill/>
                  </a:rPr>
                  <a:t> </a:t>
                </a:r>
              </a:p>
            </p:txBody>
          </p:sp>
        </mc:Fallback>
      </mc:AlternateContent>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143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Rise Time Analysis</a:t>
            </a:r>
            <a:endParaRPr lang="en-US" b="1" dirty="0">
              <a:solidFill>
                <a:schemeClr val="tx1"/>
              </a:solidFill>
              <a:latin typeface="Calibri"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057400"/>
                <a:ext cx="8229600" cy="4419600"/>
              </a:xfrm>
            </p:spPr>
            <p:txBody>
              <a:bodyPr>
                <a:normAutofit/>
              </a:bodyPr>
              <a:lstStyle/>
              <a:p>
                <a:r>
                  <a:rPr lang="en-US" sz="2200" dirty="0" smtClean="0">
                    <a:solidFill>
                      <a:schemeClr val="tx1"/>
                    </a:solidFill>
                    <a:latin typeface="Calibri" pitchFamily="34" charset="0"/>
                  </a:rPr>
                  <a:t>The Reynolds Number is </a:t>
                </a:r>
                <a:r>
                  <a:rPr lang="en-US" sz="2200" dirty="0">
                    <a:solidFill>
                      <a:schemeClr val="tx1"/>
                    </a:solidFill>
                    <a:latin typeface="Calibri" pitchFamily="34" charset="0"/>
                  </a:rPr>
                  <a:t>used in the calculation of the drag coefficient and to characterize fluid flow </a:t>
                </a:r>
                <a:r>
                  <a:rPr lang="en-US" sz="2200" dirty="0" smtClean="0">
                    <a:solidFill>
                      <a:schemeClr val="tx1"/>
                    </a:solidFill>
                    <a:latin typeface="Calibri" pitchFamily="34" charset="0"/>
                  </a:rPr>
                  <a:t>conditions for </a:t>
                </a:r>
                <a:r>
                  <a:rPr lang="en-US" sz="2200" dirty="0">
                    <a:solidFill>
                      <a:schemeClr val="tx1"/>
                    </a:solidFill>
                    <a:latin typeface="Calibri" pitchFamily="34" charset="0"/>
                  </a:rPr>
                  <a:t>a cylindrical object using the following equation </a:t>
                </a:r>
                <a:endParaRPr lang="en-US" sz="2200" dirty="0" smtClean="0">
                  <a:solidFill>
                    <a:schemeClr val="tx1"/>
                  </a:solidFill>
                  <a:latin typeface="Calibri" pitchFamily="34"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𝑅𝑒</m:t>
                      </m:r>
                      <m:r>
                        <a:rPr lang="en-US" b="0" i="1" smtClean="0">
                          <a:solidFill>
                            <a:schemeClr val="tx1"/>
                          </a:solidFill>
                          <a:latin typeface="Cambria Math"/>
                        </a:rPr>
                        <m:t>= </m:t>
                      </m:r>
                      <m:f>
                        <m:fPr>
                          <m:ctrlPr>
                            <a:rPr lang="en-US" b="0" i="1" smtClean="0">
                              <a:solidFill>
                                <a:schemeClr val="tx1"/>
                              </a:solidFill>
                              <a:latin typeface="Cambria Math"/>
                            </a:rPr>
                          </m:ctrlPr>
                        </m:fPr>
                        <m:num>
                          <m:sSub>
                            <m:sSubPr>
                              <m:ctrlPr>
                                <a:rPr lang="en-US" b="0" i="1" smtClean="0">
                                  <a:solidFill>
                                    <a:schemeClr val="tx1"/>
                                  </a:solidFill>
                                  <a:latin typeface="Cambria Math"/>
                                </a:rPr>
                              </m:ctrlPr>
                            </m:sSubPr>
                            <m:e>
                              <m:r>
                                <a:rPr lang="en-US" b="0" i="1" smtClean="0">
                                  <a:solidFill>
                                    <a:schemeClr val="tx1"/>
                                  </a:solidFill>
                                  <a:latin typeface="Cambria Math"/>
                                </a:rPr>
                                <m:t>𝑣</m:t>
                              </m:r>
                            </m:e>
                            <m:sub>
                              <m:r>
                                <a:rPr lang="en-US" b="0" i="1" smtClean="0">
                                  <a:solidFill>
                                    <a:schemeClr val="tx1"/>
                                  </a:solidFill>
                                  <a:latin typeface="Cambria Math"/>
                                </a:rPr>
                                <m:t>𝑠</m:t>
                              </m:r>
                            </m:sub>
                          </m:sSub>
                          <m:r>
                            <a:rPr lang="en-US" b="0" i="1" smtClean="0">
                              <a:solidFill>
                                <a:schemeClr val="tx1"/>
                              </a:solidFill>
                              <a:latin typeface="Cambria Math"/>
                            </a:rPr>
                            <m:t>𝑑</m:t>
                          </m:r>
                        </m:num>
                        <m:den>
                          <m:r>
                            <a:rPr lang="en-US" b="0" i="1" smtClean="0">
                              <a:solidFill>
                                <a:schemeClr val="tx1"/>
                              </a:solidFill>
                              <a:latin typeface="Cambria Math"/>
                            </a:rPr>
                            <m:t>𝑣</m:t>
                          </m:r>
                        </m:den>
                      </m:f>
                    </m:oMath>
                  </m:oMathPara>
                </a14:m>
                <a:endParaRPr lang="en-US" dirty="0" smtClean="0">
                  <a:solidFill>
                    <a:schemeClr val="tx1"/>
                  </a:solidFill>
                  <a:latin typeface="Calibri" pitchFamily="34" charset="0"/>
                </a:endParaRPr>
              </a:p>
              <a:p>
                <a:r>
                  <a:rPr lang="en-US" sz="2200" dirty="0" smtClean="0">
                    <a:solidFill>
                      <a:schemeClr val="tx1"/>
                    </a:solidFill>
                    <a:latin typeface="Calibri" pitchFamily="34" charset="0"/>
                  </a:rPr>
                  <a:t>Reynolds </a:t>
                </a:r>
                <a:r>
                  <a:rPr lang="en-US" sz="2200" dirty="0">
                    <a:solidFill>
                      <a:schemeClr val="tx1"/>
                    </a:solidFill>
                    <a:latin typeface="Calibri" pitchFamily="34" charset="0"/>
                  </a:rPr>
                  <a:t>Numbers up to 100 have </a:t>
                </a:r>
                <a:r>
                  <a:rPr lang="en-US" sz="2200" dirty="0" smtClean="0">
                    <a:solidFill>
                      <a:schemeClr val="tx1"/>
                    </a:solidFill>
                    <a:latin typeface="Calibri" pitchFamily="34" charset="0"/>
                  </a:rPr>
                  <a:t>the characteristics </a:t>
                </a:r>
                <a:r>
                  <a:rPr lang="en-US" sz="2200" dirty="0">
                    <a:solidFill>
                      <a:schemeClr val="tx1"/>
                    </a:solidFill>
                    <a:latin typeface="Calibri" pitchFamily="34" charset="0"/>
                  </a:rPr>
                  <a:t>appropriate for the linear equation with Re &lt; 0.1 being the more common boundary </a:t>
                </a:r>
                <a:endParaRPr lang="pt-BR" sz="2200" dirty="0">
                  <a:solidFill>
                    <a:schemeClr val="tx1"/>
                  </a:solidFill>
                  <a:latin typeface="Calibri" pitchFamily="34" charset="0"/>
                </a:endParaRPr>
              </a:p>
              <a:p>
                <a:endParaRPr lang="en-US" dirty="0">
                  <a:solidFill>
                    <a:schemeClr val="tx1"/>
                  </a:solidFill>
                  <a:latin typeface="Calibri"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057400"/>
                <a:ext cx="8229600" cy="4419600"/>
              </a:xfrm>
              <a:blipFill rotWithShape="1">
                <a:blip r:embed="rId3"/>
                <a:stretch>
                  <a:fillRect l="-815" t="-828" r="-148"/>
                </a:stretch>
              </a:blipFill>
            </p:spPr>
            <p:txBody>
              <a:bodyPr/>
              <a:lstStyle/>
              <a:p>
                <a:r>
                  <a:rPr lang="en-US">
                    <a:noFill/>
                  </a:rPr>
                  <a:t> </a:t>
                </a:r>
              </a:p>
            </p:txBody>
          </p:sp>
        </mc:Fallback>
      </mc:AlternateContent>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031" y="4800600"/>
            <a:ext cx="4833938" cy="176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979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fontScale="90000"/>
          </a:bodyPr>
          <a:lstStyle/>
          <a:p>
            <a:r>
              <a:rPr lang="en-US" b="1" dirty="0">
                <a:solidFill>
                  <a:schemeClr val="tx1"/>
                </a:solidFill>
                <a:latin typeface="Calibri" pitchFamily="34" charset="0"/>
              </a:rPr>
              <a:t>Phase 1 – RF Float Out Properties</a:t>
            </a:r>
          </a:p>
        </p:txBody>
      </p:sp>
      <p:sp>
        <p:nvSpPr>
          <p:cNvPr id="3" name="Content Placeholder 2"/>
          <p:cNvSpPr>
            <a:spLocks noGrp="1"/>
          </p:cNvSpPr>
          <p:nvPr>
            <p:ph idx="1"/>
          </p:nvPr>
        </p:nvSpPr>
        <p:spPr>
          <a:xfrm>
            <a:off x="457200" y="2057400"/>
            <a:ext cx="8229600" cy="4419600"/>
          </a:xfrm>
        </p:spPr>
        <p:txBody>
          <a:bodyPr>
            <a:normAutofit/>
          </a:bodyPr>
          <a:lstStyle/>
          <a:p>
            <a:r>
              <a:rPr lang="en-US" dirty="0">
                <a:solidFill>
                  <a:schemeClr val="tx1"/>
                </a:solidFill>
                <a:latin typeface="Calibri" pitchFamily="34" charset="0"/>
              </a:rPr>
              <a:t>Because the critical factor is to verify if the Sensor Unit will surface within range of the Receiver Unit and is based on the computed Reynolds Numbers, the calculated values used are from the Quadratic Drag Equation. </a:t>
            </a:r>
            <a:endParaRPr lang="en-US" dirty="0" smtClean="0">
              <a:solidFill>
                <a:schemeClr val="tx1"/>
              </a:solidFill>
              <a:latin typeface="Calibri" pitchFamily="34" charset="0"/>
            </a:endParaRPr>
          </a:p>
          <a:p>
            <a:r>
              <a:rPr lang="en-US" dirty="0" smtClean="0">
                <a:solidFill>
                  <a:schemeClr val="tx1"/>
                </a:solidFill>
                <a:latin typeface="Calibri" pitchFamily="34" charset="0"/>
              </a:rPr>
              <a:t>The </a:t>
            </a:r>
            <a:r>
              <a:rPr lang="en-US" dirty="0">
                <a:solidFill>
                  <a:schemeClr val="tx1"/>
                </a:solidFill>
                <a:latin typeface="Calibri" pitchFamily="34" charset="0"/>
              </a:rPr>
              <a:t>results computed using the Quadratic Drag Equations are consistently larger than those computed using the Linear Drag Equations. </a:t>
            </a:r>
            <a:endParaRPr lang="en-US" dirty="0" smtClean="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77936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fontScale="90000"/>
          </a:bodyPr>
          <a:lstStyle/>
          <a:p>
            <a:r>
              <a:rPr lang="en-US" b="1" dirty="0" smtClean="0">
                <a:solidFill>
                  <a:schemeClr val="tx1"/>
                </a:solidFill>
                <a:latin typeface="Calibri" pitchFamily="34" charset="0"/>
              </a:rPr>
              <a:t>Phase 1 – RF Float Out Properties</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6450" y="1981200"/>
            <a:ext cx="4991100" cy="469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055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smtClean="0">
                <a:solidFill>
                  <a:schemeClr val="tx1"/>
                </a:solidFill>
                <a:latin typeface="Calibri" pitchFamily="34" charset="0"/>
              </a:rPr>
              <a:t>Bridge Scour Monitoring</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4114800" cy="4419600"/>
          </a:xfrm>
        </p:spPr>
        <p:txBody>
          <a:bodyPr>
            <a:normAutofit fontScale="92500"/>
          </a:bodyPr>
          <a:lstStyle/>
          <a:p>
            <a:r>
              <a:rPr lang="en-US" dirty="0" smtClean="0">
                <a:solidFill>
                  <a:schemeClr val="tx1"/>
                </a:solidFill>
                <a:latin typeface="Calibri" pitchFamily="34" charset="0"/>
              </a:rPr>
              <a:t>Pennsylvania currently owns 25,000 bridges with an average age of 50 years.</a:t>
            </a:r>
          </a:p>
          <a:p>
            <a:r>
              <a:rPr lang="en-US" dirty="0" smtClean="0">
                <a:solidFill>
                  <a:schemeClr val="tx1"/>
                </a:solidFill>
                <a:latin typeface="Calibri" pitchFamily="34" charset="0"/>
              </a:rPr>
              <a:t>As of June 2012, there are approximately 4,700 structurally </a:t>
            </a:r>
            <a:r>
              <a:rPr lang="en-US" dirty="0">
                <a:solidFill>
                  <a:schemeClr val="tx1"/>
                </a:solidFill>
                <a:latin typeface="Calibri" pitchFamily="34" charset="0"/>
              </a:rPr>
              <a:t>d</a:t>
            </a:r>
            <a:r>
              <a:rPr lang="en-US" dirty="0" smtClean="0">
                <a:solidFill>
                  <a:schemeClr val="tx1"/>
                </a:solidFill>
                <a:latin typeface="Calibri" pitchFamily="34" charset="0"/>
              </a:rPr>
              <a:t>eficient </a:t>
            </a:r>
            <a:r>
              <a:rPr lang="en-US" dirty="0">
                <a:solidFill>
                  <a:schemeClr val="tx1"/>
                </a:solidFill>
                <a:latin typeface="Calibri" pitchFamily="34" charset="0"/>
              </a:rPr>
              <a:t>b</a:t>
            </a:r>
            <a:r>
              <a:rPr lang="en-US" dirty="0" smtClean="0">
                <a:solidFill>
                  <a:schemeClr val="tx1"/>
                </a:solidFill>
                <a:latin typeface="Calibri" pitchFamily="34" charset="0"/>
              </a:rPr>
              <a:t>ridges in the state.</a:t>
            </a:r>
          </a:p>
          <a:p>
            <a:r>
              <a:rPr lang="en-US" dirty="0" smtClean="0">
                <a:solidFill>
                  <a:schemeClr val="tx1"/>
                </a:solidFill>
                <a:latin typeface="Calibri" pitchFamily="34" charset="0"/>
              </a:rPr>
              <a:t>These </a:t>
            </a:r>
            <a:r>
              <a:rPr lang="en-US" dirty="0">
                <a:solidFill>
                  <a:schemeClr val="tx1"/>
                </a:solidFill>
                <a:latin typeface="Calibri" pitchFamily="34" charset="0"/>
              </a:rPr>
              <a:t>bridges are susceptible to bridge scour, the washing away of </a:t>
            </a:r>
            <a:r>
              <a:rPr lang="en-US" dirty="0" smtClean="0">
                <a:solidFill>
                  <a:schemeClr val="tx1"/>
                </a:solidFill>
                <a:latin typeface="Calibri" pitchFamily="34" charset="0"/>
              </a:rPr>
              <a:t>sediment around </a:t>
            </a:r>
            <a:r>
              <a:rPr lang="en-US" dirty="0">
                <a:solidFill>
                  <a:schemeClr val="tx1"/>
                </a:solidFill>
                <a:latin typeface="Calibri" pitchFamily="34" charset="0"/>
              </a:rPr>
              <a:t>structures, which compromises the safety of the bridge. </a:t>
            </a:r>
            <a:endParaRPr lang="en-US" dirty="0" smtClean="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1028" name="Picture 4" descr="https://encrypted-tbn3.gstatic.com/images?q=tbn:ANd9GcR94uqDDEchbLILL3v0BT5XTZbUaqjo9L4ZDcwrRNf_2CLzz38P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85480"/>
            <a:ext cx="3928304" cy="252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05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fontScale="90000"/>
          </a:bodyPr>
          <a:lstStyle/>
          <a:p>
            <a:r>
              <a:rPr lang="en-US" b="1" dirty="0">
                <a:solidFill>
                  <a:schemeClr val="tx1"/>
                </a:solidFill>
                <a:latin typeface="Calibri" pitchFamily="34" charset="0"/>
              </a:rPr>
              <a:t>Phase 1 – RF Float Out Properties</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913925"/>
            <a:ext cx="5105400" cy="473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377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fontScale="90000"/>
          </a:bodyPr>
          <a:lstStyle/>
          <a:p>
            <a:r>
              <a:rPr lang="en-US" b="1" dirty="0">
                <a:solidFill>
                  <a:schemeClr val="tx1"/>
                </a:solidFill>
                <a:latin typeface="Calibri" pitchFamily="34" charset="0"/>
              </a:rPr>
              <a:t>Phase 1 – RF Float Out Properties</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927" y="1905000"/>
            <a:ext cx="516014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24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Collision Analysis</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8229600" cy="4419600"/>
          </a:xfrm>
        </p:spPr>
        <p:txBody>
          <a:bodyPr>
            <a:normAutofit/>
          </a:bodyPr>
          <a:lstStyle/>
          <a:p>
            <a:r>
              <a:rPr lang="en-US" dirty="0">
                <a:solidFill>
                  <a:schemeClr val="tx1"/>
                </a:solidFill>
                <a:latin typeface="Calibri" pitchFamily="34" charset="0"/>
              </a:rPr>
              <a:t>The use of multiple, independent Sensor Units within the system introduces a chance of collision</a:t>
            </a:r>
            <a:r>
              <a:rPr lang="en-US" dirty="0" smtClean="0">
                <a:solidFill>
                  <a:schemeClr val="tx1"/>
                </a:solidFill>
                <a:latin typeface="Calibri" pitchFamily="34" charset="0"/>
              </a:rPr>
              <a:t>.</a:t>
            </a:r>
          </a:p>
          <a:p>
            <a:pPr lvl="1"/>
            <a:r>
              <a:rPr lang="en-US" dirty="0" smtClean="0">
                <a:solidFill>
                  <a:schemeClr val="tx1"/>
                </a:solidFill>
                <a:latin typeface="Calibri" pitchFamily="34" charset="0"/>
              </a:rPr>
              <a:t>A </a:t>
            </a:r>
            <a:r>
              <a:rPr lang="en-US" dirty="0">
                <a:solidFill>
                  <a:schemeClr val="tx1"/>
                </a:solidFill>
                <a:latin typeface="Calibri" pitchFamily="34" charset="0"/>
              </a:rPr>
              <a:t>collision </a:t>
            </a:r>
            <a:r>
              <a:rPr lang="en-US" dirty="0" smtClean="0">
                <a:solidFill>
                  <a:schemeClr val="tx1"/>
                </a:solidFill>
                <a:latin typeface="Calibri" pitchFamily="34" charset="0"/>
              </a:rPr>
              <a:t>occurs when Sensor Units float out at the same time and transmit on </a:t>
            </a:r>
            <a:r>
              <a:rPr lang="en-US" dirty="0">
                <a:solidFill>
                  <a:schemeClr val="tx1"/>
                </a:solidFill>
                <a:latin typeface="Calibri" pitchFamily="34" charset="0"/>
              </a:rPr>
              <a:t>the same channel </a:t>
            </a:r>
            <a:r>
              <a:rPr lang="en-US" dirty="0" smtClean="0">
                <a:solidFill>
                  <a:schemeClr val="tx1"/>
                </a:solidFill>
                <a:latin typeface="Calibri" pitchFamily="34" charset="0"/>
              </a:rPr>
              <a:t>to </a:t>
            </a:r>
            <a:r>
              <a:rPr lang="en-US" dirty="0">
                <a:solidFill>
                  <a:schemeClr val="tx1"/>
                </a:solidFill>
                <a:latin typeface="Calibri" pitchFamily="34" charset="0"/>
              </a:rPr>
              <a:t>the same receiver causing the packets to </a:t>
            </a:r>
            <a:r>
              <a:rPr lang="en-US" dirty="0" smtClean="0">
                <a:solidFill>
                  <a:schemeClr val="tx1"/>
                </a:solidFill>
                <a:latin typeface="Calibri" pitchFamily="34" charset="0"/>
              </a:rPr>
              <a:t>overlap and interfere with each other.</a:t>
            </a:r>
          </a:p>
          <a:p>
            <a:r>
              <a:rPr lang="en-US" dirty="0" smtClean="0">
                <a:solidFill>
                  <a:schemeClr val="tx1"/>
                </a:solidFill>
                <a:latin typeface="Calibri" pitchFamily="34" charset="0"/>
              </a:rPr>
              <a:t>Custom Collision Algorithm for Scour Applications</a:t>
            </a:r>
          </a:p>
          <a:p>
            <a:pPr lvl="1"/>
            <a:r>
              <a:rPr lang="en-US" dirty="0">
                <a:solidFill>
                  <a:schemeClr val="tx1"/>
                </a:solidFill>
                <a:latin typeface="Calibri" pitchFamily="34" charset="0"/>
              </a:rPr>
              <a:t>The Receiver Unit will ignore a message containing an error to give each Sensor Unit a strong probability of having its message accepted at the Receiver Unit</a:t>
            </a:r>
            <a:r>
              <a:rPr lang="en-US" dirty="0" smtClean="0">
                <a:solidFill>
                  <a:schemeClr val="tx1"/>
                </a:solidFill>
                <a:latin typeface="Calibri" pitchFamily="34" charset="0"/>
              </a:rPr>
              <a:t>.</a:t>
            </a:r>
          </a:p>
          <a:p>
            <a:pPr lvl="1"/>
            <a:r>
              <a:rPr lang="en-US" dirty="0">
                <a:solidFill>
                  <a:schemeClr val="tx1"/>
                </a:solidFill>
                <a:latin typeface="Calibri" pitchFamily="34" charset="0"/>
              </a:rPr>
              <a:t>Varying transmission delay lengths are randomly generated at multiples of the </a:t>
            </a:r>
            <a:r>
              <a:rPr lang="en-US" i="1" dirty="0">
                <a:solidFill>
                  <a:schemeClr val="tx1"/>
                </a:solidFill>
                <a:latin typeface="Calibri" pitchFamily="34" charset="0"/>
              </a:rPr>
              <a:t>2T </a:t>
            </a:r>
            <a:r>
              <a:rPr lang="en-US" dirty="0">
                <a:solidFill>
                  <a:schemeClr val="tx1"/>
                </a:solidFill>
                <a:latin typeface="Calibri" pitchFamily="34" charset="0"/>
              </a:rPr>
              <a:t>transmission length of the message (</a:t>
            </a:r>
            <a:r>
              <a:rPr lang="en-US" i="1" dirty="0">
                <a:solidFill>
                  <a:schemeClr val="tx1"/>
                </a:solidFill>
                <a:latin typeface="Calibri" pitchFamily="34" charset="0"/>
              </a:rPr>
              <a:t>2T</a:t>
            </a:r>
            <a:r>
              <a:rPr lang="en-US" dirty="0">
                <a:solidFill>
                  <a:schemeClr val="tx1"/>
                </a:solidFill>
                <a:latin typeface="Calibri" pitchFamily="34" charset="0"/>
              </a:rPr>
              <a:t>, </a:t>
            </a:r>
            <a:r>
              <a:rPr lang="en-US" i="1" dirty="0">
                <a:solidFill>
                  <a:schemeClr val="tx1"/>
                </a:solidFill>
                <a:latin typeface="Calibri" pitchFamily="34" charset="0"/>
              </a:rPr>
              <a:t>4T</a:t>
            </a:r>
            <a:r>
              <a:rPr lang="en-US" dirty="0">
                <a:solidFill>
                  <a:schemeClr val="tx1"/>
                </a:solidFill>
                <a:latin typeface="Calibri" pitchFamily="34" charset="0"/>
              </a:rPr>
              <a:t>, </a:t>
            </a:r>
            <a:r>
              <a:rPr lang="en-US" i="1" dirty="0">
                <a:solidFill>
                  <a:schemeClr val="tx1"/>
                </a:solidFill>
                <a:latin typeface="Calibri" pitchFamily="34" charset="0"/>
              </a:rPr>
              <a:t>8T</a:t>
            </a:r>
            <a:r>
              <a:rPr lang="en-US" dirty="0">
                <a:solidFill>
                  <a:schemeClr val="tx1"/>
                </a:solidFill>
                <a:latin typeface="Calibri" pitchFamily="34" charset="0"/>
              </a:rPr>
              <a:t>, </a:t>
            </a:r>
            <a:r>
              <a:rPr lang="en-US" i="1" dirty="0">
                <a:solidFill>
                  <a:schemeClr val="tx1"/>
                </a:solidFill>
                <a:latin typeface="Calibri" pitchFamily="34" charset="0"/>
              </a:rPr>
              <a:t>16T</a:t>
            </a:r>
            <a:r>
              <a:rPr lang="en-US" dirty="0" smtClean="0">
                <a:solidFill>
                  <a:schemeClr val="tx1"/>
                </a:solidFill>
                <a:latin typeface="Calibri" pitchFamily="34" charset="0"/>
              </a:rPr>
              <a:t>).</a:t>
            </a:r>
          </a:p>
          <a:p>
            <a:pPr lvl="1"/>
            <a:r>
              <a:rPr lang="en-US" dirty="0" smtClean="0">
                <a:solidFill>
                  <a:schemeClr val="tx1"/>
                </a:solidFill>
                <a:latin typeface="Calibri" pitchFamily="34" charset="0"/>
              </a:rPr>
              <a:t>High priority Sensor Units transmit </a:t>
            </a:r>
            <a:r>
              <a:rPr lang="en-US" dirty="0">
                <a:solidFill>
                  <a:schemeClr val="tx1"/>
                </a:solidFill>
                <a:latin typeface="Calibri" pitchFamily="34" charset="0"/>
              </a:rPr>
              <a:t>more </a:t>
            </a:r>
            <a:r>
              <a:rPr lang="en-US" dirty="0" smtClean="0">
                <a:solidFill>
                  <a:schemeClr val="tx1"/>
                </a:solidFill>
                <a:latin typeface="Calibri" pitchFamily="34" charset="0"/>
              </a:rPr>
              <a:t>frequently based on preselected percentages.</a:t>
            </a:r>
          </a:p>
          <a:p>
            <a:pPr lvl="1"/>
            <a:endParaRPr lang="en-US" dirty="0" smtClean="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60074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Collision Analysis</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146" y="2133600"/>
            <a:ext cx="627770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772" y="5105400"/>
            <a:ext cx="6416456"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36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Collision Analysis</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02" t="4279" r="2535" b="17264"/>
          <a:stretch/>
        </p:blipFill>
        <p:spPr bwMode="auto">
          <a:xfrm>
            <a:off x="1314590" y="2133600"/>
            <a:ext cx="651482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213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RF Strength Test</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3962400" cy="4419600"/>
          </a:xfrm>
        </p:spPr>
        <p:txBody>
          <a:bodyPr>
            <a:normAutofit fontScale="92500" lnSpcReduction="20000"/>
          </a:bodyPr>
          <a:lstStyle/>
          <a:p>
            <a:r>
              <a:rPr lang="en-US" dirty="0" smtClean="0">
                <a:solidFill>
                  <a:schemeClr val="tx1"/>
                </a:solidFill>
                <a:latin typeface="Calibri" pitchFamily="34" charset="0"/>
              </a:rPr>
              <a:t>This table contains </a:t>
            </a:r>
            <a:r>
              <a:rPr lang="en-US" dirty="0">
                <a:solidFill>
                  <a:schemeClr val="tx1"/>
                </a:solidFill>
                <a:latin typeface="Calibri" pitchFamily="34" charset="0"/>
              </a:rPr>
              <a:t>the results of the transmitting power in free-air and from within the </a:t>
            </a:r>
            <a:r>
              <a:rPr lang="en-US" dirty="0" smtClean="0">
                <a:solidFill>
                  <a:schemeClr val="tx1"/>
                </a:solidFill>
                <a:latin typeface="Calibri" pitchFamily="34" charset="0"/>
              </a:rPr>
              <a:t>Capsule. </a:t>
            </a:r>
          </a:p>
          <a:p>
            <a:r>
              <a:rPr lang="en-US" dirty="0" smtClean="0">
                <a:solidFill>
                  <a:schemeClr val="tx1"/>
                </a:solidFill>
                <a:latin typeface="Calibri" pitchFamily="34" charset="0"/>
              </a:rPr>
              <a:t>These </a:t>
            </a:r>
            <a:r>
              <a:rPr lang="en-US" dirty="0">
                <a:solidFill>
                  <a:schemeClr val="tx1"/>
                </a:solidFill>
                <a:latin typeface="Calibri" pitchFamily="34" charset="0"/>
              </a:rPr>
              <a:t>tests were done at several orientations for both the RTSA probe and the </a:t>
            </a:r>
            <a:r>
              <a:rPr lang="en-US" dirty="0" smtClean="0">
                <a:solidFill>
                  <a:schemeClr val="tx1"/>
                </a:solidFill>
                <a:latin typeface="Calibri" pitchFamily="34" charset="0"/>
              </a:rPr>
              <a:t>transmitter.</a:t>
            </a:r>
          </a:p>
          <a:p>
            <a:r>
              <a:rPr lang="en-US" dirty="0" smtClean="0">
                <a:solidFill>
                  <a:schemeClr val="tx1"/>
                </a:solidFill>
                <a:latin typeface="Calibri" pitchFamily="34" charset="0"/>
              </a:rPr>
              <a:t>The </a:t>
            </a:r>
            <a:r>
              <a:rPr lang="en-US" dirty="0">
                <a:solidFill>
                  <a:schemeClr val="tx1"/>
                </a:solidFill>
                <a:latin typeface="Calibri" pitchFamily="34" charset="0"/>
              </a:rPr>
              <a:t>number highlighted in red is the stronger signal. </a:t>
            </a:r>
            <a:endParaRPr lang="en-US" dirty="0" smtClean="0">
              <a:solidFill>
                <a:schemeClr val="tx1"/>
              </a:solidFill>
              <a:latin typeface="Calibri" pitchFamily="34" charset="0"/>
            </a:endParaRPr>
          </a:p>
          <a:p>
            <a:r>
              <a:rPr lang="en-US" dirty="0" smtClean="0">
                <a:solidFill>
                  <a:schemeClr val="tx1"/>
                </a:solidFill>
                <a:latin typeface="Calibri" pitchFamily="34" charset="0"/>
              </a:rPr>
              <a:t>The </a:t>
            </a:r>
            <a:r>
              <a:rPr lang="en-US" dirty="0">
                <a:solidFill>
                  <a:schemeClr val="tx1"/>
                </a:solidFill>
                <a:latin typeface="Calibri" pitchFamily="34" charset="0"/>
              </a:rPr>
              <a:t>results show that the transmitter signal is well above the required -112 dBm for the </a:t>
            </a:r>
            <a:r>
              <a:rPr lang="en-US" dirty="0" smtClean="0">
                <a:solidFill>
                  <a:schemeClr val="tx1"/>
                </a:solidFill>
                <a:latin typeface="Calibri" pitchFamily="34" charset="0"/>
              </a:rPr>
              <a:t>receiver</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133600"/>
            <a:ext cx="435324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028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RF Strength Test</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199" y="2057400"/>
            <a:ext cx="4953001" cy="4419600"/>
          </a:xfrm>
        </p:spPr>
        <p:txBody>
          <a:bodyPr>
            <a:normAutofit/>
          </a:bodyPr>
          <a:lstStyle/>
          <a:p>
            <a:r>
              <a:rPr lang="en-US" dirty="0" smtClean="0">
                <a:solidFill>
                  <a:schemeClr val="tx1"/>
                </a:solidFill>
                <a:latin typeface="Calibri" pitchFamily="34" charset="0"/>
              </a:rPr>
              <a:t>This table contains </a:t>
            </a:r>
            <a:r>
              <a:rPr lang="en-US" dirty="0">
                <a:solidFill>
                  <a:schemeClr val="tx1"/>
                </a:solidFill>
                <a:latin typeface="Calibri" pitchFamily="34" charset="0"/>
              </a:rPr>
              <a:t>the results of the transmitting power while the capsule is floating in a horizontal </a:t>
            </a:r>
            <a:r>
              <a:rPr lang="en-US" dirty="0" smtClean="0">
                <a:solidFill>
                  <a:schemeClr val="tx1"/>
                </a:solidFill>
                <a:latin typeface="Calibri" pitchFamily="34" charset="0"/>
              </a:rPr>
              <a:t>orientation.</a:t>
            </a:r>
          </a:p>
          <a:p>
            <a:r>
              <a:rPr lang="en-US" dirty="0">
                <a:solidFill>
                  <a:schemeClr val="tx1"/>
                </a:solidFill>
                <a:latin typeface="Calibri" pitchFamily="34" charset="0"/>
              </a:rPr>
              <a:t>For </a:t>
            </a:r>
            <a:r>
              <a:rPr lang="en-US" dirty="0" smtClean="0">
                <a:solidFill>
                  <a:schemeClr val="tx1"/>
                </a:solidFill>
                <a:latin typeface="Calibri" pitchFamily="34" charset="0"/>
              </a:rPr>
              <a:t>each probe orientation, multiple readings </a:t>
            </a:r>
            <a:r>
              <a:rPr lang="en-US" dirty="0">
                <a:solidFill>
                  <a:schemeClr val="tx1"/>
                </a:solidFill>
                <a:latin typeface="Calibri" pitchFamily="34" charset="0"/>
              </a:rPr>
              <a:t>were taken with the capsule antenna pointing in four different </a:t>
            </a:r>
            <a:r>
              <a:rPr lang="en-US" dirty="0" smtClean="0">
                <a:solidFill>
                  <a:schemeClr val="tx1"/>
                </a:solidFill>
                <a:latin typeface="Calibri" pitchFamily="34" charset="0"/>
              </a:rPr>
              <a:t>directions.</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381" y="2057400"/>
            <a:ext cx="331183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975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9800"/>
            <a:ext cx="9144000" cy="1041400"/>
          </a:xfrm>
        </p:spPr>
        <p:txBody>
          <a:bodyPr>
            <a:normAutofit/>
          </a:bodyPr>
          <a:lstStyle/>
          <a:p>
            <a:r>
              <a:rPr lang="en-US" b="1" dirty="0" smtClean="0">
                <a:solidFill>
                  <a:schemeClr val="tx1"/>
                </a:solidFill>
                <a:latin typeface="Calibri" pitchFamily="34" charset="0"/>
              </a:rPr>
              <a:t>Phase 1 – RF Strength Test</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199" y="2057400"/>
            <a:ext cx="8229601" cy="2209800"/>
          </a:xfrm>
        </p:spPr>
        <p:txBody>
          <a:bodyPr>
            <a:normAutofit fontScale="92500" lnSpcReduction="10000"/>
          </a:bodyPr>
          <a:lstStyle/>
          <a:p>
            <a:r>
              <a:rPr lang="en-US" dirty="0" smtClean="0">
                <a:solidFill>
                  <a:schemeClr val="tx1"/>
                </a:solidFill>
                <a:latin typeface="Calibri" pitchFamily="34" charset="0"/>
              </a:rPr>
              <a:t>Table shows the transmitting power while the capsule is floating in a vertical orientation.</a:t>
            </a:r>
          </a:p>
          <a:p>
            <a:r>
              <a:rPr lang="en-US" dirty="0">
                <a:solidFill>
                  <a:schemeClr val="tx1"/>
                </a:solidFill>
                <a:latin typeface="Calibri" pitchFamily="34" charset="0"/>
              </a:rPr>
              <a:t>In comparison to the horizontal floating test, the results were similar with </a:t>
            </a:r>
            <a:r>
              <a:rPr lang="en-US" dirty="0" smtClean="0">
                <a:solidFill>
                  <a:schemeClr val="tx1"/>
                </a:solidFill>
                <a:latin typeface="Calibri" pitchFamily="34" charset="0"/>
              </a:rPr>
              <a:t>the received power readings </a:t>
            </a:r>
            <a:endParaRPr lang="en-US" dirty="0">
              <a:solidFill>
                <a:schemeClr val="tx1"/>
              </a:solidFill>
              <a:latin typeface="Calibri" pitchFamily="34" charset="0"/>
            </a:endParaRPr>
          </a:p>
          <a:p>
            <a:r>
              <a:rPr lang="en-US" dirty="0">
                <a:solidFill>
                  <a:schemeClr val="tx1"/>
                </a:solidFill>
                <a:latin typeface="Calibri" pitchFamily="34" charset="0"/>
              </a:rPr>
              <a:t>The horizontal orientation is recommended because of its simpler design and construction requirements. </a:t>
            </a:r>
            <a:endParaRPr lang="en-US" dirty="0" smtClean="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182" y="4267200"/>
            <a:ext cx="422763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58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2</a:t>
            </a:r>
            <a:r>
              <a:rPr lang="en-US" b="1" dirty="0" smtClean="0">
                <a:solidFill>
                  <a:schemeClr val="tx1"/>
                </a:solidFill>
                <a:latin typeface="Calibri" pitchFamily="34" charset="0"/>
              </a:rPr>
              <a:t> - Overview</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8229600" cy="4419600"/>
          </a:xfrm>
        </p:spPr>
        <p:txBody>
          <a:bodyPr>
            <a:normAutofit/>
          </a:bodyPr>
          <a:lstStyle/>
          <a:p>
            <a:r>
              <a:rPr lang="en-US" dirty="0" smtClean="0">
                <a:solidFill>
                  <a:schemeClr val="tx1"/>
                </a:solidFill>
                <a:latin typeface="Calibri" pitchFamily="34" charset="0"/>
              </a:rPr>
              <a:t>Sensor Unit - Redesign</a:t>
            </a:r>
          </a:p>
          <a:p>
            <a:pPr lvl="1"/>
            <a:r>
              <a:rPr lang="en-US" dirty="0">
                <a:solidFill>
                  <a:schemeClr val="tx1"/>
                </a:solidFill>
                <a:latin typeface="Calibri" pitchFamily="34" charset="0"/>
              </a:rPr>
              <a:t>Hardware </a:t>
            </a:r>
            <a:r>
              <a:rPr lang="en-US" dirty="0" smtClean="0">
                <a:solidFill>
                  <a:schemeClr val="tx1"/>
                </a:solidFill>
                <a:latin typeface="Calibri" pitchFamily="34" charset="0"/>
              </a:rPr>
              <a:t>Architecture</a:t>
            </a:r>
          </a:p>
          <a:p>
            <a:pPr lvl="1"/>
            <a:r>
              <a:rPr lang="en-US" dirty="0" smtClean="0">
                <a:solidFill>
                  <a:schemeClr val="tx1"/>
                </a:solidFill>
                <a:latin typeface="Calibri" pitchFamily="34" charset="0"/>
              </a:rPr>
              <a:t>Software </a:t>
            </a:r>
            <a:r>
              <a:rPr lang="en-US" dirty="0">
                <a:solidFill>
                  <a:schemeClr val="tx1"/>
                </a:solidFill>
                <a:latin typeface="Calibri" pitchFamily="34" charset="0"/>
              </a:rPr>
              <a:t>Architecture</a:t>
            </a:r>
            <a:endParaRPr lang="en-US" dirty="0" smtClean="0">
              <a:solidFill>
                <a:schemeClr val="tx1"/>
              </a:solidFill>
              <a:latin typeface="Calibri" pitchFamily="34" charset="0"/>
            </a:endParaRPr>
          </a:p>
          <a:p>
            <a:r>
              <a:rPr lang="en-US" dirty="0" smtClean="0">
                <a:solidFill>
                  <a:schemeClr val="tx1"/>
                </a:solidFill>
                <a:latin typeface="Calibri" pitchFamily="34" charset="0"/>
              </a:rPr>
              <a:t>Receiver Unit  - Redesign</a:t>
            </a:r>
          </a:p>
          <a:p>
            <a:pPr lvl="1"/>
            <a:r>
              <a:rPr lang="en-US" dirty="0" smtClean="0">
                <a:solidFill>
                  <a:schemeClr val="tx1"/>
                </a:solidFill>
                <a:latin typeface="Calibri" pitchFamily="34" charset="0"/>
              </a:rPr>
              <a:t>Hardware</a:t>
            </a:r>
            <a:r>
              <a:rPr lang="en-US" dirty="0">
                <a:solidFill>
                  <a:schemeClr val="tx1"/>
                </a:solidFill>
                <a:latin typeface="Calibri" pitchFamily="34" charset="0"/>
              </a:rPr>
              <a:t> </a:t>
            </a:r>
            <a:r>
              <a:rPr lang="en-US" dirty="0" smtClean="0">
                <a:solidFill>
                  <a:schemeClr val="tx1"/>
                </a:solidFill>
                <a:latin typeface="Calibri" pitchFamily="34" charset="0"/>
              </a:rPr>
              <a:t>Architecture</a:t>
            </a:r>
          </a:p>
          <a:p>
            <a:pPr lvl="1"/>
            <a:r>
              <a:rPr lang="en-US" dirty="0">
                <a:solidFill>
                  <a:schemeClr val="tx1"/>
                </a:solidFill>
                <a:latin typeface="Calibri" pitchFamily="34" charset="0"/>
              </a:rPr>
              <a:t>Software </a:t>
            </a:r>
            <a:r>
              <a:rPr lang="en-US" dirty="0" smtClean="0">
                <a:solidFill>
                  <a:schemeClr val="tx1"/>
                </a:solidFill>
                <a:latin typeface="Calibri" pitchFamily="34" charset="0"/>
              </a:rPr>
              <a:t>Architecture</a:t>
            </a:r>
          </a:p>
          <a:p>
            <a:pPr lvl="1"/>
            <a:r>
              <a:rPr lang="en-US" dirty="0" smtClean="0">
                <a:solidFill>
                  <a:schemeClr val="tx1"/>
                </a:solidFill>
                <a:latin typeface="Calibri" pitchFamily="34" charset="0"/>
              </a:rPr>
              <a:t>Light Indicator Unit Hardware</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8225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2</a:t>
            </a:r>
            <a:r>
              <a:rPr lang="en-US" b="1" dirty="0" smtClean="0">
                <a:solidFill>
                  <a:schemeClr val="tx1"/>
                </a:solidFill>
                <a:latin typeface="Calibri" pitchFamily="34" charset="0"/>
              </a:rPr>
              <a:t> – Sensor Unit</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5964" y="1981200"/>
            <a:ext cx="7652071" cy="4073491"/>
          </a:xfrm>
        </p:spPr>
      </p:pic>
    </p:spTree>
    <p:extLst>
      <p:ext uri="{BB962C8B-B14F-4D97-AF65-F5344CB8AC3E}">
        <p14:creationId xmlns:p14="http://schemas.microsoft.com/office/powerpoint/2010/main" val="4052194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smtClean="0">
                <a:solidFill>
                  <a:schemeClr val="tx1"/>
                </a:solidFill>
                <a:latin typeface="Calibri" pitchFamily="34" charset="0"/>
              </a:rPr>
              <a:t>Bridge Scour Monitoring</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5029200" cy="4419600"/>
          </a:xfrm>
        </p:spPr>
        <p:txBody>
          <a:bodyPr>
            <a:normAutofit/>
          </a:bodyPr>
          <a:lstStyle/>
          <a:p>
            <a:r>
              <a:rPr lang="en-US" dirty="0">
                <a:solidFill>
                  <a:schemeClr val="tx1"/>
                </a:solidFill>
                <a:latin typeface="Calibri" pitchFamily="34" charset="0"/>
              </a:rPr>
              <a:t>Float out devices are typically used for the detection of bridge scour on smaller bridges. </a:t>
            </a:r>
          </a:p>
          <a:p>
            <a:pPr lvl="1"/>
            <a:r>
              <a:rPr lang="en-US" dirty="0">
                <a:solidFill>
                  <a:schemeClr val="tx1"/>
                </a:solidFill>
                <a:latin typeface="Calibri" pitchFamily="34" charset="0"/>
              </a:rPr>
              <a:t>The float out device concept is to bury devices at various locations and depths around a bridge structure.</a:t>
            </a:r>
          </a:p>
          <a:p>
            <a:pPr lvl="1"/>
            <a:r>
              <a:rPr lang="en-US" dirty="0">
                <a:solidFill>
                  <a:schemeClr val="tx1"/>
                </a:solidFill>
                <a:latin typeface="Calibri" pitchFamily="34" charset="0"/>
              </a:rPr>
              <a:t>These devices would then be released due to the scour’s removal of material around the device. </a:t>
            </a:r>
          </a:p>
          <a:p>
            <a:pPr lvl="1"/>
            <a:r>
              <a:rPr lang="en-US" dirty="0">
                <a:solidFill>
                  <a:schemeClr val="tx1"/>
                </a:solidFill>
                <a:latin typeface="Calibri" pitchFamily="34" charset="0"/>
              </a:rPr>
              <a:t>A receiver on the bridge communicates with the released device.</a:t>
            </a:r>
          </a:p>
          <a:p>
            <a:r>
              <a:rPr lang="en-US" dirty="0">
                <a:solidFill>
                  <a:schemeClr val="tx1"/>
                </a:solidFill>
                <a:latin typeface="Calibri" pitchFamily="34" charset="0"/>
              </a:rPr>
              <a:t>A float out device system would provide an initial indication of scour severity for further investigation. </a:t>
            </a:r>
          </a:p>
          <a:p>
            <a:endParaRPr lang="en-US"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171700"/>
            <a:ext cx="345923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639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2</a:t>
            </a:r>
            <a:r>
              <a:rPr lang="en-US" b="1" dirty="0" smtClean="0">
                <a:solidFill>
                  <a:schemeClr val="tx1"/>
                </a:solidFill>
                <a:latin typeface="Calibri" pitchFamily="34" charset="0"/>
              </a:rPr>
              <a:t> – Sensor Unit</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83880" y="2133600"/>
            <a:ext cx="4176240" cy="3992563"/>
          </a:xfrm>
        </p:spPr>
      </p:pic>
    </p:spTree>
    <p:extLst>
      <p:ext uri="{BB962C8B-B14F-4D97-AF65-F5344CB8AC3E}">
        <p14:creationId xmlns:p14="http://schemas.microsoft.com/office/powerpoint/2010/main" val="2489839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2</a:t>
            </a:r>
            <a:r>
              <a:rPr lang="en-US" b="1" dirty="0" smtClean="0">
                <a:solidFill>
                  <a:schemeClr val="tx1"/>
                </a:solidFill>
                <a:latin typeface="Calibri" pitchFamily="34" charset="0"/>
              </a:rPr>
              <a:t> – Receiver Unit</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8244" y="2321586"/>
            <a:ext cx="7347511" cy="3692791"/>
          </a:xfrm>
        </p:spPr>
      </p:pic>
    </p:spTree>
    <p:extLst>
      <p:ext uri="{BB962C8B-B14F-4D97-AF65-F5344CB8AC3E}">
        <p14:creationId xmlns:p14="http://schemas.microsoft.com/office/powerpoint/2010/main" val="2405574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lstStyle/>
          <a:p>
            <a:r>
              <a:rPr lang="en-US" b="1" dirty="0">
                <a:solidFill>
                  <a:schemeClr val="tx1"/>
                </a:solidFill>
                <a:latin typeface="Calibri" pitchFamily="34" charset="0"/>
              </a:rPr>
              <a:t>Phase 2 – </a:t>
            </a:r>
            <a:r>
              <a:rPr lang="en-US" b="1" dirty="0" smtClean="0">
                <a:solidFill>
                  <a:schemeClr val="tx1"/>
                </a:solidFill>
                <a:latin typeface="Calibri" pitchFamily="34" charset="0"/>
              </a:rPr>
              <a:t>Research</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solidFill>
                  <a:schemeClr val="tx1"/>
                </a:solidFill>
                <a:latin typeface="Calibri" pitchFamily="34" charset="0"/>
              </a:rPr>
              <a:t>Addition of Power Amplifier to Sensor Unit</a:t>
            </a:r>
          </a:p>
          <a:p>
            <a:r>
              <a:rPr lang="en-US" dirty="0" smtClean="0">
                <a:solidFill>
                  <a:schemeClr val="tx1"/>
                </a:solidFill>
                <a:latin typeface="Calibri" pitchFamily="34" charset="0"/>
              </a:rPr>
              <a:t>Polyurethane Foam to Protect Internal Circuitry of Sensor Unit</a:t>
            </a:r>
          </a:p>
          <a:p>
            <a:r>
              <a:rPr lang="en-US" dirty="0" smtClean="0">
                <a:solidFill>
                  <a:schemeClr val="tx1"/>
                </a:solidFill>
                <a:latin typeface="Calibri" pitchFamily="34" charset="0"/>
              </a:rPr>
              <a:t>Sensor Unit Reset Switch Re-design</a:t>
            </a:r>
          </a:p>
          <a:p>
            <a:r>
              <a:rPr lang="en-US" dirty="0" smtClean="0">
                <a:solidFill>
                  <a:schemeClr val="tx1"/>
                </a:solidFill>
                <a:latin typeface="Calibri" pitchFamily="34" charset="0"/>
              </a:rPr>
              <a:t>Patch Antenna(s) for Receiver Unit</a:t>
            </a:r>
          </a:p>
          <a:p>
            <a:r>
              <a:rPr lang="en-US" dirty="0" smtClean="0">
                <a:solidFill>
                  <a:schemeClr val="tx1"/>
                </a:solidFill>
                <a:latin typeface="Calibri" pitchFamily="34" charset="0"/>
              </a:rPr>
              <a:t>Toggle Switch to Activate LEDs on Receiver Unit</a:t>
            </a:r>
          </a:p>
          <a:p>
            <a:r>
              <a:rPr lang="en-US" dirty="0" smtClean="0">
                <a:solidFill>
                  <a:schemeClr val="tx1"/>
                </a:solidFill>
                <a:latin typeface="Calibri" pitchFamily="34" charset="0"/>
              </a:rPr>
              <a:t>Solar and Battery Solution to Power Receiver unit</a:t>
            </a:r>
          </a:p>
          <a:p>
            <a:endParaRPr lang="en-US" dirty="0" smtClean="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27443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8900"/>
            <a:ext cx="8229600" cy="1600200"/>
          </a:xfrm>
        </p:spPr>
        <p:txBody>
          <a:bodyPr anchor="ctr">
            <a:normAutofit/>
          </a:bodyPr>
          <a:lstStyle/>
          <a:p>
            <a:r>
              <a:rPr lang="en-US" b="1" dirty="0" smtClean="0">
                <a:solidFill>
                  <a:schemeClr val="tx1"/>
                </a:solidFill>
                <a:latin typeface="Calibri" pitchFamily="34" charset="0"/>
              </a:rPr>
              <a:t>Questions?</a:t>
            </a:r>
            <a:endParaRPr lang="en-US" b="1"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7379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smtClean="0">
                <a:solidFill>
                  <a:schemeClr val="tx1"/>
                </a:solidFill>
                <a:latin typeface="Calibri" pitchFamily="34" charset="0"/>
              </a:rPr>
              <a:t>Project Overview</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8229600" cy="4419600"/>
          </a:xfrm>
        </p:spPr>
        <p:txBody>
          <a:bodyPr>
            <a:normAutofit/>
          </a:bodyPr>
          <a:lstStyle/>
          <a:p>
            <a:r>
              <a:rPr lang="en-US" dirty="0">
                <a:solidFill>
                  <a:schemeClr val="tx1"/>
                </a:solidFill>
                <a:latin typeface="Calibri" pitchFamily="34" charset="0"/>
              </a:rPr>
              <a:t>A prototype remote sensing system was designed to have three main components </a:t>
            </a:r>
            <a:r>
              <a:rPr lang="en-US" dirty="0" smtClean="0">
                <a:solidFill>
                  <a:schemeClr val="tx1"/>
                </a:solidFill>
                <a:latin typeface="Calibri" pitchFamily="34" charset="0"/>
              </a:rPr>
              <a:t>that will provide an real-time estimation of the current bridge scour status.</a:t>
            </a:r>
            <a:endParaRPr lang="en-US" dirty="0">
              <a:solidFill>
                <a:schemeClr val="tx1"/>
              </a:solidFill>
              <a:latin typeface="Calibri" pitchFamily="34" charset="0"/>
            </a:endParaRPr>
          </a:p>
          <a:p>
            <a:r>
              <a:rPr lang="en-US" dirty="0">
                <a:solidFill>
                  <a:schemeClr val="tx1"/>
                </a:solidFill>
                <a:latin typeface="Calibri" pitchFamily="34" charset="0"/>
              </a:rPr>
              <a:t>Sensor Unit</a:t>
            </a:r>
          </a:p>
          <a:p>
            <a:pPr lvl="1"/>
            <a:r>
              <a:rPr lang="en-US" dirty="0">
                <a:solidFill>
                  <a:schemeClr val="tx1"/>
                </a:solidFill>
                <a:latin typeface="Calibri" pitchFamily="34" charset="0"/>
              </a:rPr>
              <a:t>RF transmitter in a watertight capsule that will remain </a:t>
            </a:r>
            <a:r>
              <a:rPr lang="en-US" dirty="0" smtClean="0">
                <a:solidFill>
                  <a:schemeClr val="tx1"/>
                </a:solidFill>
                <a:latin typeface="Calibri" pitchFamily="34" charset="0"/>
              </a:rPr>
              <a:t>in an off-state in </a:t>
            </a:r>
            <a:r>
              <a:rPr lang="en-US" dirty="0">
                <a:solidFill>
                  <a:schemeClr val="tx1"/>
                </a:solidFill>
                <a:latin typeface="Calibri" pitchFamily="34" charset="0"/>
              </a:rPr>
              <a:t>the </a:t>
            </a:r>
            <a:r>
              <a:rPr lang="en-US" dirty="0" smtClean="0">
                <a:solidFill>
                  <a:schemeClr val="tx1"/>
                </a:solidFill>
                <a:latin typeface="Calibri" pitchFamily="34" charset="0"/>
              </a:rPr>
              <a:t>ground. The sensor unit will become active upon its release, rising to the surface. </a:t>
            </a:r>
            <a:endParaRPr lang="en-US" dirty="0">
              <a:solidFill>
                <a:schemeClr val="tx1"/>
              </a:solidFill>
              <a:latin typeface="Calibri" pitchFamily="34" charset="0"/>
            </a:endParaRPr>
          </a:p>
          <a:p>
            <a:r>
              <a:rPr lang="en-US" dirty="0">
                <a:solidFill>
                  <a:schemeClr val="tx1"/>
                </a:solidFill>
                <a:latin typeface="Calibri" pitchFamily="34" charset="0"/>
              </a:rPr>
              <a:t>Receiver Unit</a:t>
            </a:r>
          </a:p>
          <a:p>
            <a:pPr lvl="1"/>
            <a:r>
              <a:rPr lang="en-US" dirty="0">
                <a:solidFill>
                  <a:schemeClr val="tx1"/>
                </a:solidFill>
                <a:latin typeface="Calibri" pitchFamily="34" charset="0"/>
              </a:rPr>
              <a:t>RF </a:t>
            </a:r>
            <a:r>
              <a:rPr lang="en-US" dirty="0" smtClean="0">
                <a:solidFill>
                  <a:schemeClr val="tx1"/>
                </a:solidFill>
                <a:latin typeface="Calibri" pitchFamily="34" charset="0"/>
              </a:rPr>
              <a:t>Receiver capable of interpreting transmissions from the sensor units and provides scour status updates to the Light Indicator unit.</a:t>
            </a:r>
            <a:endParaRPr lang="en-US" dirty="0">
              <a:solidFill>
                <a:schemeClr val="tx1"/>
              </a:solidFill>
              <a:latin typeface="Calibri" pitchFamily="34" charset="0"/>
            </a:endParaRPr>
          </a:p>
          <a:p>
            <a:r>
              <a:rPr lang="en-US" dirty="0">
                <a:solidFill>
                  <a:schemeClr val="tx1"/>
                </a:solidFill>
                <a:latin typeface="Calibri" pitchFamily="34" charset="0"/>
              </a:rPr>
              <a:t>Light Indicator Unit</a:t>
            </a:r>
          </a:p>
          <a:p>
            <a:pPr lvl="1"/>
            <a:r>
              <a:rPr lang="en-US" dirty="0" smtClean="0">
                <a:solidFill>
                  <a:schemeClr val="tx1"/>
                </a:solidFill>
                <a:latin typeface="Calibri" pitchFamily="34" charset="0"/>
              </a:rPr>
              <a:t>A set of LEDs encased with supporting circuitry that receives scour status updates from the Receiver Unit and provides a visual indication (LEDs) of the current scour status.</a:t>
            </a:r>
            <a:endParaRPr lang="en-US"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4561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a:t>
            </a:r>
            <a:r>
              <a:rPr lang="en-US" b="1" dirty="0" smtClean="0">
                <a:solidFill>
                  <a:schemeClr val="tx1"/>
                </a:solidFill>
                <a:latin typeface="Calibri" pitchFamily="34" charset="0"/>
              </a:rPr>
              <a:t>1 - Overview</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8229600" cy="4419600"/>
          </a:xfrm>
        </p:spPr>
        <p:txBody>
          <a:bodyPr>
            <a:normAutofit/>
          </a:bodyPr>
          <a:lstStyle/>
          <a:p>
            <a:r>
              <a:rPr lang="en-US" sz="2300" dirty="0" smtClean="0">
                <a:solidFill>
                  <a:schemeClr val="tx1"/>
                </a:solidFill>
                <a:latin typeface="Calibri" pitchFamily="34" charset="0"/>
              </a:rPr>
              <a:t>Sensor Unit</a:t>
            </a:r>
          </a:p>
          <a:p>
            <a:pPr lvl="1"/>
            <a:r>
              <a:rPr lang="en-US" dirty="0">
                <a:solidFill>
                  <a:schemeClr val="tx1"/>
                </a:solidFill>
                <a:latin typeface="Calibri" pitchFamily="34" charset="0"/>
              </a:rPr>
              <a:t>Hardware </a:t>
            </a:r>
            <a:r>
              <a:rPr lang="en-US" dirty="0" smtClean="0">
                <a:solidFill>
                  <a:schemeClr val="tx1"/>
                </a:solidFill>
                <a:latin typeface="Calibri" pitchFamily="34" charset="0"/>
              </a:rPr>
              <a:t>Architecture</a:t>
            </a:r>
          </a:p>
          <a:p>
            <a:pPr lvl="1"/>
            <a:r>
              <a:rPr lang="en-US" dirty="0" smtClean="0">
                <a:solidFill>
                  <a:schemeClr val="tx1"/>
                </a:solidFill>
                <a:latin typeface="Calibri" pitchFamily="34" charset="0"/>
              </a:rPr>
              <a:t>Dormant Power Mode</a:t>
            </a:r>
          </a:p>
          <a:p>
            <a:pPr lvl="1"/>
            <a:r>
              <a:rPr lang="en-US" dirty="0">
                <a:solidFill>
                  <a:schemeClr val="tx1"/>
                </a:solidFill>
                <a:latin typeface="Calibri" pitchFamily="34" charset="0"/>
              </a:rPr>
              <a:t>Software Architecture</a:t>
            </a:r>
            <a:endParaRPr lang="en-US" dirty="0" smtClean="0">
              <a:solidFill>
                <a:schemeClr val="tx1"/>
              </a:solidFill>
              <a:latin typeface="Calibri" pitchFamily="34" charset="0"/>
            </a:endParaRPr>
          </a:p>
          <a:p>
            <a:r>
              <a:rPr lang="en-US" sz="2300" dirty="0" smtClean="0">
                <a:solidFill>
                  <a:schemeClr val="tx1"/>
                </a:solidFill>
                <a:latin typeface="Calibri" pitchFamily="34" charset="0"/>
              </a:rPr>
              <a:t>Receiver Unit</a:t>
            </a:r>
          </a:p>
          <a:p>
            <a:pPr lvl="1"/>
            <a:r>
              <a:rPr lang="en-US" dirty="0" smtClean="0">
                <a:solidFill>
                  <a:schemeClr val="tx1"/>
                </a:solidFill>
                <a:latin typeface="Calibri" pitchFamily="34" charset="0"/>
              </a:rPr>
              <a:t>Hardware</a:t>
            </a:r>
            <a:r>
              <a:rPr lang="en-US" dirty="0">
                <a:solidFill>
                  <a:schemeClr val="tx1"/>
                </a:solidFill>
                <a:latin typeface="Calibri" pitchFamily="34" charset="0"/>
              </a:rPr>
              <a:t> </a:t>
            </a:r>
            <a:r>
              <a:rPr lang="en-US" dirty="0" smtClean="0">
                <a:solidFill>
                  <a:schemeClr val="tx1"/>
                </a:solidFill>
                <a:latin typeface="Calibri" pitchFamily="34" charset="0"/>
              </a:rPr>
              <a:t>Architecture</a:t>
            </a:r>
          </a:p>
          <a:p>
            <a:pPr lvl="1"/>
            <a:r>
              <a:rPr lang="en-US" dirty="0">
                <a:solidFill>
                  <a:schemeClr val="tx1"/>
                </a:solidFill>
                <a:latin typeface="Calibri" pitchFamily="34" charset="0"/>
              </a:rPr>
              <a:t>Software Architecture</a:t>
            </a:r>
            <a:endParaRPr lang="en-US" dirty="0" smtClean="0">
              <a:solidFill>
                <a:schemeClr val="tx1"/>
              </a:solidFill>
              <a:latin typeface="Calibri" pitchFamily="34" charset="0"/>
            </a:endParaRPr>
          </a:p>
          <a:p>
            <a:r>
              <a:rPr lang="en-US" sz="2300" dirty="0" smtClean="0">
                <a:solidFill>
                  <a:schemeClr val="tx1"/>
                </a:solidFill>
                <a:latin typeface="Calibri" pitchFamily="34" charset="0"/>
              </a:rPr>
              <a:t>Light Indicator</a:t>
            </a:r>
          </a:p>
          <a:p>
            <a:pPr lvl="1"/>
            <a:r>
              <a:rPr lang="en-US" dirty="0" smtClean="0">
                <a:solidFill>
                  <a:schemeClr val="tx1"/>
                </a:solidFill>
                <a:latin typeface="Calibri" pitchFamily="34" charset="0"/>
              </a:rPr>
              <a:t>Hardware Architecture</a:t>
            </a:r>
          </a:p>
          <a:p>
            <a:r>
              <a:rPr lang="en-US" sz="2300" dirty="0" smtClean="0">
                <a:solidFill>
                  <a:schemeClr val="tx1"/>
                </a:solidFill>
                <a:latin typeface="Calibri" pitchFamily="34" charset="0"/>
              </a:rPr>
              <a:t>Rise Time Analysis and Results</a:t>
            </a:r>
          </a:p>
          <a:p>
            <a:r>
              <a:rPr lang="en-US" sz="2300" dirty="0" smtClean="0">
                <a:solidFill>
                  <a:schemeClr val="tx1"/>
                </a:solidFill>
                <a:latin typeface="Calibri" pitchFamily="34" charset="0"/>
              </a:rPr>
              <a:t>Transmission Collision Analysis</a:t>
            </a:r>
          </a:p>
          <a:p>
            <a:r>
              <a:rPr lang="en-US" sz="2300" dirty="0" smtClean="0">
                <a:solidFill>
                  <a:schemeClr val="tx1"/>
                </a:solidFill>
                <a:latin typeface="Calibri" pitchFamily="34" charset="0"/>
              </a:rPr>
              <a:t>Antenna Orientation Analysis</a:t>
            </a:r>
            <a:endParaRPr lang="en-US" sz="2300" dirty="0">
              <a:solidFill>
                <a:schemeClr val="tx1"/>
              </a:solidFill>
              <a:latin typeface="Calibri" pitchFamily="34" charset="0"/>
            </a:endParaRP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2351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smtClean="0">
                <a:solidFill>
                  <a:schemeClr val="tx1"/>
                </a:solidFill>
                <a:latin typeface="Calibri" pitchFamily="34" charset="0"/>
              </a:rPr>
              <a:t>Phase 1 – </a:t>
            </a:r>
            <a:r>
              <a:rPr lang="en-US" b="1" smtClean="0">
                <a:solidFill>
                  <a:schemeClr val="tx1"/>
                </a:solidFill>
                <a:latin typeface="Calibri" pitchFamily="34" charset="0"/>
              </a:rPr>
              <a:t>Sensor Unit</a:t>
            </a:r>
            <a:endParaRPr lang="en-US" b="1" dirty="0">
              <a:solidFill>
                <a:schemeClr val="tx1"/>
              </a:solidFill>
              <a:latin typeface="Calibri" pitchFamily="34" charset="0"/>
            </a:endParaRPr>
          </a:p>
        </p:txBody>
      </p:sp>
      <p:sp>
        <p:nvSpPr>
          <p:cNvPr id="3" name="Content Placeholder 2"/>
          <p:cNvSpPr>
            <a:spLocks noGrp="1"/>
          </p:cNvSpPr>
          <p:nvPr>
            <p:ph idx="1"/>
          </p:nvPr>
        </p:nvSpPr>
        <p:spPr>
          <a:xfrm>
            <a:off x="457200" y="2057400"/>
            <a:ext cx="8229600" cy="4419600"/>
          </a:xfrm>
        </p:spPr>
        <p:txBody>
          <a:bodyPr>
            <a:normAutofit lnSpcReduction="10000"/>
          </a:bodyPr>
          <a:lstStyle/>
          <a:p>
            <a:r>
              <a:rPr lang="en-US" dirty="0" smtClean="0">
                <a:solidFill>
                  <a:schemeClr val="tx1"/>
                </a:solidFill>
                <a:latin typeface="Calibri" pitchFamily="34" charset="0"/>
              </a:rPr>
              <a:t>PennDOT Requirements for the Sensor Unit</a:t>
            </a:r>
            <a:endParaRPr lang="en-US" dirty="0">
              <a:solidFill>
                <a:schemeClr val="tx1"/>
              </a:solidFill>
              <a:latin typeface="Calibri" pitchFamily="34" charset="0"/>
            </a:endParaRPr>
          </a:p>
          <a:p>
            <a:pPr lvl="1"/>
            <a:r>
              <a:rPr lang="en-US" dirty="0">
                <a:solidFill>
                  <a:schemeClr val="tx1"/>
                </a:solidFill>
                <a:latin typeface="Calibri" pitchFamily="34" charset="0"/>
              </a:rPr>
              <a:t>The </a:t>
            </a:r>
            <a:r>
              <a:rPr lang="en-US" dirty="0" smtClean="0">
                <a:solidFill>
                  <a:schemeClr val="tx1"/>
                </a:solidFill>
                <a:latin typeface="Calibri" pitchFamily="34" charset="0"/>
              </a:rPr>
              <a:t>Sensor Unit </a:t>
            </a:r>
            <a:r>
              <a:rPr lang="en-US" dirty="0">
                <a:solidFill>
                  <a:schemeClr val="tx1"/>
                </a:solidFill>
                <a:latin typeface="Calibri" pitchFamily="34" charset="0"/>
              </a:rPr>
              <a:t>must </a:t>
            </a:r>
            <a:r>
              <a:rPr lang="en-US" dirty="0" smtClean="0">
                <a:solidFill>
                  <a:schemeClr val="tx1"/>
                </a:solidFill>
                <a:latin typeface="Calibri" pitchFamily="34" charset="0"/>
              </a:rPr>
              <a:t>be fabricated </a:t>
            </a:r>
            <a:r>
              <a:rPr lang="en-US" dirty="0">
                <a:solidFill>
                  <a:schemeClr val="tx1"/>
                </a:solidFill>
                <a:latin typeface="Calibri" pitchFamily="34" charset="0"/>
              </a:rPr>
              <a:t>in </a:t>
            </a:r>
            <a:r>
              <a:rPr lang="en-US" dirty="0" smtClean="0">
                <a:solidFill>
                  <a:schemeClr val="tx1"/>
                </a:solidFill>
                <a:latin typeface="Calibri" pitchFamily="34" charset="0"/>
              </a:rPr>
              <a:t>an </a:t>
            </a:r>
            <a:r>
              <a:rPr lang="en-US" dirty="0">
                <a:solidFill>
                  <a:schemeClr val="tx1"/>
                </a:solidFill>
                <a:latin typeface="Calibri" pitchFamily="34" charset="0"/>
              </a:rPr>
              <a:t>RF </a:t>
            </a:r>
            <a:r>
              <a:rPr lang="en-US" dirty="0" smtClean="0">
                <a:solidFill>
                  <a:schemeClr val="tx1"/>
                </a:solidFill>
                <a:latin typeface="Calibri" pitchFamily="34" charset="0"/>
              </a:rPr>
              <a:t>friendly, watertight, cylindrical </a:t>
            </a:r>
            <a:r>
              <a:rPr lang="en-US" dirty="0">
                <a:solidFill>
                  <a:schemeClr val="tx1"/>
                </a:solidFill>
                <a:latin typeface="Calibri" pitchFamily="34" charset="0"/>
              </a:rPr>
              <a:t>container </a:t>
            </a:r>
          </a:p>
          <a:p>
            <a:pPr lvl="1"/>
            <a:r>
              <a:rPr lang="en-US" dirty="0">
                <a:solidFill>
                  <a:schemeClr val="tx1"/>
                </a:solidFill>
                <a:latin typeface="Calibri" pitchFamily="34" charset="0"/>
              </a:rPr>
              <a:t>The Sensor Unit must be </a:t>
            </a:r>
            <a:r>
              <a:rPr lang="en-US" dirty="0" smtClean="0">
                <a:solidFill>
                  <a:schemeClr val="tx1"/>
                </a:solidFill>
                <a:latin typeface="Calibri" pitchFamily="34" charset="0"/>
              </a:rPr>
              <a:t>sufficiently </a:t>
            </a:r>
            <a:r>
              <a:rPr lang="en-US" dirty="0">
                <a:solidFill>
                  <a:schemeClr val="tx1"/>
                </a:solidFill>
                <a:latin typeface="Calibri" pitchFamily="34" charset="0"/>
              </a:rPr>
              <a:t>buoyant to rise to the water surface within range of the Receiver Unit </a:t>
            </a:r>
          </a:p>
          <a:p>
            <a:pPr lvl="1"/>
            <a:r>
              <a:rPr lang="en-US" dirty="0">
                <a:solidFill>
                  <a:schemeClr val="tx1"/>
                </a:solidFill>
                <a:latin typeface="Calibri" pitchFamily="34" charset="0"/>
              </a:rPr>
              <a:t>The Sensor Unit must </a:t>
            </a:r>
            <a:r>
              <a:rPr lang="en-US" dirty="0" smtClean="0">
                <a:solidFill>
                  <a:schemeClr val="tx1"/>
                </a:solidFill>
                <a:latin typeface="Calibri" pitchFamily="34" charset="0"/>
              </a:rPr>
              <a:t>contain:</a:t>
            </a:r>
          </a:p>
          <a:p>
            <a:pPr lvl="2"/>
            <a:r>
              <a:rPr lang="en-US" dirty="0" smtClean="0">
                <a:solidFill>
                  <a:schemeClr val="tx1"/>
                </a:solidFill>
                <a:latin typeface="Calibri" pitchFamily="34" charset="0"/>
              </a:rPr>
              <a:t>An ISM </a:t>
            </a:r>
            <a:r>
              <a:rPr lang="en-US" dirty="0">
                <a:solidFill>
                  <a:schemeClr val="tx1"/>
                </a:solidFill>
                <a:latin typeface="Calibri" pitchFamily="34" charset="0"/>
              </a:rPr>
              <a:t>Band </a:t>
            </a:r>
            <a:r>
              <a:rPr lang="en-US" dirty="0" smtClean="0">
                <a:solidFill>
                  <a:schemeClr val="tx1"/>
                </a:solidFill>
                <a:latin typeface="Calibri" pitchFamily="34" charset="0"/>
              </a:rPr>
              <a:t>RF Transmitter</a:t>
            </a:r>
          </a:p>
          <a:p>
            <a:pPr lvl="2"/>
            <a:r>
              <a:rPr lang="en-US" dirty="0">
                <a:solidFill>
                  <a:schemeClr val="tx1"/>
                </a:solidFill>
                <a:latin typeface="Calibri" pitchFamily="34" charset="0"/>
              </a:rPr>
              <a:t>A</a:t>
            </a:r>
            <a:r>
              <a:rPr lang="en-US" dirty="0" smtClean="0">
                <a:solidFill>
                  <a:schemeClr val="tx1"/>
                </a:solidFill>
                <a:latin typeface="Calibri" pitchFamily="34" charset="0"/>
              </a:rPr>
              <a:t> </a:t>
            </a:r>
            <a:r>
              <a:rPr lang="en-US" dirty="0">
                <a:solidFill>
                  <a:schemeClr val="tx1"/>
                </a:solidFill>
                <a:latin typeface="Calibri" pitchFamily="34" charset="0"/>
              </a:rPr>
              <a:t>positional orientation sensitive </a:t>
            </a:r>
            <a:r>
              <a:rPr lang="en-US" dirty="0" smtClean="0">
                <a:solidFill>
                  <a:schemeClr val="tx1"/>
                </a:solidFill>
                <a:latin typeface="Calibri" pitchFamily="34" charset="0"/>
              </a:rPr>
              <a:t>switch</a:t>
            </a:r>
          </a:p>
          <a:p>
            <a:pPr lvl="2"/>
            <a:r>
              <a:rPr lang="en-US" dirty="0" smtClean="0">
                <a:solidFill>
                  <a:schemeClr val="tx1"/>
                </a:solidFill>
                <a:latin typeface="Calibri" pitchFamily="34" charset="0"/>
              </a:rPr>
              <a:t>An </a:t>
            </a:r>
            <a:r>
              <a:rPr lang="en-US" dirty="0">
                <a:solidFill>
                  <a:schemeClr val="tx1"/>
                </a:solidFill>
                <a:latin typeface="Calibri" pitchFamily="34" charset="0"/>
              </a:rPr>
              <a:t>external </a:t>
            </a:r>
            <a:r>
              <a:rPr lang="en-US" dirty="0" smtClean="0">
                <a:solidFill>
                  <a:schemeClr val="tx1"/>
                </a:solidFill>
                <a:latin typeface="Calibri" pitchFamily="34" charset="0"/>
              </a:rPr>
              <a:t>arming and disarming switch</a:t>
            </a:r>
            <a:endParaRPr lang="en-US" dirty="0">
              <a:solidFill>
                <a:schemeClr val="tx1"/>
              </a:solidFill>
              <a:latin typeface="Calibri" pitchFamily="34" charset="0"/>
            </a:endParaRPr>
          </a:p>
          <a:p>
            <a:pPr lvl="1"/>
            <a:r>
              <a:rPr lang="en-US" dirty="0">
                <a:solidFill>
                  <a:schemeClr val="tx1"/>
                </a:solidFill>
                <a:latin typeface="Calibri" pitchFamily="34" charset="0"/>
              </a:rPr>
              <a:t>The Sensor Unit must </a:t>
            </a:r>
            <a:r>
              <a:rPr lang="en-US" dirty="0" smtClean="0">
                <a:solidFill>
                  <a:schemeClr val="tx1"/>
                </a:solidFill>
                <a:latin typeface="Calibri" pitchFamily="34" charset="0"/>
              </a:rPr>
              <a:t>activate </a:t>
            </a:r>
            <a:r>
              <a:rPr lang="en-US" dirty="0">
                <a:solidFill>
                  <a:schemeClr val="tx1"/>
                </a:solidFill>
                <a:latin typeface="Calibri" pitchFamily="34" charset="0"/>
              </a:rPr>
              <a:t>and transmit upon deviation from vertical orientation </a:t>
            </a:r>
          </a:p>
          <a:p>
            <a:pPr lvl="1"/>
            <a:r>
              <a:rPr lang="en-US" dirty="0">
                <a:solidFill>
                  <a:schemeClr val="tx1"/>
                </a:solidFill>
                <a:latin typeface="Calibri" pitchFamily="34" charset="0"/>
              </a:rPr>
              <a:t>The Sensor Unit must t</a:t>
            </a:r>
            <a:r>
              <a:rPr lang="en-US" dirty="0" smtClean="0">
                <a:solidFill>
                  <a:schemeClr val="tx1"/>
                </a:solidFill>
                <a:latin typeface="Calibri" pitchFamily="34" charset="0"/>
              </a:rPr>
              <a:t>ransmit </a:t>
            </a:r>
            <a:r>
              <a:rPr lang="en-US" dirty="0">
                <a:solidFill>
                  <a:schemeClr val="tx1"/>
                </a:solidFill>
                <a:latin typeface="Calibri" pitchFamily="34" charset="0"/>
              </a:rPr>
              <a:t>within range under flood conditions </a:t>
            </a:r>
          </a:p>
          <a:p>
            <a:pPr lvl="1"/>
            <a:r>
              <a:rPr lang="en-US" dirty="0" smtClean="0">
                <a:solidFill>
                  <a:schemeClr val="tx1"/>
                </a:solidFill>
                <a:latin typeface="Calibri" pitchFamily="34" charset="0"/>
              </a:rPr>
              <a:t>Tethering </a:t>
            </a:r>
            <a:r>
              <a:rPr lang="en-US" dirty="0">
                <a:solidFill>
                  <a:schemeClr val="tx1"/>
                </a:solidFill>
                <a:latin typeface="Calibri" pitchFamily="34" charset="0"/>
              </a:rPr>
              <a:t>the Sensor Unit to an anchor must be analyzed </a:t>
            </a:r>
            <a:endParaRPr lang="en-US" dirty="0" smtClean="0">
              <a:solidFill>
                <a:schemeClr val="tx1"/>
              </a:solidFill>
              <a:latin typeface="Calibri" pitchFamily="34" charset="0"/>
            </a:endParaRPr>
          </a:p>
          <a:p>
            <a:pPr lvl="1"/>
            <a:r>
              <a:rPr lang="en-US" dirty="0">
                <a:solidFill>
                  <a:schemeClr val="tx1"/>
                </a:solidFill>
                <a:latin typeface="Calibri" pitchFamily="34" charset="0"/>
              </a:rPr>
              <a:t>The Sensor Unit must t</a:t>
            </a:r>
            <a:r>
              <a:rPr lang="en-US" dirty="0" smtClean="0">
                <a:solidFill>
                  <a:schemeClr val="tx1"/>
                </a:solidFill>
                <a:latin typeface="Calibri" pitchFamily="34" charset="0"/>
              </a:rPr>
              <a:t>ransmit </a:t>
            </a:r>
            <a:r>
              <a:rPr lang="en-US" dirty="0">
                <a:solidFill>
                  <a:schemeClr val="tx1"/>
                </a:solidFill>
                <a:latin typeface="Calibri" pitchFamily="34" charset="0"/>
              </a:rPr>
              <a:t>information identifying the bridge and structure </a:t>
            </a:r>
            <a:r>
              <a:rPr lang="en-US" dirty="0" smtClean="0">
                <a:solidFill>
                  <a:schemeClr val="tx1"/>
                </a:solidFill>
                <a:latin typeface="Calibri" pitchFamily="34" charset="0"/>
              </a:rPr>
              <a:t>assigned, a serial </a:t>
            </a:r>
            <a:r>
              <a:rPr lang="en-US" dirty="0">
                <a:solidFill>
                  <a:schemeClr val="tx1"/>
                </a:solidFill>
                <a:latin typeface="Calibri" pitchFamily="34" charset="0"/>
              </a:rPr>
              <a:t>number, and the severity of the </a:t>
            </a:r>
            <a:r>
              <a:rPr lang="en-US" dirty="0" smtClean="0">
                <a:solidFill>
                  <a:schemeClr val="tx1"/>
                </a:solidFill>
                <a:latin typeface="Calibri" pitchFamily="34" charset="0"/>
              </a:rPr>
              <a:t>scour</a:t>
            </a:r>
          </a:p>
          <a:p>
            <a:pPr lvl="1"/>
            <a:r>
              <a:rPr lang="en-US" dirty="0">
                <a:solidFill>
                  <a:schemeClr val="tx1"/>
                </a:solidFill>
                <a:latin typeface="Calibri" pitchFamily="34" charset="0"/>
              </a:rPr>
              <a:t>The Sensor Unit must be </a:t>
            </a:r>
            <a:r>
              <a:rPr lang="en-US" dirty="0" smtClean="0">
                <a:solidFill>
                  <a:schemeClr val="tx1"/>
                </a:solidFill>
                <a:latin typeface="Calibri" pitchFamily="34" charset="0"/>
              </a:rPr>
              <a:t>installed </a:t>
            </a:r>
            <a:r>
              <a:rPr lang="en-US" dirty="0">
                <a:solidFill>
                  <a:schemeClr val="tx1"/>
                </a:solidFill>
                <a:latin typeface="Calibri" pitchFamily="34" charset="0"/>
              </a:rPr>
              <a:t>using a standard NX (3-3/16 </a:t>
            </a:r>
            <a:r>
              <a:rPr lang="en-US" dirty="0" smtClean="0">
                <a:solidFill>
                  <a:schemeClr val="tx1"/>
                </a:solidFill>
                <a:latin typeface="Calibri" pitchFamily="34" charset="0"/>
              </a:rPr>
              <a:t>inch interior diameter) </a:t>
            </a:r>
            <a:r>
              <a:rPr lang="en-US" dirty="0">
                <a:solidFill>
                  <a:schemeClr val="tx1"/>
                </a:solidFill>
                <a:latin typeface="Calibri" pitchFamily="34" charset="0"/>
              </a:rPr>
              <a:t>hollow stem auger </a:t>
            </a:r>
            <a:endParaRPr lang="en-US" dirty="0" smtClean="0">
              <a:solidFill>
                <a:schemeClr val="tx1"/>
              </a:solidFill>
              <a:latin typeface="Calibri" pitchFamily="34" charset="0"/>
            </a:endParaRPr>
          </a:p>
          <a:p>
            <a:pPr lvl="1"/>
            <a:r>
              <a:rPr lang="en-US" dirty="0">
                <a:solidFill>
                  <a:schemeClr val="tx1"/>
                </a:solidFill>
                <a:latin typeface="Calibri" pitchFamily="34" charset="0"/>
              </a:rPr>
              <a:t>The Sensor Unit must </a:t>
            </a:r>
            <a:r>
              <a:rPr lang="en-US" dirty="0" smtClean="0">
                <a:solidFill>
                  <a:schemeClr val="tx1"/>
                </a:solidFill>
                <a:latin typeface="Calibri" pitchFamily="34" charset="0"/>
              </a:rPr>
              <a:t>provide </a:t>
            </a:r>
            <a:r>
              <a:rPr lang="en-US" dirty="0">
                <a:solidFill>
                  <a:schemeClr val="tx1"/>
                </a:solidFill>
                <a:latin typeface="Calibri" pitchFamily="34" charset="0"/>
              </a:rPr>
              <a:t>depth accuracy to ±1 foot. </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160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1 – Sensor Unit</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187" y="2286000"/>
            <a:ext cx="6353626" cy="4080311"/>
          </a:xfrm>
          <a:prstGeom prst="rect">
            <a:avLst/>
          </a:prstGeom>
        </p:spPr>
      </p:pic>
    </p:spTree>
    <p:extLst>
      <p:ext uri="{BB962C8B-B14F-4D97-AF65-F5344CB8AC3E}">
        <p14:creationId xmlns:p14="http://schemas.microsoft.com/office/powerpoint/2010/main" val="2773462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1 – Sensor Unit</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209800"/>
            <a:ext cx="2277902" cy="4267200"/>
          </a:xfrm>
          <a:prstGeom prst="rect">
            <a:avLst/>
          </a:prstGeom>
        </p:spPr>
      </p:pic>
    </p:spTree>
    <p:extLst>
      <p:ext uri="{BB962C8B-B14F-4D97-AF65-F5344CB8AC3E}">
        <p14:creationId xmlns:p14="http://schemas.microsoft.com/office/powerpoint/2010/main" val="246853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1041400"/>
          </a:xfrm>
        </p:spPr>
        <p:txBody>
          <a:bodyPr>
            <a:normAutofit/>
          </a:bodyPr>
          <a:lstStyle/>
          <a:p>
            <a:r>
              <a:rPr lang="en-US" b="1" dirty="0">
                <a:solidFill>
                  <a:schemeClr val="tx1"/>
                </a:solidFill>
                <a:latin typeface="Calibri" pitchFamily="34" charset="0"/>
              </a:rPr>
              <a:t>Phase 1 – Sensor Unit</a:t>
            </a:r>
          </a:p>
        </p:txBody>
      </p:sp>
      <p:grpSp>
        <p:nvGrpSpPr>
          <p:cNvPr id="4" name="Group 3"/>
          <p:cNvGrpSpPr/>
          <p:nvPr/>
        </p:nvGrpSpPr>
        <p:grpSpPr>
          <a:xfrm>
            <a:off x="0" y="0"/>
            <a:ext cx="9144000" cy="939800"/>
            <a:chOff x="0" y="0"/>
            <a:chExt cx="9144000" cy="939800"/>
          </a:xfrm>
        </p:grpSpPr>
        <p:sp>
          <p:nvSpPr>
            <p:cNvPr id="5" name="Rectangle 4"/>
            <p:cNvSpPr/>
            <p:nvPr/>
          </p:nvSpPr>
          <p:spPr>
            <a:xfrm>
              <a:off x="0" y="0"/>
              <a:ext cx="9144000" cy="939800"/>
            </a:xfrm>
            <a:prstGeom prst="rect">
              <a:avLst/>
            </a:prstGeom>
            <a:solidFill>
              <a:srgbClr val="02072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t="6584" b="2881"/>
            <a:stretch/>
          </p:blipFill>
          <p:spPr>
            <a:xfrm>
              <a:off x="6841067" y="145545"/>
              <a:ext cx="2302933" cy="709590"/>
            </a:xfrm>
            <a:prstGeom prst="rect">
              <a:avLst/>
            </a:prstGeom>
          </p:spPr>
        </p:pic>
        <p:sp>
          <p:nvSpPr>
            <p:cNvPr id="7" name="TextBox 6"/>
            <p:cNvSpPr txBox="1"/>
            <p:nvPr/>
          </p:nvSpPr>
          <p:spPr>
            <a:xfrm>
              <a:off x="101600" y="145545"/>
              <a:ext cx="5469467" cy="461665"/>
            </a:xfrm>
            <a:prstGeom prst="rect">
              <a:avLst/>
            </a:prstGeom>
            <a:noFill/>
            <a:effectLst/>
          </p:spPr>
          <p:txBody>
            <a:bodyPr wrap="square" rtlCol="0">
              <a:spAutoFit/>
            </a:bodyPr>
            <a:lstStyle/>
            <a:p>
              <a:r>
                <a:rPr lang="en-US" sz="2400" b="1" i="1" dirty="0" smtClean="0">
                  <a:solidFill>
                    <a:schemeClr val="bg1"/>
                  </a:solidFill>
                  <a:effectLst>
                    <a:outerShdw blurRad="50800" dist="38100" dir="5400000" algn="tl" rotWithShape="0">
                      <a:srgbClr val="000000">
                        <a:alpha val="43000"/>
                      </a:srgbClr>
                    </a:outerShdw>
                  </a:effectLst>
                  <a:latin typeface="Arial Black"/>
                  <a:cs typeface="Arial Black"/>
                </a:rPr>
                <a:t>RFID Center of Excellence</a:t>
              </a:r>
              <a:endParaRPr lang="en-US" sz="2400" b="1" i="1" dirty="0">
                <a:solidFill>
                  <a:schemeClr val="bg1"/>
                </a:solidFill>
                <a:effectLst>
                  <a:outerShdw blurRad="50800" dist="38100" dir="5400000" algn="tl" rotWithShape="0">
                    <a:srgbClr val="000000">
                      <a:alpha val="43000"/>
                    </a:srgbClr>
                  </a:outerShdw>
                </a:effectLst>
                <a:latin typeface="Arial Black"/>
                <a:cs typeface="Arial Black"/>
              </a:endParaRPr>
            </a:p>
          </p:txBody>
        </p:sp>
        <p:cxnSp>
          <p:nvCxnSpPr>
            <p:cNvPr id="8" name="Straight Connector 7"/>
            <p:cNvCxnSpPr/>
            <p:nvPr/>
          </p:nvCxnSpPr>
          <p:spPr>
            <a:xfrm>
              <a:off x="203198" y="624143"/>
              <a:ext cx="5046133" cy="0"/>
            </a:xfrm>
            <a:prstGeom prst="line">
              <a:avLst/>
            </a:prstGeom>
            <a:ln>
              <a:gradFill flip="none" rotWithShape="1">
                <a:gsLst>
                  <a:gs pos="99000">
                    <a:srgbClr val="020726"/>
                  </a:gs>
                  <a:gs pos="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gr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373484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544" y="2133600"/>
            <a:ext cx="3444875"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3550920"/>
            <a:ext cx="3469794"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968240"/>
            <a:ext cx="3446584"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8646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1963</TotalTime>
  <Words>2208</Words>
  <Application>Microsoft Office PowerPoint</Application>
  <PresentationFormat>On-screen Show (4:3)</PresentationFormat>
  <Paragraphs>253</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Executive</vt:lpstr>
      <vt:lpstr>Real-time monitoring of Bridge Pier scouring during Flood events </vt:lpstr>
      <vt:lpstr>Bridge Scour Monitoring</vt:lpstr>
      <vt:lpstr>Bridge Scour Monitoring</vt:lpstr>
      <vt:lpstr>Project Overview</vt:lpstr>
      <vt:lpstr>Phase 1 - Overview</vt:lpstr>
      <vt:lpstr>Phase 1 – Sensor Unit</vt:lpstr>
      <vt:lpstr>Phase 1 – Sensor Unit</vt:lpstr>
      <vt:lpstr>Phase 1 – Sensor Unit</vt:lpstr>
      <vt:lpstr>Phase 1 – Sensor Unit</vt:lpstr>
      <vt:lpstr>Phase 1 – Sensor Unit</vt:lpstr>
      <vt:lpstr>Phase 1 – Receiver Unit</vt:lpstr>
      <vt:lpstr>Phase 1 – Receiver Unit</vt:lpstr>
      <vt:lpstr>Phase 1 – Receiver Unit</vt:lpstr>
      <vt:lpstr>Phase 1 – Light Indicator Unit</vt:lpstr>
      <vt:lpstr>Phase 1 – Rise Time Analysis</vt:lpstr>
      <vt:lpstr>Phase 1 – Rise Time Analysis</vt:lpstr>
      <vt:lpstr>Phase 1 – Rise Time Analysis</vt:lpstr>
      <vt:lpstr>Phase 1 – RF Float Out Properties</vt:lpstr>
      <vt:lpstr>Phase 1 – RF Float Out Properties</vt:lpstr>
      <vt:lpstr>Phase 1 – RF Float Out Properties</vt:lpstr>
      <vt:lpstr>Phase 1 – RF Float Out Properties</vt:lpstr>
      <vt:lpstr>Phase 1 – Collision Analysis</vt:lpstr>
      <vt:lpstr>Phase 1 – Collision Analysis</vt:lpstr>
      <vt:lpstr>Phase 1 – Collision Analysis</vt:lpstr>
      <vt:lpstr>Phase 1 – RF Strength Test</vt:lpstr>
      <vt:lpstr>Phase 1 – RF Strength Test</vt:lpstr>
      <vt:lpstr>Phase 1 – RF Strength Test</vt:lpstr>
      <vt:lpstr>Phase 2 - Overview</vt:lpstr>
      <vt:lpstr>Phase 2 – Sensor Unit</vt:lpstr>
      <vt:lpstr>Phase 2 – Sensor Unit</vt:lpstr>
      <vt:lpstr>Phase 2 – Receiver Unit</vt:lpstr>
      <vt:lpstr>Phase 2 – Research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monitoring of Bridge Pier scouring during Flood events</dc:title>
  <dc:creator>Franconi</dc:creator>
  <cp:lastModifiedBy>User</cp:lastModifiedBy>
  <cp:revision>287</cp:revision>
  <dcterms:created xsi:type="dcterms:W3CDTF">2013-03-20T19:45:31Z</dcterms:created>
  <dcterms:modified xsi:type="dcterms:W3CDTF">2013-03-26T17:04:33Z</dcterms:modified>
</cp:coreProperties>
</file>